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58" r:id="rId6"/>
    <p:sldId id="259" r:id="rId7"/>
    <p:sldId id="261" r:id="rId8"/>
    <p:sldId id="262" r:id="rId9"/>
    <p:sldId id="260" r:id="rId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2EA8561D-3A4D-4A84-A7B0-1F9C7F653194}" type="datetimeFigureOut">
              <a:rPr lang="fr-FR" smtClean="0"/>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291071B-D83D-4D3F-A99E-CA831B603860}"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EA8561D-3A4D-4A84-A7B0-1F9C7F653194}" type="datetimeFigureOut">
              <a:rPr lang="fr-FR" smtClean="0"/>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291071B-D83D-4D3F-A99E-CA831B603860}"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EA8561D-3A4D-4A84-A7B0-1F9C7F653194}" type="datetimeFigureOut">
              <a:rPr lang="fr-FR" smtClean="0"/>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291071B-D83D-4D3F-A99E-CA831B603860}"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EA8561D-3A4D-4A84-A7B0-1F9C7F653194}" type="datetimeFigureOut">
              <a:rPr lang="fr-FR" smtClean="0"/>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291071B-D83D-4D3F-A99E-CA831B603860}"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2EA8561D-3A4D-4A84-A7B0-1F9C7F653194}" type="datetimeFigureOut">
              <a:rPr lang="fr-FR" smtClean="0"/>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291071B-D83D-4D3F-A99E-CA831B603860}"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EA8561D-3A4D-4A84-A7B0-1F9C7F653194}" type="datetimeFigureOut">
              <a:rPr lang="fr-FR" smtClean="0"/>
              <a:t>12/11/2020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291071B-D83D-4D3F-A99E-CA831B603860}"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EA8561D-3A4D-4A84-A7B0-1F9C7F653194}" type="datetimeFigureOut">
              <a:rPr lang="fr-FR" smtClean="0"/>
              <a:t>12/11/2020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291071B-D83D-4D3F-A99E-CA831B603860}"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2EA8561D-3A4D-4A84-A7B0-1F9C7F653194}" type="datetimeFigureOut">
              <a:rPr lang="fr-FR" smtClean="0"/>
              <a:t>12/11/2020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291071B-D83D-4D3F-A99E-CA831B603860}"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EA8561D-3A4D-4A84-A7B0-1F9C7F653194}" type="datetimeFigureOut">
              <a:rPr lang="fr-FR" smtClean="0"/>
              <a:t>12/11/2020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291071B-D83D-4D3F-A99E-CA831B603860}"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2EA8561D-3A4D-4A84-A7B0-1F9C7F653194}" type="datetimeFigureOut">
              <a:rPr lang="fr-FR" smtClean="0"/>
              <a:t>12/11/2020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291071B-D83D-4D3F-A99E-CA831B603860}"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2EA8561D-3A4D-4A84-A7B0-1F9C7F653194}" type="datetimeFigureOut">
              <a:rPr lang="fr-FR" smtClean="0"/>
              <a:t>12/11/2020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291071B-D83D-4D3F-A99E-CA831B603860}"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8561D-3A4D-4A84-A7B0-1F9C7F653194}" type="datetimeFigureOut">
              <a:rPr lang="fr-FR" smtClean="0"/>
              <a:t>12/11/2020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1071B-D83D-4D3F-A99E-CA831B603860}"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Les Bases de données </a:t>
            </a:r>
            <a:r>
              <a:rPr lang="fr-FR" dirty="0" err="1" smtClean="0"/>
              <a:t>Mysql</a:t>
            </a:r>
            <a:r>
              <a:rPr lang="fr-FR" dirty="0" smtClean="0"/>
              <a:t>, </a:t>
            </a:r>
            <a:r>
              <a:rPr lang="fr-FR" dirty="0" err="1" smtClean="0"/>
              <a:t>PostgreSql</a:t>
            </a:r>
            <a:r>
              <a:rPr lang="fr-FR" dirty="0" smtClean="0"/>
              <a:t>, </a:t>
            </a:r>
            <a:r>
              <a:rPr lang="fr-FR" dirty="0" err="1" smtClean="0"/>
              <a:t>Sql</a:t>
            </a:r>
            <a:r>
              <a:rPr lang="fr-FR" dirty="0" smtClean="0"/>
              <a:t>-Server</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err="1" smtClean="0"/>
              <a:t>MySql</a:t>
            </a:r>
            <a:r>
              <a:rPr lang="fr-FR" dirty="0"/>
              <a:t/>
            </a:r>
            <a:br>
              <a:rPr lang="fr-FR" dirty="0"/>
            </a:br>
            <a:endParaRPr lang="fr-FR" dirty="0"/>
          </a:p>
        </p:txBody>
      </p:sp>
      <p:sp>
        <p:nvSpPr>
          <p:cNvPr id="3" name="Espace réservé du contenu 2"/>
          <p:cNvSpPr>
            <a:spLocks noGrp="1"/>
          </p:cNvSpPr>
          <p:nvPr>
            <p:ph idx="1"/>
          </p:nvPr>
        </p:nvSpPr>
        <p:spPr/>
        <p:txBody>
          <a:bodyPr>
            <a:normAutofit fontScale="77500" lnSpcReduction="20000"/>
          </a:bodyPr>
          <a:lstStyle/>
          <a:p>
            <a:pPr lvl="0"/>
            <a:r>
              <a:rPr lang="fr-FR" dirty="0"/>
              <a:t>Système de gestion de base  </a:t>
            </a:r>
            <a:r>
              <a:rPr lang="fr-FR" dirty="0" smtClean="0"/>
              <a:t>données </a:t>
            </a:r>
            <a:r>
              <a:rPr lang="fr-FR" dirty="0"/>
              <a:t>relationnelles (SGBDR) open source développé et supporté par Oracle</a:t>
            </a:r>
          </a:p>
          <a:p>
            <a:pPr lvl="0"/>
            <a:r>
              <a:rPr lang="fr-FR" dirty="0"/>
              <a:t>Logiciel qui permet de </a:t>
            </a:r>
            <a:r>
              <a:rPr lang="fr-FR" dirty="0" smtClean="0"/>
              <a:t>gérer </a:t>
            </a:r>
            <a:r>
              <a:rPr lang="fr-FR" dirty="0"/>
              <a:t>les </a:t>
            </a:r>
            <a:r>
              <a:rPr lang="fr-FR" dirty="0" smtClean="0"/>
              <a:t>données </a:t>
            </a:r>
            <a:r>
              <a:rPr lang="fr-FR" dirty="0"/>
              <a:t>d’une base de données</a:t>
            </a:r>
          </a:p>
          <a:p>
            <a:pPr lvl="0"/>
            <a:r>
              <a:rPr lang="fr-FR" dirty="0"/>
              <a:t>Dans ces bases de </a:t>
            </a:r>
            <a:r>
              <a:rPr lang="fr-FR" dirty="0" smtClean="0"/>
              <a:t>données </a:t>
            </a:r>
            <a:r>
              <a:rPr lang="fr-FR" dirty="0"/>
              <a:t>on va pouvoir stocker des </a:t>
            </a:r>
            <a:r>
              <a:rPr lang="fr-FR" dirty="0" smtClean="0"/>
              <a:t>données </a:t>
            </a:r>
            <a:r>
              <a:rPr lang="fr-FR" dirty="0"/>
              <a:t>et les modifier de </a:t>
            </a:r>
            <a:r>
              <a:rPr lang="fr-FR" dirty="0" smtClean="0"/>
              <a:t>différentes manières</a:t>
            </a:r>
            <a:endParaRPr lang="fr-FR" dirty="0"/>
          </a:p>
          <a:p>
            <a:pPr lvl="0"/>
            <a:r>
              <a:rPr lang="fr-FR" dirty="0" err="1"/>
              <a:t>Mysql</a:t>
            </a:r>
            <a:r>
              <a:rPr lang="fr-FR" dirty="0"/>
              <a:t> est relationnel =&gt; les </a:t>
            </a:r>
            <a:r>
              <a:rPr lang="fr-FR" dirty="0" smtClean="0"/>
              <a:t>données </a:t>
            </a:r>
            <a:r>
              <a:rPr lang="fr-FR" dirty="0"/>
              <a:t>sont </a:t>
            </a:r>
            <a:r>
              <a:rPr lang="fr-FR" dirty="0" smtClean="0"/>
              <a:t>stockées </a:t>
            </a:r>
            <a:r>
              <a:rPr lang="fr-FR" dirty="0"/>
              <a:t>sous forme de tables séparées reliée par des clés</a:t>
            </a:r>
          </a:p>
          <a:p>
            <a:pPr lvl="0"/>
            <a:r>
              <a:rPr lang="fr-FR" dirty="0"/>
              <a:t>Les tables sont formée de colonnes </a:t>
            </a:r>
            <a:r>
              <a:rPr lang="fr-FR" dirty="0" smtClean="0"/>
              <a:t>qu’on </a:t>
            </a:r>
            <a:r>
              <a:rPr lang="fr-FR" dirty="0"/>
              <a:t>appelle les champs qui vont identifier les différentes informations qu’on va stocker</a:t>
            </a:r>
          </a:p>
          <a:p>
            <a:pPr lvl="0"/>
            <a:r>
              <a:rPr lang="fr-FR" dirty="0"/>
              <a:t>Les lignes </a:t>
            </a:r>
            <a:r>
              <a:rPr lang="fr-FR" dirty="0" smtClean="0"/>
              <a:t>ou entrées, vont </a:t>
            </a:r>
            <a:r>
              <a:rPr lang="fr-FR" dirty="0"/>
              <a:t>nous permettre de stocker les informations</a:t>
            </a:r>
          </a:p>
          <a:p>
            <a:endParaRPr lang="fr-FR" dirty="0"/>
          </a:p>
        </p:txBody>
      </p:sp>
      <p:pic>
        <p:nvPicPr>
          <p:cNvPr id="4" name="Image 3" descr="https://upload.wikimedia.org/wikipedia/fr/thumb/6/62/MySQL.svg/1200px-MySQL.svg.png"/>
          <p:cNvPicPr/>
          <p:nvPr/>
        </p:nvPicPr>
        <p:blipFill>
          <a:blip r:embed="rId2" cstate="print"/>
          <a:srcRect/>
          <a:stretch>
            <a:fillRect/>
          </a:stretch>
        </p:blipFill>
        <p:spPr bwMode="auto">
          <a:xfrm>
            <a:off x="2051720" y="404664"/>
            <a:ext cx="1592212" cy="759804"/>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smtClean="0"/>
              <a:t>MySql</a:t>
            </a:r>
            <a:endParaRPr lang="fr-FR" dirty="0"/>
          </a:p>
        </p:txBody>
      </p:sp>
      <p:sp>
        <p:nvSpPr>
          <p:cNvPr id="3" name="Espace réservé du contenu 2"/>
          <p:cNvSpPr>
            <a:spLocks noGrp="1"/>
          </p:cNvSpPr>
          <p:nvPr>
            <p:ph idx="1"/>
          </p:nvPr>
        </p:nvSpPr>
        <p:spPr/>
        <p:txBody>
          <a:bodyPr/>
          <a:lstStyle/>
          <a:p>
            <a:pPr lvl="0"/>
            <a:r>
              <a:rPr lang="fr-FR" dirty="0" err="1" smtClean="0"/>
              <a:t>MySql</a:t>
            </a:r>
            <a:r>
              <a:rPr lang="fr-FR" dirty="0" smtClean="0"/>
              <a:t> est Système très </a:t>
            </a:r>
            <a:r>
              <a:rPr lang="fr-FR" dirty="0"/>
              <a:t>répandu </a:t>
            </a:r>
            <a:r>
              <a:rPr lang="fr-FR" dirty="0" smtClean="0"/>
              <a:t>et  </a:t>
            </a:r>
            <a:r>
              <a:rPr lang="fr-FR" dirty="0"/>
              <a:t>il est installé sur la plupart des </a:t>
            </a:r>
            <a:r>
              <a:rPr lang="fr-FR" dirty="0" smtClean="0"/>
              <a:t>serveurs </a:t>
            </a:r>
            <a:endParaRPr lang="fr-FR" dirty="0"/>
          </a:p>
          <a:p>
            <a:pPr>
              <a:buNone/>
            </a:pPr>
            <a:endParaRPr lang="fr-FR" dirty="0"/>
          </a:p>
        </p:txBody>
      </p:sp>
      <p:pic>
        <p:nvPicPr>
          <p:cNvPr id="4" name="Image 3" descr="https://upload.wikimedia.org/wikipedia/fr/thumb/6/62/MySQL.svg/1200px-MySQL.svg.png"/>
          <p:cNvPicPr/>
          <p:nvPr/>
        </p:nvPicPr>
        <p:blipFill>
          <a:blip r:embed="rId2" cstate="print"/>
          <a:srcRect/>
          <a:stretch>
            <a:fillRect/>
          </a:stretch>
        </p:blipFill>
        <p:spPr bwMode="auto">
          <a:xfrm>
            <a:off x="1835696" y="620688"/>
            <a:ext cx="1592212" cy="75980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POSTGRESQL </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err="1" smtClean="0"/>
              <a:t>PostgreSQL</a:t>
            </a:r>
            <a:r>
              <a:rPr lang="fr-FR" dirty="0" smtClean="0"/>
              <a:t> est un système de gestion de base de données relationnelle et objet (SGBDRO) </a:t>
            </a:r>
            <a:r>
              <a:rPr lang="fr-FR" dirty="0" smtClean="0"/>
              <a:t>open source.</a:t>
            </a:r>
          </a:p>
          <a:p>
            <a:r>
              <a:rPr lang="fr-FR" dirty="0" err="1" smtClean="0"/>
              <a:t>Postgresql</a:t>
            </a:r>
            <a:r>
              <a:rPr lang="fr-FR" dirty="0" smtClean="0"/>
              <a:t> est basé sur le modèle client-serveur classique. le serveur central  gère tous les fichiers de base de données ainsi que toutes les connexions établies pour la communication (entrée et sortie) avec le serveur de base de données. Les utilisateurs n’ont besoin que d’un programme client approprié pour établir la connexion( </a:t>
            </a:r>
            <a:r>
              <a:rPr lang="fr-FR" dirty="0" err="1" smtClean="0"/>
              <a:t>psql</a:t>
            </a:r>
            <a:r>
              <a:rPr lang="fr-FR" dirty="0" smtClean="0"/>
              <a:t>, </a:t>
            </a:r>
            <a:r>
              <a:rPr lang="fr-FR" dirty="0" err="1" smtClean="0"/>
              <a:t>pgAdmin</a:t>
            </a:r>
            <a:r>
              <a:rPr lang="fr-FR" dirty="0" smtClean="0"/>
              <a:t> ou </a:t>
            </a:r>
            <a:r>
              <a:rPr lang="fr-FR" dirty="0" err="1" smtClean="0"/>
              <a:t>phpPgAdmin</a:t>
            </a:r>
            <a:r>
              <a:rPr lang="fr-FR" dirty="0" smtClean="0"/>
              <a:t>)</a:t>
            </a:r>
            <a:endParaRPr lang="fr-FR" dirty="0"/>
          </a:p>
        </p:txBody>
      </p:sp>
      <p:sp>
        <p:nvSpPr>
          <p:cNvPr id="13314" name="AutoShape 2" descr="PostgreSQL — Wikipé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5" name="Image 4" descr="postgres.png"/>
          <p:cNvPicPr>
            <a:picLocks noChangeAspect="1"/>
          </p:cNvPicPr>
          <p:nvPr/>
        </p:nvPicPr>
        <p:blipFill>
          <a:blip r:embed="rId2" cstate="print"/>
          <a:stretch>
            <a:fillRect/>
          </a:stretch>
        </p:blipFill>
        <p:spPr>
          <a:xfrm>
            <a:off x="1979712" y="404664"/>
            <a:ext cx="1040904" cy="9576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POSTGRESQL </a:t>
            </a:r>
            <a:endParaRPr lang="fr-FR" dirty="0"/>
          </a:p>
        </p:txBody>
      </p:sp>
      <p:sp>
        <p:nvSpPr>
          <p:cNvPr id="3" name="Espace réservé du contenu 2"/>
          <p:cNvSpPr>
            <a:spLocks noGrp="1"/>
          </p:cNvSpPr>
          <p:nvPr>
            <p:ph idx="1"/>
          </p:nvPr>
        </p:nvSpPr>
        <p:spPr/>
        <p:txBody>
          <a:bodyPr>
            <a:normAutofit fontScale="85000" lnSpcReduction="10000"/>
          </a:bodyPr>
          <a:lstStyle/>
          <a:p>
            <a:r>
              <a:rPr lang="fr-FR" dirty="0" smtClean="0"/>
              <a:t>Dans </a:t>
            </a:r>
            <a:r>
              <a:rPr lang="fr-FR" dirty="0" err="1"/>
              <a:t>P</a:t>
            </a:r>
            <a:r>
              <a:rPr lang="fr-FR" dirty="0" err="1" smtClean="0"/>
              <a:t>ostgresql</a:t>
            </a:r>
            <a:r>
              <a:rPr lang="fr-FR" dirty="0" smtClean="0"/>
              <a:t>, les bases </a:t>
            </a:r>
            <a:r>
              <a:rPr lang="fr-FR" dirty="0"/>
              <a:t>de </a:t>
            </a:r>
            <a:r>
              <a:rPr lang="fr-FR" dirty="0" smtClean="0"/>
              <a:t>données sont organisées en schéma (Public est le schéma par défaut).</a:t>
            </a:r>
          </a:p>
          <a:p>
            <a:r>
              <a:rPr lang="fr-FR" dirty="0" smtClean="0"/>
              <a:t>Tout objet stocké dans les tables doit appartenir à un schéma</a:t>
            </a:r>
          </a:p>
          <a:p>
            <a:r>
              <a:rPr lang="fr-FR" dirty="0" smtClean="0"/>
              <a:t>Une </a:t>
            </a:r>
            <a:r>
              <a:rPr lang="fr-FR" dirty="0"/>
              <a:t>table est composée de colonnes  pouvant contenir un certain types de données (nombre, texte, date, géométrie</a:t>
            </a:r>
            <a:r>
              <a:rPr lang="fr-FR" dirty="0" smtClean="0"/>
              <a:t>...)</a:t>
            </a:r>
            <a:endParaRPr lang="fr-FR" dirty="0" smtClean="0">
              <a:sym typeface="Symbol"/>
            </a:endParaRPr>
          </a:p>
          <a:p>
            <a:r>
              <a:rPr lang="fr-FR" dirty="0" smtClean="0"/>
              <a:t>Les </a:t>
            </a:r>
            <a:r>
              <a:rPr lang="fr-FR" dirty="0"/>
              <a:t>utilisateurs </a:t>
            </a:r>
            <a:r>
              <a:rPr lang="fr-FR" dirty="0" smtClean="0"/>
              <a:t>ont </a:t>
            </a:r>
            <a:r>
              <a:rPr lang="fr-FR" dirty="0"/>
              <a:t>certains droits sur les objets d’une </a:t>
            </a:r>
            <a:r>
              <a:rPr lang="fr-FR" dirty="0" smtClean="0"/>
              <a:t>base</a:t>
            </a:r>
          </a:p>
          <a:p>
            <a:r>
              <a:rPr lang="fr-FR" dirty="0" smtClean="0"/>
              <a:t>Dans </a:t>
            </a:r>
            <a:r>
              <a:rPr lang="fr-FR" dirty="0" err="1" smtClean="0"/>
              <a:t>postgresql</a:t>
            </a:r>
            <a:r>
              <a:rPr lang="fr-FR" dirty="0" smtClean="0"/>
              <a:t> les données sont typées (Type </a:t>
            </a:r>
            <a:r>
              <a:rPr lang="fr-FR" dirty="0" err="1" smtClean="0"/>
              <a:t>Number</a:t>
            </a:r>
            <a:r>
              <a:rPr lang="fr-FR" dirty="0" smtClean="0"/>
              <a:t>, </a:t>
            </a:r>
            <a:r>
              <a:rPr lang="fr-FR" dirty="0" err="1" smtClean="0"/>
              <a:t>TypeJson</a:t>
            </a:r>
            <a:r>
              <a:rPr lang="fr-FR" dirty="0" smtClean="0"/>
              <a:t>, Type XML…)</a:t>
            </a:r>
          </a:p>
          <a:p>
            <a:endParaRPr lang="fr-FR" dirty="0"/>
          </a:p>
          <a:p>
            <a:endParaRPr lang="fr-FR" dirty="0"/>
          </a:p>
        </p:txBody>
      </p:sp>
      <p:pic>
        <p:nvPicPr>
          <p:cNvPr id="4" name="Image 3" descr="postgres.png"/>
          <p:cNvPicPr>
            <a:picLocks noChangeAspect="1"/>
          </p:cNvPicPr>
          <p:nvPr/>
        </p:nvPicPr>
        <p:blipFill>
          <a:blip r:embed="rId2" cstate="print"/>
          <a:stretch>
            <a:fillRect/>
          </a:stretch>
        </p:blipFill>
        <p:spPr>
          <a:xfrm>
            <a:off x="1979712" y="404664"/>
            <a:ext cx="1040904" cy="9576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POSTGRESQL </a:t>
            </a:r>
            <a:endParaRPr lang="fr-FR" dirty="0"/>
          </a:p>
        </p:txBody>
      </p:sp>
      <p:sp>
        <p:nvSpPr>
          <p:cNvPr id="3" name="Espace réservé du contenu 2"/>
          <p:cNvSpPr>
            <a:spLocks noGrp="1"/>
          </p:cNvSpPr>
          <p:nvPr>
            <p:ph idx="1"/>
          </p:nvPr>
        </p:nvSpPr>
        <p:spPr/>
        <p:txBody>
          <a:bodyPr>
            <a:normAutofit fontScale="85000" lnSpcReduction="20000"/>
          </a:bodyPr>
          <a:lstStyle/>
          <a:p>
            <a:pPr>
              <a:buNone/>
            </a:pPr>
            <a:r>
              <a:rPr lang="fr-FR" dirty="0" err="1" smtClean="0"/>
              <a:t>Postgresql</a:t>
            </a:r>
            <a:r>
              <a:rPr lang="fr-FR" dirty="0" smtClean="0"/>
              <a:t> possède plusieurs avantages faisant de lui un SGBDR robuste et puissant : </a:t>
            </a:r>
          </a:p>
          <a:p>
            <a:r>
              <a:rPr lang="fr-FR" dirty="0" err="1" smtClean="0"/>
              <a:t>Mutiplateformes</a:t>
            </a:r>
            <a:endParaRPr lang="fr-FR" dirty="0" smtClean="0"/>
          </a:p>
          <a:p>
            <a:r>
              <a:rPr lang="fr-FR" dirty="0" smtClean="0"/>
              <a:t>Dispose  d’interfaces graphiques (X-</a:t>
            </a:r>
            <a:r>
              <a:rPr lang="fr-FR" dirty="0" err="1" smtClean="0"/>
              <a:t>Window</a:t>
            </a:r>
            <a:r>
              <a:rPr lang="fr-FR" dirty="0" smtClean="0"/>
              <a:t> est donc nécessaire) pour faciliter la  gestion les tables.</a:t>
            </a:r>
          </a:p>
          <a:p>
            <a:r>
              <a:rPr lang="fr-FR" dirty="0" smtClean="0"/>
              <a:t>Dispose de bibliothèques lui permettant  d'accéder aux enregistrements à partir de programmes écrits en Java, en C/C++, Perl et TC/TK.</a:t>
            </a:r>
          </a:p>
          <a:p>
            <a:r>
              <a:rPr lang="fr-FR" dirty="0" smtClean="0"/>
              <a:t>Dispose d’ une API ODBC (Open </a:t>
            </a:r>
            <a:r>
              <a:rPr lang="fr-FR" dirty="0" err="1" smtClean="0"/>
              <a:t>DataBase</a:t>
            </a:r>
            <a:r>
              <a:rPr lang="fr-FR" dirty="0" smtClean="0"/>
              <a:t> </a:t>
            </a:r>
            <a:r>
              <a:rPr lang="fr-FR" dirty="0" err="1" smtClean="0"/>
              <a:t>Connectivity</a:t>
            </a:r>
            <a:r>
              <a:rPr lang="fr-FR" dirty="0" smtClean="0"/>
              <a:t>) permettant à n'importe quelle application supportant ce type d'interface d'accéder à des bases de données de type </a:t>
            </a:r>
            <a:r>
              <a:rPr lang="fr-FR" dirty="0" err="1" smtClean="0"/>
              <a:t>PostgreSQL</a:t>
            </a:r>
            <a:endParaRPr lang="fr-FR" dirty="0" smtClean="0"/>
          </a:p>
          <a:p>
            <a:endParaRPr lang="fr-FR" dirty="0" smtClean="0"/>
          </a:p>
          <a:p>
            <a:endParaRPr lang="fr-FR" dirty="0" smtClean="0"/>
          </a:p>
          <a:p>
            <a:endParaRPr lang="fr-FR" dirty="0" smtClean="0"/>
          </a:p>
          <a:p>
            <a:pPr>
              <a:buNone/>
            </a:pPr>
            <a:endParaRPr lang="fr-FR" dirty="0" smtClean="0"/>
          </a:p>
          <a:p>
            <a:endParaRPr lang="fr-FR" dirty="0"/>
          </a:p>
        </p:txBody>
      </p:sp>
      <p:pic>
        <p:nvPicPr>
          <p:cNvPr id="4" name="Image 3" descr="postgres.png"/>
          <p:cNvPicPr>
            <a:picLocks noChangeAspect="1"/>
          </p:cNvPicPr>
          <p:nvPr/>
        </p:nvPicPr>
        <p:blipFill>
          <a:blip r:embed="rId2" cstate="print"/>
          <a:stretch>
            <a:fillRect/>
          </a:stretch>
        </p:blipFill>
        <p:spPr>
          <a:xfrm>
            <a:off x="1979712" y="404664"/>
            <a:ext cx="1040904" cy="9576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SQLServer</a:t>
            </a:r>
            <a:endParaRPr lang="fr-FR" dirty="0"/>
          </a:p>
        </p:txBody>
      </p:sp>
      <p:sp>
        <p:nvSpPr>
          <p:cNvPr id="3" name="Espace réservé du contenu 2"/>
          <p:cNvSpPr>
            <a:spLocks noGrp="1"/>
          </p:cNvSpPr>
          <p:nvPr>
            <p:ph idx="1"/>
          </p:nvPr>
        </p:nvSpPr>
        <p:spPr/>
        <p:txBody>
          <a:bodyPr/>
          <a:lstStyle/>
          <a:p>
            <a:r>
              <a:rPr lang="fr-FR" sz="2800" dirty="0" smtClean="0"/>
              <a:t>Microsoft SQL Server est un système de gestion de bases de données relationnelles édité et commercialisé par Microsoft depuis 1994.</a:t>
            </a:r>
          </a:p>
          <a:p>
            <a:r>
              <a:rPr lang="fr-FR" sz="2800" dirty="0" smtClean="0"/>
              <a:t>Il permet de gérer et stocker dans des bases de données tout type d’information :</a:t>
            </a:r>
          </a:p>
          <a:p>
            <a:pPr lvl="1"/>
            <a:r>
              <a:rPr lang="fr-FR" sz="2400" dirty="0" smtClean="0"/>
              <a:t>Données structurées : données relationnelles.</a:t>
            </a:r>
          </a:p>
          <a:p>
            <a:pPr lvl="1"/>
            <a:r>
              <a:rPr lang="fr-FR" sz="2400" dirty="0" smtClean="0"/>
              <a:t>Données non structurées : documents, images, …</a:t>
            </a:r>
          </a:p>
          <a:p>
            <a:pPr lvl="1"/>
            <a:r>
              <a:rPr lang="fr-FR" sz="2400" dirty="0" smtClean="0"/>
              <a:t>Données </a:t>
            </a:r>
            <a:r>
              <a:rPr lang="fr-FR" sz="2400" dirty="0" err="1" smtClean="0"/>
              <a:t>géospaciales</a:t>
            </a:r>
            <a:r>
              <a:rPr lang="fr-FR" sz="2400" dirty="0" smtClean="0"/>
              <a:t>.</a:t>
            </a:r>
          </a:p>
          <a:p>
            <a:endParaRPr lang="fr-FR" sz="2800" dirty="0" smtClean="0"/>
          </a:p>
          <a:p>
            <a:endParaRPr lang="fr-FR" dirty="0"/>
          </a:p>
        </p:txBody>
      </p:sp>
      <p:pic>
        <p:nvPicPr>
          <p:cNvPr id="4" name="Image 3" descr="-SQL-Server-2012.png"/>
          <p:cNvPicPr>
            <a:picLocks noChangeAspect="1"/>
          </p:cNvPicPr>
          <p:nvPr/>
        </p:nvPicPr>
        <p:blipFill>
          <a:blip r:embed="rId2" cstate="print"/>
          <a:stretch>
            <a:fillRect/>
          </a:stretch>
        </p:blipFill>
        <p:spPr>
          <a:xfrm>
            <a:off x="899592" y="467890"/>
            <a:ext cx="2160240" cy="9483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SQLServer</a:t>
            </a:r>
            <a:endParaRPr lang="fr-FR" dirty="0"/>
          </a:p>
        </p:txBody>
      </p:sp>
      <p:sp>
        <p:nvSpPr>
          <p:cNvPr id="3" name="Espace réservé du contenu 2"/>
          <p:cNvSpPr>
            <a:spLocks noGrp="1"/>
          </p:cNvSpPr>
          <p:nvPr>
            <p:ph idx="1"/>
          </p:nvPr>
        </p:nvSpPr>
        <p:spPr/>
        <p:txBody>
          <a:bodyPr>
            <a:normAutofit fontScale="77500" lnSpcReduction="20000"/>
          </a:bodyPr>
          <a:lstStyle/>
          <a:p>
            <a:r>
              <a:rPr lang="fr-FR" dirty="0" smtClean="0"/>
              <a:t>Fonctionnalités principales :</a:t>
            </a:r>
          </a:p>
          <a:p>
            <a:pPr lvl="1"/>
            <a:r>
              <a:rPr lang="fr-FR" dirty="0" smtClean="0"/>
              <a:t>Gestion de bases de données relationnelles.</a:t>
            </a:r>
          </a:p>
          <a:p>
            <a:pPr lvl="1"/>
            <a:r>
              <a:rPr lang="fr-FR" dirty="0" smtClean="0"/>
              <a:t>Gestion et déploiement centralisé de plusieurs instances et applications depuis un seul point de contrôle.</a:t>
            </a:r>
          </a:p>
          <a:p>
            <a:pPr lvl="1"/>
            <a:r>
              <a:rPr lang="fr-FR" dirty="0" smtClean="0"/>
              <a:t>Optimisation de stockage des bases de données volumineuses (tables et indexes partitionnées, compression de données, …).</a:t>
            </a:r>
          </a:p>
          <a:p>
            <a:pPr lvl="1"/>
            <a:r>
              <a:rPr lang="fr-FR" dirty="0" smtClean="0"/>
              <a:t>Gestion de la haute disponibilité.</a:t>
            </a:r>
          </a:p>
          <a:p>
            <a:pPr lvl="1"/>
            <a:r>
              <a:rPr lang="fr-FR" dirty="0" smtClean="0"/>
              <a:t>Ordonnanceur intégré (SQL Agent).</a:t>
            </a:r>
          </a:p>
          <a:p>
            <a:pPr lvl="1"/>
            <a:r>
              <a:rPr lang="fr-FR" dirty="0" smtClean="0"/>
              <a:t>Service de notification.</a:t>
            </a:r>
          </a:p>
          <a:p>
            <a:pPr lvl="1"/>
            <a:r>
              <a:rPr lang="fr-FR" dirty="0" smtClean="0"/>
              <a:t>Gestion de la réplication.</a:t>
            </a:r>
          </a:p>
          <a:p>
            <a:pPr lvl="1"/>
            <a:r>
              <a:rPr lang="fr-FR" dirty="0" smtClean="0"/>
              <a:t>Prise en charge de la </a:t>
            </a:r>
            <a:r>
              <a:rPr lang="fr-FR" dirty="0" err="1" smtClean="0"/>
              <a:t>virtualisation</a:t>
            </a:r>
            <a:r>
              <a:rPr lang="fr-FR" dirty="0" smtClean="0"/>
              <a:t>.</a:t>
            </a:r>
          </a:p>
          <a:p>
            <a:pPr lvl="1"/>
            <a:r>
              <a:rPr lang="fr-FR" dirty="0" smtClean="0"/>
              <a:t>Gestion de la sécurité.</a:t>
            </a:r>
          </a:p>
          <a:p>
            <a:endParaRPr lang="fr-FR" dirty="0"/>
          </a:p>
        </p:txBody>
      </p:sp>
      <p:pic>
        <p:nvPicPr>
          <p:cNvPr id="4" name="Image 3" descr="-SQL-Server-2012.png"/>
          <p:cNvPicPr>
            <a:picLocks noChangeAspect="1"/>
          </p:cNvPicPr>
          <p:nvPr/>
        </p:nvPicPr>
        <p:blipFill>
          <a:blip r:embed="rId2" cstate="print"/>
          <a:stretch>
            <a:fillRect/>
          </a:stretch>
        </p:blipFill>
        <p:spPr>
          <a:xfrm>
            <a:off x="683568" y="332656"/>
            <a:ext cx="2160240" cy="9483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0"/>
            <a:ext cx="8229600" cy="1143000"/>
          </a:xfrm>
        </p:spPr>
        <p:txBody>
          <a:bodyPr/>
          <a:lstStyle/>
          <a:p>
            <a:r>
              <a:rPr lang="fr-FR" dirty="0" smtClean="0"/>
              <a:t>Comparaison entre ces 3 </a:t>
            </a:r>
            <a:r>
              <a:rPr lang="fr-FR" smtClean="0"/>
              <a:t>Bdd</a:t>
            </a:r>
            <a:endParaRPr lang="fr-FR" dirty="0"/>
          </a:p>
        </p:txBody>
      </p:sp>
      <p:graphicFrame>
        <p:nvGraphicFramePr>
          <p:cNvPr id="4" name="Tableau 3"/>
          <p:cNvGraphicFramePr>
            <a:graphicFrameLocks noGrp="1"/>
          </p:cNvGraphicFramePr>
          <p:nvPr/>
        </p:nvGraphicFramePr>
        <p:xfrm>
          <a:off x="1115616" y="1196752"/>
          <a:ext cx="7488832" cy="5584536"/>
        </p:xfrm>
        <a:graphic>
          <a:graphicData uri="http://schemas.openxmlformats.org/drawingml/2006/table">
            <a:tbl>
              <a:tblPr firstRow="1" bandRow="1">
                <a:tableStyleId>{5C22544A-7EE6-4342-B048-85BDC9FD1C3A}</a:tableStyleId>
              </a:tblPr>
              <a:tblGrid>
                <a:gridCol w="1872208"/>
                <a:gridCol w="1872208"/>
                <a:gridCol w="1872208"/>
                <a:gridCol w="1872208"/>
              </a:tblGrid>
              <a:tr h="460548">
                <a:tc>
                  <a:txBody>
                    <a:bodyPr/>
                    <a:lstStyle/>
                    <a:p>
                      <a:endParaRPr lang="fr-FR" dirty="0"/>
                    </a:p>
                  </a:txBody>
                  <a:tcPr anchor="ctr"/>
                </a:tc>
                <a:tc>
                  <a:txBody>
                    <a:bodyPr/>
                    <a:lstStyle/>
                    <a:p>
                      <a:r>
                        <a:rPr lang="fr-FR" dirty="0" err="1"/>
                        <a:t>PostgreSQL</a:t>
                      </a:r>
                      <a:endParaRPr lang="fr-FR" dirty="0"/>
                    </a:p>
                  </a:txBody>
                  <a:tcPr anchor="ctr"/>
                </a:tc>
                <a:tc>
                  <a:txBody>
                    <a:bodyPr/>
                    <a:lstStyle/>
                    <a:p>
                      <a:r>
                        <a:rPr lang="fr-FR" dirty="0" smtClean="0"/>
                        <a:t>MySQL</a:t>
                      </a:r>
                      <a:endParaRPr lang="fr-FR" dirty="0"/>
                    </a:p>
                  </a:txBody>
                  <a:tcPr/>
                </a:tc>
                <a:tc>
                  <a:txBody>
                    <a:bodyPr/>
                    <a:lstStyle/>
                    <a:p>
                      <a:r>
                        <a:rPr lang="fr-FR" dirty="0" err="1" smtClean="0"/>
                        <a:t>SqlServer</a:t>
                      </a:r>
                      <a:endParaRPr lang="fr-FR" dirty="0"/>
                    </a:p>
                  </a:txBody>
                  <a:tcPr/>
                </a:tc>
              </a:tr>
              <a:tr h="624717">
                <a:tc>
                  <a:txBody>
                    <a:bodyPr/>
                    <a:lstStyle/>
                    <a:p>
                      <a:r>
                        <a:rPr lang="fr-FR" b="1" dirty="0" smtClean="0"/>
                        <a:t>Définition</a:t>
                      </a:r>
                      <a:endParaRPr lang="fr-FR" dirty="0"/>
                    </a:p>
                  </a:txBody>
                  <a:tcPr anchor="ctr"/>
                </a:tc>
                <a:tc>
                  <a:txBody>
                    <a:bodyPr/>
                    <a:lstStyle/>
                    <a:p>
                      <a:r>
                        <a:rPr lang="fr-FR" dirty="0" err="1" smtClean="0"/>
                        <a:t>PostgreSQL</a:t>
                      </a:r>
                      <a:r>
                        <a:rPr lang="fr-FR" dirty="0" smtClean="0"/>
                        <a:t> est un</a:t>
                      </a:r>
                      <a:r>
                        <a:rPr lang="fr-FR" baseline="0" dirty="0" smtClean="0"/>
                        <a:t> SGBDRO</a:t>
                      </a:r>
                      <a:endParaRPr lang="fr-FR" dirty="0"/>
                    </a:p>
                  </a:txBody>
                  <a:tcPr anchor="ctr"/>
                </a:tc>
                <a:tc>
                  <a:txBody>
                    <a:bodyPr/>
                    <a:lstStyle/>
                    <a:p>
                      <a:r>
                        <a:rPr lang="fr-FR" dirty="0" smtClean="0"/>
                        <a:t>MySQL est  un SGBDR</a:t>
                      </a:r>
                      <a:endParaRPr lang="fr-FR" dirty="0"/>
                    </a:p>
                  </a:txBody>
                  <a:tcPr anchor="ctr"/>
                </a:tc>
                <a:tc>
                  <a:txBody>
                    <a:bodyPr/>
                    <a:lstStyle/>
                    <a:p>
                      <a:r>
                        <a:rPr lang="fr-FR" dirty="0" smtClean="0"/>
                        <a:t>SQL Server  est un SGBDR</a:t>
                      </a:r>
                      <a:endParaRPr lang="fr-FR" dirty="0"/>
                    </a:p>
                  </a:txBody>
                  <a:tcPr/>
                </a:tc>
              </a:tr>
              <a:tr h="624717">
                <a:tc>
                  <a:txBody>
                    <a:bodyPr/>
                    <a:lstStyle/>
                    <a:p>
                      <a:r>
                        <a:rPr lang="fr-FR" b="1" dirty="0" smtClean="0"/>
                        <a:t>Connu comme</a:t>
                      </a:r>
                      <a:endParaRPr lang="fr-FR" dirty="0"/>
                    </a:p>
                  </a:txBody>
                  <a:tcPr/>
                </a:tc>
                <a:tc>
                  <a:txBody>
                    <a:bodyPr/>
                    <a:lstStyle/>
                    <a:p>
                      <a:r>
                        <a:rPr lang="fr-FR" dirty="0" smtClean="0"/>
                        <a:t>Plus avancée</a:t>
                      </a:r>
                      <a:endParaRPr lang="fr-FR" dirty="0"/>
                    </a:p>
                  </a:txBody>
                  <a:tcPr/>
                </a:tc>
                <a:tc>
                  <a:txBody>
                    <a:bodyPr/>
                    <a:lstStyle/>
                    <a:p>
                      <a:r>
                        <a:rPr lang="fr-FR" dirty="0" smtClean="0"/>
                        <a:t>Plus populaire</a:t>
                      </a:r>
                      <a:endParaRPr lang="fr-FR" dirty="0"/>
                    </a:p>
                  </a:txBody>
                  <a:tcPr/>
                </a:tc>
                <a:tc>
                  <a:txBody>
                    <a:bodyPr/>
                    <a:lstStyle/>
                    <a:p>
                      <a:r>
                        <a:rPr lang="fr-FR" dirty="0" smtClean="0"/>
                        <a:t>Moins</a:t>
                      </a:r>
                      <a:r>
                        <a:rPr lang="fr-FR" baseline="0" dirty="0" smtClean="0"/>
                        <a:t> populaire que </a:t>
                      </a:r>
                      <a:r>
                        <a:rPr lang="fr-FR" baseline="0" dirty="0" err="1" smtClean="0"/>
                        <a:t>Msql</a:t>
                      </a:r>
                      <a:endParaRPr lang="fr-FR" dirty="0"/>
                    </a:p>
                  </a:txBody>
                  <a:tcPr/>
                </a:tc>
              </a:tr>
              <a:tr h="624717">
                <a:tc>
                  <a:txBody>
                    <a:bodyPr/>
                    <a:lstStyle/>
                    <a:p>
                      <a:r>
                        <a:rPr lang="fr-FR" b="1" dirty="0" smtClean="0"/>
                        <a:t>Implémentation</a:t>
                      </a:r>
                      <a:endParaRPr lang="fr-FR" dirty="0"/>
                    </a:p>
                  </a:txBody>
                  <a:tcPr/>
                </a:tc>
                <a:tc>
                  <a:txBody>
                    <a:bodyPr/>
                    <a:lstStyle/>
                    <a:p>
                      <a:r>
                        <a:rPr lang="fr-FR" dirty="0" smtClean="0"/>
                        <a:t>C</a:t>
                      </a:r>
                      <a:endParaRPr lang="fr-FR" dirty="0"/>
                    </a:p>
                  </a:txBody>
                  <a:tcPr anchor="ctr"/>
                </a:tc>
                <a:tc>
                  <a:txBody>
                    <a:bodyPr/>
                    <a:lstStyle/>
                    <a:p>
                      <a:r>
                        <a:rPr lang="fr-FR" dirty="0" smtClean="0"/>
                        <a:t>C/C ++</a:t>
                      </a:r>
                    </a:p>
                    <a:p>
                      <a:endParaRPr lang="fr-FR" dirty="0"/>
                    </a:p>
                  </a:txBody>
                  <a:tcPr anchor="ctr"/>
                </a:tc>
                <a:tc>
                  <a:txBody>
                    <a:bodyPr/>
                    <a:lstStyle/>
                    <a:p>
                      <a:r>
                        <a:rPr lang="fr-FR" dirty="0" smtClean="0"/>
                        <a:t>C/C++/C#</a:t>
                      </a:r>
                      <a:endParaRPr lang="fr-FR" dirty="0"/>
                    </a:p>
                  </a:txBody>
                  <a:tcPr/>
                </a:tc>
              </a:tr>
              <a:tr h="624717">
                <a:tc>
                  <a:txBody>
                    <a:bodyPr/>
                    <a:lstStyle/>
                    <a:p>
                      <a:r>
                        <a:rPr lang="fr-FR" b="1" dirty="0" smtClean="0"/>
                        <a:t>Extensible</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extensible</a:t>
                      </a:r>
                    </a:p>
                    <a:p>
                      <a:endParaRPr lang="fr-FR" dirty="0"/>
                    </a:p>
                  </a:txBody>
                  <a:tcPr anchor="ctr"/>
                </a:tc>
                <a:tc>
                  <a:txBody>
                    <a:bodyPr/>
                    <a:lstStyle/>
                    <a:p>
                      <a:r>
                        <a:rPr lang="fr-FR" dirty="0" smtClean="0"/>
                        <a:t>n’est pas extensible.</a:t>
                      </a:r>
                      <a:endParaRPr lang="fr-FR" dirty="0"/>
                    </a:p>
                  </a:txBody>
                  <a:tcPr anchor="ctr"/>
                </a:tc>
                <a:tc>
                  <a:txBody>
                    <a:bodyPr/>
                    <a:lstStyle/>
                    <a:p>
                      <a:r>
                        <a:rPr lang="fr-FR" dirty="0" smtClean="0"/>
                        <a:t>extensible</a:t>
                      </a:r>
                      <a:endParaRPr lang="fr-FR" dirty="0"/>
                    </a:p>
                  </a:txBody>
                  <a:tcPr/>
                </a:tc>
              </a:tr>
              <a:tr h="624717">
                <a:tc>
                  <a:txBody>
                    <a:bodyPr/>
                    <a:lstStyle/>
                    <a:p>
                      <a:r>
                        <a:rPr lang="fr-FR" b="1" dirty="0" smtClean="0"/>
                        <a:t>Outil graphique</a:t>
                      </a:r>
                      <a:endParaRPr lang="fr-FR" dirty="0"/>
                    </a:p>
                  </a:txBody>
                  <a:tcPr/>
                </a:tc>
                <a:tc>
                  <a:txBody>
                    <a:bodyPr/>
                    <a:lstStyle/>
                    <a:p>
                      <a:r>
                        <a:rPr lang="fr-FR" dirty="0" err="1" smtClean="0"/>
                        <a:t>PgAdmin</a:t>
                      </a:r>
                      <a:endParaRPr lang="fr-FR" dirty="0"/>
                    </a:p>
                  </a:txBody>
                  <a:tcPr/>
                </a:tc>
                <a:tc>
                  <a:txBody>
                    <a:bodyPr/>
                    <a:lstStyle/>
                    <a:p>
                      <a:r>
                        <a:rPr lang="fr-FR" dirty="0" smtClean="0"/>
                        <a:t>MySQL</a:t>
                      </a:r>
                      <a:r>
                        <a:rPr lang="fr-FR" baseline="0" dirty="0" smtClean="0"/>
                        <a:t> </a:t>
                      </a:r>
                      <a:r>
                        <a:rPr lang="fr-FR" baseline="0" dirty="0" err="1" smtClean="0"/>
                        <a:t>WorkBench</a:t>
                      </a:r>
                      <a:endParaRPr lang="fr-FR" dirty="0"/>
                    </a:p>
                  </a:txBody>
                  <a:tcPr anchor="ctr"/>
                </a:tc>
                <a:tc>
                  <a:txBody>
                    <a:bodyPr/>
                    <a:lstStyle/>
                    <a:p>
                      <a:r>
                        <a:rPr lang="fr-FR" dirty="0" smtClean="0"/>
                        <a:t>Azure SQL </a:t>
                      </a:r>
                      <a:r>
                        <a:rPr lang="fr-FR" dirty="0" err="1" smtClean="0"/>
                        <a:t>Database</a:t>
                      </a:r>
                      <a:r>
                        <a:rPr lang="fr-FR" dirty="0" smtClean="0"/>
                        <a:t> </a:t>
                      </a:r>
                      <a:endParaRPr lang="fr-FR" dirty="0"/>
                    </a:p>
                  </a:txBody>
                  <a:tcPr anchor="ctr"/>
                </a:tc>
              </a:tr>
              <a:tr h="1427925">
                <a:tc>
                  <a:txBody>
                    <a:bodyPr/>
                    <a:lstStyle/>
                    <a:p>
                      <a:r>
                        <a:rPr lang="fr-FR" b="1" dirty="0" smtClean="0"/>
                        <a:t>Langages de programmation pour les procédures stockées</a:t>
                      </a:r>
                      <a:endParaRPr lang="fr-FR" dirty="0"/>
                    </a:p>
                  </a:txBody>
                  <a:tcPr/>
                </a:tc>
                <a:tc>
                  <a:txBody>
                    <a:bodyPr/>
                    <a:lstStyle/>
                    <a:p>
                      <a:r>
                        <a:rPr lang="fr-FR" dirty="0" smtClean="0"/>
                        <a:t>Ruby, Perl, Python, TCL, PL/</a:t>
                      </a:r>
                      <a:r>
                        <a:rPr lang="fr-FR" dirty="0" err="1" smtClean="0"/>
                        <a:t>pgSQL</a:t>
                      </a:r>
                      <a:r>
                        <a:rPr lang="fr-FR" dirty="0" smtClean="0"/>
                        <a:t>, SQL, JavaScript, </a:t>
                      </a:r>
                      <a:r>
                        <a:rPr lang="fr-FR" dirty="0" err="1" smtClean="0"/>
                        <a:t>etc</a:t>
                      </a:r>
                      <a:endParaRPr lang="fr-FR" dirty="0"/>
                    </a:p>
                  </a:txBody>
                  <a:tcPr/>
                </a:tc>
                <a:tc>
                  <a:txBody>
                    <a:bodyPr/>
                    <a:lstStyle/>
                    <a:p>
                      <a:r>
                        <a:rPr lang="fr-FR" dirty="0" smtClean="0"/>
                        <a:t>SQL</a:t>
                      </a:r>
                      <a:endParaRPr lang="fr-FR" dirty="0"/>
                    </a:p>
                  </a:txBody>
                  <a:tcPr/>
                </a:tc>
                <a:tc>
                  <a:txBody>
                    <a:bodyPr/>
                    <a:lstStyle/>
                    <a:p>
                      <a:endParaRPr lang="fr-FR" dirty="0"/>
                    </a:p>
                  </a:txBody>
                  <a:tcPr/>
                </a:tc>
              </a:tr>
              <a:tr h="460548">
                <a:tc>
                  <a:txBody>
                    <a:bodyPr/>
                    <a:lstStyle/>
                    <a:p>
                      <a:r>
                        <a:rPr lang="fr-FR" b="1" dirty="0" smtClean="0"/>
                        <a:t>payant</a:t>
                      </a:r>
                      <a:endParaRPr lang="fr-FR" b="1" dirty="0"/>
                    </a:p>
                  </a:txBody>
                  <a:tcPr/>
                </a:tc>
                <a:tc>
                  <a:txBody>
                    <a:bodyPr/>
                    <a:lstStyle/>
                    <a:p>
                      <a:r>
                        <a:rPr lang="fr-FR" dirty="0" smtClean="0"/>
                        <a:t>non</a:t>
                      </a:r>
                      <a:endParaRPr lang="fr-FR" dirty="0"/>
                    </a:p>
                  </a:txBody>
                  <a:tcPr/>
                </a:tc>
                <a:tc>
                  <a:txBody>
                    <a:bodyPr/>
                    <a:lstStyle/>
                    <a:p>
                      <a:r>
                        <a:rPr lang="fr-FR" dirty="0" smtClean="0"/>
                        <a:t>non</a:t>
                      </a:r>
                      <a:endParaRPr lang="fr-FR" dirty="0"/>
                    </a:p>
                  </a:txBody>
                  <a:tcPr/>
                </a:tc>
                <a:tc>
                  <a:txBody>
                    <a:bodyPr/>
                    <a:lstStyle/>
                    <a:p>
                      <a:r>
                        <a:rPr lang="fr-FR" dirty="0" smtClean="0"/>
                        <a:t>oui</a:t>
                      </a:r>
                      <a:endParaRPr lang="fr-FR" dirty="0"/>
                    </a:p>
                  </a:txBody>
                  <a:tcPr/>
                </a:tc>
              </a:tr>
            </a:tbl>
          </a:graphicData>
        </a:graphic>
      </p:graphicFrame>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577</Words>
  <Application>Microsoft Office PowerPoint</Application>
  <PresentationFormat>Affichage à l'écran (4:3)</PresentationFormat>
  <Paragraphs>76</Paragraphs>
  <Slides>9</Slides>
  <Notes>0</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Thème Office</vt:lpstr>
      <vt:lpstr>Les Bases de données Mysql, PostgreSql, Sql-Server</vt:lpstr>
      <vt:lpstr>MySql </vt:lpstr>
      <vt:lpstr>MySql</vt:lpstr>
      <vt:lpstr>POSTGRESQL </vt:lpstr>
      <vt:lpstr>POSTGRESQL </vt:lpstr>
      <vt:lpstr>POSTGRESQL </vt:lpstr>
      <vt:lpstr>SQLServer</vt:lpstr>
      <vt:lpstr>SQLServer</vt:lpstr>
      <vt:lpstr>Comparaison entre ces 3 Bdd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user</dc:creator>
  <cp:lastModifiedBy>user</cp:lastModifiedBy>
  <cp:revision>60</cp:revision>
  <dcterms:created xsi:type="dcterms:W3CDTF">2020-11-12T09:43:06Z</dcterms:created>
  <dcterms:modified xsi:type="dcterms:W3CDTF">2020-11-12T13:48:44Z</dcterms:modified>
</cp:coreProperties>
</file>