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%5bhttps:/law.moj.gov.tw/LawClass/LawSingle.aspx?pcode=C0000001&amp;flno=360#:~:text=%E7%84%A1%E6%95%85%E4%BB%A5%E9%9B%BB%E8%85%A6%E7%A8%8B%E5%BC%8F%E6%88%96,%E5%8D%81%E8%90%AC%E5%85%83%E4%BB%A5%E4%B8%8B%E7%BD%B0%E9%87%91%E3%80%82%5D(https://law.moj.gov.tw/LawClass/LawSingle.aspx?pcode=C0000001&amp;flno=360#:~:text=%E7%84%A1%E6%95%85%E4%BB%A5%E9%9B%BB%E8%85%A6%E7%A8%8B%E5%BC%8F%E6%88%96,%E5%8D%81%E8%90%AC%E5%85%83%E4%BB%A5%E4%B8%8B%E7%BD%B0%E9%87%91%E3%80%82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" TargetMode="External"/><Relationship Id="rId2" Type="http://schemas.openxmlformats.org/officeDocument/2006/relationships/hyperlink" Target="https://developer.mozilla.org/zh-TW/docs/Web/C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tw/Wikipedia:%E9%A6%96%E9%A1%B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www.instagram.com/" TargetMode="External"/><Relationship Id="rId4" Type="http://schemas.openxmlformats.org/officeDocument/2006/relationships/hyperlink" Target="https://www.ptt.cc/bbs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Python </a:t>
            </a:r>
            <a:r>
              <a:rPr lang="zh-TW" altLang="en-US" dirty="0" smtClean="0"/>
              <a:t>爬蟲教學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86198" y="4675087"/>
            <a:ext cx="7766936" cy="1096899"/>
          </a:xfrm>
        </p:spPr>
        <p:txBody>
          <a:bodyPr/>
          <a:lstStyle/>
          <a:p>
            <a:r>
              <a:rPr lang="en-US" altLang="zh-TW" dirty="0" smtClean="0"/>
              <a:t>109321052</a:t>
            </a:r>
            <a:r>
              <a:rPr lang="zh-TW" altLang="en-US" dirty="0" smtClean="0"/>
              <a:t>林俊諺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77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什麼是爬蟲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44152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網路爬蟲，也叫網路蜘蛛，為一種用來自動瀏覽全球資訊網的網路機器人。</a:t>
            </a:r>
            <a:endParaRPr lang="en-US" altLang="zh-TW" dirty="0" smtClean="0"/>
          </a:p>
          <a:p>
            <a:r>
              <a:rPr lang="zh-TW" altLang="en-US" dirty="0" smtClean="0"/>
              <a:t>節省需要在網路上抓去大量資料的時間。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AutoShape 2" descr="網路爬蟲淺談. 適合本篇閱讀的人： 想概略了解爬蟲的人、想寫爬蟲的人| by Bing Guo | Medium"/>
          <p:cNvSpPr>
            <a:spLocks noChangeAspect="1" noChangeArrowheads="1"/>
          </p:cNvSpPr>
          <p:nvPr/>
        </p:nvSpPr>
        <p:spPr bwMode="auto">
          <a:xfrm>
            <a:off x="155575" y="-419100"/>
            <a:ext cx="4324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網路爬蟲淺談. 適合本篇閱讀的人： 想概略了解爬蟲的人、想寫爬蟲的人| by Bing Gu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3665576"/>
            <a:ext cx="62960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3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爬蟲規範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011" y="238760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由於爬蟲會在短時間內多次造訪網站，可能造成伺服器癱瘓，導致其他用戶無法取得其資訊。</a:t>
            </a:r>
            <a:endParaRPr lang="en-US" altLang="zh-TW" dirty="0" smtClean="0"/>
          </a:p>
          <a:p>
            <a:r>
              <a:rPr lang="zh-TW" altLang="en-US" dirty="0">
                <a:latin typeface="+mn-ea"/>
              </a:rPr>
              <a:t>一但爬蟲爬到目標站癱瘓，很有可能你的行為已被認定為 </a:t>
            </a:r>
            <a:r>
              <a:rPr lang="en-US" altLang="zh-TW" dirty="0" err="1">
                <a:latin typeface="+mn-ea"/>
              </a:rPr>
              <a:t>DDoS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攻擊，而根據</a:t>
            </a:r>
            <a:r>
              <a:rPr lang="zh-TW" altLang="en-US" dirty="0">
                <a:latin typeface="+mn-ea"/>
                <a:hlinkClick r:id="rId2"/>
              </a:rPr>
              <a:t>刑法第 </a:t>
            </a:r>
            <a:r>
              <a:rPr lang="en-US" altLang="zh-TW" dirty="0">
                <a:latin typeface="+mn-ea"/>
                <a:hlinkClick r:id="rId2"/>
              </a:rPr>
              <a:t>360 </a:t>
            </a:r>
            <a:r>
              <a:rPr lang="zh-TW" altLang="en-US" dirty="0">
                <a:latin typeface="+mn-ea"/>
                <a:hlinkClick r:id="rId2"/>
              </a:rPr>
              <a:t>條</a:t>
            </a:r>
            <a:r>
              <a:rPr lang="zh-TW" altLang="en-US" dirty="0">
                <a:latin typeface="+mn-ea"/>
              </a:rPr>
              <a:t>可能已經觸</a:t>
            </a:r>
            <a:r>
              <a:rPr lang="zh-TW" altLang="en-US" dirty="0" smtClean="0">
                <a:latin typeface="+mn-ea"/>
              </a:rPr>
              <a:t>法。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現在多數的網站都有設立防爬蟲機制，但身為一隻有禮貌的蟲，請在爬蟲前該網站的 </a:t>
            </a:r>
            <a:r>
              <a:rPr lang="en-US" altLang="zh-TW" dirty="0">
                <a:latin typeface="+mn-ea"/>
              </a:rPr>
              <a:t>robots.txt</a:t>
            </a:r>
            <a:r>
              <a:rPr lang="zh-TW" altLang="en-US" dirty="0">
                <a:latin typeface="+mn-ea"/>
              </a:rPr>
              <a:t>，他會明確的規範什麼樣的 </a:t>
            </a:r>
            <a:r>
              <a:rPr lang="en-US" altLang="zh-TW" dirty="0">
                <a:latin typeface="+mn-ea"/>
              </a:rPr>
              <a:t>User-Agent </a:t>
            </a:r>
            <a:r>
              <a:rPr lang="zh-TW" altLang="en-US" dirty="0">
                <a:latin typeface="+mn-ea"/>
              </a:rPr>
              <a:t>被允許</a:t>
            </a:r>
            <a:r>
              <a:rPr lang="zh-TW" altLang="en-US" dirty="0" smtClean="0">
                <a:latin typeface="+mn-ea"/>
              </a:rPr>
              <a:t>訪問。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Ex: https://www.facebook.com/robots.txt</a:t>
            </a:r>
            <a:endParaRPr lang="en-US" altLang="zh-TW" dirty="0" smtClean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4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6465" y="1712182"/>
            <a:ext cx="8596668" cy="3880773"/>
          </a:xfrm>
        </p:spPr>
        <p:txBody>
          <a:bodyPr/>
          <a:lstStyle/>
          <a:p>
            <a:r>
              <a:rPr lang="en-US" altLang="zh-TW" b="1" dirty="0">
                <a:latin typeface="+mn-ea"/>
              </a:rPr>
              <a:t>HTML</a:t>
            </a:r>
            <a:r>
              <a:rPr lang="zh-TW" altLang="en-US" dirty="0">
                <a:latin typeface="+mn-ea"/>
              </a:rPr>
              <a:t>（</a:t>
            </a:r>
            <a:r>
              <a:rPr lang="en-US" altLang="zh-TW" dirty="0" err="1">
                <a:latin typeface="+mn-ea"/>
              </a:rPr>
              <a:t>HyperText</a:t>
            </a:r>
            <a:r>
              <a:rPr lang="en-US" altLang="zh-TW" dirty="0">
                <a:latin typeface="+mn-ea"/>
              </a:rPr>
              <a:t> Markup Language</a:t>
            </a:r>
            <a:r>
              <a:rPr lang="zh-TW" altLang="en-US" dirty="0">
                <a:latin typeface="+mn-ea"/>
              </a:rPr>
              <a:t>，超文本標記語言）是打造網頁的基石。它表述並定義網頁</a:t>
            </a:r>
            <a:r>
              <a:rPr lang="zh-TW" altLang="en-US" dirty="0" smtClean="0">
                <a:latin typeface="+mn-ea"/>
              </a:rPr>
              <a:t>的</a:t>
            </a:r>
            <a:r>
              <a:rPr lang="zh-TW" altLang="en-US" b="1" dirty="0" smtClean="0">
                <a:latin typeface="+mn-ea"/>
              </a:rPr>
              <a:t>內</a:t>
            </a:r>
            <a:r>
              <a:rPr lang="zh-TW" altLang="en-US" b="1" dirty="0">
                <a:latin typeface="+mn-ea"/>
              </a:rPr>
              <a:t>容</a:t>
            </a:r>
            <a:r>
              <a:rPr lang="zh-TW" altLang="en-US" dirty="0" smtClean="0">
                <a:latin typeface="+mn-ea"/>
              </a:rPr>
              <a:t>。</a:t>
            </a:r>
            <a:r>
              <a:rPr lang="zh-TW" altLang="en-US" dirty="0">
                <a:latin typeface="+mn-ea"/>
              </a:rPr>
              <a:t>伴隨 </a:t>
            </a:r>
            <a:r>
              <a:rPr lang="en-US" altLang="zh-TW" dirty="0">
                <a:latin typeface="+mn-ea"/>
              </a:rPr>
              <a:t>HTML </a:t>
            </a:r>
            <a:r>
              <a:rPr lang="zh-TW" altLang="en-US" dirty="0">
                <a:latin typeface="+mn-ea"/>
              </a:rPr>
              <a:t>而來的技術還有描述網頁外觀（</a:t>
            </a:r>
            <a:r>
              <a:rPr lang="en-US" altLang="zh-TW" u="sng" dirty="0">
                <a:latin typeface="+mn-ea"/>
                <a:hlinkClick r:id="rId2"/>
              </a:rPr>
              <a:t>CSS</a:t>
            </a:r>
            <a:r>
              <a:rPr lang="zh-TW" altLang="en-US" dirty="0">
                <a:latin typeface="+mn-ea"/>
              </a:rPr>
              <a:t>）及功能性的程式語言（</a:t>
            </a:r>
            <a:r>
              <a:rPr lang="en-US" altLang="zh-TW" u="sng" dirty="0">
                <a:latin typeface="+mn-ea"/>
                <a:hlinkClick r:id="rId3"/>
              </a:rPr>
              <a:t>JavaScript</a:t>
            </a:r>
            <a:r>
              <a:rPr lang="zh-TW" altLang="en-US" dirty="0" smtClean="0">
                <a:latin typeface="+mn-ea"/>
              </a:rPr>
              <a:t>）。</a:t>
            </a:r>
            <a:endParaRPr lang="en-US" altLang="zh-TW" dirty="0" smtClean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8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3810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靜態網頁</a:t>
            </a:r>
            <a:r>
              <a:rPr lang="en-US" altLang="zh-TW" dirty="0" err="1" smtClean="0"/>
              <a:t>v.s</a:t>
            </a:r>
            <a:r>
              <a:rPr lang="zh-TW" altLang="en-US" dirty="0" smtClean="0"/>
              <a:t>動態網頁</a:t>
            </a:r>
            <a:endParaRPr lang="zh-TW" altLang="en-US" dirty="0"/>
          </a:p>
        </p:txBody>
      </p:sp>
      <p:pic>
        <p:nvPicPr>
          <p:cNvPr id="2050" name="Picture 2" descr="網頁為什麼各家報價差這麼多啊?. 兩個常見的術語：domain就是網址，sever則是伺服器，伺服器有實體主機、也… | by Ssu // 蘇|  SSUDIO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67870"/>
            <a:ext cx="4830251" cy="13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68597" y="1891472"/>
            <a:ext cx="7761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靜態網站</a:t>
            </a:r>
            <a:endParaRPr lang="en-US" altLang="zh-TW" dirty="0" smtClean="0"/>
          </a:p>
          <a:p>
            <a:r>
              <a:rPr lang="zh-TW" altLang="en-US" dirty="0" smtClean="0"/>
              <a:t>當拜訪網站時，網頁會直接將所有的資訊顯示，可直接在原始碼裡找到其所有資料。用於簡單，不頻繁更新的網頁。</a:t>
            </a:r>
            <a:endParaRPr lang="en-US" altLang="zh-TW" dirty="0" smtClean="0"/>
          </a:p>
          <a:p>
            <a:r>
              <a:rPr lang="en-US" altLang="zh-TW" dirty="0"/>
              <a:t>Ex</a:t>
            </a:r>
            <a:r>
              <a:rPr lang="en-US" altLang="zh-TW" dirty="0" smtClean="0"/>
              <a:t>:	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://zh.m.wikipedia.org/zh-tw/Wikipedia:%</a:t>
            </a:r>
            <a:r>
              <a:rPr lang="en-US" altLang="zh-TW" dirty="0" smtClean="0">
                <a:hlinkClick r:id="rId3"/>
              </a:rPr>
              <a:t>E9%A6%96%E9%A1%B5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	https</a:t>
            </a:r>
            <a:r>
              <a:rPr lang="en-US" altLang="zh-TW" dirty="0">
                <a:hlinkClick r:id="rId4"/>
              </a:rPr>
              <a:t>://www.ptt.cc/bbs/index.html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8597" y="3716954"/>
            <a:ext cx="7614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動態網站</a:t>
            </a:r>
            <a:endParaRPr lang="en-US" altLang="zh-TW" dirty="0" smtClean="0"/>
          </a:p>
          <a:p>
            <a:r>
              <a:rPr lang="zh-TW" altLang="en-US" dirty="0"/>
              <a:t>當拜訪網站</a:t>
            </a:r>
            <a:r>
              <a:rPr lang="zh-TW" altLang="en-US" dirty="0" smtClean="0"/>
              <a:t>時，只會得到一個框架，其資料皆由向資料庫請求所得。可根據一些操作，取得一些新的資訊，像是滾輪滾動等等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/>
              <a:t>主要是搭配伺服器與資料庫共同運作，主要是使用大量編譯的地方，如會員功能、購物車、討論區等等</a:t>
            </a:r>
            <a:r>
              <a:rPr lang="en-US" altLang="zh-TW" dirty="0"/>
              <a:t>..</a:t>
            </a:r>
            <a:r>
              <a:rPr lang="zh-TW" altLang="en-US" dirty="0"/>
              <a:t>，意思是指可以與網頁做互動編譯的</a:t>
            </a:r>
            <a:r>
              <a:rPr lang="zh-TW" altLang="en-US" dirty="0" smtClean="0"/>
              <a:t>網頁。</a:t>
            </a:r>
            <a:endParaRPr lang="en-US" altLang="zh-TW" dirty="0" smtClean="0"/>
          </a:p>
          <a:p>
            <a:r>
              <a:rPr lang="zh-TW" altLang="en-US" dirty="0" smtClean="0"/>
              <a:t>用於</a:t>
            </a:r>
            <a:r>
              <a:rPr lang="zh-TW" altLang="en-US" dirty="0"/>
              <a:t>資料內容較大，更新快速的</a:t>
            </a:r>
            <a:r>
              <a:rPr lang="zh-TW" altLang="en-US" dirty="0" smtClean="0"/>
              <a:t>網頁。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://www.instagram.com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>
                <a:hlinkClick r:id="rId6"/>
              </a:rPr>
              <a:t>https://www.facebook.com/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07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套件介紹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dirty="0" smtClean="0">
                <a:latin typeface="+mn-ea"/>
              </a:rPr>
              <a:t>Requests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用於發送請求抓取原始碼</a:t>
            </a:r>
            <a:r>
              <a:rPr lang="en-US" altLang="zh-TW" dirty="0" smtClean="0"/>
              <a:t>(html)</a:t>
            </a:r>
            <a:endParaRPr lang="en-US" altLang="zh-TW" dirty="0"/>
          </a:p>
          <a:p>
            <a:r>
              <a:rPr lang="en-US" altLang="zh-TW" dirty="0" err="1">
                <a:latin typeface="+mn-ea"/>
              </a:rPr>
              <a:t>BeautifulSoup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：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n-ea"/>
              </a:rPr>
              <a:t>用於分析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，找出需要的資料。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>
                <a:latin typeface="+mn-ea"/>
              </a:rPr>
              <a:t>以動態的方式模擬使用者，多來處理動態網頁。</a:t>
            </a:r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latin typeface="+mn-ea"/>
                <a:hlinkClick r:id="rId2"/>
              </a:rPr>
              <a:t>https://chromedriver.chromium.org/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84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實戰一：爬取文字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靜態網頁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77334" y="250287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實戰二：爬取圖片</a:t>
            </a:r>
            <a:r>
              <a:rPr lang="en-US" altLang="zh-TW" dirty="0" smtClean="0"/>
              <a:t>(</a:t>
            </a:r>
            <a:r>
              <a:rPr lang="zh-TW" altLang="en-US" dirty="0"/>
              <a:t>動</a:t>
            </a:r>
            <a:r>
              <a:rPr lang="zh-TW" altLang="en-US" dirty="0" smtClean="0"/>
              <a:t>態網頁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8826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372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Trebuchet MS</vt:lpstr>
      <vt:lpstr>Wingdings</vt:lpstr>
      <vt:lpstr>Wingdings 3</vt:lpstr>
      <vt:lpstr>多面向</vt:lpstr>
      <vt:lpstr>Python 爬蟲教學</vt:lpstr>
      <vt:lpstr>什麼是爬蟲? </vt:lpstr>
      <vt:lpstr>爬蟲規範</vt:lpstr>
      <vt:lpstr>HTML是什麼?</vt:lpstr>
      <vt:lpstr>靜態網頁v.s動態網頁</vt:lpstr>
      <vt:lpstr>套件介紹</vt:lpstr>
      <vt:lpstr>實戰一：爬取文字(靜態網頁)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爬蟲教學</dc:title>
  <dc:creator>GF75</dc:creator>
  <cp:lastModifiedBy>GF75</cp:lastModifiedBy>
  <cp:revision>15</cp:revision>
  <dcterms:created xsi:type="dcterms:W3CDTF">2022-05-20T03:36:07Z</dcterms:created>
  <dcterms:modified xsi:type="dcterms:W3CDTF">2022-05-22T02:41:38Z</dcterms:modified>
</cp:coreProperties>
</file>