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90" r:id="rId2"/>
    <p:sldId id="389" r:id="rId3"/>
    <p:sldId id="375" r:id="rId4"/>
    <p:sldId id="369" r:id="rId5"/>
    <p:sldId id="371" r:id="rId6"/>
    <p:sldId id="387" r:id="rId7"/>
    <p:sldId id="376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8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C946C-744D-4A01-AF19-E0F9C67CEC6D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75E94-A0F0-45C3-8E05-807ADCD471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4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75E94-A0F0-45C3-8E05-807ADCD4717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38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75E94-A0F0-45C3-8E05-807ADCD4717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25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9CE91-133B-4EB2-8BDB-A1B1800F6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DCFFBA-C8AC-430A-9DBF-086F62669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5BA149-4C0F-4FEF-93BD-50713747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FE98-43DB-4772-A817-E029B4778DAB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10ABD2-A995-496E-80E2-0FA5CF63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BA2731-BB47-4BE7-B62D-5A8B46EE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9E25-CBE8-4AFF-8ECB-2CEF7FE64C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E6E18-5C55-49C3-9198-ED8BC0D1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7E09C7-64B7-4321-BBCF-C6940F116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F37014-B047-464F-B44F-BC578E44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FE98-43DB-4772-A817-E029B4778DAB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BF1C93-5C42-4310-B347-1CF6D5A3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3F13EE-4A18-4E12-A4F5-B28F3CE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9E25-CBE8-4AFF-8ECB-2CEF7FE64C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51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6C76C03-DB02-4CC8-98E4-0C6A11720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022DD9-088E-46A6-91DB-85B31335F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87B58A-B6B6-4789-94B5-7F7EAA53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FE98-43DB-4772-A817-E029B4778DAB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A63742-CCB3-4243-B58A-8D1CA618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D519C5-7E4A-4F05-9287-05BD8387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9E25-CBE8-4AFF-8ECB-2CEF7FE64C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4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3C2CB-6196-43B8-A1BE-DC90CF4E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C14357-920B-4583-9DD3-1B4A76EC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D53E5F-476C-4E81-A3D9-8EC02973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FE98-43DB-4772-A817-E029B4778DAB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78B6A2-F6B2-4055-8A84-176651FF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ABC392-E2EB-49C6-9B72-EAB3E66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9E25-CBE8-4AFF-8ECB-2CEF7FE64C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54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ACF6C-429E-47E8-B754-71AD39E5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65D7F6-3B08-4064-9320-9CEBE2CD3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9CC9BB-0CC4-4257-946C-36101628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FE98-43DB-4772-A817-E029B4778DAB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36EDB6-4B0D-4318-A791-A92CEF17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A31707-F84A-410B-9090-F952147A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9E25-CBE8-4AFF-8ECB-2CEF7FE64C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88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1BA00-24BA-40D1-9756-ED91AEC8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F697ED-FA12-4A58-98FB-B140CDB0F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605F19-2EBD-4673-8462-25EE832CD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5F0F29-9965-4E23-AEBE-CB756606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FE98-43DB-4772-A817-E029B4778DAB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A9EAA1-3A38-433A-A493-ABEE5274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9D8285-594C-4DE6-8CA1-9E48F7DE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9E25-CBE8-4AFF-8ECB-2CEF7FE64C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08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96DA0-8BB9-4424-A8E3-00EDF7C7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248112-B35F-4C82-A4FD-BE6C73545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ED5DAD-67A3-49FB-95CC-ACBBB5637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FC6E55-2CF3-47FA-891A-EBFBC18EF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055025-340E-448A-8298-34B607EA1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7CBFD44-A752-4994-B2E6-42E81CD4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FE98-43DB-4772-A817-E029B4778DAB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107C8D9-BA22-407A-8319-5BB8C83D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935922A-7E27-4FD0-B2BF-4D513C6A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9E25-CBE8-4AFF-8ECB-2CEF7FE64C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9E139B-51B9-4E97-933D-ECBA3C75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115D1E-21ED-40D6-AF9C-1F5C0DC7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FE98-43DB-4772-A817-E029B4778DAB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171C9E3-9821-4705-9934-9C255E4E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3CFAA9-BBE7-41FD-9123-252DFEA6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9E25-CBE8-4AFF-8ECB-2CEF7FE64C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93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03ECE3-75D8-4F39-B011-A3C73E32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FE98-43DB-4772-A817-E029B4778DAB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08D2CE-0F1D-4339-B051-A906B4CF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685F06-7B10-4C2B-A442-1750568D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9E25-CBE8-4AFF-8ECB-2CEF7FE64C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51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CF968-6460-439A-8361-56865D4F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E4EC5-8365-4D1A-9802-36BE19E8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B62E37-C4D1-4BF6-88B5-4D123E252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090543-6506-4D79-8AC9-7B68978A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FE98-43DB-4772-A817-E029B4778DAB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82E4D8-81FB-4ECB-AF35-821C0100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BB09FA-CF16-438D-81BA-347D5C84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9E25-CBE8-4AFF-8ECB-2CEF7FE64C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9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959A6C-D327-4B87-B709-8D255E15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CE7A165-4F32-40C8-8D7B-D02DE50C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0FDFCA-5A42-4A97-8095-57A07B22C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F700E6-F668-4020-A04C-A6E36780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FE98-43DB-4772-A817-E029B4778DAB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887905-3CD3-45E4-BC44-2693AB02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AB9FFF-6D06-446B-996A-BCB0E219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9E25-CBE8-4AFF-8ECB-2CEF7FE64C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99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8E21E58-1EB6-412A-B8B5-4C50D8E5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8C8EAF-E66B-45AC-89ED-E0807CBB6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FDF6D8-B9DF-4386-9B64-21DFFD98A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FE98-43DB-4772-A817-E029B4778DAB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FC7B27-F9D0-473E-BBC7-56BE2EB93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0F36F9-08D0-4682-AB6E-F66665A94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19E25-CBE8-4AFF-8ECB-2CEF7FE64C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69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6578950-A79C-4C8A-AA4F-41577D1F9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776" y="0"/>
            <a:ext cx="7848063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FE5042F-7983-42CA-B6FC-42F592245C9D}"/>
              </a:ext>
            </a:extLst>
          </p:cNvPr>
          <p:cNvSpPr/>
          <p:nvPr/>
        </p:nvSpPr>
        <p:spPr>
          <a:xfrm>
            <a:off x="4214776" y="881974"/>
            <a:ext cx="1103011" cy="4798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C63484-8CE5-4133-8464-914C0B39C58B}"/>
              </a:ext>
            </a:extLst>
          </p:cNvPr>
          <p:cNvSpPr txBox="1"/>
          <p:nvPr/>
        </p:nvSpPr>
        <p:spPr>
          <a:xfrm>
            <a:off x="531237" y="881974"/>
            <a:ext cx="3385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讀取</a:t>
            </a:r>
            <a:r>
              <a:rPr lang="en-US" altLang="zh-TW"/>
              <a:t>AI</a:t>
            </a:r>
            <a:r>
              <a:rPr lang="zh-TW" altLang="en-US"/>
              <a:t>執行檔</a:t>
            </a:r>
            <a:endParaRPr lang="en-US" altLang="zh-TW"/>
          </a:p>
          <a:p>
            <a:r>
              <a:rPr lang="zh-TW" altLang="en-US"/>
              <a:t>目前只支援</a:t>
            </a:r>
            <a:r>
              <a:rPr lang="en-US" altLang="zh-TW"/>
              <a:t>AI</a:t>
            </a:r>
            <a:r>
              <a:rPr lang="zh-TW" altLang="en-US"/>
              <a:t>間互相對戰</a:t>
            </a:r>
            <a:endParaRPr lang="en-US" altLang="zh-TW"/>
          </a:p>
          <a:p>
            <a:r>
              <a:rPr lang="zh-TW" altLang="en-US"/>
              <a:t>兩支</a:t>
            </a:r>
            <a:r>
              <a:rPr lang="en-US" altLang="zh-TW"/>
              <a:t>AI</a:t>
            </a:r>
            <a:r>
              <a:rPr lang="zh-TW" altLang="en-US"/>
              <a:t>都讀取完畢後按下</a:t>
            </a:r>
            <a:r>
              <a:rPr lang="en-US" altLang="zh-TW"/>
              <a:t>play</a:t>
            </a:r>
          </a:p>
          <a:p>
            <a:r>
              <a:rPr lang="zh-TW" altLang="en-US"/>
              <a:t>即可開始對戰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16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4EE0DFD-8D1C-45EB-80D1-AB99A66AA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89714"/>
              </p:ext>
            </p:extLst>
          </p:nvPr>
        </p:nvGraphicFramePr>
        <p:xfrm>
          <a:off x="3113930" y="3566646"/>
          <a:ext cx="5964137" cy="1342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932">
                  <a:extLst>
                    <a:ext uri="{9D8B030D-6E8A-4147-A177-3AD203B41FA5}">
                      <a16:colId xmlns:a16="http://schemas.microsoft.com/office/drawing/2014/main" val="3973031422"/>
                    </a:ext>
                  </a:extLst>
                </a:gridCol>
                <a:gridCol w="4403205">
                  <a:extLst>
                    <a:ext uri="{9D8B030D-6E8A-4147-A177-3AD203B41FA5}">
                      <a16:colId xmlns:a16="http://schemas.microsoft.com/office/drawing/2014/main" val="368040215"/>
                    </a:ext>
                  </a:extLst>
                </a:gridCol>
              </a:tblGrid>
              <a:tr h="447526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44688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 </a:t>
                      </a:r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call_result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12\n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88875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=4\n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2853"/>
                  </a:ext>
                </a:extLst>
              </a:tr>
            </a:tbl>
          </a:graphicData>
        </a:graphic>
      </p:graphicFrame>
      <p:sp>
        <p:nvSpPr>
          <p:cNvPr id="5" name="內容版面配置區 5">
            <a:extLst>
              <a:ext uri="{FF2B5EF4-FFF2-40B4-BE49-F238E27FC236}">
                <a16:creationId xmlns:a16="http://schemas.microsoft.com/office/drawing/2014/main" id="{A0DAEEF8-E668-4560-A67A-0975A047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99" y="699653"/>
            <a:ext cx="10660600" cy="4144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call_result 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傳送叫牌結果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換行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(\n)</a:t>
            </a:r>
            <a:endParaRPr lang="en-US" altLang="zh-TW" sz="300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參考叫牌的方式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 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\n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表示收到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910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4EE0DFD-8D1C-45EB-80D1-AB99A66AA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14434"/>
              </p:ext>
            </p:extLst>
          </p:nvPr>
        </p:nvGraphicFramePr>
        <p:xfrm>
          <a:off x="3113930" y="3566646"/>
          <a:ext cx="5964137" cy="1342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932">
                  <a:extLst>
                    <a:ext uri="{9D8B030D-6E8A-4147-A177-3AD203B41FA5}">
                      <a16:colId xmlns:a16="http://schemas.microsoft.com/office/drawing/2014/main" val="3973031422"/>
                    </a:ext>
                  </a:extLst>
                </a:gridCol>
                <a:gridCol w="4403205">
                  <a:extLst>
                    <a:ext uri="{9D8B030D-6E8A-4147-A177-3AD203B41FA5}">
                      <a16:colId xmlns:a16="http://schemas.microsoft.com/office/drawing/2014/main" val="368040215"/>
                    </a:ext>
                  </a:extLst>
                </a:gridCol>
              </a:tblGrid>
              <a:tr h="447526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44688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 </a:t>
                      </a:r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change_first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37\n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88875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=5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11\n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2853"/>
                  </a:ext>
                </a:extLst>
              </a:tr>
            </a:tbl>
          </a:graphicData>
        </a:graphic>
      </p:graphicFrame>
      <p:sp>
        <p:nvSpPr>
          <p:cNvPr id="5" name="內容版面配置區 5">
            <a:extLst>
              <a:ext uri="{FF2B5EF4-FFF2-40B4-BE49-F238E27FC236}">
                <a16:creationId xmlns:a16="http://schemas.microsoft.com/office/drawing/2014/main" id="{A0DAEEF8-E668-4560-A67A-0975A047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99" y="699653"/>
            <a:ext cx="10660600" cy="4144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change_first 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傳送翻開的牌給先手方、要求出牌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換行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(\n)</a:t>
            </a:r>
            <a:endParaRPr lang="en-US" altLang="zh-TW" sz="300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 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\n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表示出牌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1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4EE0DFD-8D1C-45EB-80D1-AB99A66AA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918962"/>
              </p:ext>
            </p:extLst>
          </p:nvPr>
        </p:nvGraphicFramePr>
        <p:xfrm>
          <a:off x="3113931" y="3774169"/>
          <a:ext cx="5964137" cy="1342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932">
                  <a:extLst>
                    <a:ext uri="{9D8B030D-6E8A-4147-A177-3AD203B41FA5}">
                      <a16:colId xmlns:a16="http://schemas.microsoft.com/office/drawing/2014/main" val="3973031422"/>
                    </a:ext>
                  </a:extLst>
                </a:gridCol>
                <a:gridCol w="4403205">
                  <a:extLst>
                    <a:ext uri="{9D8B030D-6E8A-4147-A177-3AD203B41FA5}">
                      <a16:colId xmlns:a16="http://schemas.microsoft.com/office/drawing/2014/main" val="368040215"/>
                    </a:ext>
                  </a:extLst>
                </a:gridCol>
              </a:tblGrid>
              <a:tr h="447526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44688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 change_second 37 11\n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88875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=6</a:t>
                      </a:r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12\n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2853"/>
                  </a:ext>
                </a:extLst>
              </a:tr>
            </a:tbl>
          </a:graphicData>
        </a:graphic>
      </p:graphicFrame>
      <p:sp>
        <p:nvSpPr>
          <p:cNvPr id="5" name="內容版面配置區 5">
            <a:extLst>
              <a:ext uri="{FF2B5EF4-FFF2-40B4-BE49-F238E27FC236}">
                <a16:creationId xmlns:a16="http://schemas.microsoft.com/office/drawing/2014/main" id="{A0DAEEF8-E668-4560-A67A-0975A047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99" y="699653"/>
            <a:ext cx="10965857" cy="4144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change_second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傳送翻開的牌及先手方出的牌、要求出牌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換行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(\n)</a:t>
            </a:r>
          </a:p>
          <a:p>
            <a:pPr marL="0" indent="0">
              <a:buNone/>
            </a:pP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翻開的牌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先手方出的牌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 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\n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表示出牌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807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4EE0DFD-8D1C-45EB-80D1-AB99A66AA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35858"/>
              </p:ext>
            </p:extLst>
          </p:nvPr>
        </p:nvGraphicFramePr>
        <p:xfrm>
          <a:off x="3113930" y="3566646"/>
          <a:ext cx="5964137" cy="1342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932">
                  <a:extLst>
                    <a:ext uri="{9D8B030D-6E8A-4147-A177-3AD203B41FA5}">
                      <a16:colId xmlns:a16="http://schemas.microsoft.com/office/drawing/2014/main" val="3973031422"/>
                    </a:ext>
                  </a:extLst>
                </a:gridCol>
                <a:gridCol w="4403205">
                  <a:extLst>
                    <a:ext uri="{9D8B030D-6E8A-4147-A177-3AD203B41FA5}">
                      <a16:colId xmlns:a16="http://schemas.microsoft.com/office/drawing/2014/main" val="368040215"/>
                    </a:ext>
                  </a:extLst>
                </a:gridCol>
              </a:tblGrid>
              <a:tr h="447526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44688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 change_result 12 39\n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88875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=7\n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2853"/>
                  </a:ext>
                </a:extLst>
              </a:tr>
            </a:tbl>
          </a:graphicData>
        </a:graphic>
      </p:graphicFrame>
      <p:sp>
        <p:nvSpPr>
          <p:cNvPr id="5" name="內容版面配置區 5">
            <a:extLst>
              <a:ext uri="{FF2B5EF4-FFF2-40B4-BE49-F238E27FC236}">
                <a16:creationId xmlns:a16="http://schemas.microsoft.com/office/drawing/2014/main" id="{A0DAEEF8-E668-4560-A67A-0975A047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99" y="699653"/>
            <a:ext cx="10965857" cy="4144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change_result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傳送換牌結果：對方出的、得到的牌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換行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(\n)</a:t>
            </a:r>
          </a:p>
          <a:p>
            <a:pPr marL="0" indent="0">
              <a:buNone/>
            </a:pP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對方出的牌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得到的牌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 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\n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表示收到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2576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4EE0DFD-8D1C-45EB-80D1-AB99A66AA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77921"/>
              </p:ext>
            </p:extLst>
          </p:nvPr>
        </p:nvGraphicFramePr>
        <p:xfrm>
          <a:off x="3113930" y="3566646"/>
          <a:ext cx="5964137" cy="1342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932">
                  <a:extLst>
                    <a:ext uri="{9D8B030D-6E8A-4147-A177-3AD203B41FA5}">
                      <a16:colId xmlns:a16="http://schemas.microsoft.com/office/drawing/2014/main" val="3973031422"/>
                    </a:ext>
                  </a:extLst>
                </a:gridCol>
                <a:gridCol w="4403205">
                  <a:extLst>
                    <a:ext uri="{9D8B030D-6E8A-4147-A177-3AD203B41FA5}">
                      <a16:colId xmlns:a16="http://schemas.microsoft.com/office/drawing/2014/main" val="368040215"/>
                    </a:ext>
                  </a:extLst>
                </a:gridCol>
              </a:tblGrid>
              <a:tr h="447526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44688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r>
                        <a:rPr lang="zh-TW" altLang="en-US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play_card_first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\n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88875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=8 25\n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2853"/>
                  </a:ext>
                </a:extLst>
              </a:tr>
            </a:tbl>
          </a:graphicData>
        </a:graphic>
      </p:graphicFrame>
      <p:sp>
        <p:nvSpPr>
          <p:cNvPr id="5" name="內容版面配置區 5">
            <a:extLst>
              <a:ext uri="{FF2B5EF4-FFF2-40B4-BE49-F238E27FC236}">
                <a16:creationId xmlns:a16="http://schemas.microsoft.com/office/drawing/2014/main" id="{A0DAEEF8-E668-4560-A67A-0975A047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99" y="699653"/>
            <a:ext cx="10965857" cy="4144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play_card_first 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要求先手方出牌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換行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(\n)</a:t>
            </a:r>
          </a:p>
          <a:p>
            <a:pPr marL="0" indent="0">
              <a:buNone/>
            </a:pP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 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\n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表示出牌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0445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4EE0DFD-8D1C-45EB-80D1-AB99A66AA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32490"/>
              </p:ext>
            </p:extLst>
          </p:nvPr>
        </p:nvGraphicFramePr>
        <p:xfrm>
          <a:off x="3113930" y="3566646"/>
          <a:ext cx="5964137" cy="1342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932">
                  <a:extLst>
                    <a:ext uri="{9D8B030D-6E8A-4147-A177-3AD203B41FA5}">
                      <a16:colId xmlns:a16="http://schemas.microsoft.com/office/drawing/2014/main" val="3973031422"/>
                    </a:ext>
                  </a:extLst>
                </a:gridCol>
                <a:gridCol w="4403205">
                  <a:extLst>
                    <a:ext uri="{9D8B030D-6E8A-4147-A177-3AD203B41FA5}">
                      <a16:colId xmlns:a16="http://schemas.microsoft.com/office/drawing/2014/main" val="368040215"/>
                    </a:ext>
                  </a:extLst>
                </a:gridCol>
              </a:tblGrid>
              <a:tr h="447526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44688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r>
                        <a:rPr lang="zh-TW" altLang="en-US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play_card_second</a:t>
                      </a:r>
                      <a:r>
                        <a:rPr lang="zh-TW" altLang="en-US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\n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88875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=9 14\n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2853"/>
                  </a:ext>
                </a:extLst>
              </a:tr>
            </a:tbl>
          </a:graphicData>
        </a:graphic>
      </p:graphicFrame>
      <p:sp>
        <p:nvSpPr>
          <p:cNvPr id="5" name="內容版面配置區 5">
            <a:extLst>
              <a:ext uri="{FF2B5EF4-FFF2-40B4-BE49-F238E27FC236}">
                <a16:creationId xmlns:a16="http://schemas.microsoft.com/office/drawing/2014/main" id="{A0DAEEF8-E668-4560-A67A-0975A047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99" y="699653"/>
            <a:ext cx="10965857" cy="4144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play_card_second 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傳送先手方出的牌、要求後手方出牌</a:t>
            </a:r>
          </a:p>
          <a:p>
            <a:pPr marL="0" indent="0">
              <a:buNone/>
            </a:pP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換行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(\n)</a:t>
            </a:r>
          </a:p>
          <a:p>
            <a:pPr marL="0" indent="0">
              <a:buNone/>
            </a:pP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先手方出的牌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 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\n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表示出牌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964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4EE0DFD-8D1C-45EB-80D1-AB99A66AA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274858"/>
              </p:ext>
            </p:extLst>
          </p:nvPr>
        </p:nvGraphicFramePr>
        <p:xfrm>
          <a:off x="3266558" y="2989471"/>
          <a:ext cx="5964137" cy="1342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932">
                  <a:extLst>
                    <a:ext uri="{9D8B030D-6E8A-4147-A177-3AD203B41FA5}">
                      <a16:colId xmlns:a16="http://schemas.microsoft.com/office/drawing/2014/main" val="3973031422"/>
                    </a:ext>
                  </a:extLst>
                </a:gridCol>
                <a:gridCol w="4403205">
                  <a:extLst>
                    <a:ext uri="{9D8B030D-6E8A-4147-A177-3AD203B41FA5}">
                      <a16:colId xmlns:a16="http://schemas.microsoft.com/office/drawing/2014/main" val="368040215"/>
                    </a:ext>
                  </a:extLst>
                </a:gridCol>
              </a:tblGrid>
              <a:tr h="447526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44688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play_card_result 14 1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\n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88875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=10\n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2853"/>
                  </a:ext>
                </a:extLst>
              </a:tr>
            </a:tbl>
          </a:graphicData>
        </a:graphic>
      </p:graphicFrame>
      <p:sp>
        <p:nvSpPr>
          <p:cNvPr id="5" name="內容版面配置區 5">
            <a:extLst>
              <a:ext uri="{FF2B5EF4-FFF2-40B4-BE49-F238E27FC236}">
                <a16:creationId xmlns:a16="http://schemas.microsoft.com/office/drawing/2014/main" id="{A0DAEEF8-E668-4560-A67A-0975A047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99" y="699653"/>
            <a:ext cx="10965857" cy="4144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play_card_result 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傳給雙方對手出的牌跟結果</a:t>
            </a:r>
          </a:p>
          <a:p>
            <a:pPr marL="0" indent="0">
              <a:buNone/>
            </a:pP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換行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(\n)</a:t>
            </a:r>
          </a:p>
          <a:p>
            <a:pPr marL="0" indent="0">
              <a:buNone/>
            </a:pP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對方出的牌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勝負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輸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=0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、贏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=1)</a:t>
            </a:r>
          </a:p>
          <a:p>
            <a:pPr marL="0" indent="0">
              <a:buNone/>
            </a:pP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 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\n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表示收到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49CE0D-8110-419F-ABCE-CD4471771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61163"/>
              </p:ext>
            </p:extLst>
          </p:nvPr>
        </p:nvGraphicFramePr>
        <p:xfrm>
          <a:off x="3266558" y="4639931"/>
          <a:ext cx="5964137" cy="1342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932">
                  <a:extLst>
                    <a:ext uri="{9D8B030D-6E8A-4147-A177-3AD203B41FA5}">
                      <a16:colId xmlns:a16="http://schemas.microsoft.com/office/drawing/2014/main" val="3973031422"/>
                    </a:ext>
                  </a:extLst>
                </a:gridCol>
                <a:gridCol w="4403205">
                  <a:extLst>
                    <a:ext uri="{9D8B030D-6E8A-4147-A177-3AD203B41FA5}">
                      <a16:colId xmlns:a16="http://schemas.microsoft.com/office/drawing/2014/main" val="368040215"/>
                    </a:ext>
                  </a:extLst>
                </a:gridCol>
              </a:tblGrid>
              <a:tr h="447526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44688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play_card_result 25 0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\n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88875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=10\n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2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974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4EE0DFD-8D1C-45EB-80D1-AB99A66AA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971042"/>
              </p:ext>
            </p:extLst>
          </p:nvPr>
        </p:nvGraphicFramePr>
        <p:xfrm>
          <a:off x="2134679" y="3741743"/>
          <a:ext cx="7922640" cy="1342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511">
                  <a:extLst>
                    <a:ext uri="{9D8B030D-6E8A-4147-A177-3AD203B41FA5}">
                      <a16:colId xmlns:a16="http://schemas.microsoft.com/office/drawing/2014/main" val="3973031422"/>
                    </a:ext>
                  </a:extLst>
                </a:gridCol>
                <a:gridCol w="5849129">
                  <a:extLst>
                    <a:ext uri="{9D8B030D-6E8A-4147-A177-3AD203B41FA5}">
                      <a16:colId xmlns:a16="http://schemas.microsoft.com/office/drawing/2014/main" val="368040215"/>
                    </a:ext>
                  </a:extLst>
                </a:gridCol>
              </a:tblGrid>
              <a:tr h="447526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44688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game_over 0\n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88875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=11\n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2853"/>
                  </a:ext>
                </a:extLst>
              </a:tr>
            </a:tbl>
          </a:graphicData>
        </a:graphic>
      </p:graphicFrame>
      <p:sp>
        <p:nvSpPr>
          <p:cNvPr id="5" name="內容版面配置區 5">
            <a:extLst>
              <a:ext uri="{FF2B5EF4-FFF2-40B4-BE49-F238E27FC236}">
                <a16:creationId xmlns:a16="http://schemas.microsoft.com/office/drawing/2014/main" id="{A0DAEEF8-E668-4560-A67A-0975A047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99" y="699653"/>
            <a:ext cx="10660600" cy="4144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game_over 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傳送遊戲結果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換行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(\n)</a:t>
            </a:r>
          </a:p>
          <a:p>
            <a:pPr marL="0" indent="0">
              <a:buNone/>
            </a:pP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勝負 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0=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負  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1=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 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\n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表示收到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094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DA14B-40FE-474B-B788-30D67FBB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蜜月橋牌規則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3057D0-4657-4E91-B50F-0236D6C7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357"/>
            <a:ext cx="10515600" cy="5317788"/>
          </a:xfrm>
        </p:spPr>
        <p:txBody>
          <a:bodyPr>
            <a:normAutofit/>
          </a:bodyPr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遊戲分為三個階段：叫牌、換牌、打牌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每人各發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張牌，剩下的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26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張牌放在牌桌中間</a:t>
            </a:r>
          </a:p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王牌決定好之後，開始換牌階段，翻開中間的第一張牌</a:t>
            </a:r>
          </a:p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喊成合約者為先手方</a:t>
            </a:r>
          </a:p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贏的人拿走已翻開的那一張牌，輸的人則拿回下一張牌</a:t>
            </a:r>
          </a:p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接著再翻出下一張牌，由剛剛贏的人先出牌，重複上述動作，直到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26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張牌全換完。</a:t>
            </a:r>
          </a:p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打牌階段，喊成合約者為後手方，玩法與橋牌相同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355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CF72107-4C2A-450B-A6CC-A6ED0DD65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425947"/>
              </p:ext>
            </p:extLst>
          </p:nvPr>
        </p:nvGraphicFramePr>
        <p:xfrm>
          <a:off x="1533556" y="161451"/>
          <a:ext cx="9124888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035">
                  <a:extLst>
                    <a:ext uri="{9D8B030D-6E8A-4147-A177-3AD203B41FA5}">
                      <a16:colId xmlns:a16="http://schemas.microsoft.com/office/drawing/2014/main" val="1194408408"/>
                    </a:ext>
                  </a:extLst>
                </a:gridCol>
                <a:gridCol w="3018408">
                  <a:extLst>
                    <a:ext uri="{9D8B030D-6E8A-4147-A177-3AD203B41FA5}">
                      <a16:colId xmlns:a16="http://schemas.microsoft.com/office/drawing/2014/main" val="616241904"/>
                    </a:ext>
                  </a:extLst>
                </a:gridCol>
                <a:gridCol w="5147445">
                  <a:extLst>
                    <a:ext uri="{9D8B030D-6E8A-4147-A177-3AD203B41FA5}">
                      <a16:colId xmlns:a16="http://schemas.microsoft.com/office/drawing/2014/main" val="3634545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Command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Meaning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4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ready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ready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18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state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傳送目前階段及先後手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38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deal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傳送發牌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50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call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傳送目前叫牌、要求叫牌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4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call_result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傳送叫牌結果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0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change_first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傳送翻開的牌給先手方、要求出牌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22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change_second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傳送翻開的牌跟先手方出牌給後手方、要求出牌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1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change_result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傳送換牌結果：對方出的、得到的牌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1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play_card_first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要求先手方出牌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96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play_card_second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傳送先手方出的牌、要求後手方出牌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54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play_card_result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傳給雙方對手出的牌跟結果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4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game_over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傳遊戲結果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3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quit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要求遊戲終止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1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69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553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57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1FD0F8-2390-4B1E-9A90-76D2B35E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F7DE-B57C-47E0-9F26-708396BA6EA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內容版面配置區 5">
            <a:extLst>
              <a:ext uri="{FF2B5EF4-FFF2-40B4-BE49-F238E27FC236}">
                <a16:creationId xmlns:a16="http://schemas.microsoft.com/office/drawing/2014/main" id="{3FD1A4A3-FC09-414F-8DC2-4A4CFA51B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00" y="1108363"/>
            <a:ext cx="10660600" cy="4144719"/>
          </a:xfrm>
        </p:spPr>
        <p:txBody>
          <a:bodyPr>
            <a:normAutofit/>
          </a:bodyPr>
          <a:lstStyle/>
          <a:p>
            <a:r>
              <a:rPr lang="zh-TW" altLang="en-US" sz="4000">
                <a:latin typeface="微軟正黑體" panose="020B0604030504040204" pitchFamily="34" charset="-120"/>
                <a:ea typeface="微軟正黑體" panose="020B0604030504040204" pitchFamily="34" charset="-120"/>
              </a:rPr>
              <a:t>牌的表示方式</a:t>
            </a:r>
            <a:endParaRPr lang="en-US" altLang="zh-TW" sz="4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0~51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代表牌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0~12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為黑桃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2~A</a:t>
            </a:r>
          </a:p>
          <a:p>
            <a:pPr marL="0" indent="0">
              <a:buNone/>
            </a:pP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13~25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為紅心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2~A</a:t>
            </a:r>
          </a:p>
          <a:p>
            <a:pPr marL="0" indent="0">
              <a:buNone/>
            </a:pP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26~38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為方塊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2~A</a:t>
            </a:r>
          </a:p>
          <a:p>
            <a:pPr marL="0" indent="0">
              <a:buNone/>
            </a:pP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39~51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為梅花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2~A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1B4C0A-4047-462D-B531-759DBCC6F8B2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/>
              <a:t>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5F349CE-9763-4B19-96BC-473DE99B9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033962"/>
              </p:ext>
            </p:extLst>
          </p:nvPr>
        </p:nvGraphicFramePr>
        <p:xfrm>
          <a:off x="4133847" y="1504363"/>
          <a:ext cx="7219953" cy="3134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381">
                  <a:extLst>
                    <a:ext uri="{9D8B030D-6E8A-4147-A177-3AD203B41FA5}">
                      <a16:colId xmlns:a16="http://schemas.microsoft.com/office/drawing/2014/main" val="2184995752"/>
                    </a:ext>
                  </a:extLst>
                </a:gridCol>
                <a:gridCol w="555381">
                  <a:extLst>
                    <a:ext uri="{9D8B030D-6E8A-4147-A177-3AD203B41FA5}">
                      <a16:colId xmlns:a16="http://schemas.microsoft.com/office/drawing/2014/main" val="1141220729"/>
                    </a:ext>
                  </a:extLst>
                </a:gridCol>
                <a:gridCol w="555381">
                  <a:extLst>
                    <a:ext uri="{9D8B030D-6E8A-4147-A177-3AD203B41FA5}">
                      <a16:colId xmlns:a16="http://schemas.microsoft.com/office/drawing/2014/main" val="2652616320"/>
                    </a:ext>
                  </a:extLst>
                </a:gridCol>
                <a:gridCol w="555381">
                  <a:extLst>
                    <a:ext uri="{9D8B030D-6E8A-4147-A177-3AD203B41FA5}">
                      <a16:colId xmlns:a16="http://schemas.microsoft.com/office/drawing/2014/main" val="2490627209"/>
                    </a:ext>
                  </a:extLst>
                </a:gridCol>
                <a:gridCol w="555381">
                  <a:extLst>
                    <a:ext uri="{9D8B030D-6E8A-4147-A177-3AD203B41FA5}">
                      <a16:colId xmlns:a16="http://schemas.microsoft.com/office/drawing/2014/main" val="4204061069"/>
                    </a:ext>
                  </a:extLst>
                </a:gridCol>
                <a:gridCol w="555381">
                  <a:extLst>
                    <a:ext uri="{9D8B030D-6E8A-4147-A177-3AD203B41FA5}">
                      <a16:colId xmlns:a16="http://schemas.microsoft.com/office/drawing/2014/main" val="120086508"/>
                    </a:ext>
                  </a:extLst>
                </a:gridCol>
                <a:gridCol w="555381">
                  <a:extLst>
                    <a:ext uri="{9D8B030D-6E8A-4147-A177-3AD203B41FA5}">
                      <a16:colId xmlns:a16="http://schemas.microsoft.com/office/drawing/2014/main" val="3080242800"/>
                    </a:ext>
                  </a:extLst>
                </a:gridCol>
                <a:gridCol w="555381">
                  <a:extLst>
                    <a:ext uri="{9D8B030D-6E8A-4147-A177-3AD203B41FA5}">
                      <a16:colId xmlns:a16="http://schemas.microsoft.com/office/drawing/2014/main" val="4267919983"/>
                    </a:ext>
                  </a:extLst>
                </a:gridCol>
                <a:gridCol w="555381">
                  <a:extLst>
                    <a:ext uri="{9D8B030D-6E8A-4147-A177-3AD203B41FA5}">
                      <a16:colId xmlns:a16="http://schemas.microsoft.com/office/drawing/2014/main" val="1005578475"/>
                    </a:ext>
                  </a:extLst>
                </a:gridCol>
                <a:gridCol w="555381">
                  <a:extLst>
                    <a:ext uri="{9D8B030D-6E8A-4147-A177-3AD203B41FA5}">
                      <a16:colId xmlns:a16="http://schemas.microsoft.com/office/drawing/2014/main" val="466465117"/>
                    </a:ext>
                  </a:extLst>
                </a:gridCol>
                <a:gridCol w="555381">
                  <a:extLst>
                    <a:ext uri="{9D8B030D-6E8A-4147-A177-3AD203B41FA5}">
                      <a16:colId xmlns:a16="http://schemas.microsoft.com/office/drawing/2014/main" val="4123805258"/>
                    </a:ext>
                  </a:extLst>
                </a:gridCol>
                <a:gridCol w="555381">
                  <a:extLst>
                    <a:ext uri="{9D8B030D-6E8A-4147-A177-3AD203B41FA5}">
                      <a16:colId xmlns:a16="http://schemas.microsoft.com/office/drawing/2014/main" val="2615608883"/>
                    </a:ext>
                  </a:extLst>
                </a:gridCol>
                <a:gridCol w="555381">
                  <a:extLst>
                    <a:ext uri="{9D8B030D-6E8A-4147-A177-3AD203B41FA5}">
                      <a16:colId xmlns:a16="http://schemas.microsoft.com/office/drawing/2014/main" val="514123475"/>
                    </a:ext>
                  </a:extLst>
                </a:gridCol>
              </a:tblGrid>
              <a:tr h="783696"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♠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♠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♠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♠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♠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♠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♠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♠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♠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♠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</a:t>
                      </a:r>
                    </a:p>
                    <a:p>
                      <a:pPr marL="0" marR="0" lvl="0" indent="1270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♠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Q</a:t>
                      </a:r>
                    </a:p>
                    <a:p>
                      <a:pPr marL="0" marR="0" lvl="0" indent="1270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♠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</a:t>
                      </a:r>
                    </a:p>
                    <a:p>
                      <a:pPr marL="0" marR="0" lvl="0" indent="1270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♠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marL="0" marR="0" lvl="0" indent="1270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622849"/>
                  </a:ext>
                </a:extLst>
              </a:tr>
              <a:tr h="783696"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♥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♥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♥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♥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0" marR="0" lvl="0" indent="1270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♥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17</a:t>
                      </a:r>
                      <a:endParaRPr lang="zh-TW" alt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♥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18</a:t>
                      </a:r>
                      <a:endParaRPr lang="zh-TW" alt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♥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♥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pPr marL="0" marR="0" lvl="0" indent="1270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♥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marL="0" marR="0" lvl="0" indent="1270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21</a:t>
                      </a:r>
                      <a:endParaRPr lang="zh-TW" alt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♥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♥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Q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♥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</a:t>
                      </a:r>
                    </a:p>
                    <a:p>
                      <a:pPr marL="0" marR="0" lvl="0" indent="1270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24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♥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25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9604840"/>
                  </a:ext>
                </a:extLst>
              </a:tr>
              <a:tr h="783696"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♦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♦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27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♦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marL="0" marR="0" lvl="0" indent="1270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28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♦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0" marR="0" lvl="0" indent="1270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♦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♦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♦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♦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♦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♦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♦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Q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♦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</a:t>
                      </a:r>
                    </a:p>
                    <a:p>
                      <a:pPr marL="0" marR="0" lvl="0" indent="1270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♦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marL="0" marR="0" lvl="0" indent="1270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0239359"/>
                  </a:ext>
                </a:extLst>
              </a:tr>
              <a:tr h="783696"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♣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♣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0" marR="0" lvl="0" indent="1270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♣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♣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♣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marL="0" marR="0" lvl="0" indent="1270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43</a:t>
                      </a:r>
                      <a:endParaRPr lang="zh-TW" alt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♣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marL="0" marR="0" lvl="0" indent="1270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44</a:t>
                      </a:r>
                      <a:endParaRPr lang="zh-TW" alt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♣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♣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♣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marL="0" marR="0" lvl="0" indent="1270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♣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</a:t>
                      </a:r>
                    </a:p>
                    <a:p>
                      <a:pPr marL="0" marR="0" lvl="0" indent="1270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♣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Q</a:t>
                      </a:r>
                    </a:p>
                    <a:p>
                      <a:pPr marL="0" marR="0" lvl="0" indent="12700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♣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Gungsuh" panose="02030600000101010101" pitchFamily="18" charset="-127"/>
                          <a:cs typeface="Times New Roman" panose="02020603050405020304" pitchFamily="18" charset="0"/>
                        </a:rPr>
                        <a:t>♣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51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2604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0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1FD0F8-2390-4B1E-9A90-76D2B35E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F7DE-B57C-47E0-9F26-708396BA6EAB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內容版面配置區 5">
            <a:extLst>
              <a:ext uri="{FF2B5EF4-FFF2-40B4-BE49-F238E27FC236}">
                <a16:creationId xmlns:a16="http://schemas.microsoft.com/office/drawing/2014/main" id="{3FD1A4A3-FC09-414F-8DC2-4A4CFA51B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00" y="1108363"/>
            <a:ext cx="10660600" cy="5104369"/>
          </a:xfrm>
        </p:spPr>
        <p:txBody>
          <a:bodyPr>
            <a:normAutofit/>
          </a:bodyPr>
          <a:lstStyle/>
          <a:p>
            <a:r>
              <a:rPr lang="zh-TW" altLang="en-US" sz="4000">
                <a:latin typeface="微軟正黑體" panose="020B0604030504040204" pitchFamily="34" charset="-120"/>
                <a:ea typeface="微軟正黑體" panose="020B0604030504040204" pitchFamily="34" charset="-120"/>
              </a:rPr>
              <a:t>叫牌的方式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0~35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叫牌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pass=0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，一開始收到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則代表為先叫的一方，規定不能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pass</a:t>
            </a:r>
          </a:p>
          <a:p>
            <a:pPr marL="0" indent="0">
              <a:buNone/>
            </a:pP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叫牌時數字只能愈叫愈大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梅花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=1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梅花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=6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梅花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=11</a:t>
            </a:r>
          </a:p>
          <a:p>
            <a:pPr marL="0" indent="0">
              <a:buNone/>
            </a:pP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方塊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=2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方塊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=7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方塊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=12</a:t>
            </a:r>
          </a:p>
          <a:p>
            <a:pPr marL="0" indent="0">
              <a:buNone/>
            </a:pP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紅心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=3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紅心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=8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紅心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=13</a:t>
            </a:r>
          </a:p>
          <a:p>
            <a:pPr marL="0" indent="0">
              <a:buNone/>
            </a:pP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黑桃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=4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黑桃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=9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黑桃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=14</a:t>
            </a:r>
          </a:p>
          <a:p>
            <a:pPr marL="0" indent="0">
              <a:buNone/>
            </a:pP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無王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=5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無王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=10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無王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=15</a:t>
            </a:r>
          </a:p>
          <a:p>
            <a:pPr marL="0" indent="0">
              <a:buNone/>
            </a:pP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1B4C0A-4047-462D-B531-759DBCC6F8B2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743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4EE0DFD-8D1C-45EB-80D1-AB99A66AA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8555"/>
              </p:ext>
            </p:extLst>
          </p:nvPr>
        </p:nvGraphicFramePr>
        <p:xfrm>
          <a:off x="2907488" y="4173083"/>
          <a:ext cx="5964137" cy="1342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932">
                  <a:extLst>
                    <a:ext uri="{9D8B030D-6E8A-4147-A177-3AD203B41FA5}">
                      <a16:colId xmlns:a16="http://schemas.microsoft.com/office/drawing/2014/main" val="3973031422"/>
                    </a:ext>
                  </a:extLst>
                </a:gridCol>
                <a:gridCol w="4403205">
                  <a:extLst>
                    <a:ext uri="{9D8B030D-6E8A-4147-A177-3AD203B41FA5}">
                      <a16:colId xmlns:a16="http://schemas.microsoft.com/office/drawing/2014/main" val="368040215"/>
                    </a:ext>
                  </a:extLst>
                </a:gridCol>
              </a:tblGrid>
              <a:tr h="447526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44688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 ready\n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88875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=0\n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2853"/>
                  </a:ext>
                </a:extLst>
              </a:tr>
            </a:tbl>
          </a:graphicData>
        </a:graphic>
      </p:graphicFrame>
      <p:sp>
        <p:nvSpPr>
          <p:cNvPr id="5" name="內容版面配置區 5">
            <a:extLst>
              <a:ext uri="{FF2B5EF4-FFF2-40B4-BE49-F238E27FC236}">
                <a16:creationId xmlns:a16="http://schemas.microsoft.com/office/drawing/2014/main" id="{A0DAEEF8-E668-4560-A67A-0975A047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99" y="699654"/>
            <a:ext cx="10660600" cy="2283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ready </a:t>
            </a:r>
          </a:p>
          <a:p>
            <a:pPr marL="0" indent="0">
              <a:buNone/>
            </a:pP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換行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(\n)</a:t>
            </a:r>
          </a:p>
          <a:p>
            <a:pPr marL="0" indent="0">
              <a:buNone/>
            </a:pP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 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\n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表示收到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09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4EE0DFD-8D1C-45EB-80D1-AB99A66AA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096"/>
              </p:ext>
            </p:extLst>
          </p:nvPr>
        </p:nvGraphicFramePr>
        <p:xfrm>
          <a:off x="3479690" y="4707656"/>
          <a:ext cx="5964137" cy="1342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932">
                  <a:extLst>
                    <a:ext uri="{9D8B030D-6E8A-4147-A177-3AD203B41FA5}">
                      <a16:colId xmlns:a16="http://schemas.microsoft.com/office/drawing/2014/main" val="3973031422"/>
                    </a:ext>
                  </a:extLst>
                </a:gridCol>
                <a:gridCol w="4403205">
                  <a:extLst>
                    <a:ext uri="{9D8B030D-6E8A-4147-A177-3AD203B41FA5}">
                      <a16:colId xmlns:a16="http://schemas.microsoft.com/office/drawing/2014/main" val="368040215"/>
                    </a:ext>
                  </a:extLst>
                </a:gridCol>
              </a:tblGrid>
              <a:tr h="447526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44688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state call 0\n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88875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=1\n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2853"/>
                  </a:ext>
                </a:extLst>
              </a:tr>
            </a:tbl>
          </a:graphicData>
        </a:graphic>
      </p:graphicFrame>
      <p:sp>
        <p:nvSpPr>
          <p:cNvPr id="5" name="內容版面配置區 5">
            <a:extLst>
              <a:ext uri="{FF2B5EF4-FFF2-40B4-BE49-F238E27FC236}">
                <a16:creationId xmlns:a16="http://schemas.microsoft.com/office/drawing/2014/main" id="{A0DAEEF8-E668-4560-A67A-0975A047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99" y="699653"/>
            <a:ext cx="10660600" cy="4144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 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傳送目前階段及先後手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3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換行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(\n)</a:t>
            </a:r>
          </a:p>
          <a:p>
            <a:pPr marL="0" indent="0">
              <a:buNone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先後手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狀態：叫牌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=call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、換牌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=change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、打牌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=play</a:t>
            </a:r>
          </a:p>
          <a:p>
            <a:pPr marL="0" indent="0">
              <a:buNone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先手：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、後手：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0" indent="0">
              <a:buNone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 </a:t>
            </a:r>
            <a:r>
              <a:rPr lang="en-US" altLang="zh-TW" sz="3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3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\n</a:t>
            </a:r>
            <a:r>
              <a:rPr lang="zh-TW" altLang="en-US" sz="3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表示收到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09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4EE0DFD-8D1C-45EB-80D1-AB99A66AA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357682"/>
              </p:ext>
            </p:extLst>
          </p:nvPr>
        </p:nvGraphicFramePr>
        <p:xfrm>
          <a:off x="2134679" y="3741743"/>
          <a:ext cx="7922640" cy="1342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511">
                  <a:extLst>
                    <a:ext uri="{9D8B030D-6E8A-4147-A177-3AD203B41FA5}">
                      <a16:colId xmlns:a16="http://schemas.microsoft.com/office/drawing/2014/main" val="3973031422"/>
                    </a:ext>
                  </a:extLst>
                </a:gridCol>
                <a:gridCol w="5849129">
                  <a:extLst>
                    <a:ext uri="{9D8B030D-6E8A-4147-A177-3AD203B41FA5}">
                      <a16:colId xmlns:a16="http://schemas.microsoft.com/office/drawing/2014/main" val="368040215"/>
                    </a:ext>
                  </a:extLst>
                </a:gridCol>
              </a:tblGrid>
              <a:tr h="447526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44688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deal 0 3 13 17 18 19 22 27 30 36 40 42 47\n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88875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=2\n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2853"/>
                  </a:ext>
                </a:extLst>
              </a:tr>
            </a:tbl>
          </a:graphicData>
        </a:graphic>
      </p:graphicFrame>
      <p:sp>
        <p:nvSpPr>
          <p:cNvPr id="5" name="內容版面配置區 5">
            <a:extLst>
              <a:ext uri="{FF2B5EF4-FFF2-40B4-BE49-F238E27FC236}">
                <a16:creationId xmlns:a16="http://schemas.microsoft.com/office/drawing/2014/main" id="{A0DAEEF8-E668-4560-A67A-0975A047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99" y="699653"/>
            <a:ext cx="10660600" cy="4144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deal 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傳送發牌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換行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(\n)</a:t>
            </a:r>
          </a:p>
          <a:p>
            <a:pPr marL="0" indent="0">
              <a:buNone/>
            </a:pP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牌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牌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牌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+…</a:t>
            </a:r>
          </a:p>
          <a:p>
            <a:pPr marL="0" indent="0">
              <a:buNone/>
            </a:pP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參考牌的表示方式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 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\n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表示收到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074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4EE0DFD-8D1C-45EB-80D1-AB99A66AA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33703"/>
              </p:ext>
            </p:extLst>
          </p:nvPr>
        </p:nvGraphicFramePr>
        <p:xfrm>
          <a:off x="3113930" y="2872739"/>
          <a:ext cx="5964137" cy="1342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932">
                  <a:extLst>
                    <a:ext uri="{9D8B030D-6E8A-4147-A177-3AD203B41FA5}">
                      <a16:colId xmlns:a16="http://schemas.microsoft.com/office/drawing/2014/main" val="3973031422"/>
                    </a:ext>
                  </a:extLst>
                </a:gridCol>
                <a:gridCol w="4403205">
                  <a:extLst>
                    <a:ext uri="{9D8B030D-6E8A-4147-A177-3AD203B41FA5}">
                      <a16:colId xmlns:a16="http://schemas.microsoft.com/office/drawing/2014/main" val="368040215"/>
                    </a:ext>
                  </a:extLst>
                </a:gridCol>
              </a:tblGrid>
              <a:tr h="447526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44688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 call 5\n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88875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=3</a:t>
                      </a:r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7\n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2853"/>
                  </a:ext>
                </a:extLst>
              </a:tr>
            </a:tbl>
          </a:graphicData>
        </a:graphic>
      </p:graphicFrame>
      <p:sp>
        <p:nvSpPr>
          <p:cNvPr id="5" name="內容版面配置區 5">
            <a:extLst>
              <a:ext uri="{FF2B5EF4-FFF2-40B4-BE49-F238E27FC236}">
                <a16:creationId xmlns:a16="http://schemas.microsoft.com/office/drawing/2014/main" id="{A0DAEEF8-E668-4560-A67A-0975A047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99" y="699653"/>
            <a:ext cx="10660600" cy="4144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call 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傳送目前叫牌、要求叫牌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換行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(\n)</a:t>
            </a:r>
            <a:endParaRPr lang="en-US" altLang="zh-TW" sz="300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參考叫牌的方式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 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\n</a:t>
            </a:r>
            <a:r>
              <a:rPr lang="zh-TW" altLang="en-US" sz="30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表示叫牌</a:t>
            </a:r>
            <a:endParaRPr lang="en-US" altLang="zh-TW"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EF84A62-5FAA-4A2A-A8D0-D83167B2D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852730"/>
              </p:ext>
            </p:extLst>
          </p:nvPr>
        </p:nvGraphicFramePr>
        <p:xfrm>
          <a:off x="3113930" y="4412952"/>
          <a:ext cx="5964137" cy="1342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932">
                  <a:extLst>
                    <a:ext uri="{9D8B030D-6E8A-4147-A177-3AD203B41FA5}">
                      <a16:colId xmlns:a16="http://schemas.microsoft.com/office/drawing/2014/main" val="3973031422"/>
                    </a:ext>
                  </a:extLst>
                </a:gridCol>
                <a:gridCol w="4403205">
                  <a:extLst>
                    <a:ext uri="{9D8B030D-6E8A-4147-A177-3AD203B41FA5}">
                      <a16:colId xmlns:a16="http://schemas.microsoft.com/office/drawing/2014/main" val="368040215"/>
                    </a:ext>
                  </a:extLst>
                </a:gridCol>
              </a:tblGrid>
              <a:tr h="447526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44688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 call 13\n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88875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=3</a:t>
                      </a:r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0\n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2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32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3650</TotalTime>
  <Words>1383</Words>
  <Application>Microsoft Office PowerPoint</Application>
  <PresentationFormat>寬螢幕</PresentationFormat>
  <Paragraphs>300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Gungsuh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蜜月橋牌規則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小羊</dc:creator>
  <cp:lastModifiedBy>Smart Penguin</cp:lastModifiedBy>
  <cp:revision>288</cp:revision>
  <dcterms:created xsi:type="dcterms:W3CDTF">2020-06-10T15:30:10Z</dcterms:created>
  <dcterms:modified xsi:type="dcterms:W3CDTF">2021-10-26T14:36:33Z</dcterms:modified>
</cp:coreProperties>
</file>