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3" r:id="rId5"/>
    <p:sldId id="265" r:id="rId6"/>
    <p:sldId id="264" r:id="rId7"/>
    <p:sldId id="266" r:id="rId8"/>
    <p:sldId id="267" r:id="rId9"/>
    <p:sldId id="268" r:id="rId10"/>
    <p:sldId id="271" r:id="rId11"/>
    <p:sldId id="272" r:id="rId12"/>
    <p:sldId id="27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8.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0.xml"/><Relationship Id="rId2" Type="http://schemas.openxmlformats.org/officeDocument/2006/relationships/image" Target="../media/image14.png"/><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xml"/><Relationship Id="rId2" Type="http://schemas.openxmlformats.org/officeDocument/2006/relationships/image" Target="../media/image3.png"/><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9" Type="http://schemas.openxmlformats.org/officeDocument/2006/relationships/image" Target="../media/image7.wmf"/><Relationship Id="rId8" Type="http://schemas.openxmlformats.org/officeDocument/2006/relationships/oleObject" Target="../embeddings/oleObject4.bin"/><Relationship Id="rId7" Type="http://schemas.openxmlformats.org/officeDocument/2006/relationships/image" Target="../media/image6.wmf"/><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 Id="rId3" Type="http://schemas.openxmlformats.org/officeDocument/2006/relationships/image" Target="../media/image4.wmf"/><Relationship Id="rId2" Type="http://schemas.openxmlformats.org/officeDocument/2006/relationships/oleObject" Target="../embeddings/oleObject1.bin"/><Relationship Id="rId15" Type="http://schemas.openxmlformats.org/officeDocument/2006/relationships/vmlDrawing" Target="../drawings/vmlDrawing1.vml"/><Relationship Id="rId14" Type="http://schemas.openxmlformats.org/officeDocument/2006/relationships/slideLayout" Target="../slideLayouts/slideLayout7.xml"/><Relationship Id="rId13" Type="http://schemas.openxmlformats.org/officeDocument/2006/relationships/tags" Target="../tags/tag9.xml"/><Relationship Id="rId12" Type="http://schemas.openxmlformats.org/officeDocument/2006/relationships/image" Target="../media/image8.wmf"/><Relationship Id="rId11" Type="http://schemas.openxmlformats.org/officeDocument/2006/relationships/oleObject" Target="../embeddings/oleObject6.bin"/><Relationship Id="rId10" Type="http://schemas.openxmlformats.org/officeDocument/2006/relationships/oleObject" Target="../embeddings/oleObject5.bin"/><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6.xml"/><Relationship Id="rId2" Type="http://schemas.openxmlformats.org/officeDocument/2006/relationships/image" Target="../media/image11.png"/><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6815" y="2741930"/>
            <a:ext cx="9818370" cy="1374775"/>
          </a:xfrm>
        </p:spPr>
        <p:txBody>
          <a:bodyPr/>
          <a:p>
            <a:pPr algn="ctr"/>
            <a:r>
              <a:rPr lang="zh-CN" altLang="en-US" sz="4000"/>
              <a:t>Think Locally, Act Globally: Federated Learning with Local and Global Representations</a:t>
            </a:r>
            <a:endParaRPr lang="zh-CN" altLang="en-US" sz="400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custDataLst>
              <p:tags r:id="rId1"/>
            </p:custDataLst>
          </p:nvPr>
        </p:nvSpPr>
        <p:spPr>
          <a:xfrm>
            <a:off x="669925" y="600710"/>
            <a:ext cx="10030460" cy="629920"/>
          </a:xfrm>
          <a:prstGeom prst="rect">
            <a:avLst/>
          </a:prstGeom>
          <a:noFill/>
        </p:spPr>
        <p:txBody>
          <a:bodyPr wrap="square" lIns="101600" tIns="38100" rIns="63500" bIns="38100" rtlCol="0"/>
          <a:lstStyle/>
          <a:p>
            <a:r>
              <a:rPr lang="en-US" altLang="zh-CN" sz="4400" b="1" spc="300" dirty="0">
                <a:solidFill>
                  <a:srgbClr val="000000">
                    <a:lumMod val="75000"/>
                    <a:lumOff val="25000"/>
                  </a:srgbClr>
                </a:solidFill>
                <a:uFillTx/>
                <a:latin typeface="微软雅黑" panose="020B0503020204020204" charset="-122"/>
                <a:ea typeface="微软雅黑" panose="020B0503020204020204" charset="-122"/>
              </a:rPr>
              <a:t>Algorithm</a:t>
            </a:r>
            <a:endParaRPr lang="en-US" altLang="zh-CN" sz="4400" b="1" spc="300" dirty="0">
              <a:solidFill>
                <a:srgbClr val="000000">
                  <a:lumMod val="75000"/>
                  <a:lumOff val="25000"/>
                </a:srgbClr>
              </a:solidFill>
              <a:uFillTx/>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7826375" y="1306830"/>
            <a:ext cx="3430270" cy="5421630"/>
          </a:xfrm>
          <a:prstGeom prst="rect">
            <a:avLst/>
          </a:prstGeom>
        </p:spPr>
      </p:pic>
      <p:sp>
        <p:nvSpPr>
          <p:cNvPr id="3" name="文本框 2"/>
          <p:cNvSpPr txBox="1"/>
          <p:nvPr/>
        </p:nvSpPr>
        <p:spPr>
          <a:xfrm>
            <a:off x="845820" y="1603375"/>
            <a:ext cx="6376670" cy="1322070"/>
          </a:xfrm>
          <a:prstGeom prst="rect">
            <a:avLst/>
          </a:prstGeom>
          <a:noFill/>
        </p:spPr>
        <p:txBody>
          <a:bodyPr wrap="square" rtlCol="0">
            <a:spAutoFit/>
          </a:bodyPr>
          <a:p>
            <a:r>
              <a:rPr lang="zh-CN" altLang="en-US" sz="2000">
                <a:cs typeface="+mn-lt"/>
              </a:rPr>
              <a:t>As shown in Algorithm 1, optionally, we use a function s(t − τ) to decide the value of α. We list some choices for s(t − τ), parameterized by a &gt; 0, b ≥ 0:</a:t>
            </a:r>
            <a:endParaRPr lang="zh-CN" altLang="en-US" sz="2000">
              <a:cs typeface="+mn-lt"/>
            </a:endParaRPr>
          </a:p>
          <a:p>
            <a:endParaRPr lang="zh-CN" altLang="en-US" sz="2000">
              <a:cs typeface="+mn-lt"/>
            </a:endParaRPr>
          </a:p>
        </p:txBody>
      </p:sp>
      <p:pic>
        <p:nvPicPr>
          <p:cNvPr id="5" name="图片 4"/>
          <p:cNvPicPr>
            <a:picLocks noChangeAspect="1"/>
          </p:cNvPicPr>
          <p:nvPr/>
        </p:nvPicPr>
        <p:blipFill>
          <a:blip r:embed="rId3"/>
          <a:stretch>
            <a:fillRect/>
          </a:stretch>
        </p:blipFill>
        <p:spPr>
          <a:xfrm>
            <a:off x="845820" y="2782570"/>
            <a:ext cx="6686550" cy="283845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custDataLst>
              <p:tags r:id="rId1"/>
            </p:custDataLst>
          </p:nvPr>
        </p:nvSpPr>
        <p:spPr>
          <a:xfrm>
            <a:off x="669925" y="600710"/>
            <a:ext cx="10030460" cy="718185"/>
          </a:xfrm>
          <a:prstGeom prst="rect">
            <a:avLst/>
          </a:prstGeom>
          <a:noFill/>
        </p:spPr>
        <p:txBody>
          <a:bodyPr wrap="square" lIns="101600" tIns="38100" rIns="63500" bIns="38100" rtlCol="0"/>
          <a:lstStyle/>
          <a:p>
            <a:r>
              <a:rPr lang="en-US" altLang="zh-CN" sz="4400" b="1" spc="300" dirty="0">
                <a:solidFill>
                  <a:srgbClr val="000000">
                    <a:lumMod val="75000"/>
                    <a:lumOff val="25000"/>
                  </a:srgbClr>
                </a:solidFill>
                <a:uFillTx/>
                <a:latin typeface="微软雅黑" panose="020B0503020204020204" charset="-122"/>
                <a:ea typeface="微软雅黑" panose="020B0503020204020204" charset="-122"/>
              </a:rPr>
              <a:t>Experiments</a:t>
            </a:r>
            <a:endParaRPr lang="en-US" altLang="zh-CN" sz="4400" b="1" spc="300" dirty="0">
              <a:solidFill>
                <a:srgbClr val="000000">
                  <a:lumMod val="75000"/>
                  <a:lumOff val="25000"/>
                </a:srgbClr>
              </a:solidFill>
              <a:uFillTx/>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1246505" y="1417955"/>
            <a:ext cx="6281420" cy="521779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custDataLst>
              <p:tags r:id="rId1"/>
            </p:custDataLst>
          </p:nvPr>
        </p:nvSpPr>
        <p:spPr>
          <a:xfrm>
            <a:off x="669882" y="601008"/>
            <a:ext cx="7099300" cy="629920"/>
          </a:xfrm>
          <a:prstGeom prst="rect">
            <a:avLst/>
          </a:prstGeom>
          <a:noFill/>
        </p:spPr>
        <p:txBody>
          <a:bodyPr wrap="square" lIns="101600" tIns="38100" rIns="63500" bIns="38100" rtlCol="0"/>
          <a:lstStyle/>
          <a:p>
            <a:r>
              <a:rPr lang="en-US" altLang="zh-CN" sz="4400" b="1" spc="300" dirty="0">
                <a:solidFill>
                  <a:srgbClr val="000000">
                    <a:lumMod val="75000"/>
                    <a:lumOff val="25000"/>
                  </a:srgbClr>
                </a:solidFill>
                <a:uFillTx/>
                <a:latin typeface="微软雅黑" panose="020B0503020204020204" charset="-122"/>
                <a:ea typeface="微软雅黑" panose="020B0503020204020204" charset="-122"/>
              </a:rPr>
              <a:t>Problems</a:t>
            </a:r>
            <a:endParaRPr lang="en-US" altLang="zh-CN" sz="4400" b="1" spc="300" dirty="0">
              <a:solidFill>
                <a:srgbClr val="000000">
                  <a:lumMod val="75000"/>
                  <a:lumOff val="25000"/>
                </a:srgbClr>
              </a:solidFill>
              <a:uFillTx/>
              <a:latin typeface="微软雅黑" panose="020B0503020204020204" charset="-122"/>
              <a:ea typeface="微软雅黑" panose="020B0503020204020204" charset="-122"/>
            </a:endParaRPr>
          </a:p>
        </p:txBody>
      </p:sp>
      <p:sp>
        <p:nvSpPr>
          <p:cNvPr id="4" name="文本框 3"/>
          <p:cNvSpPr txBox="1"/>
          <p:nvPr/>
        </p:nvSpPr>
        <p:spPr>
          <a:xfrm>
            <a:off x="870585" y="1445260"/>
            <a:ext cx="10873740" cy="2306955"/>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lang="en-US" altLang="zh-CN" sz="3200">
                <a:latin typeface="微软雅黑" panose="020B0503020204020204" charset="-122"/>
                <a:ea typeface="微软雅黑" panose="020B0503020204020204" charset="-122"/>
              </a:rPr>
              <a:t>Communication Cost</a:t>
            </a:r>
            <a:endParaRPr lang="en-US" altLang="zh-CN" sz="3200">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lang="en-US" altLang="zh-CN" sz="3200">
                <a:latin typeface="微软雅黑" panose="020B0503020204020204" charset="-122"/>
                <a:ea typeface="微软雅黑" panose="020B0503020204020204" charset="-122"/>
              </a:rPr>
              <a:t>Heterogeneous Data</a:t>
            </a:r>
            <a:endParaRPr lang="en-US" altLang="zh-CN" sz="3200">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lang="en-US" altLang="zh-CN" sz="3200">
                <a:latin typeface="微软雅黑" panose="020B0503020204020204" charset="-122"/>
                <a:ea typeface="微软雅黑" panose="020B0503020204020204" charset="-122"/>
              </a:rPr>
              <a:t>Fair Representation</a:t>
            </a:r>
            <a:endParaRPr lang="en-US" altLang="zh-CN" sz="3200">
              <a:latin typeface="微软雅黑" panose="020B0503020204020204" charset="-122"/>
              <a:ea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custDataLst>
              <p:tags r:id="rId1"/>
            </p:custDataLst>
          </p:nvPr>
        </p:nvSpPr>
        <p:spPr>
          <a:xfrm>
            <a:off x="669925" y="600710"/>
            <a:ext cx="10030460" cy="629920"/>
          </a:xfrm>
          <a:prstGeom prst="rect">
            <a:avLst/>
          </a:prstGeom>
          <a:noFill/>
        </p:spPr>
        <p:txBody>
          <a:bodyPr wrap="square" lIns="101600" tIns="38100" rIns="63500" bIns="38100" rtlCol="0"/>
          <a:lstStyle/>
          <a:p>
            <a:r>
              <a:rPr lang="en-US" altLang="zh-CN" sz="4400" b="1" spc="300" dirty="0">
                <a:solidFill>
                  <a:srgbClr val="000000">
                    <a:lumMod val="75000"/>
                    <a:lumOff val="25000"/>
                  </a:srgbClr>
                </a:solidFill>
                <a:uFillTx/>
                <a:latin typeface="微软雅黑" panose="020B0503020204020204" charset="-122"/>
                <a:ea typeface="微软雅黑" panose="020B0503020204020204" charset="-122"/>
              </a:rPr>
              <a:t>LG-Federated Averaging</a:t>
            </a:r>
            <a:endParaRPr lang="en-US" altLang="zh-CN" sz="4400" b="1" spc="300" dirty="0">
              <a:solidFill>
                <a:srgbClr val="000000">
                  <a:lumMod val="75000"/>
                  <a:lumOff val="25000"/>
                </a:srgbClr>
              </a:solidFill>
              <a:uFillTx/>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1553210" y="1409065"/>
            <a:ext cx="4095750" cy="4648200"/>
          </a:xfrm>
          <a:prstGeom prst="rect">
            <a:avLst/>
          </a:prstGeom>
        </p:spPr>
      </p:pic>
      <p:pic>
        <p:nvPicPr>
          <p:cNvPr id="3" name="图片 2"/>
          <p:cNvPicPr>
            <a:picLocks noChangeAspect="1"/>
          </p:cNvPicPr>
          <p:nvPr/>
        </p:nvPicPr>
        <p:blipFill>
          <a:blip r:embed="rId3"/>
          <a:stretch>
            <a:fillRect/>
          </a:stretch>
        </p:blipFill>
        <p:spPr>
          <a:xfrm>
            <a:off x="6525260" y="1409065"/>
            <a:ext cx="2257425" cy="467677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custDataLst>
              <p:tags r:id="rId1"/>
            </p:custDataLst>
          </p:nvPr>
        </p:nvSpPr>
        <p:spPr>
          <a:xfrm>
            <a:off x="669925" y="600710"/>
            <a:ext cx="10030460" cy="629920"/>
          </a:xfrm>
          <a:prstGeom prst="rect">
            <a:avLst/>
          </a:prstGeom>
          <a:noFill/>
        </p:spPr>
        <p:txBody>
          <a:bodyPr wrap="square" lIns="101600" tIns="38100" rIns="63500" bIns="38100" rtlCol="0"/>
          <a:lstStyle/>
          <a:p>
            <a:r>
              <a:rPr lang="en-US" altLang="zh-CN" sz="4400" b="1" spc="300" dirty="0">
                <a:solidFill>
                  <a:srgbClr val="000000">
                    <a:lumMod val="75000"/>
                    <a:lumOff val="25000"/>
                  </a:srgbClr>
                </a:solidFill>
                <a:uFillTx/>
                <a:latin typeface="微软雅黑" panose="020B0503020204020204" charset="-122"/>
                <a:ea typeface="微软雅黑" panose="020B0503020204020204" charset="-122"/>
              </a:rPr>
              <a:t>Algorithm</a:t>
            </a:r>
            <a:endParaRPr lang="en-US" altLang="zh-CN" sz="4400" b="1" spc="300" dirty="0">
              <a:solidFill>
                <a:srgbClr val="000000">
                  <a:lumMod val="75000"/>
                  <a:lumOff val="25000"/>
                </a:srgbClr>
              </a:solidFill>
              <a:uFillTx/>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1282700" y="1474470"/>
            <a:ext cx="8181975" cy="479107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custDataLst>
              <p:tags r:id="rId1"/>
            </p:custDataLst>
          </p:nvPr>
        </p:nvSpPr>
        <p:spPr>
          <a:xfrm>
            <a:off x="669925" y="600710"/>
            <a:ext cx="10030460" cy="629920"/>
          </a:xfrm>
          <a:prstGeom prst="rect">
            <a:avLst/>
          </a:prstGeom>
          <a:noFill/>
        </p:spPr>
        <p:txBody>
          <a:bodyPr wrap="square" lIns="101600" tIns="38100" rIns="63500" bIns="38100" rtlCol="0"/>
          <a:lstStyle/>
          <a:p>
            <a:r>
              <a:rPr lang="en-US" altLang="zh-CN" sz="4400" b="1" spc="300" dirty="0">
                <a:solidFill>
                  <a:srgbClr val="000000">
                    <a:lumMod val="75000"/>
                    <a:lumOff val="25000"/>
                  </a:srgbClr>
                </a:solidFill>
                <a:uFillTx/>
                <a:latin typeface="微软雅黑" panose="020B0503020204020204" charset="-122"/>
                <a:ea typeface="微软雅黑" panose="020B0503020204020204" charset="-122"/>
              </a:rPr>
              <a:t>Fair Representation Learning</a:t>
            </a:r>
            <a:endParaRPr lang="en-US" altLang="zh-CN" sz="4400" b="1" spc="300" dirty="0">
              <a:solidFill>
                <a:srgbClr val="000000">
                  <a:lumMod val="75000"/>
                  <a:lumOff val="25000"/>
                </a:srgbClr>
              </a:solidFill>
              <a:uFillTx/>
              <a:latin typeface="微软雅黑" panose="020B0503020204020204" charset="-122"/>
              <a:ea typeface="微软雅黑" panose="020B0503020204020204" charset="-122"/>
            </a:endParaRPr>
          </a:p>
        </p:txBody>
      </p:sp>
      <p:sp>
        <p:nvSpPr>
          <p:cNvPr id="6" name="文本框 5"/>
          <p:cNvSpPr txBox="1"/>
          <p:nvPr/>
        </p:nvSpPr>
        <p:spPr>
          <a:xfrm>
            <a:off x="1121410" y="1488440"/>
            <a:ext cx="10622915" cy="3046095"/>
          </a:xfrm>
          <a:prstGeom prst="rect">
            <a:avLst/>
          </a:prstGeom>
          <a:noFill/>
        </p:spPr>
        <p:txBody>
          <a:bodyPr wrap="square" rtlCol="0">
            <a:spAutoFit/>
          </a:bodyPr>
          <a:p>
            <a:r>
              <a:rPr lang="zh-CN" altLang="en-US" sz="3200"/>
              <a:t>adversarial model：</a:t>
            </a:r>
            <a:endParaRPr lang="zh-CN" altLang="en-US" sz="3200"/>
          </a:p>
          <a:p>
            <a:endParaRPr lang="zh-CN" altLang="en-US" sz="3200"/>
          </a:p>
          <a:p>
            <a:r>
              <a:rPr lang="en-US" altLang="zh-CN" sz="3200"/>
              <a:t>If                           varies with p, then the corresponding correlation can be captured by adversary    . On the other hand, if                           is indeed invariant with repect to p, then adversary     should perform as poorly as random choice.</a:t>
            </a:r>
            <a:endParaRPr lang="en-US" altLang="zh-CN" sz="3200"/>
          </a:p>
        </p:txBody>
      </p:sp>
      <p:graphicFrame>
        <p:nvGraphicFramePr>
          <p:cNvPr id="7" name="对象 6">
            <a:hlinkClick r:id="" action="ppaction://ole?verb="/>
          </p:cNvPr>
          <p:cNvGraphicFramePr>
            <a:graphicFrameLocks noChangeAspect="1"/>
          </p:cNvGraphicFramePr>
          <p:nvPr/>
        </p:nvGraphicFramePr>
        <p:xfrm>
          <a:off x="4533265" y="1488440"/>
          <a:ext cx="3362325" cy="598805"/>
        </p:xfrm>
        <a:graphic>
          <a:graphicData uri="http://schemas.openxmlformats.org/presentationml/2006/ole">
            <mc:AlternateContent xmlns:mc="http://schemas.openxmlformats.org/markup-compatibility/2006">
              <mc:Choice xmlns:v="urn:schemas-microsoft-com:vml" Requires="v">
                <p:oleObj spid="_x0000_s1025" name="" r:id="rId2" imgW="3328670" imgH="266700" progId="Equation.KSEE3">
                  <p:embed/>
                </p:oleObj>
              </mc:Choice>
              <mc:Fallback>
                <p:oleObj name="" r:id="rId2" imgW="3328670" imgH="266700" progId="Equation.KSEE3">
                  <p:embed/>
                  <p:pic>
                    <p:nvPicPr>
                      <p:cNvPr id="0" name="图片 1024"/>
                      <p:cNvPicPr/>
                      <p:nvPr/>
                    </p:nvPicPr>
                    <p:blipFill>
                      <a:blip r:embed="rId3"/>
                      <a:stretch>
                        <a:fillRect/>
                      </a:stretch>
                    </p:blipFill>
                    <p:spPr>
                      <a:xfrm>
                        <a:off x="4533265" y="1488440"/>
                        <a:ext cx="3362325" cy="59880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511935" y="2523490"/>
          <a:ext cx="2369820" cy="469265"/>
        </p:xfrm>
        <a:graphic>
          <a:graphicData uri="http://schemas.openxmlformats.org/presentationml/2006/ole">
            <mc:AlternateContent xmlns:mc="http://schemas.openxmlformats.org/markup-compatibility/2006">
              <mc:Choice xmlns:v="urn:schemas-microsoft-com:vml" Requires="v">
                <p:oleObj spid="_x0000_s1026" name="" r:id="rId4" imgW="1219200" imgH="241300" progId="Equation.KSEE3">
                  <p:embed/>
                </p:oleObj>
              </mc:Choice>
              <mc:Fallback>
                <p:oleObj name="" r:id="rId4" imgW="1219200" imgH="241300" progId="Equation.KSEE3">
                  <p:embed/>
                  <p:pic>
                    <p:nvPicPr>
                      <p:cNvPr id="0" name="图片 1025"/>
                      <p:cNvPicPr/>
                      <p:nvPr/>
                    </p:nvPicPr>
                    <p:blipFill>
                      <a:blip r:embed="rId5"/>
                      <a:stretch>
                        <a:fillRect/>
                      </a:stretch>
                    </p:blipFill>
                    <p:spPr>
                      <a:xfrm>
                        <a:off x="1511935" y="2523490"/>
                        <a:ext cx="2369820" cy="46926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8007985" y="2992755"/>
          <a:ext cx="340360" cy="556895"/>
        </p:xfrm>
        <a:graphic>
          <a:graphicData uri="http://schemas.openxmlformats.org/presentationml/2006/ole">
            <mc:AlternateContent xmlns:mc="http://schemas.openxmlformats.org/markup-compatibility/2006">
              <mc:Choice xmlns:v="urn:schemas-microsoft-com:vml" Requires="v">
                <p:oleObj spid="_x0000_s1027" name="" r:id="rId6" imgW="139700" imgH="228600" progId="Equation.KSEE3">
                  <p:embed/>
                </p:oleObj>
              </mc:Choice>
              <mc:Fallback>
                <p:oleObj name="" r:id="rId6" imgW="139700" imgH="228600" progId="Equation.KSEE3">
                  <p:embed/>
                  <p:pic>
                    <p:nvPicPr>
                      <p:cNvPr id="0" name="图片 1026"/>
                      <p:cNvPicPr/>
                      <p:nvPr/>
                    </p:nvPicPr>
                    <p:blipFill>
                      <a:blip r:embed="rId7"/>
                      <a:stretch>
                        <a:fillRect/>
                      </a:stretch>
                    </p:blipFill>
                    <p:spPr>
                      <a:xfrm>
                        <a:off x="8007985" y="2992755"/>
                        <a:ext cx="340360" cy="55689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511935" y="3473450"/>
          <a:ext cx="2369820" cy="469265"/>
        </p:xfrm>
        <a:graphic>
          <a:graphicData uri="http://schemas.openxmlformats.org/presentationml/2006/ole">
            <mc:AlternateContent xmlns:mc="http://schemas.openxmlformats.org/markup-compatibility/2006">
              <mc:Choice xmlns:v="urn:schemas-microsoft-com:vml" Requires="v">
                <p:oleObj spid="_x0000_s2" name="" r:id="rId8" imgW="1219200" imgH="241300" progId="Equation.KSEE3">
                  <p:embed/>
                </p:oleObj>
              </mc:Choice>
              <mc:Fallback>
                <p:oleObj name="" r:id="rId8" imgW="1219200" imgH="241300" progId="Equation.KSEE3">
                  <p:embed/>
                  <p:pic>
                    <p:nvPicPr>
                      <p:cNvPr id="0" name="图片 1025"/>
                      <p:cNvPicPr/>
                      <p:nvPr/>
                    </p:nvPicPr>
                    <p:blipFill>
                      <a:blip r:embed="rId9"/>
                      <a:stretch>
                        <a:fillRect/>
                      </a:stretch>
                    </p:blipFill>
                    <p:spPr>
                      <a:xfrm>
                        <a:off x="1511935" y="3473450"/>
                        <a:ext cx="2369820" cy="46926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2867660" y="3942715"/>
          <a:ext cx="340360" cy="556895"/>
        </p:xfrm>
        <a:graphic>
          <a:graphicData uri="http://schemas.openxmlformats.org/presentationml/2006/ole">
            <mc:AlternateContent xmlns:mc="http://schemas.openxmlformats.org/markup-compatibility/2006">
              <mc:Choice xmlns:v="urn:schemas-microsoft-com:vml" Requires="v">
                <p:oleObj spid="_x0000_s3" name="" r:id="rId10" imgW="139700" imgH="228600" progId="Equation.KSEE3">
                  <p:embed/>
                </p:oleObj>
              </mc:Choice>
              <mc:Fallback>
                <p:oleObj name="" r:id="rId10" imgW="139700" imgH="228600" progId="Equation.KSEE3">
                  <p:embed/>
                  <p:pic>
                    <p:nvPicPr>
                      <p:cNvPr id="0" name="图片 1026"/>
                      <p:cNvPicPr/>
                      <p:nvPr/>
                    </p:nvPicPr>
                    <p:blipFill>
                      <a:blip r:embed="rId7"/>
                      <a:stretch>
                        <a:fillRect/>
                      </a:stretch>
                    </p:blipFill>
                    <p:spPr>
                      <a:xfrm>
                        <a:off x="2867660" y="3942715"/>
                        <a:ext cx="340360" cy="55689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4532948" y="2054225"/>
          <a:ext cx="5036185" cy="469265"/>
        </p:xfrm>
        <a:graphic>
          <a:graphicData uri="http://schemas.openxmlformats.org/presentationml/2006/ole">
            <mc:AlternateContent xmlns:mc="http://schemas.openxmlformats.org/markup-compatibility/2006">
              <mc:Choice xmlns:v="urn:schemas-microsoft-com:vml" Requires="v">
                <p:oleObj spid="_x0000_s12" name="" r:id="rId11" imgW="2590800" imgH="241300" progId="Equation.KSEE3">
                  <p:embed/>
                </p:oleObj>
              </mc:Choice>
              <mc:Fallback>
                <p:oleObj name="" r:id="rId11" imgW="2590800" imgH="241300" progId="Equation.KSEE3">
                  <p:embed/>
                  <p:pic>
                    <p:nvPicPr>
                      <p:cNvPr id="0" name="图片 1025"/>
                      <p:cNvPicPr/>
                      <p:nvPr/>
                    </p:nvPicPr>
                    <p:blipFill>
                      <a:blip r:embed="rId12"/>
                      <a:stretch>
                        <a:fillRect/>
                      </a:stretch>
                    </p:blipFill>
                    <p:spPr>
                      <a:xfrm>
                        <a:off x="4532948" y="2054225"/>
                        <a:ext cx="5036185" cy="469265"/>
                      </a:xfrm>
                      <a:prstGeom prst="rect">
                        <a:avLst/>
                      </a:prstGeom>
                    </p:spPr>
                  </p:pic>
                </p:oleObj>
              </mc:Fallback>
            </mc:AlternateContent>
          </a:graphicData>
        </a:graphic>
      </p:graphicFrame>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custDataLst>
              <p:tags r:id="rId1"/>
            </p:custDataLst>
          </p:nvPr>
        </p:nvSpPr>
        <p:spPr>
          <a:xfrm>
            <a:off x="669925" y="600710"/>
            <a:ext cx="10030460" cy="718185"/>
          </a:xfrm>
          <a:prstGeom prst="rect">
            <a:avLst/>
          </a:prstGeom>
          <a:noFill/>
        </p:spPr>
        <p:txBody>
          <a:bodyPr wrap="square" lIns="101600" tIns="38100" rIns="63500" bIns="38100" rtlCol="0"/>
          <a:lstStyle/>
          <a:p>
            <a:r>
              <a:rPr lang="en-US" altLang="zh-CN" sz="4400" b="1" spc="300" dirty="0">
                <a:solidFill>
                  <a:srgbClr val="000000">
                    <a:lumMod val="75000"/>
                    <a:lumOff val="25000"/>
                  </a:srgbClr>
                </a:solidFill>
                <a:uFillTx/>
                <a:latin typeface="微软雅黑" panose="020B0503020204020204" charset="-122"/>
                <a:ea typeface="微软雅黑" panose="020B0503020204020204" charset="-122"/>
              </a:rPr>
              <a:t>Experiments</a:t>
            </a:r>
            <a:endParaRPr lang="en-US" altLang="zh-CN" sz="4400" b="1" spc="300" dirty="0">
              <a:solidFill>
                <a:srgbClr val="000000">
                  <a:lumMod val="75000"/>
                  <a:lumOff val="25000"/>
                </a:srgbClr>
              </a:solidFill>
              <a:uFillTx/>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1137285" y="1466215"/>
            <a:ext cx="8486775" cy="2343150"/>
          </a:xfrm>
          <a:prstGeom prst="rect">
            <a:avLst/>
          </a:prstGeom>
        </p:spPr>
      </p:pic>
      <p:pic>
        <p:nvPicPr>
          <p:cNvPr id="3" name="图片 2"/>
          <p:cNvPicPr>
            <a:picLocks noChangeAspect="1"/>
          </p:cNvPicPr>
          <p:nvPr/>
        </p:nvPicPr>
        <p:blipFill>
          <a:blip r:embed="rId3"/>
          <a:stretch>
            <a:fillRect/>
          </a:stretch>
        </p:blipFill>
        <p:spPr>
          <a:xfrm>
            <a:off x="1137285" y="4129405"/>
            <a:ext cx="8458200" cy="238125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86815" y="3043555"/>
            <a:ext cx="9818370" cy="770255"/>
          </a:xfrm>
        </p:spPr>
        <p:txBody>
          <a:bodyPr/>
          <a:p>
            <a:pPr algn="ctr"/>
            <a:r>
              <a:rPr lang="zh-CN" altLang="en-US" sz="4000"/>
              <a:t>Asynchronous Federated Optimization</a:t>
            </a:r>
            <a:endParaRPr lang="zh-CN" altLang="en-US" sz="40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custDataLst>
              <p:tags r:id="rId1"/>
            </p:custDataLst>
          </p:nvPr>
        </p:nvSpPr>
        <p:spPr>
          <a:xfrm>
            <a:off x="669882" y="601008"/>
            <a:ext cx="7099300" cy="629920"/>
          </a:xfrm>
          <a:prstGeom prst="rect">
            <a:avLst/>
          </a:prstGeom>
          <a:noFill/>
        </p:spPr>
        <p:txBody>
          <a:bodyPr wrap="square" lIns="101600" tIns="38100" rIns="63500" bIns="38100" rtlCol="0"/>
          <a:lstStyle/>
          <a:p>
            <a:r>
              <a:rPr lang="en-US" altLang="zh-CN" sz="4400" b="1" spc="300" dirty="0">
                <a:solidFill>
                  <a:srgbClr val="000000">
                    <a:lumMod val="75000"/>
                    <a:lumOff val="25000"/>
                  </a:srgbClr>
                </a:solidFill>
                <a:uFillTx/>
                <a:latin typeface="微软雅黑" panose="020B0503020204020204" charset="-122"/>
                <a:ea typeface="微软雅黑" panose="020B0503020204020204" charset="-122"/>
              </a:rPr>
              <a:t>Problems</a:t>
            </a:r>
            <a:endParaRPr lang="en-US" altLang="zh-CN" sz="4400" b="1" spc="300" dirty="0">
              <a:solidFill>
                <a:srgbClr val="000000">
                  <a:lumMod val="75000"/>
                  <a:lumOff val="25000"/>
                </a:srgbClr>
              </a:solidFill>
              <a:uFillTx/>
              <a:latin typeface="微软雅黑" panose="020B0503020204020204" charset="-122"/>
              <a:ea typeface="微软雅黑" panose="020B0503020204020204" charset="-122"/>
            </a:endParaRPr>
          </a:p>
        </p:txBody>
      </p:sp>
      <p:sp>
        <p:nvSpPr>
          <p:cNvPr id="4" name="文本框 3"/>
          <p:cNvSpPr txBox="1"/>
          <p:nvPr/>
        </p:nvSpPr>
        <p:spPr>
          <a:xfrm>
            <a:off x="870585" y="1445260"/>
            <a:ext cx="10873740" cy="2553335"/>
          </a:xfrm>
          <a:prstGeom prst="rect">
            <a:avLst/>
          </a:prstGeom>
          <a:noFill/>
        </p:spPr>
        <p:txBody>
          <a:bodyPr wrap="square" rtlCol="0">
            <a:spAutoFit/>
          </a:bodyPr>
          <a:p>
            <a:pPr indent="812800" algn="just" fontAlgn="auto">
              <a:lnSpc>
                <a:spcPct val="100000"/>
              </a:lnSpc>
              <a:buFont typeface="Arial" panose="020B0604020202020204" pitchFamily="34" charset="0"/>
              <a:buNone/>
              <a:extLst>
                <a:ext uri="{35155182-B16C-46BC-9424-99874614C6A1}">
                  <wpsdc:indentchars xmlns:wpsdc="http://www.wps.cn/officeDocument/2017/drawingmlCustomData" val="200" checksum="3877492575"/>
                </a:ext>
              </a:extLst>
            </a:pPr>
            <a:r>
              <a:rPr lang="en-US" altLang="zh-CN" sz="3200">
                <a:ea typeface="微软雅黑" panose="020B0503020204020204" charset="-122"/>
                <a:cs typeface="+mn-lt"/>
              </a:rPr>
              <a:t>Synchronous flavor of federated optimization is potentially unscalable, inefficient, and inflexible.</a:t>
            </a:r>
            <a:r>
              <a:rPr lang="en-US" altLang="zh-CN" sz="3200">
                <a:latin typeface="微软雅黑" panose="020B0503020204020204" charset="-122"/>
                <a:ea typeface="微软雅黑" panose="020B0503020204020204" charset="-122"/>
              </a:rPr>
              <a:t> </a:t>
            </a:r>
            <a:r>
              <a:rPr lang="en-US" altLang="zh-CN" sz="3200">
                <a:ea typeface="微软雅黑" panose="020B0503020204020204" charset="-122"/>
                <a:cs typeface="+mn-lt"/>
              </a:rPr>
              <a:t>since the task scheduling varies from device to device due to limited computational capacity and battery time, it is difficult to synchronize the selected devices at the end of each epoch.</a:t>
            </a:r>
            <a:endParaRPr lang="en-US" altLang="zh-CN" sz="3200">
              <a:ea typeface="微软雅黑" panose="020B0503020204020204" charset="-122"/>
              <a:cs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custDataLst>
              <p:tags r:id="rId1"/>
            </p:custDataLst>
          </p:nvPr>
        </p:nvSpPr>
        <p:spPr>
          <a:xfrm>
            <a:off x="669925" y="600710"/>
            <a:ext cx="10053320" cy="629920"/>
          </a:xfrm>
          <a:prstGeom prst="rect">
            <a:avLst/>
          </a:prstGeom>
          <a:noFill/>
        </p:spPr>
        <p:txBody>
          <a:bodyPr wrap="square" lIns="101600" tIns="38100" rIns="63500" bIns="38100" rtlCol="0"/>
          <a:lstStyle/>
          <a:p>
            <a:r>
              <a:rPr lang="en-US" altLang="zh-CN" sz="4400" b="1" spc="300" dirty="0">
                <a:solidFill>
                  <a:srgbClr val="000000">
                    <a:lumMod val="75000"/>
                    <a:lumOff val="25000"/>
                  </a:srgbClr>
                </a:solidFill>
                <a:uFillTx/>
                <a:latin typeface="微软雅黑" panose="020B0503020204020204" charset="-122"/>
                <a:ea typeface="微软雅黑" panose="020B0503020204020204" charset="-122"/>
              </a:rPr>
              <a:t>Asy Federated Optimization</a:t>
            </a:r>
            <a:endParaRPr lang="en-US" altLang="zh-CN" sz="4400" b="1" spc="300" dirty="0">
              <a:solidFill>
                <a:srgbClr val="000000">
                  <a:lumMod val="75000"/>
                  <a:lumOff val="25000"/>
                </a:srgbClr>
              </a:solidFill>
              <a:uFillTx/>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1114425" y="1358900"/>
            <a:ext cx="7343775" cy="537210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11.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12.xml><?xml version="1.0" encoding="utf-8"?>
<p:tagLst xmlns:p="http://schemas.openxmlformats.org/presentationml/2006/main">
  <p:tag name="KSO_WM_SLIDE_MODEL_TYPE" val="cover"/>
</p:tagLst>
</file>

<file path=ppt/tags/tag13.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14.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15.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16.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17.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18.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19.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2.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20.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3.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4.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5.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6.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7.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8.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9.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1029</Words>
  <Application>WPS 演示</Application>
  <PresentationFormat>宽屏</PresentationFormat>
  <Paragraphs>35</Paragraphs>
  <Slides>11</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6</vt:i4>
      </vt:variant>
      <vt:variant>
        <vt:lpstr>幻灯片标题</vt:lpstr>
      </vt:variant>
      <vt:variant>
        <vt:i4>11</vt:i4>
      </vt:variant>
    </vt:vector>
  </HeadingPairs>
  <TitlesOfParts>
    <vt:vector size="24" baseType="lpstr">
      <vt:lpstr>Arial</vt:lpstr>
      <vt:lpstr>宋体</vt:lpstr>
      <vt:lpstr>Wingdings</vt:lpstr>
      <vt:lpstr>微软雅黑</vt:lpstr>
      <vt:lpstr>Calibri</vt:lpstr>
      <vt:lpstr>Arial Unicode MS</vt:lpstr>
      <vt:lpstr>Office 主题</vt:lpstr>
      <vt:lpstr>Equation.KSEE3</vt:lpstr>
      <vt:lpstr>Equation.KSEE3</vt:lpstr>
      <vt:lpstr>Equation.KSEE3</vt:lpstr>
      <vt:lpstr>Equation.KSEE3</vt:lpstr>
      <vt:lpstr>Equation.KSEE3</vt:lpstr>
      <vt:lpstr>Equation.KSEE3</vt:lpstr>
      <vt:lpstr>Think Locally, Act Globally: Federated Learning with Local and Global Representations</vt:lpstr>
      <vt:lpstr>PowerPoint 演示文稿</vt:lpstr>
      <vt:lpstr>PowerPoint 演示文稿</vt:lpstr>
      <vt:lpstr>PowerPoint 演示文稿</vt:lpstr>
      <vt:lpstr>PowerPoint 演示文稿</vt:lpstr>
      <vt:lpstr>PowerPoint 演示文稿</vt:lpstr>
      <vt:lpstr>Asynchronous Federated Optimization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啦啦啦</cp:lastModifiedBy>
  <cp:revision>15</cp:revision>
  <dcterms:created xsi:type="dcterms:W3CDTF">2019-10-20T11:43:00Z</dcterms:created>
  <dcterms:modified xsi:type="dcterms:W3CDTF">2019-11-16T10:04:56Z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