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 id="270" r:id="rId15"/>
    <p:sldId id="274"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303917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131308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338965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327829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291625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235994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173529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225380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136332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393842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5DD4534-ABA3-4C83-B313-21EF96B7C378}"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364533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D4534-ABA3-4C83-B313-21EF96B7C378}" type="datetimeFigureOut">
              <a:rPr lang="zh-CN" altLang="en-US" smtClean="0"/>
              <a:t>2019/7/13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52CA2-CFD6-4C4F-8AB3-DF259354811D}" type="slidenum">
              <a:rPr lang="zh-CN" altLang="en-US" smtClean="0"/>
              <a:t>‹#›</a:t>
            </a:fld>
            <a:endParaRPr lang="zh-CN" altLang="en-US"/>
          </a:p>
        </p:txBody>
      </p:sp>
    </p:spTree>
    <p:extLst>
      <p:ext uri="{BB962C8B-B14F-4D97-AF65-F5344CB8AC3E}">
        <p14:creationId xmlns:p14="http://schemas.microsoft.com/office/powerpoint/2010/main" val="3778518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Deep Mutual Learning</a:t>
            </a:r>
            <a:endParaRPr lang="zh-CN" altLang="en-US" dirty="0"/>
          </a:p>
        </p:txBody>
      </p:sp>
      <p:sp>
        <p:nvSpPr>
          <p:cNvPr id="3" name="副标题 2"/>
          <p:cNvSpPr>
            <a:spLocks noGrp="1"/>
          </p:cNvSpPr>
          <p:nvPr>
            <p:ph type="subTitle" idx="1"/>
          </p:nvPr>
        </p:nvSpPr>
        <p:spPr>
          <a:xfrm>
            <a:off x="1723176" y="4081871"/>
            <a:ext cx="9144000" cy="1655762"/>
          </a:xfrm>
        </p:spPr>
        <p:txBody>
          <a:bodyPr/>
          <a:lstStyle/>
          <a:p>
            <a:pPr algn="r"/>
            <a:r>
              <a:rPr lang="en-US" altLang="zh-CN" dirty="0" smtClean="0"/>
              <a:t>ZJU-DAI   </a:t>
            </a:r>
            <a:r>
              <a:rPr lang="zh-CN" altLang="en-US" dirty="0" smtClean="0"/>
              <a:t>张凤达</a:t>
            </a:r>
            <a:endParaRPr lang="en-US" altLang="zh-CN" dirty="0" smtClean="0"/>
          </a:p>
          <a:p>
            <a:pPr algn="r"/>
            <a:r>
              <a:rPr lang="en-US" altLang="zh-CN" dirty="0" smtClean="0"/>
              <a:t>2019/7/13</a:t>
            </a:r>
            <a:endParaRPr lang="zh-CN" altLang="en-US" dirty="0"/>
          </a:p>
        </p:txBody>
      </p:sp>
    </p:spTree>
    <p:extLst>
      <p:ext uri="{BB962C8B-B14F-4D97-AF65-F5344CB8AC3E}">
        <p14:creationId xmlns:p14="http://schemas.microsoft.com/office/powerpoint/2010/main" val="711615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sp>
        <p:nvSpPr>
          <p:cNvPr id="5" name="文本框 4"/>
          <p:cNvSpPr txBox="1"/>
          <p:nvPr/>
        </p:nvSpPr>
        <p:spPr>
          <a:xfrm>
            <a:off x="1014152" y="1853739"/>
            <a:ext cx="8861367" cy="3416320"/>
          </a:xfrm>
          <a:prstGeom prst="rect">
            <a:avLst/>
          </a:prstGeom>
          <a:noFill/>
        </p:spPr>
        <p:txBody>
          <a:bodyPr wrap="square" rtlCol="0">
            <a:spAutoFit/>
          </a:bodyPr>
          <a:lstStyle/>
          <a:p>
            <a:r>
              <a:rPr lang="zh-CN" altLang="en-US" dirty="0" smtClean="0"/>
              <a:t>原理 </a:t>
            </a:r>
            <a:r>
              <a:rPr lang="en-US" altLang="zh-CN" dirty="0" smtClean="0"/>
              <a:t>/ why</a:t>
            </a:r>
          </a:p>
          <a:p>
            <a:endParaRPr lang="en-US" altLang="zh-CN" dirty="0"/>
          </a:p>
          <a:p>
            <a:r>
              <a:rPr lang="zh-CN" altLang="en-US" dirty="0" smtClean="0"/>
              <a:t>        为什么提出的算法应该奏效？额外</a:t>
            </a:r>
            <a:r>
              <a:rPr lang="zh-CN" altLang="en-US" dirty="0"/>
              <a:t>的知识从何而</a:t>
            </a:r>
            <a:r>
              <a:rPr lang="zh-CN" altLang="en-US" dirty="0" smtClean="0"/>
              <a:t>来？当</a:t>
            </a:r>
            <a:r>
              <a:rPr lang="zh-CN" altLang="en-US" dirty="0"/>
              <a:t>学习过程开始于所有小型的未经训练的学生</a:t>
            </a:r>
            <a:r>
              <a:rPr lang="zh-CN" altLang="en-US" dirty="0" smtClean="0"/>
              <a:t>网络</a:t>
            </a:r>
            <a:r>
              <a:rPr lang="zh-CN" altLang="en-US" dirty="0"/>
              <a:t>，</a:t>
            </a:r>
            <a:r>
              <a:rPr lang="zh-CN" altLang="en-US" dirty="0" smtClean="0"/>
              <a:t>为什么</a:t>
            </a:r>
            <a:r>
              <a:rPr lang="zh-CN" altLang="en-US" dirty="0"/>
              <a:t>它会收敛到一个好的解决方案，而不是像盲人引导</a:t>
            </a:r>
            <a:r>
              <a:rPr lang="zh-CN" altLang="en-US" dirty="0" smtClean="0"/>
              <a:t>盲人</a:t>
            </a:r>
            <a:r>
              <a:rPr lang="en-US" altLang="zh-CN" dirty="0" smtClean="0"/>
              <a:t>(the blind lead the blind)</a:t>
            </a:r>
            <a:r>
              <a:rPr lang="zh-CN" altLang="en-US" dirty="0" smtClean="0"/>
              <a:t>那样</a:t>
            </a:r>
            <a:r>
              <a:rPr lang="zh-CN" altLang="en-US" dirty="0"/>
              <a:t>被</a:t>
            </a:r>
            <a:r>
              <a:rPr lang="zh-CN" altLang="en-US" dirty="0" smtClean="0"/>
              <a:t>群体思维</a:t>
            </a:r>
            <a:r>
              <a:rPr lang="en-US" altLang="zh-CN" dirty="0" smtClean="0"/>
              <a:t>(groupthink)</a:t>
            </a:r>
            <a:r>
              <a:rPr lang="zh-CN" altLang="en-US" dirty="0" smtClean="0"/>
              <a:t>束缚？关于</a:t>
            </a:r>
            <a:r>
              <a:rPr lang="zh-CN" altLang="en-US" dirty="0"/>
              <a:t>这些问题的一些直觉可以通过以下考虑</a:t>
            </a:r>
            <a:r>
              <a:rPr lang="zh-CN" altLang="en-US" dirty="0" smtClean="0"/>
              <a:t>得到</a:t>
            </a:r>
            <a:r>
              <a:rPr lang="zh-CN" altLang="en-US" dirty="0"/>
              <a:t>：</a:t>
            </a:r>
            <a:r>
              <a:rPr lang="zh-CN" altLang="en-US" dirty="0" smtClean="0"/>
              <a:t>每个</a:t>
            </a:r>
            <a:r>
              <a:rPr lang="zh-CN" altLang="en-US" dirty="0"/>
              <a:t>学生主要受到传统的监督学习损失的指导，这意味着他们的表现通常会</a:t>
            </a:r>
            <a:r>
              <a:rPr lang="zh-CN" altLang="en-US" dirty="0" smtClean="0"/>
              <a:t>提高。</a:t>
            </a:r>
            <a:r>
              <a:rPr lang="zh-CN" altLang="en-US" dirty="0"/>
              <a:t>有了监督学习，所有的网络很快就能对每个训练实例预测出相同的</a:t>
            </a:r>
            <a:r>
              <a:rPr lang="en-US" altLang="zh-CN" dirty="0"/>
              <a:t>(</a:t>
            </a:r>
            <a:r>
              <a:rPr lang="zh-CN" altLang="en-US" dirty="0"/>
              <a:t>真实的</a:t>
            </a:r>
            <a:r>
              <a:rPr lang="en-US" altLang="zh-CN" dirty="0"/>
              <a:t>)</a:t>
            </a:r>
            <a:r>
              <a:rPr lang="zh-CN" altLang="en-US" dirty="0" smtClean="0"/>
              <a:t>标签</a:t>
            </a:r>
            <a:r>
              <a:rPr lang="zh-CN" altLang="en-US" dirty="0"/>
              <a:t>；</a:t>
            </a:r>
            <a:r>
              <a:rPr lang="zh-CN" altLang="en-US" dirty="0" smtClean="0"/>
              <a:t>但是</a:t>
            </a:r>
            <a:r>
              <a:rPr lang="zh-CN" altLang="en-US" dirty="0"/>
              <a:t>由于每个网络从不同的初始条件开始，它们对下一个最有可能的类的概率的估计是不同</a:t>
            </a:r>
            <a:r>
              <a:rPr lang="zh-CN" altLang="en-US" dirty="0" smtClean="0"/>
              <a:t>的，这在蒸馏</a:t>
            </a:r>
            <a:r>
              <a:rPr lang="zh-CN" altLang="en-US" dirty="0"/>
              <a:t>以及相互</a:t>
            </a:r>
            <a:r>
              <a:rPr lang="zh-CN" altLang="en-US" dirty="0" smtClean="0"/>
              <a:t>学习的过程中提供</a:t>
            </a:r>
            <a:r>
              <a:rPr lang="zh-CN" altLang="en-US" dirty="0"/>
              <a:t>了额外的</a:t>
            </a:r>
            <a:r>
              <a:rPr lang="zh-CN" altLang="en-US" dirty="0" smtClean="0"/>
              <a:t>信息。</a:t>
            </a:r>
            <a:r>
              <a:rPr lang="zh-CN" altLang="en-US" dirty="0"/>
              <a:t>在相互学习中，学生群体有效地汇集了他们对下一个最有可能</a:t>
            </a:r>
            <a:r>
              <a:rPr lang="zh-CN" altLang="en-US" dirty="0" smtClean="0"/>
              <a:t>的分类的</a:t>
            </a:r>
            <a:r>
              <a:rPr lang="zh-CN" altLang="en-US" dirty="0"/>
              <a:t>集体估计。根据每个训练实例找出并匹配其他最有可能的</a:t>
            </a:r>
            <a:r>
              <a:rPr lang="zh-CN" altLang="en-US" dirty="0" smtClean="0"/>
              <a:t>类，可以</a:t>
            </a:r>
            <a:r>
              <a:rPr lang="zh-CN" altLang="en-US" dirty="0"/>
              <a:t>增加每个学生的后验</a:t>
            </a:r>
            <a:r>
              <a:rPr lang="zh-CN" altLang="en-US" dirty="0" smtClean="0"/>
              <a:t>熵，</a:t>
            </a:r>
            <a:r>
              <a:rPr lang="zh-CN" altLang="en-US" dirty="0"/>
              <a:t>这有助于他们收敛到一个更健壮</a:t>
            </a:r>
            <a:r>
              <a:rPr lang="en-US" altLang="zh-CN" dirty="0"/>
              <a:t>(</a:t>
            </a:r>
            <a:r>
              <a:rPr lang="zh-CN" altLang="en-US" dirty="0"/>
              <a:t>更平坦</a:t>
            </a:r>
            <a:r>
              <a:rPr lang="en-US" altLang="zh-CN" dirty="0"/>
              <a:t>)</a:t>
            </a:r>
            <a:r>
              <a:rPr lang="zh-CN" altLang="en-US" dirty="0"/>
              <a:t>的最小值，同时对测试数据进行更好的泛化</a:t>
            </a:r>
            <a:r>
              <a:rPr lang="zh-CN" altLang="en-US" dirty="0" smtClean="0"/>
              <a:t>。 </a:t>
            </a:r>
            <a:endParaRPr lang="zh-CN" altLang="en-US" dirty="0"/>
          </a:p>
        </p:txBody>
      </p:sp>
    </p:spTree>
    <p:extLst>
      <p:ext uri="{BB962C8B-B14F-4D97-AF65-F5344CB8AC3E}">
        <p14:creationId xmlns:p14="http://schemas.microsoft.com/office/powerpoint/2010/main" val="3306062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pic>
        <p:nvPicPr>
          <p:cNvPr id="5" name="图片 4"/>
          <p:cNvPicPr>
            <a:picLocks noChangeAspect="1"/>
          </p:cNvPicPr>
          <p:nvPr/>
        </p:nvPicPr>
        <p:blipFill>
          <a:blip r:embed="rId2"/>
          <a:stretch>
            <a:fillRect/>
          </a:stretch>
        </p:blipFill>
        <p:spPr>
          <a:xfrm>
            <a:off x="1228552" y="1990379"/>
            <a:ext cx="8953500" cy="3143250"/>
          </a:xfrm>
          <a:prstGeom prst="rect">
            <a:avLst/>
          </a:prstGeom>
        </p:spPr>
      </p:pic>
      <p:sp>
        <p:nvSpPr>
          <p:cNvPr id="6" name="矩形 5"/>
          <p:cNvSpPr/>
          <p:nvPr/>
        </p:nvSpPr>
        <p:spPr>
          <a:xfrm>
            <a:off x="1013442" y="1855591"/>
            <a:ext cx="1279517" cy="369332"/>
          </a:xfrm>
          <a:prstGeom prst="rect">
            <a:avLst/>
          </a:prstGeom>
        </p:spPr>
        <p:txBody>
          <a:bodyPr wrap="none">
            <a:spAutoFit/>
          </a:bodyPr>
          <a:lstStyle/>
          <a:p>
            <a:r>
              <a:rPr lang="zh-CN" altLang="en-US" dirty="0" smtClean="0"/>
              <a:t>流程 </a:t>
            </a:r>
            <a:r>
              <a:rPr lang="en-US" altLang="zh-CN" dirty="0"/>
              <a:t>/ how</a:t>
            </a:r>
          </a:p>
        </p:txBody>
      </p:sp>
    </p:spTree>
    <p:extLst>
      <p:ext uri="{BB962C8B-B14F-4D97-AF65-F5344CB8AC3E}">
        <p14:creationId xmlns:p14="http://schemas.microsoft.com/office/powerpoint/2010/main" val="2067045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pic>
        <p:nvPicPr>
          <p:cNvPr id="3" name="图片 2"/>
          <p:cNvPicPr>
            <a:picLocks noChangeAspect="1"/>
          </p:cNvPicPr>
          <p:nvPr/>
        </p:nvPicPr>
        <p:blipFill>
          <a:blip r:embed="rId2"/>
          <a:stretch>
            <a:fillRect/>
          </a:stretch>
        </p:blipFill>
        <p:spPr>
          <a:xfrm>
            <a:off x="2910495" y="1839581"/>
            <a:ext cx="5905500" cy="704850"/>
          </a:xfrm>
          <a:prstGeom prst="rect">
            <a:avLst/>
          </a:prstGeom>
        </p:spPr>
      </p:pic>
      <p:pic>
        <p:nvPicPr>
          <p:cNvPr id="6" name="图片 5"/>
          <p:cNvPicPr>
            <a:picLocks noChangeAspect="1"/>
          </p:cNvPicPr>
          <p:nvPr/>
        </p:nvPicPr>
        <p:blipFill>
          <a:blip r:embed="rId3"/>
          <a:stretch>
            <a:fillRect/>
          </a:stretch>
        </p:blipFill>
        <p:spPr>
          <a:xfrm>
            <a:off x="2264784" y="2582661"/>
            <a:ext cx="6581775" cy="781050"/>
          </a:xfrm>
          <a:prstGeom prst="rect">
            <a:avLst/>
          </a:prstGeom>
        </p:spPr>
      </p:pic>
      <p:pic>
        <p:nvPicPr>
          <p:cNvPr id="7" name="图片 6"/>
          <p:cNvPicPr>
            <a:picLocks noChangeAspect="1"/>
          </p:cNvPicPr>
          <p:nvPr/>
        </p:nvPicPr>
        <p:blipFill>
          <a:blip r:embed="rId4"/>
          <a:stretch>
            <a:fillRect/>
          </a:stretch>
        </p:blipFill>
        <p:spPr>
          <a:xfrm>
            <a:off x="2131434" y="3421902"/>
            <a:ext cx="6715125" cy="781050"/>
          </a:xfrm>
          <a:prstGeom prst="rect">
            <a:avLst/>
          </a:prstGeom>
        </p:spPr>
      </p:pic>
      <p:pic>
        <p:nvPicPr>
          <p:cNvPr id="8" name="图片 7"/>
          <p:cNvPicPr>
            <a:picLocks noChangeAspect="1"/>
          </p:cNvPicPr>
          <p:nvPr/>
        </p:nvPicPr>
        <p:blipFill>
          <a:blip r:embed="rId5"/>
          <a:stretch>
            <a:fillRect/>
          </a:stretch>
        </p:blipFill>
        <p:spPr>
          <a:xfrm>
            <a:off x="2908156" y="4348423"/>
            <a:ext cx="5876925" cy="476250"/>
          </a:xfrm>
          <a:prstGeom prst="rect">
            <a:avLst/>
          </a:prstGeom>
        </p:spPr>
      </p:pic>
      <p:pic>
        <p:nvPicPr>
          <p:cNvPr id="9" name="图片 8"/>
          <p:cNvPicPr>
            <a:picLocks noChangeAspect="1"/>
          </p:cNvPicPr>
          <p:nvPr/>
        </p:nvPicPr>
        <p:blipFill>
          <a:blip r:embed="rId6"/>
          <a:stretch>
            <a:fillRect/>
          </a:stretch>
        </p:blipFill>
        <p:spPr>
          <a:xfrm>
            <a:off x="2902959" y="5103238"/>
            <a:ext cx="5943600" cy="476250"/>
          </a:xfrm>
          <a:prstGeom prst="rect">
            <a:avLst/>
          </a:prstGeom>
        </p:spPr>
      </p:pic>
      <p:sp>
        <p:nvSpPr>
          <p:cNvPr id="10" name="文本框 9"/>
          <p:cNvSpPr txBox="1"/>
          <p:nvPr/>
        </p:nvSpPr>
        <p:spPr>
          <a:xfrm>
            <a:off x="9809017" y="1839581"/>
            <a:ext cx="2136371" cy="923330"/>
          </a:xfrm>
          <a:prstGeom prst="rect">
            <a:avLst/>
          </a:prstGeom>
          <a:noFill/>
        </p:spPr>
        <p:txBody>
          <a:bodyPr wrap="square" rtlCol="0">
            <a:spAutoFit/>
          </a:bodyPr>
          <a:lstStyle/>
          <a:p>
            <a:r>
              <a:rPr lang="en-US" altLang="zh-CN" dirty="0" smtClean="0"/>
              <a:t>Theta_1</a:t>
            </a:r>
            <a:r>
              <a:rPr lang="zh-CN" altLang="en-US" dirty="0" smtClean="0"/>
              <a:t>，</a:t>
            </a:r>
            <a:r>
              <a:rPr lang="en-US" altLang="zh-CN" dirty="0" smtClean="0"/>
              <a:t>Theta_2</a:t>
            </a:r>
          </a:p>
          <a:p>
            <a:r>
              <a:rPr lang="en-US" altLang="zh-CN" dirty="0" smtClean="0"/>
              <a:t>N</a:t>
            </a:r>
            <a:r>
              <a:rPr lang="zh-CN" altLang="en-US" dirty="0" smtClean="0"/>
              <a:t>：样本数</a:t>
            </a:r>
            <a:endParaRPr lang="en-US" altLang="zh-CN" dirty="0" smtClean="0"/>
          </a:p>
          <a:p>
            <a:r>
              <a:rPr lang="en-US" altLang="zh-CN" dirty="0" smtClean="0"/>
              <a:t>M</a:t>
            </a:r>
            <a:r>
              <a:rPr lang="zh-CN" altLang="en-US" dirty="0" smtClean="0"/>
              <a:t>：类别数</a:t>
            </a:r>
            <a:endParaRPr lang="zh-CN" altLang="en-US" dirty="0"/>
          </a:p>
        </p:txBody>
      </p:sp>
    </p:spTree>
    <p:extLst>
      <p:ext uri="{BB962C8B-B14F-4D97-AF65-F5344CB8AC3E}">
        <p14:creationId xmlns:p14="http://schemas.microsoft.com/office/powerpoint/2010/main" val="2995071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pic>
        <p:nvPicPr>
          <p:cNvPr id="7" name="图片 6"/>
          <p:cNvPicPr>
            <a:picLocks noChangeAspect="1"/>
          </p:cNvPicPr>
          <p:nvPr/>
        </p:nvPicPr>
        <p:blipFill>
          <a:blip r:embed="rId2"/>
          <a:stretch>
            <a:fillRect/>
          </a:stretch>
        </p:blipFill>
        <p:spPr>
          <a:xfrm>
            <a:off x="1033376" y="1508067"/>
            <a:ext cx="8925271" cy="4911648"/>
          </a:xfrm>
          <a:prstGeom prst="rect">
            <a:avLst/>
          </a:prstGeom>
        </p:spPr>
      </p:pic>
    </p:spTree>
    <p:extLst>
      <p:ext uri="{BB962C8B-B14F-4D97-AF65-F5344CB8AC3E}">
        <p14:creationId xmlns:p14="http://schemas.microsoft.com/office/powerpoint/2010/main" val="876448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sp>
        <p:nvSpPr>
          <p:cNvPr id="5" name="文本框 4"/>
          <p:cNvSpPr txBox="1"/>
          <p:nvPr/>
        </p:nvSpPr>
        <p:spPr>
          <a:xfrm>
            <a:off x="964276" y="1371555"/>
            <a:ext cx="8769928" cy="4524315"/>
          </a:xfrm>
          <a:prstGeom prst="rect">
            <a:avLst/>
          </a:prstGeom>
          <a:noFill/>
        </p:spPr>
        <p:txBody>
          <a:bodyPr wrap="square" rtlCol="0">
            <a:spAutoFit/>
          </a:bodyPr>
          <a:lstStyle/>
          <a:p>
            <a:r>
              <a:rPr lang="zh-CN" altLang="en-US" dirty="0" smtClean="0"/>
              <a:t>实验设计</a:t>
            </a:r>
            <a:endParaRPr lang="en-US" altLang="zh-CN" dirty="0" smtClean="0"/>
          </a:p>
          <a:p>
            <a:endParaRPr lang="en-US" altLang="zh-CN" dirty="0" smtClean="0"/>
          </a:p>
          <a:p>
            <a:r>
              <a:rPr lang="en-US" altLang="zh-CN" dirty="0" smtClean="0"/>
              <a:t>1.</a:t>
            </a:r>
            <a:r>
              <a:rPr lang="zh-CN" altLang="en-US" dirty="0" smtClean="0"/>
              <a:t>数据集 </a:t>
            </a:r>
            <a:r>
              <a:rPr lang="en-US" altLang="zh-CN" dirty="0" smtClean="0"/>
              <a:t>/ Dataset</a:t>
            </a:r>
          </a:p>
          <a:p>
            <a:r>
              <a:rPr lang="en-US" altLang="zh-CN" dirty="0" smtClean="0"/>
              <a:t>    CIFAR</a:t>
            </a:r>
            <a:r>
              <a:rPr lang="zh-CN" altLang="en-US" dirty="0"/>
              <a:t>数据集是一组用于普适物体识别的数据集，由</a:t>
            </a:r>
            <a:r>
              <a:rPr lang="en-US" altLang="zh-CN" dirty="0"/>
              <a:t>Alex </a:t>
            </a:r>
            <a:r>
              <a:rPr lang="en-US" altLang="zh-CN" dirty="0" err="1"/>
              <a:t>Krizhevsky</a:t>
            </a:r>
            <a:r>
              <a:rPr lang="zh-CN" altLang="en-US" dirty="0"/>
              <a:t>，</a:t>
            </a:r>
            <a:r>
              <a:rPr lang="en-US" altLang="zh-CN" dirty="0"/>
              <a:t>Vinod Nair</a:t>
            </a:r>
            <a:r>
              <a:rPr lang="zh-CN" altLang="en-US" dirty="0"/>
              <a:t>和</a:t>
            </a:r>
            <a:r>
              <a:rPr lang="en-US" altLang="zh-CN" dirty="0"/>
              <a:t>Geoffrey Hinton</a:t>
            </a:r>
            <a:r>
              <a:rPr lang="zh-CN" altLang="en-US" dirty="0"/>
              <a:t>收集</a:t>
            </a:r>
            <a:r>
              <a:rPr lang="zh-CN" altLang="en-US" dirty="0" smtClean="0"/>
              <a:t>。</a:t>
            </a:r>
            <a:endParaRPr lang="zh-CN" altLang="en-US" dirty="0"/>
          </a:p>
          <a:p>
            <a:r>
              <a:rPr lang="en-US" altLang="zh-CN" dirty="0" smtClean="0"/>
              <a:t>    Cifar-100</a:t>
            </a:r>
            <a:r>
              <a:rPr lang="zh-CN" altLang="en-US" dirty="0"/>
              <a:t>数据集包含有</a:t>
            </a:r>
            <a:r>
              <a:rPr lang="en-US" altLang="zh-CN" dirty="0"/>
              <a:t>60000</a:t>
            </a:r>
            <a:r>
              <a:rPr lang="zh-CN" altLang="en-US" dirty="0"/>
              <a:t>张</a:t>
            </a:r>
            <a:r>
              <a:rPr lang="en-US" altLang="zh-CN" dirty="0"/>
              <a:t>32X32</a:t>
            </a:r>
            <a:r>
              <a:rPr lang="zh-CN" altLang="en-US" dirty="0"/>
              <a:t>尺寸的彩色图片，来自</a:t>
            </a:r>
            <a:r>
              <a:rPr lang="en-US" altLang="zh-CN" dirty="0"/>
              <a:t>100</a:t>
            </a:r>
            <a:r>
              <a:rPr lang="zh-CN" altLang="en-US" dirty="0"/>
              <a:t>个分类，每个分类包含</a:t>
            </a:r>
            <a:r>
              <a:rPr lang="en-US" altLang="zh-CN" dirty="0"/>
              <a:t>600</a:t>
            </a:r>
            <a:r>
              <a:rPr lang="zh-CN" altLang="en-US" dirty="0"/>
              <a:t>张</a:t>
            </a:r>
            <a:r>
              <a:rPr lang="zh-CN" altLang="en-US" dirty="0" smtClean="0"/>
              <a:t>图片，其中</a:t>
            </a:r>
            <a:r>
              <a:rPr lang="en-US" altLang="zh-CN" dirty="0" smtClean="0"/>
              <a:t>500</a:t>
            </a:r>
            <a:r>
              <a:rPr lang="zh-CN" altLang="en-US" dirty="0" smtClean="0"/>
              <a:t>为</a:t>
            </a:r>
            <a:r>
              <a:rPr lang="en-US" altLang="zh-CN" dirty="0" smtClean="0"/>
              <a:t>training set</a:t>
            </a:r>
            <a:r>
              <a:rPr lang="zh-CN" altLang="en-US" dirty="0" smtClean="0"/>
              <a:t>，</a:t>
            </a:r>
            <a:r>
              <a:rPr lang="en-US" altLang="zh-CN" dirty="0" smtClean="0"/>
              <a:t>100</a:t>
            </a:r>
            <a:r>
              <a:rPr lang="zh-CN" altLang="en-US" dirty="0" smtClean="0"/>
              <a:t>为</a:t>
            </a:r>
            <a:r>
              <a:rPr lang="en-US" altLang="zh-CN" dirty="0" smtClean="0"/>
              <a:t>testing set.</a:t>
            </a:r>
          </a:p>
          <a:p>
            <a:endParaRPr lang="en-US" altLang="zh-CN" dirty="0" smtClean="0"/>
          </a:p>
          <a:p>
            <a:r>
              <a:rPr lang="en-US" altLang="zh-CN" dirty="0" smtClean="0"/>
              <a:t>2.</a:t>
            </a:r>
            <a:r>
              <a:rPr lang="zh-CN" altLang="en-US" dirty="0" smtClean="0"/>
              <a:t>实现细节</a:t>
            </a:r>
            <a:endParaRPr lang="en-US" altLang="zh-CN" dirty="0" smtClean="0"/>
          </a:p>
          <a:p>
            <a:r>
              <a:rPr lang="zh-CN" altLang="en-US" dirty="0" smtClean="0"/>
              <a:t>优化算法：</a:t>
            </a:r>
            <a:r>
              <a:rPr lang="en-US" altLang="zh-CN" dirty="0" smtClean="0"/>
              <a:t>SGD </a:t>
            </a:r>
            <a:r>
              <a:rPr lang="en-US" altLang="zh-CN" dirty="0"/>
              <a:t>with </a:t>
            </a:r>
            <a:r>
              <a:rPr lang="en-US" altLang="zh-CN" dirty="0" err="1"/>
              <a:t>Nesterov</a:t>
            </a:r>
            <a:r>
              <a:rPr lang="en-US" altLang="zh-CN" dirty="0"/>
              <a:t> </a:t>
            </a:r>
            <a:r>
              <a:rPr lang="en-US" altLang="zh-CN" dirty="0" smtClean="0"/>
              <a:t>momentum</a:t>
            </a:r>
            <a:r>
              <a:rPr lang="en-US" altLang="zh-CN" dirty="0"/>
              <a:t/>
            </a:r>
            <a:br>
              <a:rPr lang="en-US" altLang="zh-CN" dirty="0"/>
            </a:br>
            <a:r>
              <a:rPr lang="zh-CN" altLang="en-US" dirty="0" smtClean="0"/>
              <a:t>初始学习率 </a:t>
            </a:r>
            <a:r>
              <a:rPr lang="en-US" altLang="zh-CN" dirty="0" smtClean="0"/>
              <a:t>/ learning rate</a:t>
            </a:r>
            <a:r>
              <a:rPr lang="zh-CN" altLang="en-US" dirty="0" smtClean="0"/>
              <a:t>：</a:t>
            </a:r>
            <a:r>
              <a:rPr lang="en-US" altLang="zh-CN" dirty="0" smtClean="0"/>
              <a:t>0.1 </a:t>
            </a:r>
            <a:r>
              <a:rPr lang="zh-CN" altLang="en-US" dirty="0" smtClean="0"/>
              <a:t>（递减）</a:t>
            </a:r>
            <a:endParaRPr lang="en-US" altLang="zh-CN" dirty="0" smtClean="0"/>
          </a:p>
          <a:p>
            <a:r>
              <a:rPr lang="zh-CN" altLang="en-US" dirty="0" smtClean="0"/>
              <a:t>动量系数 </a:t>
            </a:r>
            <a:r>
              <a:rPr lang="en-US" altLang="zh-CN" dirty="0" smtClean="0"/>
              <a:t>/ momentum</a:t>
            </a:r>
            <a:r>
              <a:rPr lang="zh-CN" altLang="en-US" dirty="0" smtClean="0"/>
              <a:t>：</a:t>
            </a:r>
            <a:r>
              <a:rPr lang="en-US" altLang="zh-CN" dirty="0" smtClean="0"/>
              <a:t>0.9 </a:t>
            </a:r>
            <a:r>
              <a:rPr lang="en-US" altLang="zh-CN" dirty="0"/>
              <a:t/>
            </a:r>
            <a:br>
              <a:rPr lang="en-US" altLang="zh-CN" dirty="0"/>
            </a:br>
            <a:r>
              <a:rPr lang="zh-CN" altLang="en-US" dirty="0" smtClean="0"/>
              <a:t>共 </a:t>
            </a:r>
            <a:r>
              <a:rPr lang="en-US" altLang="zh-CN" dirty="0" smtClean="0"/>
              <a:t>200 epochs</a:t>
            </a:r>
          </a:p>
          <a:p>
            <a:endParaRPr lang="en-US" altLang="zh-CN" dirty="0" smtClean="0"/>
          </a:p>
          <a:p>
            <a:r>
              <a:rPr lang="en-US" altLang="zh-CN" dirty="0" smtClean="0"/>
              <a:t>3.</a:t>
            </a:r>
            <a:r>
              <a:rPr lang="zh-CN" altLang="en-US" dirty="0" smtClean="0"/>
              <a:t>模型尺寸 </a:t>
            </a:r>
            <a:r>
              <a:rPr lang="en-US" altLang="zh-CN" dirty="0" smtClean="0"/>
              <a:t>/ Model Size</a:t>
            </a:r>
          </a:p>
          <a:p>
            <a:endParaRPr lang="zh-CN" altLang="en-US" dirty="0"/>
          </a:p>
        </p:txBody>
      </p:sp>
      <p:pic>
        <p:nvPicPr>
          <p:cNvPr id="3" name="图片 2"/>
          <p:cNvPicPr>
            <a:picLocks noChangeAspect="1"/>
          </p:cNvPicPr>
          <p:nvPr/>
        </p:nvPicPr>
        <p:blipFill>
          <a:blip r:embed="rId2"/>
          <a:stretch>
            <a:fillRect/>
          </a:stretch>
        </p:blipFill>
        <p:spPr>
          <a:xfrm>
            <a:off x="2398654" y="5535172"/>
            <a:ext cx="6829425" cy="1038225"/>
          </a:xfrm>
          <a:prstGeom prst="rect">
            <a:avLst/>
          </a:prstGeom>
        </p:spPr>
      </p:pic>
    </p:spTree>
    <p:extLst>
      <p:ext uri="{BB962C8B-B14F-4D97-AF65-F5344CB8AC3E}">
        <p14:creationId xmlns:p14="http://schemas.microsoft.com/office/powerpoint/2010/main" val="283230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sp>
        <p:nvSpPr>
          <p:cNvPr id="5" name="文本框 4"/>
          <p:cNvSpPr txBox="1"/>
          <p:nvPr/>
        </p:nvSpPr>
        <p:spPr>
          <a:xfrm>
            <a:off x="989215" y="1690688"/>
            <a:ext cx="1107996" cy="369332"/>
          </a:xfrm>
          <a:prstGeom prst="rect">
            <a:avLst/>
          </a:prstGeom>
          <a:noFill/>
        </p:spPr>
        <p:txBody>
          <a:bodyPr wrap="none" rtlCol="0">
            <a:spAutoFit/>
          </a:bodyPr>
          <a:lstStyle/>
          <a:p>
            <a:r>
              <a:rPr lang="zh-CN" altLang="en-US" dirty="0" smtClean="0"/>
              <a:t>结果展示</a:t>
            </a:r>
            <a:endParaRPr lang="zh-CN" altLang="en-US" dirty="0"/>
          </a:p>
        </p:txBody>
      </p:sp>
      <p:pic>
        <p:nvPicPr>
          <p:cNvPr id="3" name="图片 2"/>
          <p:cNvPicPr>
            <a:picLocks noChangeAspect="1"/>
          </p:cNvPicPr>
          <p:nvPr/>
        </p:nvPicPr>
        <p:blipFill>
          <a:blip r:embed="rId2"/>
          <a:stretch>
            <a:fillRect/>
          </a:stretch>
        </p:blipFill>
        <p:spPr>
          <a:xfrm>
            <a:off x="1081088" y="2409997"/>
            <a:ext cx="9664064" cy="3043152"/>
          </a:xfrm>
          <a:prstGeom prst="rect">
            <a:avLst/>
          </a:prstGeom>
        </p:spPr>
      </p:pic>
    </p:spTree>
    <p:extLst>
      <p:ext uri="{BB962C8B-B14F-4D97-AF65-F5344CB8AC3E}">
        <p14:creationId xmlns:p14="http://schemas.microsoft.com/office/powerpoint/2010/main" val="3545129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sp>
        <p:nvSpPr>
          <p:cNvPr id="5" name="文本框 4"/>
          <p:cNvSpPr txBox="1"/>
          <p:nvPr/>
        </p:nvSpPr>
        <p:spPr>
          <a:xfrm>
            <a:off x="1604356" y="1803862"/>
            <a:ext cx="646331" cy="369332"/>
          </a:xfrm>
          <a:prstGeom prst="rect">
            <a:avLst/>
          </a:prstGeom>
          <a:noFill/>
        </p:spPr>
        <p:txBody>
          <a:bodyPr wrap="none" rtlCol="0">
            <a:spAutoFit/>
          </a:bodyPr>
          <a:lstStyle/>
          <a:p>
            <a:r>
              <a:rPr lang="zh-CN" altLang="en-US" dirty="0" smtClean="0"/>
              <a:t>推广</a:t>
            </a:r>
            <a:endParaRPr lang="zh-CN" altLang="en-US" dirty="0"/>
          </a:p>
        </p:txBody>
      </p:sp>
      <p:pic>
        <p:nvPicPr>
          <p:cNvPr id="3" name="图片 2"/>
          <p:cNvPicPr>
            <a:picLocks noChangeAspect="1"/>
          </p:cNvPicPr>
          <p:nvPr/>
        </p:nvPicPr>
        <p:blipFill>
          <a:blip r:embed="rId2"/>
          <a:stretch>
            <a:fillRect/>
          </a:stretch>
        </p:blipFill>
        <p:spPr>
          <a:xfrm>
            <a:off x="2738437" y="2428093"/>
            <a:ext cx="6715125" cy="771525"/>
          </a:xfrm>
          <a:prstGeom prst="rect">
            <a:avLst/>
          </a:prstGeom>
        </p:spPr>
      </p:pic>
      <p:pic>
        <p:nvPicPr>
          <p:cNvPr id="6" name="图片 5"/>
          <p:cNvPicPr>
            <a:picLocks noChangeAspect="1"/>
          </p:cNvPicPr>
          <p:nvPr/>
        </p:nvPicPr>
        <p:blipFill>
          <a:blip r:embed="rId3"/>
          <a:stretch>
            <a:fillRect/>
          </a:stretch>
        </p:blipFill>
        <p:spPr>
          <a:xfrm>
            <a:off x="2040859" y="3224557"/>
            <a:ext cx="7362825" cy="752475"/>
          </a:xfrm>
          <a:prstGeom prst="rect">
            <a:avLst/>
          </a:prstGeom>
        </p:spPr>
      </p:pic>
      <p:sp>
        <p:nvSpPr>
          <p:cNvPr id="9" name="文本框 8"/>
          <p:cNvSpPr txBox="1"/>
          <p:nvPr/>
        </p:nvSpPr>
        <p:spPr>
          <a:xfrm>
            <a:off x="1604356" y="4410321"/>
            <a:ext cx="7880466" cy="646331"/>
          </a:xfrm>
          <a:prstGeom prst="rect">
            <a:avLst/>
          </a:prstGeom>
          <a:noFill/>
        </p:spPr>
        <p:txBody>
          <a:bodyPr wrap="square" rtlCol="0">
            <a:spAutoFit/>
          </a:bodyPr>
          <a:lstStyle/>
          <a:p>
            <a:r>
              <a:rPr lang="zh-CN" altLang="en-US" dirty="0" smtClean="0"/>
              <a:t>        实验显示</a:t>
            </a:r>
            <a:r>
              <a:rPr lang="en-US" altLang="zh-CN" dirty="0" smtClean="0"/>
              <a:t>(8)</a:t>
            </a:r>
            <a:r>
              <a:rPr lang="zh-CN" altLang="en-US" dirty="0" smtClean="0"/>
              <a:t>的效果比</a:t>
            </a:r>
            <a:r>
              <a:rPr lang="en-US" altLang="zh-CN" dirty="0" smtClean="0"/>
              <a:t>(9)</a:t>
            </a:r>
            <a:r>
              <a:rPr lang="zh-CN" altLang="en-US" dirty="0" smtClean="0"/>
              <a:t>更好，一种可能的解释是</a:t>
            </a:r>
            <a:r>
              <a:rPr lang="en-US" altLang="zh-CN" dirty="0" smtClean="0"/>
              <a:t>(9)</a:t>
            </a:r>
            <a:r>
              <a:rPr lang="zh-CN" altLang="en-US" dirty="0" smtClean="0"/>
              <a:t>中对后验分类概率取均值，相比于</a:t>
            </a:r>
            <a:r>
              <a:rPr lang="en-US" altLang="zh-CN" dirty="0" smtClean="0"/>
              <a:t>(8)</a:t>
            </a:r>
            <a:r>
              <a:rPr lang="zh-CN" altLang="en-US" dirty="0" smtClean="0"/>
              <a:t>丢失了一部分信息。</a:t>
            </a:r>
            <a:endParaRPr lang="zh-CN" altLang="en-US" dirty="0"/>
          </a:p>
        </p:txBody>
      </p:sp>
    </p:spTree>
    <p:extLst>
      <p:ext uri="{BB962C8B-B14F-4D97-AF65-F5344CB8AC3E}">
        <p14:creationId xmlns:p14="http://schemas.microsoft.com/office/powerpoint/2010/main" val="3545938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sp>
        <p:nvSpPr>
          <p:cNvPr id="5" name="文本框 4"/>
          <p:cNvSpPr txBox="1"/>
          <p:nvPr/>
        </p:nvSpPr>
        <p:spPr>
          <a:xfrm>
            <a:off x="1820486" y="2252750"/>
            <a:ext cx="7581208" cy="2308324"/>
          </a:xfrm>
          <a:prstGeom prst="rect">
            <a:avLst/>
          </a:prstGeom>
          <a:noFill/>
        </p:spPr>
        <p:txBody>
          <a:bodyPr wrap="square" rtlCol="0">
            <a:spAutoFit/>
          </a:bodyPr>
          <a:lstStyle/>
          <a:p>
            <a:r>
              <a:rPr lang="zh-CN" altLang="en-US" dirty="0" smtClean="0"/>
              <a:t>总结</a:t>
            </a:r>
            <a:endParaRPr lang="en-US" altLang="zh-CN" dirty="0" smtClean="0"/>
          </a:p>
          <a:p>
            <a:r>
              <a:rPr lang="en-US" altLang="zh-CN" dirty="0"/>
              <a:t> </a:t>
            </a:r>
            <a:r>
              <a:rPr lang="en-US" altLang="zh-CN" dirty="0" smtClean="0"/>
              <a:t>       </a:t>
            </a:r>
            <a:r>
              <a:rPr lang="zh-CN" altLang="en-US" dirty="0" smtClean="0"/>
              <a:t>本文提出了一种简单而通用的方法，通过同时训练多个网络并令其之间相互蒸馏，来得到紧凑且效果优异的模型。</a:t>
            </a:r>
            <a:endParaRPr lang="en-US" altLang="zh-CN" dirty="0" smtClean="0"/>
          </a:p>
          <a:p>
            <a:endParaRPr lang="en-US" altLang="zh-CN" dirty="0" smtClean="0"/>
          </a:p>
          <a:p>
            <a:endParaRPr lang="en-US" altLang="zh-CN" dirty="0"/>
          </a:p>
          <a:p>
            <a:r>
              <a:rPr lang="zh-CN" altLang="en-US" dirty="0" smtClean="0"/>
              <a:t>展望</a:t>
            </a:r>
            <a:endParaRPr lang="en-US" altLang="zh-CN" dirty="0" smtClean="0"/>
          </a:p>
          <a:p>
            <a:r>
              <a:rPr lang="en-US" altLang="zh-CN" dirty="0" smtClean="0"/>
              <a:t>        1.</a:t>
            </a:r>
            <a:r>
              <a:rPr lang="zh-CN" altLang="en-US" dirty="0" smtClean="0"/>
              <a:t>引入权值</a:t>
            </a:r>
            <a:endParaRPr lang="en-US" altLang="zh-CN" dirty="0" smtClean="0"/>
          </a:p>
          <a:p>
            <a:r>
              <a:rPr lang="en-US" altLang="zh-CN" dirty="0" smtClean="0"/>
              <a:t>        2.</a:t>
            </a:r>
            <a:r>
              <a:rPr lang="zh-CN" altLang="en-US" dirty="0" smtClean="0"/>
              <a:t>采用</a:t>
            </a:r>
            <a:r>
              <a:rPr lang="en-US" altLang="zh-CN" dirty="0" smtClean="0"/>
              <a:t>KL</a:t>
            </a:r>
            <a:r>
              <a:rPr lang="zh-CN" altLang="en-US" dirty="0" smtClean="0"/>
              <a:t>散度之外的其他指标来衡量模型之间的异同</a:t>
            </a:r>
            <a:endParaRPr lang="zh-CN" altLang="en-US" dirty="0"/>
          </a:p>
        </p:txBody>
      </p:sp>
    </p:spTree>
    <p:extLst>
      <p:ext uri="{BB962C8B-B14F-4D97-AF65-F5344CB8AC3E}">
        <p14:creationId xmlns:p14="http://schemas.microsoft.com/office/powerpoint/2010/main" val="428225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Distillation / </a:t>
            </a:r>
            <a:r>
              <a:rPr lang="zh-CN" altLang="en-US" dirty="0" smtClean="0"/>
              <a:t>模型蒸馏</a:t>
            </a:r>
            <a:r>
              <a:rPr lang="en-US" altLang="zh-CN" dirty="0" smtClean="0"/>
              <a:t>——</a:t>
            </a:r>
            <a:r>
              <a:rPr lang="zh-CN" altLang="en-US" dirty="0"/>
              <a:t>简介</a:t>
            </a:r>
          </a:p>
        </p:txBody>
      </p:sp>
      <p:sp>
        <p:nvSpPr>
          <p:cNvPr id="3" name="内容占位符 2"/>
          <p:cNvSpPr>
            <a:spLocks noGrp="1"/>
          </p:cNvSpPr>
          <p:nvPr>
            <p:ph idx="1"/>
          </p:nvPr>
        </p:nvSpPr>
        <p:spPr>
          <a:xfrm>
            <a:off x="838200" y="1762298"/>
            <a:ext cx="10515600" cy="4414665"/>
          </a:xfrm>
        </p:spPr>
        <p:txBody>
          <a:bodyPr>
            <a:normAutofit/>
          </a:bodyPr>
          <a:lstStyle/>
          <a:p>
            <a:r>
              <a:rPr lang="en-US" altLang="zh-CN" dirty="0"/>
              <a:t>Cristian </a:t>
            </a:r>
            <a:r>
              <a:rPr lang="en-US" altLang="zh-CN" dirty="0" err="1" smtClean="0"/>
              <a:t>Bucila</a:t>
            </a:r>
            <a:r>
              <a:rPr lang="en-US" altLang="zh-CN" dirty="0" smtClean="0"/>
              <a:t> 《Model compression》 </a:t>
            </a:r>
            <a:r>
              <a:rPr lang="en-US" altLang="zh-CN" dirty="0"/>
              <a:t>i</a:t>
            </a:r>
            <a:r>
              <a:rPr lang="en-US" altLang="zh-CN" dirty="0" smtClean="0"/>
              <a:t>n </a:t>
            </a:r>
            <a:r>
              <a:rPr lang="en-US" altLang="zh-CN" i="1" dirty="0"/>
              <a:t>KDD</a:t>
            </a:r>
            <a:r>
              <a:rPr lang="en-US" altLang="zh-CN" dirty="0"/>
              <a:t>, 2006. </a:t>
            </a:r>
            <a:endParaRPr lang="en-US" altLang="zh-CN" dirty="0" smtClean="0"/>
          </a:p>
          <a:p>
            <a:pPr marL="0" indent="0">
              <a:buNone/>
            </a:pPr>
            <a:endParaRPr lang="en-US" altLang="zh-CN" dirty="0" smtClean="0"/>
          </a:p>
          <a:p>
            <a:r>
              <a:rPr lang="en-US" altLang="zh-CN" dirty="0" smtClean="0"/>
              <a:t>Geoffrey Hinton 《</a:t>
            </a:r>
            <a:r>
              <a:rPr lang="en-US" altLang="zh-CN" dirty="0"/>
              <a:t>Distilling the Knowledge in a Neural Network</a:t>
            </a:r>
            <a:r>
              <a:rPr lang="en-US" altLang="zh-CN" dirty="0" smtClean="0"/>
              <a:t>》 in NIPS, 2014. </a:t>
            </a:r>
          </a:p>
          <a:p>
            <a:pPr marL="0" indent="0">
              <a:buNone/>
            </a:pPr>
            <a:endParaRPr lang="en-US" altLang="zh-CN" dirty="0" smtClean="0"/>
          </a:p>
          <a:p>
            <a:r>
              <a:rPr lang="zh-CN" altLang="en-US" dirty="0" smtClean="0"/>
              <a:t>模型蒸馏是一种有效的、应用广泛的将知识经验从</a:t>
            </a:r>
            <a:r>
              <a:rPr lang="en-US" altLang="zh-CN" dirty="0" smtClean="0"/>
              <a:t>teacher model</a:t>
            </a:r>
            <a:r>
              <a:rPr lang="zh-CN" altLang="en-US" dirty="0" smtClean="0"/>
              <a:t>传到</a:t>
            </a:r>
            <a:r>
              <a:rPr lang="en-US" altLang="zh-CN" dirty="0" smtClean="0"/>
              <a:t>student model</a:t>
            </a:r>
            <a:r>
              <a:rPr lang="zh-CN" altLang="en-US" dirty="0" smtClean="0"/>
              <a:t>的技术，经典的模型蒸馏是</a:t>
            </a:r>
            <a:r>
              <a:rPr lang="zh-CN" altLang="en-US" dirty="0"/>
              <a:t>将知识从多个独立训练的网络的集成迁移到单个紧凑网络，</a:t>
            </a:r>
            <a:r>
              <a:rPr lang="zh-CN" altLang="en-US" dirty="0" smtClean="0"/>
              <a:t>从而达到压缩模型的目的，进而使得模型满足低存储容量与高速执行的要求。</a:t>
            </a:r>
            <a:endParaRPr lang="en-US" altLang="zh-CN" dirty="0" smtClean="0"/>
          </a:p>
          <a:p>
            <a:endParaRPr lang="zh-CN" altLang="en-US" dirty="0"/>
          </a:p>
        </p:txBody>
      </p:sp>
    </p:spTree>
    <p:extLst>
      <p:ext uri="{BB962C8B-B14F-4D97-AF65-F5344CB8AC3E}">
        <p14:creationId xmlns:p14="http://schemas.microsoft.com/office/powerpoint/2010/main" val="10239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Distillation / </a:t>
            </a:r>
            <a:r>
              <a:rPr lang="zh-CN" altLang="en-US" dirty="0" smtClean="0"/>
              <a:t>模型蒸馏</a:t>
            </a:r>
            <a:r>
              <a:rPr lang="en-US" altLang="zh-CN" dirty="0" smtClean="0"/>
              <a:t>——</a:t>
            </a:r>
            <a:r>
              <a:rPr lang="zh-CN" altLang="en-US" dirty="0" smtClean="0"/>
              <a:t>思想</a:t>
            </a:r>
            <a:r>
              <a:rPr lang="en-US" altLang="zh-CN" dirty="0" smtClean="0"/>
              <a:t>1</a:t>
            </a:r>
            <a:r>
              <a:rPr lang="en-US" altLang="zh-CN" dirty="0"/>
              <a:t>)</a:t>
            </a:r>
            <a:endParaRPr lang="zh-CN" altLang="en-US" dirty="0"/>
          </a:p>
        </p:txBody>
      </p:sp>
      <p:sp>
        <p:nvSpPr>
          <p:cNvPr id="3" name="内容占位符 2"/>
          <p:cNvSpPr>
            <a:spLocks noGrp="1"/>
          </p:cNvSpPr>
          <p:nvPr>
            <p:ph idx="1"/>
          </p:nvPr>
        </p:nvSpPr>
        <p:spPr>
          <a:xfrm>
            <a:off x="838200" y="1629295"/>
            <a:ext cx="10515600" cy="4414665"/>
          </a:xfrm>
        </p:spPr>
        <p:txBody>
          <a:bodyPr>
            <a:normAutofit fontScale="92500" lnSpcReduction="20000"/>
          </a:bodyPr>
          <a:lstStyle/>
          <a:p>
            <a:pPr>
              <a:lnSpc>
                <a:spcPct val="120000"/>
              </a:lnSpc>
              <a:spcBef>
                <a:spcPts val="0"/>
              </a:spcBef>
            </a:pPr>
            <a:r>
              <a:rPr lang="zh-CN" altLang="en-US" dirty="0" smtClean="0"/>
              <a:t>原始模型</a:t>
            </a:r>
            <a:r>
              <a:rPr lang="zh-CN" altLang="en-US" dirty="0"/>
              <a:t>训练：</a:t>
            </a:r>
          </a:p>
          <a:p>
            <a:pPr marL="0" indent="0">
              <a:lnSpc>
                <a:spcPct val="120000"/>
              </a:lnSpc>
              <a:spcBef>
                <a:spcPts val="0"/>
              </a:spcBef>
              <a:buNone/>
            </a:pPr>
            <a:r>
              <a:rPr lang="en-US" altLang="zh-CN" dirty="0" smtClean="0"/>
              <a:t>   1</a:t>
            </a:r>
            <a:r>
              <a:rPr lang="en-US" altLang="zh-CN" dirty="0"/>
              <a:t>. </a:t>
            </a:r>
            <a:r>
              <a:rPr lang="zh-CN" altLang="en-US" dirty="0"/>
              <a:t>根据提出的目标问题，设计一个或多个复杂</a:t>
            </a:r>
            <a:r>
              <a:rPr lang="zh-CN" altLang="en-US" dirty="0" smtClean="0"/>
              <a:t>网络</a:t>
            </a:r>
            <a:r>
              <a:rPr lang="en-US" altLang="zh-CN" dirty="0" smtClean="0"/>
              <a:t>(N1</a:t>
            </a:r>
            <a:r>
              <a:rPr lang="zh-CN" altLang="en-US" dirty="0"/>
              <a:t>，</a:t>
            </a:r>
            <a:r>
              <a:rPr lang="en-US" altLang="zh-CN" dirty="0"/>
              <a:t>N2,…,</a:t>
            </a:r>
            <a:r>
              <a:rPr lang="en-US" altLang="zh-CN" dirty="0" err="1" smtClean="0"/>
              <a:t>Nt</a:t>
            </a:r>
            <a:r>
              <a:rPr lang="en-US" altLang="zh-CN" dirty="0"/>
              <a:t>)</a:t>
            </a:r>
            <a:endParaRPr lang="zh-CN" altLang="en-US" dirty="0"/>
          </a:p>
          <a:p>
            <a:pPr marL="0" indent="0">
              <a:lnSpc>
                <a:spcPct val="120000"/>
              </a:lnSpc>
              <a:spcBef>
                <a:spcPts val="0"/>
              </a:spcBef>
              <a:buNone/>
            </a:pPr>
            <a:r>
              <a:rPr lang="en-US" altLang="zh-CN" dirty="0" smtClean="0"/>
              <a:t>   2</a:t>
            </a:r>
            <a:r>
              <a:rPr lang="en-US" altLang="zh-CN" dirty="0"/>
              <a:t>. </a:t>
            </a:r>
            <a:r>
              <a:rPr lang="zh-CN" altLang="en-US" dirty="0"/>
              <a:t>收集足够的训练数据，按照常规</a:t>
            </a:r>
            <a:r>
              <a:rPr lang="en-US" altLang="zh-CN" dirty="0"/>
              <a:t>CNN</a:t>
            </a:r>
            <a:r>
              <a:rPr lang="zh-CN" altLang="en-US" dirty="0"/>
              <a:t>模型训练流程，并行的训练</a:t>
            </a:r>
            <a:r>
              <a:rPr lang="en-US" altLang="zh-CN" dirty="0"/>
              <a:t>1</a:t>
            </a:r>
            <a:r>
              <a:rPr lang="zh-CN" altLang="en-US" dirty="0"/>
              <a:t>中的多个网络</a:t>
            </a:r>
            <a:r>
              <a:rPr lang="zh-CN" altLang="en-US" dirty="0" smtClean="0"/>
              <a:t>得到</a:t>
            </a:r>
            <a:r>
              <a:rPr lang="en-US" altLang="zh-CN" dirty="0" smtClean="0"/>
              <a:t>(M1,M2</a:t>
            </a:r>
            <a:r>
              <a:rPr lang="en-US" altLang="zh-CN" dirty="0"/>
              <a:t>,…,</a:t>
            </a:r>
            <a:r>
              <a:rPr lang="en-US" altLang="zh-CN" dirty="0" smtClean="0"/>
              <a:t>Mt</a:t>
            </a:r>
            <a:r>
              <a:rPr lang="en-US" altLang="zh-CN" dirty="0"/>
              <a:t>)</a:t>
            </a:r>
            <a:endParaRPr lang="en-US" altLang="zh-CN" dirty="0" smtClean="0"/>
          </a:p>
          <a:p>
            <a:pPr marL="0" indent="0">
              <a:lnSpc>
                <a:spcPct val="120000"/>
              </a:lnSpc>
              <a:spcBef>
                <a:spcPts val="0"/>
              </a:spcBef>
              <a:buNone/>
            </a:pPr>
            <a:endParaRPr lang="en-US" altLang="zh-CN" dirty="0"/>
          </a:p>
          <a:p>
            <a:pPr>
              <a:lnSpc>
                <a:spcPct val="120000"/>
              </a:lnSpc>
              <a:spcBef>
                <a:spcPts val="0"/>
              </a:spcBef>
            </a:pPr>
            <a:r>
              <a:rPr lang="zh-CN" altLang="en-US" dirty="0" smtClean="0"/>
              <a:t>精简模型</a:t>
            </a:r>
            <a:r>
              <a:rPr lang="zh-CN" altLang="en-US" dirty="0"/>
              <a:t>训练：</a:t>
            </a:r>
          </a:p>
          <a:p>
            <a:pPr marL="0" indent="0">
              <a:lnSpc>
                <a:spcPct val="120000"/>
              </a:lnSpc>
              <a:spcBef>
                <a:spcPts val="0"/>
              </a:spcBef>
              <a:buNone/>
            </a:pPr>
            <a:r>
              <a:rPr lang="en-US" altLang="zh-CN" dirty="0" smtClean="0"/>
              <a:t>   1</a:t>
            </a:r>
            <a:r>
              <a:rPr lang="en-US" altLang="zh-CN" dirty="0"/>
              <a:t>. </a:t>
            </a:r>
            <a:r>
              <a:rPr lang="zh-CN" altLang="en-US" dirty="0" smtClean="0"/>
              <a:t>根据</a:t>
            </a:r>
            <a:r>
              <a:rPr lang="en-US" altLang="zh-CN" dirty="0" smtClean="0"/>
              <a:t>(N1,N2,…,</a:t>
            </a:r>
            <a:r>
              <a:rPr lang="en-US" altLang="zh-CN" dirty="0" err="1" smtClean="0"/>
              <a:t>Nt</a:t>
            </a:r>
            <a:r>
              <a:rPr lang="en-US" altLang="zh-CN" dirty="0"/>
              <a:t>)</a:t>
            </a:r>
            <a:r>
              <a:rPr lang="zh-CN" altLang="en-US" dirty="0" smtClean="0"/>
              <a:t>设计</a:t>
            </a:r>
            <a:r>
              <a:rPr lang="zh-CN" altLang="en-US" dirty="0"/>
              <a:t>一</a:t>
            </a:r>
            <a:r>
              <a:rPr lang="zh-CN" altLang="en-US" dirty="0" smtClean="0"/>
              <a:t>个</a:t>
            </a:r>
            <a:r>
              <a:rPr lang="zh-CN" altLang="en-US" dirty="0"/>
              <a:t>相对</a:t>
            </a:r>
            <a:r>
              <a:rPr lang="zh-CN" altLang="en-US" dirty="0" smtClean="0"/>
              <a:t>简单的网络</a:t>
            </a:r>
            <a:r>
              <a:rPr lang="en-US" altLang="zh-CN" dirty="0" smtClean="0"/>
              <a:t>N0</a:t>
            </a:r>
            <a:endParaRPr lang="zh-CN" altLang="en-US" dirty="0"/>
          </a:p>
          <a:p>
            <a:pPr marL="0" indent="0">
              <a:lnSpc>
                <a:spcPct val="120000"/>
              </a:lnSpc>
              <a:spcBef>
                <a:spcPts val="0"/>
              </a:spcBef>
              <a:buNone/>
            </a:pPr>
            <a:r>
              <a:rPr lang="en-US" altLang="zh-CN" dirty="0" smtClean="0"/>
              <a:t>   2</a:t>
            </a:r>
            <a:r>
              <a:rPr lang="en-US" altLang="zh-CN" dirty="0"/>
              <a:t>. </a:t>
            </a:r>
            <a:r>
              <a:rPr lang="zh-CN" altLang="en-US" dirty="0" smtClean="0"/>
              <a:t>为</a:t>
            </a:r>
            <a:r>
              <a:rPr lang="en-US" altLang="zh-CN" dirty="0" smtClean="0"/>
              <a:t>N0</a:t>
            </a:r>
            <a:r>
              <a:rPr lang="zh-CN" altLang="en-US" dirty="0" smtClean="0"/>
              <a:t>准备训练数据（事实上，此处</a:t>
            </a:r>
            <a:r>
              <a:rPr lang="zh-CN" altLang="en-US" dirty="0"/>
              <a:t>的训练</a:t>
            </a:r>
            <a:r>
              <a:rPr lang="zh-CN" altLang="en-US" dirty="0" smtClean="0"/>
              <a:t>数据</a:t>
            </a:r>
            <a:r>
              <a:rPr lang="zh-CN" altLang="en-US" dirty="0"/>
              <a:t>可以是训练原始网络的有标签数据，也可以是额外的无标签</a:t>
            </a:r>
            <a:r>
              <a:rPr lang="zh-CN" altLang="en-US" dirty="0" smtClean="0"/>
              <a:t>数据）</a:t>
            </a:r>
            <a:endParaRPr lang="zh-CN" altLang="en-US" dirty="0"/>
          </a:p>
          <a:p>
            <a:pPr marL="0" indent="0">
              <a:lnSpc>
                <a:spcPct val="120000"/>
              </a:lnSpc>
              <a:spcBef>
                <a:spcPts val="0"/>
              </a:spcBef>
              <a:buNone/>
            </a:pPr>
            <a:r>
              <a:rPr lang="en-US" altLang="zh-CN" dirty="0" smtClean="0"/>
              <a:t>   </a:t>
            </a:r>
          </a:p>
          <a:p>
            <a:pPr marL="0" indent="0">
              <a:lnSpc>
                <a:spcPct val="120000"/>
              </a:lnSpc>
              <a:spcBef>
                <a:spcPts val="0"/>
              </a:spcBef>
              <a:buNone/>
            </a:pPr>
            <a:endParaRPr lang="zh-CN" altLang="en-US" dirty="0"/>
          </a:p>
          <a:p>
            <a:pPr marL="0" indent="0">
              <a:lnSpc>
                <a:spcPct val="120000"/>
              </a:lnSpc>
              <a:spcBef>
                <a:spcPts val="0"/>
              </a:spcBef>
              <a:buNone/>
            </a:pPr>
            <a:endParaRPr lang="en-US" altLang="zh-CN" dirty="0" smtClean="0"/>
          </a:p>
        </p:txBody>
      </p:sp>
    </p:spTree>
    <p:extLst>
      <p:ext uri="{BB962C8B-B14F-4D97-AF65-F5344CB8AC3E}">
        <p14:creationId xmlns:p14="http://schemas.microsoft.com/office/powerpoint/2010/main" val="107323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Distillation / </a:t>
            </a:r>
            <a:r>
              <a:rPr lang="zh-CN" altLang="en-US" dirty="0" smtClean="0"/>
              <a:t>模型蒸馏</a:t>
            </a:r>
            <a:r>
              <a:rPr lang="en-US" altLang="zh-CN" dirty="0" smtClean="0"/>
              <a:t>——</a:t>
            </a:r>
            <a:r>
              <a:rPr lang="zh-CN" altLang="en-US" dirty="0" smtClean="0"/>
              <a:t>思想</a:t>
            </a:r>
            <a:r>
              <a:rPr lang="en-US" altLang="zh-CN" dirty="0" smtClean="0"/>
              <a:t>2)</a:t>
            </a:r>
            <a:endParaRPr lang="zh-CN" altLang="en-US" dirty="0"/>
          </a:p>
        </p:txBody>
      </p:sp>
      <p:sp>
        <p:nvSpPr>
          <p:cNvPr id="3" name="内容占位符 2"/>
          <p:cNvSpPr>
            <a:spLocks noGrp="1"/>
          </p:cNvSpPr>
          <p:nvPr>
            <p:ph idx="1"/>
          </p:nvPr>
        </p:nvSpPr>
        <p:spPr>
          <a:xfrm>
            <a:off x="838200" y="1629295"/>
            <a:ext cx="10515600" cy="4414665"/>
          </a:xfrm>
        </p:spPr>
        <p:txBody>
          <a:bodyPr>
            <a:normAutofit fontScale="92500" lnSpcReduction="10000"/>
          </a:bodyPr>
          <a:lstStyle/>
          <a:p>
            <a:pPr marL="0" indent="0">
              <a:lnSpc>
                <a:spcPct val="120000"/>
              </a:lnSpc>
              <a:spcBef>
                <a:spcPts val="0"/>
              </a:spcBef>
              <a:buNone/>
            </a:pPr>
            <a:endParaRPr lang="en-US" altLang="zh-CN" dirty="0"/>
          </a:p>
          <a:p>
            <a:pPr>
              <a:lnSpc>
                <a:spcPct val="110000"/>
              </a:lnSpc>
              <a:spcBef>
                <a:spcPts val="0"/>
              </a:spcBef>
            </a:pPr>
            <a:r>
              <a:rPr lang="zh-CN" altLang="en-US" sz="2200" dirty="0" smtClean="0"/>
              <a:t>精简模型</a:t>
            </a:r>
            <a:r>
              <a:rPr lang="zh-CN" altLang="en-US" sz="2200" dirty="0"/>
              <a:t>训练：</a:t>
            </a:r>
          </a:p>
          <a:p>
            <a:pPr marL="0" indent="0">
              <a:lnSpc>
                <a:spcPct val="110000"/>
              </a:lnSpc>
              <a:spcBef>
                <a:spcPts val="0"/>
              </a:spcBef>
              <a:buNone/>
            </a:pPr>
            <a:r>
              <a:rPr lang="en-US" altLang="zh-CN" sz="2400" dirty="0" smtClean="0"/>
              <a:t>   3</a:t>
            </a:r>
            <a:r>
              <a:rPr lang="en-US" altLang="zh-CN" sz="2400" dirty="0"/>
              <a:t>. </a:t>
            </a:r>
            <a:r>
              <a:rPr lang="zh-CN" altLang="en-US" sz="2400" dirty="0"/>
              <a:t>将</a:t>
            </a:r>
            <a:r>
              <a:rPr lang="en-US" altLang="zh-CN" sz="2400" dirty="0"/>
              <a:t>2</a:t>
            </a:r>
            <a:r>
              <a:rPr lang="zh-CN" altLang="en-US" sz="2400" dirty="0"/>
              <a:t>中收集到的样本</a:t>
            </a:r>
            <a:r>
              <a:rPr lang="zh-CN" altLang="en-US" sz="2400" dirty="0" smtClean="0"/>
              <a:t>输入原始模型</a:t>
            </a:r>
            <a:r>
              <a:rPr lang="en-US" altLang="zh-CN" sz="2400" dirty="0"/>
              <a:t>(M1,M2,…,Mt)</a:t>
            </a:r>
            <a:r>
              <a:rPr lang="zh-CN" altLang="en-US" sz="2400" dirty="0"/>
              <a:t>，每一个样本在</a:t>
            </a:r>
            <a:r>
              <a:rPr lang="zh-CN" altLang="en-US" sz="2400" dirty="0" smtClean="0"/>
              <a:t>每个原始模型</a:t>
            </a:r>
            <a:r>
              <a:rPr lang="zh-CN" altLang="en-US" sz="2400" dirty="0"/>
              <a:t>的预测下，经过最终的</a:t>
            </a:r>
            <a:r>
              <a:rPr lang="en-US" altLang="zh-CN" sz="2400" dirty="0" err="1"/>
              <a:t>softmax</a:t>
            </a:r>
            <a:r>
              <a:rPr lang="zh-CN" altLang="en-US" sz="2400" dirty="0"/>
              <a:t>层，可以得到一个最终的分类概率向量，选取其中概率最大的类别作为该模型对于当前样本的预测分类结果；对于</a:t>
            </a:r>
            <a:r>
              <a:rPr lang="en-US" altLang="zh-CN" sz="2400" dirty="0"/>
              <a:t>t</a:t>
            </a:r>
            <a:r>
              <a:rPr lang="zh-CN" altLang="en-US" sz="2400" dirty="0" smtClean="0"/>
              <a:t>个原始模型</a:t>
            </a:r>
            <a:r>
              <a:rPr lang="zh-CN" altLang="en-US" sz="2400" dirty="0"/>
              <a:t>就可以得到</a:t>
            </a:r>
            <a:r>
              <a:rPr lang="en-US" altLang="zh-CN" sz="2400" dirty="0"/>
              <a:t>t</a:t>
            </a:r>
            <a:r>
              <a:rPr lang="zh-CN" altLang="en-US" sz="2400" dirty="0"/>
              <a:t>个概率向量。然后对</a:t>
            </a:r>
            <a:r>
              <a:rPr lang="en-US" altLang="zh-CN" sz="2400" dirty="0"/>
              <a:t>t</a:t>
            </a:r>
            <a:r>
              <a:rPr lang="zh-CN" altLang="en-US" sz="2400" dirty="0"/>
              <a:t>个概率向量求取均值作为当前样本最后的概率输出向量，记为</a:t>
            </a:r>
            <a:r>
              <a:rPr lang="en-US" altLang="zh-CN" sz="2400" dirty="0" err="1" smtClean="0"/>
              <a:t>soft_target</a:t>
            </a:r>
            <a:endParaRPr lang="en-US" altLang="zh-CN" sz="2200" dirty="0" smtClean="0"/>
          </a:p>
          <a:p>
            <a:pPr marL="0" indent="0">
              <a:lnSpc>
                <a:spcPct val="110000"/>
              </a:lnSpc>
              <a:spcBef>
                <a:spcPts val="0"/>
              </a:spcBef>
              <a:buFont typeface="Arial" panose="020B0604020202020204" pitchFamily="34" charset="0"/>
              <a:buNone/>
            </a:pPr>
            <a:r>
              <a:rPr lang="en-US" altLang="zh-CN" sz="2200" dirty="0" smtClean="0"/>
              <a:t>   4</a:t>
            </a:r>
            <a:r>
              <a:rPr lang="en-US" altLang="zh-CN" sz="2200" dirty="0"/>
              <a:t>. </a:t>
            </a:r>
            <a:r>
              <a:rPr lang="zh-CN" altLang="en-US" sz="2200" dirty="0"/>
              <a:t>标签融合</a:t>
            </a:r>
            <a:r>
              <a:rPr lang="en-US" altLang="zh-CN" sz="2200" dirty="0"/>
              <a:t>2</a:t>
            </a:r>
            <a:r>
              <a:rPr lang="zh-CN" altLang="en-US" sz="2200" dirty="0"/>
              <a:t>中收集到的数据定义为</a:t>
            </a:r>
            <a:r>
              <a:rPr lang="en-US" altLang="zh-CN" sz="2200" dirty="0" err="1"/>
              <a:t>hard_target</a:t>
            </a:r>
            <a:r>
              <a:rPr lang="zh-CN" altLang="en-US" sz="2200" dirty="0"/>
              <a:t>，有标签数据的</a:t>
            </a:r>
            <a:r>
              <a:rPr lang="en-US" altLang="zh-CN" sz="2200" dirty="0" err="1"/>
              <a:t>hard_target</a:t>
            </a:r>
            <a:r>
              <a:rPr lang="zh-CN" altLang="en-US" sz="2200" dirty="0"/>
              <a:t>取值为</a:t>
            </a:r>
            <a:r>
              <a:rPr lang="zh-CN" altLang="en-US" sz="2200" dirty="0" smtClean="0"/>
              <a:t>其类别标签对应的元素值为</a:t>
            </a:r>
            <a:r>
              <a:rPr lang="en-US" altLang="zh-CN" sz="2200" dirty="0" smtClean="0"/>
              <a:t>1</a:t>
            </a:r>
            <a:r>
              <a:rPr lang="zh-CN" altLang="en-US" sz="2200" dirty="0" smtClean="0"/>
              <a:t>，</a:t>
            </a:r>
            <a:r>
              <a:rPr lang="zh-CN" altLang="en-US" sz="2200" dirty="0"/>
              <a:t>其余元素</a:t>
            </a:r>
            <a:r>
              <a:rPr lang="zh-CN" altLang="en-US" sz="2200" dirty="0" smtClean="0"/>
              <a:t>取值</a:t>
            </a:r>
            <a:r>
              <a:rPr lang="zh-CN" altLang="en-US" sz="2200" dirty="0"/>
              <a:t>为</a:t>
            </a:r>
            <a:r>
              <a:rPr lang="en-US" altLang="zh-CN" sz="2200" dirty="0" smtClean="0"/>
              <a:t>0</a:t>
            </a:r>
          </a:p>
          <a:p>
            <a:pPr marL="0" indent="0">
              <a:lnSpc>
                <a:spcPct val="110000"/>
              </a:lnSpc>
              <a:spcBef>
                <a:spcPts val="0"/>
              </a:spcBef>
              <a:buFont typeface="Arial" panose="020B0604020202020204" pitchFamily="34" charset="0"/>
              <a:buNone/>
            </a:pPr>
            <a:r>
              <a:rPr lang="en-US" altLang="zh-CN" sz="2200" dirty="0" smtClean="0"/>
              <a:t>       Target </a:t>
            </a:r>
            <a:r>
              <a:rPr lang="en-US" altLang="zh-CN" sz="2200" dirty="0"/>
              <a:t>= a*</a:t>
            </a:r>
            <a:r>
              <a:rPr lang="en-US" altLang="zh-CN" sz="2200" dirty="0" err="1"/>
              <a:t>hard_target</a:t>
            </a:r>
            <a:r>
              <a:rPr lang="en-US" altLang="zh-CN" sz="2200" dirty="0"/>
              <a:t> + b*</a:t>
            </a:r>
            <a:r>
              <a:rPr lang="en-US" altLang="zh-CN" sz="2200" dirty="0" err="1"/>
              <a:t>soft_target</a:t>
            </a:r>
            <a:r>
              <a:rPr lang="zh-CN" altLang="en-US" sz="2200" dirty="0"/>
              <a:t>（</a:t>
            </a:r>
            <a:r>
              <a:rPr lang="en-US" altLang="zh-CN" sz="2200" dirty="0" err="1"/>
              <a:t>a+b</a:t>
            </a:r>
            <a:r>
              <a:rPr lang="en-US" altLang="zh-CN" sz="2200" dirty="0"/>
              <a:t>=1</a:t>
            </a:r>
            <a:r>
              <a:rPr lang="zh-CN" altLang="en-US" sz="2200" dirty="0" smtClean="0"/>
              <a:t>）</a:t>
            </a:r>
            <a:endParaRPr lang="en-US" altLang="zh-CN" sz="2200" dirty="0" smtClean="0"/>
          </a:p>
          <a:p>
            <a:pPr marL="0" indent="0">
              <a:lnSpc>
                <a:spcPct val="110000"/>
              </a:lnSpc>
              <a:spcBef>
                <a:spcPts val="0"/>
              </a:spcBef>
              <a:buFont typeface="Arial" panose="020B0604020202020204" pitchFamily="34" charset="0"/>
              <a:buNone/>
            </a:pPr>
            <a:r>
              <a:rPr lang="en-US" altLang="zh-CN" sz="2200" dirty="0"/>
              <a:t> </a:t>
            </a:r>
            <a:r>
              <a:rPr lang="en-US" altLang="zh-CN" sz="2200" dirty="0" smtClean="0"/>
              <a:t>      Target</a:t>
            </a:r>
            <a:r>
              <a:rPr lang="zh-CN" altLang="en-US" sz="2200" dirty="0"/>
              <a:t>最终作为训练数据的标签去训练精简</a:t>
            </a:r>
            <a:r>
              <a:rPr lang="zh-CN" altLang="en-US" sz="2200" dirty="0" smtClean="0"/>
              <a:t>模型，其中，参数</a:t>
            </a:r>
            <a:r>
              <a:rPr lang="en-US" altLang="zh-CN" sz="2200" dirty="0"/>
              <a:t>a</a:t>
            </a:r>
            <a:r>
              <a:rPr lang="zh-CN" altLang="en-US" sz="2200" dirty="0"/>
              <a:t>，</a:t>
            </a:r>
            <a:r>
              <a:rPr lang="en-US" altLang="zh-CN" sz="2200" dirty="0"/>
              <a:t>b</a:t>
            </a:r>
            <a:r>
              <a:rPr lang="zh-CN" altLang="en-US" sz="2200" dirty="0"/>
              <a:t>是用于控制标签融合权重的，推荐经验值为（</a:t>
            </a:r>
            <a:r>
              <a:rPr lang="en-US" altLang="zh-CN" sz="2200" dirty="0"/>
              <a:t>a=0.1 b=0.9</a:t>
            </a:r>
            <a:r>
              <a:rPr lang="zh-CN" altLang="en-US" sz="2200" dirty="0"/>
              <a:t>）</a:t>
            </a:r>
          </a:p>
          <a:p>
            <a:pPr marL="0" indent="0">
              <a:lnSpc>
                <a:spcPct val="110000"/>
              </a:lnSpc>
              <a:spcBef>
                <a:spcPts val="0"/>
              </a:spcBef>
              <a:buFont typeface="Arial" panose="020B0604020202020204" pitchFamily="34" charset="0"/>
              <a:buNone/>
            </a:pPr>
            <a:r>
              <a:rPr lang="en-US" altLang="zh-CN" sz="2200" dirty="0"/>
              <a:t>   5. </a:t>
            </a:r>
            <a:r>
              <a:rPr lang="zh-CN" altLang="en-US" sz="2200" dirty="0" smtClean="0"/>
              <a:t>按照</a:t>
            </a:r>
            <a:r>
              <a:rPr lang="zh-CN" altLang="en-US" sz="2200" dirty="0"/>
              <a:t>常规模型</a:t>
            </a:r>
            <a:r>
              <a:rPr lang="zh-CN" altLang="en-US" sz="2200" dirty="0" smtClean="0"/>
              <a:t>训练精简网络模型</a:t>
            </a:r>
            <a:endParaRPr lang="en-US" altLang="zh-CN" dirty="0" smtClean="0"/>
          </a:p>
          <a:p>
            <a:pPr marL="0" indent="0">
              <a:lnSpc>
                <a:spcPct val="120000"/>
              </a:lnSpc>
              <a:spcBef>
                <a:spcPts val="0"/>
              </a:spcBef>
              <a:buNone/>
            </a:pPr>
            <a:endParaRPr lang="zh-CN" altLang="en-US" dirty="0"/>
          </a:p>
          <a:p>
            <a:pPr marL="0" indent="0">
              <a:lnSpc>
                <a:spcPct val="120000"/>
              </a:lnSpc>
              <a:spcBef>
                <a:spcPts val="0"/>
              </a:spcBef>
              <a:buNone/>
            </a:pPr>
            <a:endParaRPr lang="en-US" altLang="zh-CN" dirty="0" smtClean="0"/>
          </a:p>
        </p:txBody>
      </p:sp>
    </p:spTree>
    <p:extLst>
      <p:ext uri="{BB962C8B-B14F-4D97-AF65-F5344CB8AC3E}">
        <p14:creationId xmlns:p14="http://schemas.microsoft.com/office/powerpoint/2010/main" val="130951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Distillation / </a:t>
            </a:r>
            <a:r>
              <a:rPr lang="zh-CN" altLang="en-US" dirty="0" smtClean="0"/>
              <a:t>模型蒸馏</a:t>
            </a:r>
            <a:r>
              <a:rPr lang="en-US" altLang="zh-CN" dirty="0" smtClean="0"/>
              <a:t>——</a:t>
            </a:r>
            <a:r>
              <a:rPr lang="zh-CN" altLang="en-US" dirty="0" smtClean="0"/>
              <a:t>结论</a:t>
            </a:r>
            <a:endParaRPr lang="zh-CN" altLang="en-US" dirty="0"/>
          </a:p>
        </p:txBody>
      </p:sp>
      <p:sp>
        <p:nvSpPr>
          <p:cNvPr id="3" name="内容占位符 2"/>
          <p:cNvSpPr>
            <a:spLocks noGrp="1"/>
          </p:cNvSpPr>
          <p:nvPr>
            <p:ph idx="1"/>
          </p:nvPr>
        </p:nvSpPr>
        <p:spPr>
          <a:xfrm>
            <a:off x="838200" y="1512917"/>
            <a:ext cx="10515600" cy="4414665"/>
          </a:xfrm>
        </p:spPr>
        <p:txBody>
          <a:bodyPr>
            <a:normAutofit fontScale="92500"/>
          </a:bodyPr>
          <a:lstStyle/>
          <a:p>
            <a:pPr marL="0" indent="0">
              <a:lnSpc>
                <a:spcPct val="120000"/>
              </a:lnSpc>
              <a:spcBef>
                <a:spcPts val="0"/>
              </a:spcBef>
              <a:buNone/>
            </a:pPr>
            <a:endParaRPr lang="en-US" altLang="zh-CN" dirty="0"/>
          </a:p>
          <a:p>
            <a:r>
              <a:rPr lang="en-US" altLang="zh-CN" dirty="0"/>
              <a:t>On MNIST</a:t>
            </a:r>
          </a:p>
          <a:p>
            <a:pPr marL="0" indent="0">
              <a:buNone/>
            </a:pPr>
            <a:r>
              <a:rPr lang="zh-CN" altLang="en-US" dirty="0"/>
              <a:t/>
            </a:r>
            <a:br>
              <a:rPr lang="zh-CN" altLang="en-US" dirty="0"/>
            </a:br>
            <a:r>
              <a:rPr lang="zh-CN" altLang="en-US" dirty="0" smtClean="0"/>
              <a:t>    效果</a:t>
            </a:r>
            <a:r>
              <a:rPr lang="zh-CN" altLang="en-US" dirty="0"/>
              <a:t>非常更好。对于迁移训练集数据中包含无标签数据或者某些类别数据缺失，依然能够有很好的表现。说明该模型具有</a:t>
            </a:r>
            <a:r>
              <a:rPr lang="zh-CN" altLang="en-US" dirty="0" smtClean="0"/>
              <a:t>非常好的</a:t>
            </a:r>
            <a:r>
              <a:rPr lang="zh-CN" altLang="en-US" dirty="0"/>
              <a:t>推广能力</a:t>
            </a:r>
            <a:r>
              <a:rPr lang="zh-CN" altLang="en-US" dirty="0" smtClean="0"/>
              <a:t>。</a:t>
            </a:r>
            <a:endParaRPr lang="en-US" altLang="zh-CN" dirty="0" smtClean="0"/>
          </a:p>
          <a:p>
            <a:pPr marL="0" indent="0">
              <a:buNone/>
            </a:pPr>
            <a:endParaRPr lang="zh-CN" altLang="en-US" dirty="0"/>
          </a:p>
          <a:p>
            <a:r>
              <a:rPr lang="en-US" altLang="zh-CN" dirty="0" smtClean="0"/>
              <a:t>On </a:t>
            </a:r>
            <a:r>
              <a:rPr lang="en-US" altLang="zh-CN" dirty="0"/>
              <a:t>Speech Recognition</a:t>
            </a:r>
          </a:p>
          <a:p>
            <a:pPr marL="0" indent="0">
              <a:buNone/>
            </a:pPr>
            <a:r>
              <a:rPr lang="zh-CN" altLang="en-US" dirty="0"/>
              <a:t/>
            </a:r>
            <a:br>
              <a:rPr lang="zh-CN" altLang="en-US" dirty="0"/>
            </a:br>
            <a:r>
              <a:rPr lang="zh-CN" altLang="en-US" dirty="0" smtClean="0"/>
              <a:t>    组合</a:t>
            </a:r>
            <a:r>
              <a:rPr lang="zh-CN" altLang="en-US" dirty="0"/>
              <a:t>模型中的所有“知识”都可以被蒸馏集成到精简模型中，这样极大的减少部署的难度。</a:t>
            </a:r>
          </a:p>
          <a:p>
            <a:pPr marL="0" indent="0">
              <a:lnSpc>
                <a:spcPct val="120000"/>
              </a:lnSpc>
              <a:spcBef>
                <a:spcPts val="0"/>
              </a:spcBef>
              <a:buNone/>
            </a:pPr>
            <a:endParaRPr lang="zh-CN" altLang="en-US" dirty="0"/>
          </a:p>
          <a:p>
            <a:pPr marL="0" indent="0">
              <a:lnSpc>
                <a:spcPct val="120000"/>
              </a:lnSpc>
              <a:spcBef>
                <a:spcPts val="0"/>
              </a:spcBef>
              <a:buNone/>
            </a:pPr>
            <a:endParaRPr lang="en-US" altLang="zh-CN" dirty="0" smtClean="0"/>
          </a:p>
        </p:txBody>
      </p:sp>
    </p:spTree>
    <p:extLst>
      <p:ext uri="{BB962C8B-B14F-4D97-AF65-F5344CB8AC3E}">
        <p14:creationId xmlns:p14="http://schemas.microsoft.com/office/powerpoint/2010/main" val="312017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Collaborative Learning / </a:t>
            </a:r>
            <a:r>
              <a:rPr lang="zh-CN" altLang="en-US" dirty="0"/>
              <a:t>合作学习</a:t>
            </a:r>
            <a:r>
              <a:rPr lang="en-US" altLang="zh-CN" dirty="0" smtClean="0"/>
              <a:t>——</a:t>
            </a:r>
            <a:r>
              <a:rPr lang="zh-CN" altLang="en-US" dirty="0"/>
              <a:t>简介</a:t>
            </a:r>
          </a:p>
        </p:txBody>
      </p:sp>
      <p:sp>
        <p:nvSpPr>
          <p:cNvPr id="3" name="内容占位符 2"/>
          <p:cNvSpPr>
            <a:spLocks noGrp="1"/>
          </p:cNvSpPr>
          <p:nvPr>
            <p:ph idx="1"/>
          </p:nvPr>
        </p:nvSpPr>
        <p:spPr>
          <a:xfrm>
            <a:off x="622069" y="1471354"/>
            <a:ext cx="10658302" cy="4912821"/>
          </a:xfrm>
        </p:spPr>
        <p:txBody>
          <a:bodyPr>
            <a:noAutofit/>
          </a:bodyPr>
          <a:lstStyle/>
          <a:p>
            <a:pPr>
              <a:lnSpc>
                <a:spcPct val="120000"/>
              </a:lnSpc>
              <a:spcBef>
                <a:spcPts val="0"/>
              </a:spcBef>
            </a:pPr>
            <a:r>
              <a:rPr lang="en-US" altLang="zh-CN" sz="2000" dirty="0"/>
              <a:t>Di He 《Dual learning for machine translation》 in NIPS, 2016</a:t>
            </a:r>
            <a:br>
              <a:rPr lang="en-US" altLang="zh-CN" sz="2000" dirty="0"/>
            </a:br>
            <a:endParaRPr lang="en-US" altLang="zh-CN" sz="2000" dirty="0"/>
          </a:p>
          <a:p>
            <a:pPr>
              <a:lnSpc>
                <a:spcPct val="120000"/>
              </a:lnSpc>
              <a:spcBef>
                <a:spcPts val="0"/>
              </a:spcBef>
            </a:pPr>
            <a:r>
              <a:rPr lang="zh-CN" altLang="en-US" sz="2000" dirty="0"/>
              <a:t>问题提出：目前在机器翻译的领域，神经机器翻译（</a:t>
            </a:r>
            <a:r>
              <a:rPr lang="en-US" altLang="zh-CN" sz="2000" dirty="0"/>
              <a:t>NMT</a:t>
            </a:r>
            <a:r>
              <a:rPr lang="zh-CN" altLang="en-US" sz="2000" dirty="0"/>
              <a:t>）快速发展，取得了很好的效果，但是为了得到一个好的</a:t>
            </a:r>
            <a:r>
              <a:rPr lang="en-US" altLang="zh-CN" sz="2000" dirty="0"/>
              <a:t>NMT</a:t>
            </a:r>
            <a:r>
              <a:rPr lang="zh-CN" altLang="en-US" sz="2000" dirty="0"/>
              <a:t>的模型，需要大量的人工标记的训练集即双语的语句对。人工标记大量的数据费时费力，本文的目的就是提出一种方案（</a:t>
            </a:r>
            <a:r>
              <a:rPr lang="en-US" altLang="zh-CN" sz="2000" dirty="0"/>
              <a:t>dual learning</a:t>
            </a:r>
            <a:r>
              <a:rPr lang="zh-CN" altLang="en-US" sz="2000" dirty="0"/>
              <a:t>）来解决这个问题，并且可以得到相比于</a:t>
            </a:r>
            <a:r>
              <a:rPr lang="en-US" altLang="zh-CN" sz="2000" dirty="0"/>
              <a:t>NMT</a:t>
            </a:r>
            <a:r>
              <a:rPr lang="zh-CN" altLang="en-US" sz="2000" dirty="0"/>
              <a:t>模型更好的效果。</a:t>
            </a:r>
            <a:endParaRPr lang="en-US" altLang="zh-CN" sz="2000" dirty="0"/>
          </a:p>
          <a:p>
            <a:pPr>
              <a:lnSpc>
                <a:spcPct val="120000"/>
              </a:lnSpc>
              <a:spcBef>
                <a:spcPts val="0"/>
              </a:spcBef>
            </a:pPr>
            <a:endParaRPr lang="en-US" altLang="zh-CN" sz="2000" dirty="0"/>
          </a:p>
          <a:p>
            <a:pPr>
              <a:lnSpc>
                <a:spcPct val="120000"/>
              </a:lnSpc>
              <a:spcBef>
                <a:spcPts val="0"/>
              </a:spcBef>
            </a:pPr>
            <a:r>
              <a:rPr lang="zh-CN" altLang="en-US" sz="2000" dirty="0"/>
              <a:t>思考：观察到在机器学习的任务中，有许多任务是对偶存在的，比如：英汉互译。现实中我们往往分别考虑两个过程，即对于汉语翻译成英语进行一个模型的训练，对于英语翻译成汉语进行另一个模型的训练。那这两个模型之间是否存在着什么关系呢？是否可以同时训练这两个过程，同时两者之间可以相互的促进？假如前面两个问题是</a:t>
            </a:r>
            <a:r>
              <a:rPr lang="en-US" altLang="zh-CN" sz="2000" dirty="0"/>
              <a:t>true</a:t>
            </a:r>
            <a:r>
              <a:rPr lang="zh-CN" altLang="en-US" sz="2000" dirty="0"/>
              <a:t>的话，新的模型又是如何解决大量标记数据的问题的呢？</a:t>
            </a:r>
          </a:p>
          <a:p>
            <a:pPr marL="0" indent="0">
              <a:lnSpc>
                <a:spcPct val="120000"/>
              </a:lnSpc>
              <a:spcBef>
                <a:spcPts val="0"/>
              </a:spcBef>
              <a:buNone/>
            </a:pPr>
            <a:endParaRPr lang="en-US" altLang="zh-CN" sz="1600" dirty="0" smtClean="0"/>
          </a:p>
        </p:txBody>
      </p:sp>
    </p:spTree>
    <p:extLst>
      <p:ext uri="{BB962C8B-B14F-4D97-AF65-F5344CB8AC3E}">
        <p14:creationId xmlns:p14="http://schemas.microsoft.com/office/powerpoint/2010/main" val="1279995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Collaborative Learning / </a:t>
            </a:r>
            <a:r>
              <a:rPr lang="zh-CN" altLang="en-US" dirty="0"/>
              <a:t>合作学习</a:t>
            </a:r>
            <a:r>
              <a:rPr lang="en-US" altLang="zh-CN" dirty="0" smtClean="0"/>
              <a:t>——</a:t>
            </a:r>
            <a:r>
              <a:rPr lang="zh-CN" altLang="en-US" dirty="0" smtClean="0"/>
              <a:t>思想</a:t>
            </a:r>
            <a:endParaRPr lang="zh-CN" altLang="en-US" dirty="0"/>
          </a:p>
        </p:txBody>
      </p:sp>
      <p:sp>
        <p:nvSpPr>
          <p:cNvPr id="3" name="内容占位符 2"/>
          <p:cNvSpPr>
            <a:spLocks noGrp="1"/>
          </p:cNvSpPr>
          <p:nvPr>
            <p:ph idx="1"/>
          </p:nvPr>
        </p:nvSpPr>
        <p:spPr>
          <a:xfrm>
            <a:off x="622068" y="1471354"/>
            <a:ext cx="10731731" cy="5295206"/>
          </a:xfrm>
        </p:spPr>
        <p:txBody>
          <a:bodyPr>
            <a:noAutofit/>
          </a:bodyPr>
          <a:lstStyle/>
          <a:p>
            <a:pPr>
              <a:lnSpc>
                <a:spcPct val="120000"/>
              </a:lnSpc>
              <a:spcBef>
                <a:spcPts val="0"/>
              </a:spcBef>
            </a:pPr>
            <a:r>
              <a:rPr lang="en-US" altLang="zh-CN" sz="1800" dirty="0"/>
              <a:t>Dual learning</a:t>
            </a:r>
            <a:r>
              <a:rPr lang="zh-CN" altLang="en-US" sz="1800" dirty="0"/>
              <a:t>的整个过程可以看作两个代理人的交流游戏</a:t>
            </a:r>
            <a:r>
              <a:rPr lang="zh-CN" altLang="en-US" sz="1800" dirty="0" smtClean="0"/>
              <a:t>：</a:t>
            </a:r>
            <a:endParaRPr lang="en-US" altLang="zh-CN" sz="1800" dirty="0" smtClean="0"/>
          </a:p>
          <a:p>
            <a:pPr marL="0" indent="0">
              <a:lnSpc>
                <a:spcPct val="120000"/>
              </a:lnSpc>
              <a:spcBef>
                <a:spcPts val="0"/>
              </a:spcBef>
              <a:buNone/>
            </a:pPr>
            <a:r>
              <a:rPr lang="en-US" altLang="zh-CN" sz="1800" dirty="0" smtClean="0"/>
              <a:t>   1</a:t>
            </a:r>
            <a:r>
              <a:rPr lang="en-US" altLang="zh-CN" sz="1800" dirty="0"/>
              <a:t>. </a:t>
            </a:r>
            <a:r>
              <a:rPr lang="zh-CN" altLang="en-US" sz="1800" dirty="0"/>
              <a:t>第一个</a:t>
            </a:r>
            <a:r>
              <a:rPr lang="en-US" altLang="zh-CN" sz="1800" dirty="0"/>
              <a:t>Agent </a:t>
            </a:r>
            <a:r>
              <a:rPr lang="zh-CN" altLang="en-US" sz="1800" dirty="0"/>
              <a:t>只懂得语言</a:t>
            </a:r>
            <a:r>
              <a:rPr lang="en-US" altLang="zh-CN" sz="1800" dirty="0"/>
              <a:t>A</a:t>
            </a:r>
            <a:r>
              <a:rPr lang="zh-CN" altLang="en-US" sz="1800" dirty="0"/>
              <a:t>，可以将语言</a:t>
            </a:r>
            <a:r>
              <a:rPr lang="en-US" altLang="zh-CN" sz="1800" dirty="0"/>
              <a:t>A</a:t>
            </a:r>
            <a:r>
              <a:rPr lang="zh-CN" altLang="en-US" sz="1800" dirty="0"/>
              <a:t>的信息通过一个有噪声的信道发送给第二个</a:t>
            </a:r>
            <a:r>
              <a:rPr lang="en-US" altLang="zh-CN" sz="1800" dirty="0"/>
              <a:t>Agent</a:t>
            </a:r>
            <a:r>
              <a:rPr lang="zh-CN" altLang="en-US" sz="1800" dirty="0"/>
              <a:t>，这个有噪声的信道可以使用一个翻译模型将语言</a:t>
            </a:r>
            <a:r>
              <a:rPr lang="en-US" altLang="zh-CN" sz="1800" dirty="0"/>
              <a:t>A</a:t>
            </a:r>
            <a:r>
              <a:rPr lang="zh-CN" altLang="en-US" sz="1800" dirty="0"/>
              <a:t>翻译成第二个</a:t>
            </a:r>
            <a:r>
              <a:rPr lang="en-US" altLang="zh-CN" sz="1800" dirty="0"/>
              <a:t>Agent</a:t>
            </a:r>
            <a:r>
              <a:rPr lang="zh-CN" altLang="en-US" sz="1800" dirty="0"/>
              <a:t>懂得的语言</a:t>
            </a:r>
            <a:r>
              <a:rPr lang="en-US" altLang="zh-CN" sz="1800" dirty="0"/>
              <a:t>B</a:t>
            </a:r>
            <a:r>
              <a:rPr lang="zh-CN" altLang="en-US" sz="1800" dirty="0" smtClean="0"/>
              <a:t>。</a:t>
            </a:r>
            <a:endParaRPr lang="en-US" altLang="zh-CN" sz="1800" dirty="0" smtClean="0"/>
          </a:p>
          <a:p>
            <a:pPr marL="0" indent="0">
              <a:lnSpc>
                <a:spcPct val="120000"/>
              </a:lnSpc>
              <a:spcBef>
                <a:spcPts val="0"/>
              </a:spcBef>
              <a:buNone/>
            </a:pPr>
            <a:r>
              <a:rPr lang="en-US" altLang="zh-CN" sz="1800" dirty="0"/>
              <a:t> </a:t>
            </a:r>
            <a:r>
              <a:rPr lang="en-US" altLang="zh-CN" sz="1800" dirty="0" smtClean="0"/>
              <a:t>  2</a:t>
            </a:r>
            <a:r>
              <a:rPr lang="en-US" altLang="zh-CN" sz="1800" dirty="0"/>
              <a:t>. </a:t>
            </a:r>
            <a:r>
              <a:rPr lang="zh-CN" altLang="en-US" sz="1800" dirty="0"/>
              <a:t>第二个</a:t>
            </a:r>
            <a:r>
              <a:rPr lang="en-US" altLang="zh-CN" sz="1800" dirty="0"/>
              <a:t>Agent</a:t>
            </a:r>
            <a:r>
              <a:rPr lang="zh-CN" altLang="en-US" sz="1800" dirty="0"/>
              <a:t>只懂得语言</a:t>
            </a:r>
            <a:r>
              <a:rPr lang="en-US" altLang="zh-CN" sz="1800" dirty="0"/>
              <a:t>B</a:t>
            </a:r>
            <a:r>
              <a:rPr lang="zh-CN" altLang="en-US" sz="1800" dirty="0"/>
              <a:t>，她接收到第一个</a:t>
            </a:r>
            <a:r>
              <a:rPr lang="en-US" altLang="zh-CN" sz="1800" dirty="0"/>
              <a:t>Agent</a:t>
            </a:r>
            <a:r>
              <a:rPr lang="zh-CN" altLang="en-US" sz="1800" dirty="0"/>
              <a:t>发来的信息（已经被翻译成语言</a:t>
            </a:r>
            <a:r>
              <a:rPr lang="en-US" altLang="zh-CN" sz="1800" dirty="0"/>
              <a:t>B</a:t>
            </a:r>
            <a:r>
              <a:rPr lang="zh-CN" altLang="en-US" sz="1800" dirty="0"/>
              <a:t>），然后她会对该信息进行判断（比如语法是否正确，语句是否完整等），注意她并不能准确的判断该信息的正确性，因为原始的信息对她来说是不可见的。之后她将此时的信息通过另一个有噪声的信道再发送回第一个</a:t>
            </a:r>
            <a:r>
              <a:rPr lang="en-US" altLang="zh-CN" sz="1800" dirty="0"/>
              <a:t>Agent</a:t>
            </a:r>
            <a:r>
              <a:rPr lang="zh-CN" altLang="en-US" sz="1800" dirty="0"/>
              <a:t>，该信道使用另一个翻译模型将语言</a:t>
            </a:r>
            <a:r>
              <a:rPr lang="en-US" altLang="zh-CN" sz="1800" dirty="0"/>
              <a:t>B</a:t>
            </a:r>
            <a:r>
              <a:rPr lang="zh-CN" altLang="en-US" sz="1800" dirty="0"/>
              <a:t>的信息转换为语言</a:t>
            </a:r>
            <a:r>
              <a:rPr lang="en-US" altLang="zh-CN" sz="1800" dirty="0"/>
              <a:t>A</a:t>
            </a:r>
            <a:r>
              <a:rPr lang="zh-CN" altLang="en-US" sz="1800" dirty="0" smtClean="0"/>
              <a:t>。</a:t>
            </a:r>
            <a:endParaRPr lang="en-US" altLang="zh-CN" sz="1800" dirty="0" smtClean="0"/>
          </a:p>
          <a:p>
            <a:pPr marL="0" indent="0">
              <a:lnSpc>
                <a:spcPct val="120000"/>
              </a:lnSpc>
              <a:spcBef>
                <a:spcPts val="0"/>
              </a:spcBef>
              <a:buNone/>
            </a:pPr>
            <a:r>
              <a:rPr lang="en-US" altLang="zh-CN" sz="1800" dirty="0" smtClean="0"/>
              <a:t>   3</a:t>
            </a:r>
            <a:r>
              <a:rPr lang="en-US" altLang="zh-CN" sz="1800" dirty="0"/>
              <a:t>. </a:t>
            </a:r>
            <a:r>
              <a:rPr lang="zh-CN" altLang="en-US" sz="1800" dirty="0"/>
              <a:t>第一个</a:t>
            </a:r>
            <a:r>
              <a:rPr lang="en-US" altLang="zh-CN" sz="1800" dirty="0"/>
              <a:t>Agent</a:t>
            </a:r>
            <a:r>
              <a:rPr lang="zh-CN" altLang="en-US" sz="1800" dirty="0"/>
              <a:t>接收到</a:t>
            </a:r>
            <a:r>
              <a:rPr lang="en-US" altLang="zh-CN" sz="1800" dirty="0"/>
              <a:t>B</a:t>
            </a:r>
            <a:r>
              <a:rPr lang="zh-CN" altLang="en-US" sz="1800" dirty="0"/>
              <a:t>传回来的信息后，就与原始的信息进行比对，看两者的一致性。通过这个反馈（</a:t>
            </a:r>
            <a:r>
              <a:rPr lang="en-US" altLang="zh-CN" sz="1800" dirty="0"/>
              <a:t>feedback</a:t>
            </a:r>
            <a:r>
              <a:rPr lang="zh-CN" altLang="en-US" sz="1800" dirty="0"/>
              <a:t>），两个</a:t>
            </a:r>
            <a:r>
              <a:rPr lang="en-US" altLang="zh-CN" sz="1800" dirty="0"/>
              <a:t>Agent</a:t>
            </a:r>
            <a:r>
              <a:rPr lang="zh-CN" altLang="en-US" sz="1800" dirty="0"/>
              <a:t>都可以知道两个信道（两个翻译模型）是否执行的比较好（</a:t>
            </a:r>
            <a:r>
              <a:rPr lang="en-US" altLang="zh-CN" sz="1800" dirty="0"/>
              <a:t>perform well</a:t>
            </a:r>
            <a:r>
              <a:rPr lang="zh-CN" altLang="en-US" sz="1800" dirty="0"/>
              <a:t>）以及是否可以相互促进</a:t>
            </a:r>
            <a:r>
              <a:rPr lang="zh-CN" altLang="en-US" sz="1800" dirty="0" smtClean="0"/>
              <a:t>。</a:t>
            </a:r>
            <a:endParaRPr lang="en-US" altLang="zh-CN" sz="1800" dirty="0" smtClean="0"/>
          </a:p>
          <a:p>
            <a:pPr marL="0" indent="0">
              <a:lnSpc>
                <a:spcPct val="120000"/>
              </a:lnSpc>
              <a:spcBef>
                <a:spcPts val="0"/>
              </a:spcBef>
              <a:buNone/>
            </a:pPr>
            <a:r>
              <a:rPr lang="en-US" altLang="zh-CN" sz="1800" dirty="0" smtClean="0"/>
              <a:t>   4</a:t>
            </a:r>
            <a:r>
              <a:rPr lang="en-US" altLang="zh-CN" sz="1800" dirty="0"/>
              <a:t>. </a:t>
            </a:r>
            <a:r>
              <a:rPr lang="zh-CN" altLang="en-US" sz="1800" dirty="0"/>
              <a:t>当然也可以从第二个</a:t>
            </a:r>
            <a:r>
              <a:rPr lang="en-US" altLang="zh-CN" sz="1800" dirty="0"/>
              <a:t>Agent</a:t>
            </a:r>
            <a:r>
              <a:rPr lang="zh-CN" altLang="en-US" sz="1800" dirty="0"/>
              <a:t>开始。这两个</a:t>
            </a:r>
            <a:r>
              <a:rPr lang="en-US" altLang="zh-CN" sz="1800" dirty="0"/>
              <a:t>Agent</a:t>
            </a:r>
            <a:r>
              <a:rPr lang="zh-CN" altLang="en-US" sz="1800" dirty="0"/>
              <a:t>通过这个闭环的过程，根据反馈可以不断的提升两个翻译模型。从上述描述中可以看出，尽管这两个</a:t>
            </a:r>
            <a:r>
              <a:rPr lang="en-US" altLang="zh-CN" sz="1800" dirty="0"/>
              <a:t>Agent</a:t>
            </a:r>
            <a:r>
              <a:rPr lang="zh-CN" altLang="en-US" sz="1800" dirty="0"/>
              <a:t>都没有与之标记的双语的标签，但是她们依然可以得到关于这两个翻译模型的反馈，并依据此反馈来提高模型的翻译能力。由此也可以看出，我们并不需要大量的双语对的训练集（为了加快模型的训练速度，也可以先使用少量的双语对训练集进行模型的</a:t>
            </a:r>
            <a:r>
              <a:rPr lang="zh-CN" altLang="en-US" sz="1800" dirty="0" smtClean="0"/>
              <a:t>训练）。</a:t>
            </a:r>
            <a:endParaRPr lang="en-US" altLang="zh-CN" sz="1400" dirty="0" smtClean="0"/>
          </a:p>
        </p:txBody>
      </p:sp>
    </p:spTree>
    <p:extLst>
      <p:ext uri="{BB962C8B-B14F-4D97-AF65-F5344CB8AC3E}">
        <p14:creationId xmlns:p14="http://schemas.microsoft.com/office/powerpoint/2010/main" val="4132782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Collaborative Learning / </a:t>
            </a:r>
            <a:r>
              <a:rPr lang="zh-CN" altLang="en-US" dirty="0"/>
              <a:t>合作学习</a:t>
            </a:r>
            <a:r>
              <a:rPr lang="en-US" altLang="zh-CN" dirty="0" smtClean="0"/>
              <a:t>——</a:t>
            </a:r>
            <a:r>
              <a:rPr lang="zh-CN" altLang="en-US" dirty="0" smtClean="0"/>
              <a:t>结论</a:t>
            </a:r>
            <a:endParaRPr lang="zh-CN" altLang="en-US" dirty="0"/>
          </a:p>
        </p:txBody>
      </p:sp>
      <p:sp>
        <p:nvSpPr>
          <p:cNvPr id="3" name="内容占位符 2"/>
          <p:cNvSpPr>
            <a:spLocks noGrp="1"/>
          </p:cNvSpPr>
          <p:nvPr>
            <p:ph idx="1"/>
          </p:nvPr>
        </p:nvSpPr>
        <p:spPr>
          <a:xfrm>
            <a:off x="954577" y="1943664"/>
            <a:ext cx="10731731" cy="5295206"/>
          </a:xfrm>
        </p:spPr>
        <p:txBody>
          <a:bodyPr>
            <a:noAutofit/>
          </a:bodyPr>
          <a:lstStyle/>
          <a:p>
            <a:pPr marL="0" lvl="0" indent="0" fontAlgn="base">
              <a:lnSpc>
                <a:spcPct val="100000"/>
              </a:lnSpc>
              <a:spcBef>
                <a:spcPts val="0"/>
              </a:spcBef>
              <a:spcAft>
                <a:spcPct val="0"/>
              </a:spcAft>
              <a:buNone/>
            </a:pPr>
            <a:r>
              <a:rPr lang="en-US" altLang="zh-CN" sz="2000" dirty="0" smtClean="0"/>
              <a:t>    </a:t>
            </a:r>
            <a:r>
              <a:rPr lang="zh-CN" altLang="zh-CN" sz="2000" dirty="0" smtClean="0"/>
              <a:t>实验</a:t>
            </a:r>
            <a:r>
              <a:rPr lang="zh-CN" altLang="zh-CN" sz="2000" dirty="0"/>
              <a:t>的评测方法使用BLUE，baseline使用NMT和pseudo-NMT。</a:t>
            </a:r>
          </a:p>
          <a:p>
            <a:pPr marL="0" lvl="0" indent="0" fontAlgn="base">
              <a:lnSpc>
                <a:spcPct val="100000"/>
              </a:lnSpc>
              <a:spcBef>
                <a:spcPts val="0"/>
              </a:spcBef>
              <a:spcAft>
                <a:spcPct val="0"/>
              </a:spcAft>
              <a:buNone/>
            </a:pPr>
            <a:r>
              <a:rPr lang="zh-CN" altLang="zh-CN" sz="2000" dirty="0"/>
              <a:t>                                                                                                                                                                                                              </a:t>
            </a:r>
            <a:br>
              <a:rPr lang="zh-CN" altLang="zh-CN" sz="2000" dirty="0"/>
            </a:br>
            <a:endParaRPr lang="zh-CN" altLang="zh-CN" sz="2000" dirty="0"/>
          </a:p>
          <a:p>
            <a:pPr marL="0" lvl="0" indent="0" fontAlgn="base">
              <a:lnSpc>
                <a:spcPct val="100000"/>
              </a:lnSpc>
              <a:spcBef>
                <a:spcPts val="0"/>
              </a:spcBef>
              <a:spcAft>
                <a:spcPct val="0"/>
              </a:spcAft>
              <a:buNone/>
            </a:pPr>
            <a:endParaRPr lang="en-US" altLang="zh-CN" sz="2000" dirty="0" smtClean="0"/>
          </a:p>
          <a:p>
            <a:pPr marL="0" lvl="0" indent="0" fontAlgn="base">
              <a:lnSpc>
                <a:spcPct val="100000"/>
              </a:lnSpc>
              <a:spcBef>
                <a:spcPts val="0"/>
              </a:spcBef>
              <a:spcAft>
                <a:spcPct val="0"/>
              </a:spcAft>
              <a:buNone/>
            </a:pPr>
            <a:endParaRPr lang="en-US" altLang="zh-CN" sz="2000" dirty="0"/>
          </a:p>
          <a:p>
            <a:pPr marL="0" lvl="0" indent="0" fontAlgn="base">
              <a:lnSpc>
                <a:spcPct val="100000"/>
              </a:lnSpc>
              <a:spcBef>
                <a:spcPts val="0"/>
              </a:spcBef>
              <a:spcAft>
                <a:spcPct val="0"/>
              </a:spcAft>
              <a:buNone/>
            </a:pPr>
            <a:r>
              <a:rPr lang="en-US" altLang="zh-CN" sz="2000" dirty="0" smtClean="0"/>
              <a:t>    </a:t>
            </a:r>
            <a:r>
              <a:rPr lang="zh-CN" altLang="zh-CN" sz="2000" dirty="0" smtClean="0"/>
              <a:t>其中</a:t>
            </a:r>
            <a:r>
              <a:rPr lang="zh-CN" altLang="zh-CN" sz="2000" dirty="0"/>
              <a:t>Large表示使用所有的数据集，Small表示使用整个数据集的10%，从表中可以看出，相比于baseline，有了很大的提高，尤其</a:t>
            </a:r>
            <a:r>
              <a:rPr lang="zh-CN" altLang="zh-CN" sz="2000" dirty="0" smtClean="0"/>
              <a:t>是对于</a:t>
            </a:r>
            <a:r>
              <a:rPr lang="zh-CN" altLang="zh-CN" sz="2000" dirty="0"/>
              <a:t>数据量相对较小时更加明显。</a:t>
            </a:r>
          </a:p>
          <a:p>
            <a:pPr marL="0" indent="0">
              <a:lnSpc>
                <a:spcPct val="120000"/>
              </a:lnSpc>
              <a:spcBef>
                <a:spcPts val="0"/>
              </a:spcBef>
              <a:buNone/>
            </a:pPr>
            <a:endParaRPr lang="en-US" altLang="zh-CN" sz="1400" dirty="0" smtClean="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pic>
        <p:nvPicPr>
          <p:cNvPr id="1026" name="Picture 2" descr="https://img-blog.csdn.net/201707110934079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086" y="2425802"/>
            <a:ext cx="71437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416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Mutual Learning / </a:t>
            </a:r>
            <a:r>
              <a:rPr lang="zh-CN" altLang="en-US" dirty="0" smtClean="0"/>
              <a:t>深度相互学习</a:t>
            </a:r>
            <a:endParaRPr lang="zh-CN" alt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ea typeface="-apple-system"/>
            </a:endParaRPr>
          </a:p>
        </p:txBody>
      </p:sp>
      <p:sp>
        <p:nvSpPr>
          <p:cNvPr id="9" name="文本框 8"/>
          <p:cNvSpPr txBox="1"/>
          <p:nvPr/>
        </p:nvSpPr>
        <p:spPr>
          <a:xfrm>
            <a:off x="896389" y="1912081"/>
            <a:ext cx="9203575" cy="3416320"/>
          </a:xfrm>
          <a:prstGeom prst="rect">
            <a:avLst/>
          </a:prstGeom>
          <a:noFill/>
        </p:spPr>
        <p:txBody>
          <a:bodyPr wrap="square" rtlCol="0">
            <a:spAutoFit/>
          </a:bodyPr>
          <a:lstStyle/>
          <a:p>
            <a:r>
              <a:rPr lang="zh-CN" altLang="en-US" dirty="0" smtClean="0"/>
              <a:t>简介 </a:t>
            </a:r>
            <a:r>
              <a:rPr lang="en-US" altLang="zh-CN" dirty="0" smtClean="0"/>
              <a:t>/ what</a:t>
            </a:r>
          </a:p>
          <a:p>
            <a:endParaRPr lang="en-US" altLang="zh-CN" dirty="0" smtClean="0"/>
          </a:p>
          <a:p>
            <a:r>
              <a:rPr lang="zh-CN" altLang="en-US" dirty="0"/>
              <a:t> </a:t>
            </a:r>
            <a:r>
              <a:rPr lang="zh-CN" altLang="en-US" dirty="0" smtClean="0"/>
              <a:t>      本文探讨了一种不同于模型蒸馏但又相关的思想</a:t>
            </a:r>
            <a:r>
              <a:rPr lang="en-US" altLang="zh-CN" dirty="0" smtClean="0"/>
              <a:t>——</a:t>
            </a:r>
            <a:r>
              <a:rPr lang="zh-CN" altLang="en-US" dirty="0" smtClean="0"/>
              <a:t>互学模型蒸馏。传统的模型蒸馏开始于一个强大的大型且预先训练好的教师网络，并将知识单向的转移到一个小的未经训练的学生网络。相反，在相互学习中，我们从一群未经训练的学生开始，他们同时学习，共同解决任务。具体来说，每个学生在训练过程中考虑两种</a:t>
            </a:r>
            <a:r>
              <a:rPr lang="en-US" altLang="zh-CN" dirty="0" smtClean="0"/>
              <a:t>loss</a:t>
            </a:r>
            <a:r>
              <a:rPr lang="zh-CN" altLang="en-US" dirty="0" smtClean="0"/>
              <a:t>：一种是传统的监督学习损失（</a:t>
            </a:r>
            <a:r>
              <a:rPr lang="en-US" altLang="zh-CN" dirty="0" smtClean="0"/>
              <a:t>supervised loss</a:t>
            </a:r>
            <a:r>
              <a:rPr lang="zh-CN" altLang="en-US" dirty="0" smtClean="0"/>
              <a:t>），另一种是将每个学生的分类后验概率与其他学生的分类概率对齐的模仿损失（</a:t>
            </a:r>
            <a:r>
              <a:rPr lang="en-US" altLang="zh-CN" dirty="0" smtClean="0"/>
              <a:t>mimicry loss</a:t>
            </a:r>
            <a:r>
              <a:rPr lang="zh-CN" altLang="en-US" dirty="0" smtClean="0"/>
              <a:t>）。事实证明，在这种基于同伴相互教学的情景下，每个学生的学习效果都明显好于传统的监督学习情景下的学生。此外，用这种方法训练的学生网络比用传统方法训练的学生网络效果更好。此外，虽然对蒸馏的传统理解要求教师网络比预期的学生网络容量更大、能力更强，但事实证明，在许多情况下，几个大型网络的相互学习也比独立学习提高了性能。</a:t>
            </a:r>
            <a:endParaRPr lang="zh-CN" altLang="en-US" dirty="0"/>
          </a:p>
        </p:txBody>
      </p:sp>
    </p:spTree>
    <p:extLst>
      <p:ext uri="{BB962C8B-B14F-4D97-AF65-F5344CB8AC3E}">
        <p14:creationId xmlns:p14="http://schemas.microsoft.com/office/powerpoint/2010/main" val="1057549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1576</Words>
  <Application>Microsoft Office PowerPoint</Application>
  <PresentationFormat>宽屏</PresentationFormat>
  <Paragraphs>90</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-apple-system</vt:lpstr>
      <vt:lpstr>等线</vt:lpstr>
      <vt:lpstr>等线 Light</vt:lpstr>
      <vt:lpstr>Arial</vt:lpstr>
      <vt:lpstr>Office 主题​​</vt:lpstr>
      <vt:lpstr>Deep Mutual Learning</vt:lpstr>
      <vt:lpstr>Model Distillation / 模型蒸馏——简介</vt:lpstr>
      <vt:lpstr>Model Distillation / 模型蒸馏——思想1)</vt:lpstr>
      <vt:lpstr>Model Distillation / 模型蒸馏——思想2)</vt:lpstr>
      <vt:lpstr>Model Distillation / 模型蒸馏——结论</vt:lpstr>
      <vt:lpstr>Collaborative Learning / 合作学习——简介</vt:lpstr>
      <vt:lpstr>Collaborative Learning / 合作学习——思想</vt:lpstr>
      <vt:lpstr>Collaborative Learning / 合作学习——结论</vt:lpstr>
      <vt:lpstr>Deep Mutual Learning / 深度相互学习</vt:lpstr>
      <vt:lpstr>Deep Mutual Learning / 深度相互学习</vt:lpstr>
      <vt:lpstr>Deep Mutual Learning / 深度相互学习</vt:lpstr>
      <vt:lpstr>Deep Mutual Learning / 深度相互学习</vt:lpstr>
      <vt:lpstr>Deep Mutual Learning / 深度相互学习</vt:lpstr>
      <vt:lpstr>Deep Mutual Learning / 深度相互学习</vt:lpstr>
      <vt:lpstr>Deep Mutual Learning / 深度相互学习</vt:lpstr>
      <vt:lpstr>Deep Mutual Learning / 深度相互学习</vt:lpstr>
      <vt:lpstr>Deep Mutual Learning / 深度相互学习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84</cp:revision>
  <dcterms:created xsi:type="dcterms:W3CDTF">2019-07-12T11:12:53Z</dcterms:created>
  <dcterms:modified xsi:type="dcterms:W3CDTF">2019-07-13T04:28:46Z</dcterms:modified>
</cp:coreProperties>
</file>