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5" r:id="rId3"/>
    <p:sldId id="266" r:id="rId4"/>
    <p:sldId id="258" r:id="rId5"/>
    <p:sldId id="313" r:id="rId6"/>
    <p:sldId id="293" r:id="rId7"/>
    <p:sldId id="314" r:id="rId8"/>
    <p:sldId id="316" r:id="rId9"/>
    <p:sldId id="315" r:id="rId10"/>
    <p:sldId id="317" r:id="rId11"/>
    <p:sldId id="318" r:id="rId12"/>
    <p:sldId id="319" r:id="rId13"/>
    <p:sldId id="277" r:id="rId14"/>
    <p:sldId id="262" r:id="rId15"/>
    <p:sldId id="267" r:id="rId16"/>
    <p:sldId id="310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4693"/>
  </p:normalViewPr>
  <p:slideViewPr>
    <p:cSldViewPr snapToGrid="0" snapToObjects="1">
      <p:cViewPr varScale="1">
        <p:scale>
          <a:sx n="88" d="100"/>
          <a:sy n="88" d="100"/>
        </p:scale>
        <p:origin x="-432" y="-120"/>
      </p:cViewPr>
      <p:guideLst>
        <p:guide orient="horz" pos="2158"/>
        <p:guide orient="horz" pos="3521"/>
        <p:guide orient="horz" pos="232"/>
        <p:guide pos="382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  <a:endParaRPr lang="en-US" altLang="zh-CN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hyperlink" Target="http://office.msn.com.cn/" TargetMode="Externa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1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</a:t>
              </a:r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一部分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370783" y="2327965"/>
              <a:ext cx="1445089" cy="465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F5F0EA"/>
                  </a:solidFill>
                </a:rPr>
                <a:t>联邦学习</a:t>
              </a:r>
              <a:endParaRPr lang="zh-CN" altLang="en-US" sz="3200" b="1" dirty="0" smtClean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616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sketched update</a:t>
            </a:r>
            <a:endParaRPr lang="en-US" altLang="zh-CN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" y="1174115"/>
            <a:ext cx="10190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ym typeface="+mn-ea"/>
              </a:rPr>
              <a:t>Probabilistic quantization</a:t>
            </a:r>
            <a:r>
              <a:rPr lang="zh-CN" altLang="en-US" sz="4000" b="1"/>
              <a:t>：</a:t>
            </a:r>
            <a:endParaRPr lang="zh-CN" altLang="en-US" sz="4000" b="1"/>
          </a:p>
          <a:p>
            <a:r>
              <a:rPr lang="zh-CN" altLang="en-US" sz="4000" b="1"/>
              <a:t> </a:t>
            </a:r>
            <a:endParaRPr lang="zh-CN" altLang="en-US" sz="4000" b="1"/>
          </a:p>
          <a:p>
            <a:endParaRPr lang="zh-CN" altLang="en-US" sz="40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93950"/>
            <a:ext cx="3746500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2393950"/>
            <a:ext cx="4978400" cy="1054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0550" y="4027170"/>
            <a:ext cx="10513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h_max</a:t>
            </a:r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表示</a:t>
            </a:r>
            <a:r>
              <a:rPr lang="en-US" altLang="zh-CN"/>
              <a:t>h_min</a:t>
            </a:r>
            <a:r>
              <a:rPr lang="zh-CN" altLang="en-US"/>
              <a:t>用</a:t>
            </a:r>
            <a:r>
              <a:rPr lang="en-US" altLang="zh-CN"/>
              <a:t>0</a:t>
            </a:r>
            <a:r>
              <a:rPr lang="zh-CN" altLang="en-US"/>
              <a:t>表示，这样就将</a:t>
            </a:r>
            <a:r>
              <a:rPr lang="en-US" altLang="zh-CN"/>
              <a:t>32</a:t>
            </a:r>
            <a:r>
              <a:rPr lang="zh-CN" altLang="en-US"/>
              <a:t>位的</a:t>
            </a:r>
            <a:r>
              <a:rPr lang="en-US" altLang="zh-CN"/>
              <a:t>float</a:t>
            </a:r>
            <a:r>
              <a:rPr lang="zh-CN" altLang="en-US"/>
              <a:t>型转化为</a:t>
            </a:r>
            <a:r>
              <a:rPr lang="en-US" altLang="zh-CN"/>
              <a:t>1</a:t>
            </a:r>
            <a:r>
              <a:rPr lang="zh-CN" altLang="en-US"/>
              <a:t>位的数据。传输时要将最大值和最小值和矩阵一起传输。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当然也可以转换为</a:t>
            </a:r>
            <a:r>
              <a:rPr lang="en-US" altLang="zh-CN"/>
              <a:t>d</a:t>
            </a:r>
            <a:r>
              <a:rPr lang="zh-CN" altLang="en-US"/>
              <a:t>位，只要将</a:t>
            </a:r>
            <a:r>
              <a:rPr lang="en-US" altLang="zh-CN"/>
              <a:t>[h_min,h_max]</a:t>
            </a:r>
            <a:r>
              <a:rPr lang="zh-CN" altLang="en-US"/>
              <a:t>拆分成</a:t>
            </a:r>
            <a:r>
              <a:rPr lang="en-US" altLang="zh-CN"/>
              <a:t>2^d</a:t>
            </a:r>
            <a:r>
              <a:rPr lang="zh-CN" altLang="en-US"/>
              <a:t>个区间。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616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sketched update</a:t>
            </a:r>
            <a:endParaRPr lang="en-US" altLang="zh-CN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" y="1174115"/>
            <a:ext cx="101904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ym typeface="+mn-ea"/>
              </a:rPr>
              <a:t>Improving the quantization by structured random rotations</a:t>
            </a:r>
            <a:r>
              <a:rPr lang="zh-CN" altLang="en-US" sz="4000" b="1"/>
              <a:t>：</a:t>
            </a:r>
            <a:endParaRPr lang="zh-CN" altLang="en-US" sz="4000" b="1"/>
          </a:p>
          <a:p>
            <a:endParaRPr lang="zh-CN" altLang="en-US" sz="4000" b="1"/>
          </a:p>
        </p:txBody>
      </p:sp>
      <p:sp>
        <p:nvSpPr>
          <p:cNvPr id="9" name="文本框 8"/>
          <p:cNvSpPr txBox="1"/>
          <p:nvPr/>
        </p:nvSpPr>
        <p:spPr>
          <a:xfrm>
            <a:off x="613410" y="2090420"/>
            <a:ext cx="1096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上面的概率量化有一个缺陷，那就是如果最大值和最小值分别是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-1</a:t>
            </a:r>
            <a:r>
              <a:rPr lang="zh-CN" altLang="en-US"/>
              <a:t>，其余值都是</a:t>
            </a:r>
            <a:r>
              <a:rPr lang="en-US" altLang="zh-CN"/>
              <a:t>0</a:t>
            </a:r>
            <a:r>
              <a:rPr lang="zh-CN" altLang="en-US"/>
              <a:t>，则会有很大的误差。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440" y="2949575"/>
            <a:ext cx="10746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解决办法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h</a:t>
            </a:r>
            <a:r>
              <a:rPr lang="zh-CN" altLang="en-US"/>
              <a:t>做量化前做一个随机旋转。就是在量化前将</a:t>
            </a:r>
            <a:r>
              <a:rPr lang="en-US" altLang="zh-CN"/>
              <a:t>h</a:t>
            </a:r>
            <a:r>
              <a:rPr lang="zh-CN" altLang="en-US"/>
              <a:t>乘以一个随机正交矩阵。但是在计算上这种方法是被禁止的，因为这需要花费</a:t>
            </a:r>
            <a:r>
              <a:rPr lang="en-US" altLang="zh-CN"/>
              <a:t>O(N^3)</a:t>
            </a:r>
            <a:r>
              <a:rPr lang="zh-CN" altLang="en-US"/>
              <a:t>的时间去生成一个矩阵，并花</a:t>
            </a:r>
            <a:r>
              <a:rPr lang="en-US" altLang="zh-CN"/>
              <a:t>O(N^2)</a:t>
            </a:r>
            <a:r>
              <a:rPr lang="zh-CN" altLang="en-US"/>
              <a:t>时间去使用。所以这里用哈达玛矩阵乘以一个二进制的对角阵来代替。时间复杂度减少为</a:t>
            </a:r>
            <a:r>
              <a:rPr lang="en-US" altLang="zh-CN"/>
              <a:t>O(N)</a:t>
            </a:r>
            <a:r>
              <a:rPr lang="zh-CN" altLang="en-US"/>
              <a:t>和</a:t>
            </a:r>
            <a:r>
              <a:rPr lang="en-US" altLang="zh-CN"/>
              <a:t>O(NlogN)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服务器在聚合更新值前要做一个逆旋。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82" y="6367780"/>
            <a:ext cx="1828800" cy="24384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3683900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803038" y="2396875"/>
              <a:ext cx="2580588" cy="662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F5F0EA"/>
                  </a:solidFill>
                </a:rPr>
                <a:t>实验与结果</a:t>
              </a:r>
              <a:endParaRPr lang="zh-CN" altLang="en-US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1575" y="222250"/>
            <a:ext cx="754062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实验采用的模型是</a:t>
            </a:r>
            <a:r>
              <a:rPr lang="en-US" altLang="zh-CN" sz="2800" b="1"/>
              <a:t>9</a:t>
            </a:r>
            <a:r>
              <a:rPr lang="zh-CN" altLang="en-US" sz="2800" b="1"/>
              <a:t>个卷积层的全卷积神经网络</a:t>
            </a:r>
            <a:endParaRPr lang="zh-CN" altLang="en-US" sz="2800" b="1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1.使用stride大于1的卷积层代替以往CNN中的池化层 </a:t>
            </a:r>
            <a:endParaRPr lang="zh-CN" altLang="en-US"/>
          </a:p>
          <a:p>
            <a:r>
              <a:rPr lang="zh-CN" altLang="en-US">
                <a:sym typeface="+mn-ea"/>
              </a:rPr>
              <a:t>2.使用filter大小为1*1的卷积层代替全连接层 </a:t>
            </a:r>
            <a:endParaRPr lang="zh-CN" altLang="en-US"/>
          </a:p>
          <a:p>
            <a:r>
              <a:rPr lang="zh-CN" altLang="en-US">
                <a:sym typeface="+mn-ea"/>
              </a:rPr>
              <a:t>整个网络模型完全只有卷积层，在softmax层之前使用全局平均。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数据集用的是</a:t>
            </a:r>
            <a:r>
              <a:rPr lang="en-US" altLang="zh-CN"/>
              <a:t>CIFAR-10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440940"/>
            <a:ext cx="9709785" cy="40881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710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实验与结果</a:t>
            </a:r>
            <a:endParaRPr lang="zh-CN" altLang="en-US" sz="2400" b="1" kern="0" dirty="0" smtClean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635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3770" y="1729105"/>
            <a:ext cx="10285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Low rank 与 </a:t>
            </a:r>
            <a:r>
              <a:rPr lang="en-US" altLang="zh-CN" sz="2400"/>
              <a:t>random mask</a:t>
            </a:r>
            <a:r>
              <a:rPr lang="zh-CN" altLang="en-US" sz="2400"/>
              <a:t>实验的对比，左边是</a:t>
            </a:r>
            <a:r>
              <a:rPr lang="en-US" altLang="zh-CN" sz="2400"/>
              <a:t>Low rank</a:t>
            </a:r>
            <a:r>
              <a:rPr lang="zh-CN" altLang="en-US" sz="2400"/>
              <a:t>，右边是</a:t>
            </a:r>
            <a:r>
              <a:rPr lang="en-US" altLang="zh-CN" sz="2400"/>
              <a:t>random mask</a:t>
            </a:r>
            <a:endParaRPr lang="en-US" altLang="zh-CN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3027680"/>
            <a:ext cx="5471160" cy="30613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3027680"/>
            <a:ext cx="5638800" cy="3061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710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实验与结果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635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3770" y="1068705"/>
            <a:ext cx="10285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random mask </a:t>
            </a:r>
            <a:r>
              <a:rPr lang="zh-CN" altLang="en-US" sz="2400"/>
              <a:t>与 sketched实验的对比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1934210"/>
            <a:ext cx="11456035" cy="3835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15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联邦学习</a:t>
            </a:r>
            <a:r>
              <a:rPr lang="en-US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4115" y="4782553"/>
            <a:ext cx="7811741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buFont typeface="Arial" panose="020B0604020202090204"/>
              <a:buNone/>
            </a:pPr>
            <a:r>
              <a:rPr lang="zh-CN" altLang="en-US" dirty="0"/>
              <a:t>联邦学习 2016 年由谷歌最先提出，原本用于解决安卓手机终端用户在本地更新模型的问题，其设计目标是在保障大数据交换时的信息安全、保护终端数据和个人数据隐私、保证合法合规的前提下，在多参与方或多计算结点之间开展高效率的机器学习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645160"/>
            <a:ext cx="5768340" cy="38398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15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联邦学习</a:t>
            </a:r>
            <a:r>
              <a:rPr lang="en-US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583055"/>
            <a:ext cx="1019048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联邦学习优势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 （1）数据隔离，数据不会泄露到外部，满足用户隐私保护和数据安全的需求；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 （2）能够保证模型质量无损，不会出现负迁移，保证联邦模型比割裂的独立模型效果好；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 （3）参与者地位对等，能够实现公平合作；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     （4）能够保证参与各方在保持独立性的情况下，进行信息与模型参数的加密交换，并同时获得成长。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015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联邦学习</a:t>
            </a:r>
            <a:r>
              <a:rPr lang="en-US" altLang="en-US" sz="2400" b="1" kern="0" dirty="0" smtClean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550" y="1351280"/>
            <a:ext cx="10190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联邦学习的目的：用每个客户端的数据来更新服务端的模型数据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3565" y="2172335"/>
            <a:ext cx="3627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实现方法：</a:t>
            </a:r>
            <a:endParaRPr lang="zh-CN" altLang="en-US"/>
          </a:p>
          <a:p>
            <a:r>
              <a:rPr lang="zh-CN" altLang="en-US"/>
              <a:t>假设每个客户端更新后的模型为</a:t>
            </a:r>
            <a:endParaRPr lang="zh-CN" altLang="en-US"/>
          </a:p>
        </p:txBody>
      </p:sp>
      <p:pic>
        <p:nvPicPr>
          <p:cNvPr id="8" name="334E55B0-647D-440b-865C-3EC943EB4CBC-1" descr="/var/folders/77/g14n_fwd6273jqjzhklmvz440000gn/T/com.kingsoft.wpsoffice.mac/wpsoffice.Z31540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3345" y="2466023"/>
            <a:ext cx="188912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92470" y="2449195"/>
            <a:ext cx="189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客户端的更新为</a:t>
            </a:r>
            <a:endParaRPr lang="zh-CN" altLang="en-US"/>
          </a:p>
        </p:txBody>
      </p:sp>
      <p:pic>
        <p:nvPicPr>
          <p:cNvPr id="10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2466340"/>
            <a:ext cx="1975485" cy="353695"/>
          </a:xfrm>
          <a:prstGeom prst="rect">
            <a:avLst/>
          </a:prstGeom>
        </p:spPr>
      </p:pic>
      <p:pic>
        <p:nvPicPr>
          <p:cNvPr id="11" name="334E55B0-647D-440b-865C-3EC943EB4CBC-3" descr="/var/folders/77/g14n_fwd6273jqjzhklmvz440000gn/T/com.kingsoft.wpsoffice.mac/wpsoffice.l31540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60" y="4221163"/>
            <a:ext cx="1975485" cy="236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5" y="4110990"/>
            <a:ext cx="2349500" cy="45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899" y="345797"/>
            <a:ext cx="4820917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208388" y="2396875"/>
              <a:ext cx="1769880" cy="858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F5F0EA"/>
                  </a:solidFill>
                  <a:sym typeface="+mn-ea"/>
                </a:rPr>
                <a:t>提高通信效</a:t>
              </a:r>
              <a:endParaRPr lang="zh-CN" altLang="en-US" sz="3200" b="1" dirty="0" smtClean="0">
                <a:solidFill>
                  <a:srgbClr val="F5F0EA"/>
                </a:solidFill>
                <a:sym typeface="+mn-ea"/>
              </a:endParaRPr>
            </a:p>
            <a:p>
              <a:pPr algn="ctr"/>
              <a:r>
                <a:rPr lang="zh-CN" altLang="en-US" sz="3200" b="1" dirty="0" smtClean="0">
                  <a:solidFill>
                    <a:srgbClr val="F5F0EA"/>
                  </a:solidFill>
                  <a:sym typeface="+mn-ea"/>
                </a:rPr>
                <a:t>率的策略</a:t>
              </a:r>
              <a:endParaRPr lang="en-US" altLang="zh-CN" sz="32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9317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提高通信效率的策略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260" y="2197735"/>
            <a:ext cx="1133411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使用两种update来减少通信的耗时：</a:t>
            </a:r>
            <a:endParaRPr lang="zh-CN" altLang="en-US" sz="2800"/>
          </a:p>
          <a:p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000"/>
              <a:t>structured updates: 在一个使用更少的变量（例如low-rank或者随机mask）来参数化表示的受限空间内，直接学习一个update。</a:t>
            </a:r>
            <a:endParaRPr lang="zh-CN" altLang="en-US" sz="20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000"/>
              <a:t>sketched updates: 学习整个模型的update，并在发送给server之前，使用</a:t>
            </a:r>
            <a:r>
              <a:rPr lang="zh-CN" altLang="en-US" sz="2000">
                <a:sym typeface="+mn-ea"/>
              </a:rPr>
              <a:t>subsampling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/>
              <a:t>quantization, </a:t>
            </a:r>
            <a:r>
              <a:rPr lang="en-US" altLang="zh-CN" sz="2000"/>
              <a:t>and </a:t>
            </a:r>
            <a:r>
              <a:rPr lang="zh-CN" altLang="en-US" sz="2000"/>
              <a:t>random rotations来进行压缩。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5082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structed update</a:t>
            </a:r>
            <a:endParaRPr lang="en-US" altLang="zh-CN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" y="1174115"/>
            <a:ext cx="10190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/>
              <a:t>Low Rank</a:t>
            </a:r>
            <a:r>
              <a:rPr lang="zh-CN" altLang="en-US" sz="4000" b="1"/>
              <a:t>：</a:t>
            </a:r>
            <a:endParaRPr lang="zh-CN" altLang="en-US" sz="4000" b="1"/>
          </a:p>
          <a:p>
            <a:r>
              <a:rPr lang="zh-CN" altLang="en-US" sz="4000" b="1"/>
              <a:t> </a:t>
            </a:r>
            <a:endParaRPr lang="zh-CN" altLang="en-US" sz="4000" b="1"/>
          </a:p>
          <a:p>
            <a:endParaRPr lang="zh-CN" altLang="en-US" sz="4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920" y="2560955"/>
            <a:ext cx="5270500" cy="38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4125" y="3484245"/>
            <a:ext cx="8848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首先严格限制本地模型</a:t>
            </a:r>
            <a:r>
              <a:rPr lang="en-US" altLang="zh-CN"/>
              <a:t>H</a:t>
            </a:r>
            <a:r>
              <a:rPr lang="zh-CN" altLang="en-US"/>
              <a:t>为一个低秩的矩阵，秩不超过</a:t>
            </a:r>
            <a:r>
              <a:rPr lang="en-US" altLang="zh-CN"/>
              <a:t>K</a:t>
            </a:r>
            <a:r>
              <a:rPr lang="zh-CN" altLang="en-US"/>
              <a:t>，为了做到这一点将</a:t>
            </a:r>
            <a:r>
              <a:rPr lang="en-US" altLang="zh-CN"/>
              <a:t>H</a:t>
            </a:r>
            <a:r>
              <a:rPr lang="zh-CN" altLang="en-US"/>
              <a:t>表示成上面公式中的两个矩阵的乘积。</a:t>
            </a:r>
            <a:r>
              <a:rPr lang="en-US" altLang="zh-CN"/>
              <a:t>A</a:t>
            </a:r>
            <a:r>
              <a:rPr lang="zh-CN" altLang="en-US"/>
              <a:t>为生成的随机矩阵。在本地的训练中把</a:t>
            </a:r>
            <a:r>
              <a:rPr lang="en-US" altLang="zh-CN"/>
              <a:t>A</a:t>
            </a:r>
            <a:r>
              <a:rPr lang="zh-CN" altLang="en-US"/>
              <a:t>看成一个常量，每次训练只改变</a:t>
            </a:r>
            <a:r>
              <a:rPr lang="en-US" altLang="zh-CN"/>
              <a:t>B</a:t>
            </a:r>
            <a:r>
              <a:rPr lang="zh-CN" altLang="en-US"/>
              <a:t>的值。最后只要将训练过的</a:t>
            </a:r>
            <a:r>
              <a:rPr lang="en-US" altLang="zh-CN"/>
              <a:t>B</a:t>
            </a:r>
            <a:r>
              <a:rPr lang="zh-CN" altLang="en-US"/>
              <a:t>传送到服务端即可。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这样就可节省了</a:t>
            </a:r>
            <a:r>
              <a:rPr lang="en-US" altLang="zh-CN"/>
              <a:t>d1/k</a:t>
            </a:r>
            <a:r>
              <a:rPr lang="zh-CN" altLang="en-US"/>
              <a:t>的通信量。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5082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structed update</a:t>
            </a:r>
            <a:endParaRPr lang="en-US" altLang="zh-CN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" y="1174115"/>
            <a:ext cx="10190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/>
              <a:t>Random Mask</a:t>
            </a:r>
            <a:r>
              <a:rPr lang="zh-CN" altLang="en-US" sz="4000" b="1"/>
              <a:t>：</a:t>
            </a:r>
            <a:endParaRPr lang="zh-CN" altLang="en-US" sz="4000" b="1"/>
          </a:p>
          <a:p>
            <a:r>
              <a:rPr lang="zh-CN" altLang="en-US" sz="4000" b="1"/>
              <a:t> </a:t>
            </a:r>
            <a:endParaRPr lang="zh-CN" altLang="en-US" sz="4000" b="1"/>
          </a:p>
          <a:p>
            <a:endParaRPr lang="zh-CN" altLang="en-US" sz="4000" b="1"/>
          </a:p>
        </p:txBody>
      </p:sp>
      <p:sp>
        <p:nvSpPr>
          <p:cNvPr id="7" name="文本框 6"/>
          <p:cNvSpPr txBox="1"/>
          <p:nvPr/>
        </p:nvSpPr>
        <p:spPr>
          <a:xfrm>
            <a:off x="1179195" y="2451100"/>
            <a:ext cx="98336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	</a:t>
            </a:r>
            <a:r>
              <a:rPr lang="zh-CN" altLang="en-US" sz="3200"/>
              <a:t>严格用一个预定义的随机稀疏模式将更新的</a:t>
            </a:r>
            <a:r>
              <a:rPr lang="en-US" altLang="zh-CN" sz="3200"/>
              <a:t>H</a:t>
            </a:r>
            <a:r>
              <a:rPr lang="zh-CN" altLang="en-US" sz="3200"/>
              <a:t>限制为一个稀疏矩阵。这个随机的模式在每一轮每一个机子上都各不相同。同样的这个稀疏模式也可以用一个随机数种子来生成。最后只需要将</a:t>
            </a:r>
            <a:r>
              <a:rPr lang="en-US" altLang="zh-CN" sz="3200"/>
              <a:t>H</a:t>
            </a:r>
            <a:r>
              <a:rPr lang="zh-CN" altLang="en-US" sz="3200"/>
              <a:t>的非零数和随机数种子传输到服务端。</a:t>
            </a:r>
            <a:endParaRPr lang="zh-CN" altLang="en-US"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616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sketched update</a:t>
            </a:r>
            <a:endParaRPr lang="en-US" altLang="zh-CN" sz="24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95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3565" y="1809115"/>
            <a:ext cx="10190480" cy="1955165"/>
            <a:chOff x="930" y="3557"/>
            <a:chExt cx="16048" cy="3079"/>
          </a:xfrm>
        </p:grpSpPr>
        <p:sp>
          <p:nvSpPr>
            <p:cNvPr id="2" name="文本框 1"/>
            <p:cNvSpPr txBox="1"/>
            <p:nvPr/>
          </p:nvSpPr>
          <p:spPr>
            <a:xfrm>
              <a:off x="930" y="3557"/>
              <a:ext cx="16048" cy="30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4000" b="1"/>
                <a:t>Subsampling</a:t>
              </a:r>
              <a:r>
                <a:rPr lang="zh-CN" altLang="en-US" sz="4000" b="1"/>
                <a:t>：</a:t>
              </a:r>
              <a:endParaRPr lang="zh-CN" altLang="en-US" sz="4000" b="1"/>
            </a:p>
            <a:p>
              <a:r>
                <a:rPr lang="zh-CN" altLang="en-US" sz="4000" b="1"/>
                <a:t> </a:t>
              </a:r>
              <a:endParaRPr lang="zh-CN" altLang="en-US" sz="4000" b="1"/>
            </a:p>
            <a:p>
              <a:endParaRPr lang="zh-CN" altLang="en-US" sz="4000" b="1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92" y="4941"/>
              <a:ext cx="15486" cy="1695"/>
              <a:chOff x="1827" y="6158"/>
              <a:chExt cx="15486" cy="169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827" y="6158"/>
                <a:ext cx="15486" cy="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/>
                  <a:t>发送       的一个随机子集到服务器端，然后服务器计算所有子集的加权平均。</a:t>
                </a:r>
                <a:endParaRPr lang="zh-CN" altLang="en-US" sz="3200"/>
              </a:p>
            </p:txBody>
          </p:sp>
          <p:pic>
            <p:nvPicPr>
              <p:cNvPr id="3" name="334E55B0-647D-440b-865C-3EC943EB4CBC-7" descr="wpsoffice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69" y="6267"/>
                <a:ext cx="835" cy="7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VjE5MFhqRXNWMTkwWGpJc0xpNVhYM1JlYml3Z1hGMD0iLAogICAiTGF0ZXhJbWdCYXNlNjQiIDogImlWQk9SdzBLR2dvQUFBQU5TVWhFVWdBQUFnc0FBQUJmQkFNQUFBQ1U4WmsxQUFBQU1GQk1WRVgvLy84QUFBQUFBQUFBQUFBQUFBQUFBQUFBQUFBQUFBQUFBQUFBQUFBQUFBQUFBQUFBQUFBQUFBQUFBQUFBQUFBdjNhQjdBQUFBRDNSU1RsTUFJdDN2elVTN21XWVFkcXVKTWxTd0tMZkxBQUFBQ1hCSVdYTUFBQTdFQUFBT3hBR1ZLdzRiQUFBTGtFbEVRVlI0QWMxY1BXeHJTUlcrK1hFY0ozRVNRTkFoUDk2aUxVRElUeThJYVVIb210VVRCU0FsRWdYTlNyYTBCYUJGOGtOYWJRRmEyUVVTcFNNQlJiYXhoYUNnY2lRRUJRVjJBNGdxb1VLSXdpbm9rN1hEdnI5OU8zdk8vTjI1OTg1Y3o5Z24xbzcwN0prek05OTM1dHp4ekprek55K0t3dE92L3gvZXA2Qkg2ZTE0K3IyVGdnYWZ6S3BTL1RtbFl0c3hnelQ3SnlYbUNyRDIyNHpTREd2MTZlOC85VWFkc2U0S2RLZWlxSHoybC9Ed0tNMHdtVjZDY2p1TXZhRFNjUVU0SThhbUkwb3pyTVUvNW1wUEdEdGZnZjVFRkg5OCtKZkxDYVVaTm0rRlppWEduaExwdUNJWVVqTmNQNU5hd3p3N1hkRUFhR2hJemRCK0xKV3FNVGFnMFc5RktKUm1xTERaV0tpOXlkaTlGUTJBaG9iU0RGV21GcG85eHRUdmcwYk51MGFoTkFPc2pIS04zR2JzL2J2V25CU2YwZ3hyakgwZ2xOdG5qTlpISngyekJZelNERkdkZlNRb1lEYTh0SkI5Y2tXa1p2amN0Q3RHQ243azNmNG85dXBmUGdTcTZ0dnhWOStsTUM2cEdiUkNXNHc5MElVN3lGVHEzMlpQd0FydDZWdDFFb2YxYnN4d3dKaHlJZTdBQ0ZHMDlUeTZadU5vK09RMDJyT2NYejdOanU0L2V2VDYvYU40aXZTbGVQYndpNDhlM1g4bFppMnVqaEM4L2txaTVEd3poQ01pMFpBeG5MTWhLWWlvZVI0ZHNHZTd0MGh5ekU2eVBEMm1FMWFWZFVsNk0xclFVRDNubVNFY0VaRmpuTEpoS1lpb2ZSaHRzS2VkRmxKYzVIOFY3LzM4VFQ3eTZYZi9oaTJxLy9oenpNdXYvdXdTeTFIMTc3dzgrNGwrVnZQTUVJNElOTEJSUE9COEFSOGhSR3Znbmh5d21kaWRlMWFIdFFQai92cXA1b2ZGaXMxT2RER3ExaGw3b28wUVJmUE1BRDBERWFGSGpjME1pb1I4VHM2YmFBOWlKSDNHWHVONFEzWmp3YTB4eHE0U09UZ3lhVTltZzAxTkZUM01FSWdJM01lTGVRM2VST3V3R3plWlhCTTYxcGwzQU9NK1Rjd0FmbjdhV21WcFJObkV3d3lCaUh4Sk9razA4TTk1RS9YdjRaSWdQZFkyYTFnb05tRGN4dU1HQnpkdHJTMTJhZmJ5TUVNZ0l1NFQzelFwdlBQZVJKOFo0SXlURGxxY1h5S0JjUjNHYlF5MGtwME4vWFJjeU1NTWdZaXdRRTVQdllkdU5nd2lVbkUrZU01ZEUwVG00YWlmMmtpaG1EcnpkaHFwVGg1bUNFU01ldEpKU2ZINEZFS0k0TWQreFRIQmJ6Y212NmJCclVFMEVLSTQ3ZDZ2WlRwNW1DRVFjWnQ5cUpVSnk0UVF3ZWpGbE50aU14dkxMcGhoWUZUQUJ2blNLRzVsL0JvUE13UWk5bEtUMGFDZW13MGgybUxjVDBiL0lUTWlRUU9CSC9DMmRjSzF3VHo2TjhWbXErczl6QkNHdU0yK29NRURNeUZFZXZTOTFGUFdqREJia2hPRDhLZGxFSUEzcVE5MFM1N3hNRU1ZNHZBRFBsbTNmNXJtOFNtRkVOVlVhS09kM2dnVkR6aXk1ZzVTZzZLeE4yekxxYVJhKzNpUlFZZzdraHc5bk5BVVF0U1RDei9NOXJHTkI5M0dWbExSanBtNVpHMllQeEJzNVRFYmdoQ0hjbjA4dUVsMDhNMkZFSTNrU1FKTWR4bEZ2eFhMcFVFRWNWSERyU3JOTHVBTWtWUmZ0Skk4ejNtWUlRUnhSMjNpazBhR3lLTVlRaFRMWC80bVh5cFpEaDI5NXdkYXV2NVJ6N3hYelc2WFhyTWhCSEdvWnR2RnVkYkJPeE5BQkU3VEZjZnQ0MXpmbDM2MXdaUjJHM3VOYXgwdWhrYTd4c1FRZlR4bVF3RGlqanBaL2lhMWFSdnFGV1VEaU9DM2NNaWhodWhUYnluakcrZ3dHMjVVc1JKZk52WGxBUWduS1ljU1d6WFZEWXZxWXZuMlJ4eXlJMHd4OURpeEFNMFQrUlB0S3FlcGcydkVCUDVsRTJEcHdaYWZ3QnFvZWtERDQwRzI5ZEFTeXN1MjhVYkVqVjhsOGJDeVVNVmw2T3VwK29aU204ZWU2bGQ1M05qd25tdlBNRHloRjVETWRsazUrL3diVVB2WGY1MmQ1bUVNaVRjaUxNYzZHZjI5czk1RU1DcnBERjNEVXJsbmU2bWticmlON1FFNG00a1pObVJmcVZkVDZ3elJuSUxraTRoTG5FcFovNlFBUHFueUpZb2dMaTJuelRwc2k2TkdBcUZ6eDB4WktpckJxUVBOb0I1MlpydHNzcU9IOXlGdWZUUm5mZkJGeEgxZkpkc0QwaXE2TXI1RUVaeGlHd0prTGI1dDUvY0pxQnNsYnVNNlBIMGpsbEhKbkM1ZDJtVGw5SWhaQmxuMko5cjlobnEwZThkZk83SEJkWmgrdUwxR0tneVQzeTV0L2ZNeWVzUThCNWRRRWwwazNuTjhHVVVZeTdnU3RCTzlERHZVY0lqcEVWZEFOTlRlTTE5QjhSRGZGYlQ1N2RLaFRrWk1qNWdoVUVWS29wNTJHMkc3RkNmdEFlZlpYMmoxaHE3MGlGeWYvQWNsMGJWMkcwY0RZRXBpR1pudE1xK0ZTMEtQNkdDaUpKckFTNStjcHNxRGRFa3NZOWh3c004VDB5TTZHQ21KYXNwNzN1VE9Fc1l5V2toYk1lUDJEajNzWW5wRU93OWMra25IbjBEMVBveWIwK0IyQ1lkUUtQSU1uQzhXVFBTSURrVW9pUTVnM055M3dPMFNMckdoZUE4emkyNlhoaU5LaG9qNldCS2w2b2gxQ0J6eXdBRUJDaEdHV1hTN0ZHYWdSYlNZQUVXVXFxUDNqUE9nTDV3bEZjdll0OTVxT1BSSmkra1IwL2k2UkVta3JzRDRkZ2tNWUpVYitNTHp4WUtKSHRHaENDV1J2QUlUMnlYd2dSa3dXTDd3ZGdreExvQzRnbFZHemFmbEVSMW1vQ1NTM3JQWWM0QXY1cmQzaTIrWEVNR0VjWGZoZEtMbTAvS0lEak5RRXVGclhtTUlURFFrVjUySFljb0xCUUFFQkQyaVZDMzdSVW1FM3ZOam1BUzRUR0pxOHpBTVAxOElRZkFuUGFKREJVb2k5SjdQb3gzOTlFYzhEQVBodUlVVFBhSkRGVW9pY1FVbXQwdmc2MkFZQnNOeG1WVEpsTjFGZWtRSEZ5V1J1QUpUMnlXK0t3VzNkL250Y3NlODkzYW9KY1gwaUE0K1NpSitCYVkzTi83aTdvdEluQzlNOWduemprWFJJNXFLR0hsS0l2U2ViL1RtSm9JbWNIdGxzUEZzSjduYnlsWmx5L1NJV1FaWnBpVGkzclBlTHZsN2xMZVc3VEkyci84ZGFra3hQYUtEajVRSVpzUDc5ZVRwVHlBTWs5OHV3ZkFEaHpKNU1UMWlub05MS0lsaXVNclgyeVcrd014WWU1emxGYTlIWktXT01qM2lDb2pBYlRTWHZ6NFU4OXVsdmhMT0tQU0R0MDR5RWlnU0kxYmZlVmR6L1B1SHlieGRrZ2d4UysvOFNVRWZ3N2pIcWlBTzhlbzBrRWoxbFhBaXdoejRjZkt0SFZOT2pEaE05QU9IeWVSYmhvZ3JmSkZBdDlOUC93Q3MwakFIeGZNMTg4V3dwTFlKamErU29zelJJcUozb043TFFENWoraTFEaExvaXRIcmtveVNMVlprM2tWRUVxYWZldkJaRjlRbDlMVGFqUmNSenBMcDlSYjZXSXVmM3Iyb1VLQXhTSFRzZ3RQeUxXUFNlR3lpVENXSVp4b0twcENQakJTa2xnKzg2NE9SZjVhTkZ4TUdwbXlQa3U1ZndMME9FS0FpdDdxdUhxVmZvTVdpUzhSZS9qNDB4S1dVU1BXQlc2b3ZnUkVxTGlNRVZOUnVRcjBWRGhDZ0lyUnlCWHZycHcwUVpKMFNZZzFHSmxEZEREeXJ5Z1h4YVJMdzVlU28xUXI2dXpNUFhNa1NJZ3REcXJLVGZCQkh3NWZ4MmVYYjJIbVAvT1RzVERjeFBNT2NzL3hNaVJod2xNd0Nla1pvWXFNWXlSSHdZTUx2aWN6R2dadnJwNyttMVUxVHpUNWZiRVAxdStnZTF4aVROaVJHM2o3K2pzWDl4TzlCNWRQekhSZ20yYjNQQmxEVk8xYkYrNS9oTC9ZWm9XRXZQOWYzVWdpbWF3RHN3K1djdXE2SzhHZWdSRlZmbWUxa2loRHRvQ05EMXI0aHYrVmw1ZUpncTgwTE5zaENxOXVZc0ZUSjZ4THhHWExJa0VjZm90eHpnRnJIanJ4Q3daVFcvUkZvQWNpSjZ4QnlGRUJRUThRYVR4NDZPRnJIRGJjQ1crODh0N2VlTDZCRWRuQVZFdk1mMXdOSFJJbzdOM1RwZFgxYU9ibG84cjBTUDZHQXNJT0k5T29aejdvQlE0cUpvdzhhTmFoWHlUWS9vWUM4aTRsMWlSMGVMdUNqYU1HbFlPc3dWMFNNNktJdUlzRXMxdjlFNWtQaDdZYzY2VHRkWlZWQUJGMDdPMnNVUUhYQkZSTmlsckJ4VVIzOVR2Sjd5M2N5YXFCSXdxWXlPOUlnR3VKa3RJT0xOZmhYd20rNjczWWJ5aHlhcGQ1NGUwVUZkUU1SN2RNYU9qaGJ4Tlh0cGtYSlI3VFZYVGFHY0h0RkJWMENFUGRabXA0Nk9GbkhCSmNWeDE5Sit2b2dlMGNGWlFJUTlOZ09XQm9pdXRMRFBqL0FqbmNwNVZ6cmR3RkdpUnd3bTRoMDZMVWMvbTFqRUp2WXN5MEJ2c2Q4RXZGTXpBQ0pLUkp2ZUlITVRZWWZ0a044RTNCVmVRcDkrUHR4VzRoVUlHSmJvRVIzOGJpTGVvZWxjOHl4NDRJS2cxTEtvN24vTDB0eERSSS9vSUhVVDhRNy9PM1QwczRsRlFLcVVqa3ZZR25yTDZCRWQxSlJFT3p5S1hWdnNER1hWang3UlNvUC9lVE02eXpTcVZ6RW1YWTI3RHFvRnhQU0lEaVZJaVM1Z0pSd3VGbGR3cUVlUHVBS2lYZmJpVGZQL0JuTlFCb2pwRVIza3BFVC9yYjk2NWVCWlVFeVA2RkJrUHRISEV0OE9tWE4rS05VQUFBQUFTVVZPUks1Q1lJST0iCn0K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NnU0Y5MFhtazlWMTkwWG1rZ0xTQlhYM1FnWEYwPSIsCiAgICJMYXRleEltZ0Jhc2U2NCIgOiAiaVZCT1J3MEtHZ29BQUFBTlNVaEVVZ0FBQWhNQUFBQmZCQU1BQUFDZ2lGZ3BBQUFBTUZCTVZFWC8vLzhBQUFBQUFBQUFBQUFBQUFBQUFBQUFBQUFBQUFBQUFBQUFBQUFBQUFBQUFBQUFBQUFBQUFBQUFBQUFBQUF2M2FCN0FBQUFEM1JTVGxNQXplL2RtVEs3ZG9tclppSlVFRVJWNVZUaEFBQUFDWEJJV1hNQUFBN0VBQUFPeEFHVkt3NGJBQUFOVUVsRVFWUjRBZTFjVFd4a1J4SHV0VDFlNzlwak80b1VpUU1hWnlNQkYzak9yZ2lIUGN3Y0lrakVZU3k0d0NFYXM4cUJqVURqQXlBdWFFWmlCUkpJMklJb2d0UDR6bUVzNWNCeFJwd1FITWJhQ09Wa3pTaFhwQjN2ZURmRUpKdW1xdnYxNjZyMzQzMzlYbnR5Y1IvMmRYVlhWMVgzcStxdnV0OTRoY2hmS3JXZjVtZjJ3amwvalRuTkhzanpuSnkrMk9hdk1hZmxUZmx4VGs1ZmJQUFhtTlB5dHZ4ZlRrNWZiUFBYbU5QeXFXems1UFRGTm4rTk9TMWYvVmRPUm05czg5Zm96ZlFyUVZjcmNMVUNWeXR3dFFKWEszQzFBdGtyc0g3djViM3Mzc3ZvbWIvR2ZMT290aC9Yem83eThmcmhtci9HbkhaL2NDNnV5YzJjekY3WTVxOHhOTHNtYjkxNTlZVVhYcng5U3o3QnBxYTg5UXJTZDI3Sk02VGJYYkVrUDhOYThiSmFuNkhNTzZCakc2VjhCRHExaXZERXF4dnVCTXFDc2hyZk45SUROWUgxSUZRZXlGMDFCZDN3NHUzNHdhb2liVkYyV1ZKS0dIa1R4QzNMVDVTTXd2L2N0RUpQVVVnem9wV3h0dUV4ZEpiVzJJK2s0d1RnUlVaRnZRZmJFUGYxWDc3NUk4WDYrUDRiZjhXUi93anBzL3R2L0J6SXhVK0ZXTkQrZ3IzRlN2Vm43d1ZLeWF0L25xQ0VIN3g1VDVGbmI2TUtiTkQwVjM0UDlkSWFQelRTdi9RSGxGMTVFQ3AvN1RzN1NJdktiNVF4c3g4ZktaTDlzd3gyZlhKc20xYUFQZy81K3J0Q0REeGNWK0M3bWYzSzZtZ0QvUTFMaXU4RC9WMUYrOURZQkdsZnRUUENDYzRtVmx1bEx1V1RsSVVRNGdad0hsaEdzUWIwZGtqWGgwTHNTM0NOa21VVlpOSWRad1QwaE1vTTVGMU4rdEE0QU9sREt4MG45TGtsMGM4elFIRXhaaGErd2E0ZVdaM0IwK3czVkpoekhXUStJNE5hUUJNU3RvdVpmb3RlTkc2QWRDMU82Y0FOOFpScVc1SmZwNlN0ajJObTRkTHM2TzdWYndteHpsYllEbk9yQlpMNTFnQmNsZ2xvUC9Xb2NRRm1jR1RGbzB0dVdSS0JJSndmYmNRNk9DdTd4aDNEU01JRDhVT29vdFc2bE9Ga2xZU1lEbEdWaDFaeWFZM2taYUxVS2t5SWVjVTQ2NjYyS2VWL3JSMUNUUG5TakwxYy9kZDR1RzZBZGNkRTZSTGlxQ21sTlY0RDZSTWpEWjVBMHVnVXpVM1NTYXQxL3NKZ20yUkwwK2RiRGgzcFVHL3piVFBtd21KQWQrYlNHaEV5aHNTNGdFZm5LbzBld3BaMG54cC9nVFVlWjNTb1E3M0gxemZtd3FMZElMSkthMFJNM0NNQzYveGxMNnVzbHZTYktrTE5yaUh3Q1RTSkxOaHp1clMzWUIxY2plYXNZMUF5c2FMV1EveFFMZVUxWW1iVXRkSnhyNkJnT3MzQUQ1V0kwaVVFeEtEbkx4QjdaS1VXcm5VZ3F5R0RtNkJrYU9sRnVsbVYxM2dkcERlc2RNd09hRkpUcDlPMWJKRHBBdU1PYVlndDZRS0hGOExvVk8xREJtc0hJTHhSek9odjJ6NUlnQmlna1o2OFZUejBIRmptQVpBRU0vQ1VrMTdHd0VoN1l0dnZGQmQwN1M3bEtGSWZNVmhhbm9IU3JwVVRUR3dkRUt5c3hsak10d01XblFzMFdJamVCSGFLRGI0MFBkdzE4WXhVcmt5bEpIZzUvUm9vYVVRU1Y1Z2JsTmZJWTN4OXRzK2ljMzgzVWh5ckFCK05WRXdyaU5HdzVUU0VhRkVIam8zUFI3WlllbG4vSnl5RmRXRUdwUjQwWXFhOUZkbTErRm1mUm1jbWxBcFI0MGlEYVFYWjY4SFhkb1RvSFVhQ0MxYkdZRjAwOU9aajdzSzlSdFFGd1ZoZUkwOHYrNXNqR3AwMzZQWk45S1prcGJBMEpKaFc4S3lnemtoc2xET3hRWmZpNFZQbXdoV1dlUHJRQ01wT2pZblZZR2RLSGIzMXpQVEVuMmpVTG0ya1lvUzRqdEd5VFBaZnl1cFF4NlU0TnZ6TkJuUGhheXhBZldnRVpkR0VsNTZJRm8zTzJwNHhJLzVFN0tTZGFPU21aYW9nc25WSWcrMXlxdEZNZTFVZU14ZG1VQ3A4YUF4SXBqMTRKc1l3SjJOdE5wVENmVFpQS3pBOTZacHg4R3pQeE5MWk1Xa29Wc1hzWlJJT1hRWXZBUExVU0FxR3BxYWVIalRXU1pDMzl4Z29MdEJraStsbGJOaURSNWtKWWZsQXZpUy9UT2lDVlZ6eFlUaDJ1c1VPaXh4S2hmQ2dzV2JUeTNYWTYyaDBaa05wL0VpZVdCcnhpMXMvS1RoOU9neFBTSWRoUTMySVYyUFM1Q3BqVXpIODVUWDJiSHE1Q0Y1QW9yTjZ3VEZpUDVaV3RPaHVhNHdyLzhSendKNFdjeFBUbHJxRmNBYWw1VFdoaEthZFZCLzJPWEsyeUliU1pGclJZV21GSDh0QUNqblpMT0IxVmkxeVlRNmxmaFRDK3pXNVViQWoxSDQ0MUpLem9WUUZMYnd3VmtoYWtXM1p2eDlsbGYra0RTS0h4ZjBEWU9oRkxzeWhORzJzZTFzbnlyUlg4QkJJb2pNYlN2RVNOMUZPYytpdVFyQm5sYjJVOFhoWTNGWHRBS1h3dEM0ODJrNWhMOW5VajlKTGdGTDloVXdidFpaNUt0V08rL2JydG53YlRON01ZVWphRXBxbDJVMFpqNW0ybG50REpWVFdoV05RbWpMV3ZXa1ViWGc5WEFJYm5SZEE2WFBUaWt3ei9tZ21ubmllVFZJR1llYTJyZHBiVy9qb0dCZStUczUrcXQvSFB5MnBQMzZMaXZyRVlLUHpvbVJ4QTB5a3l1TnBCZTByVTdmZkltcERsQk81OEpoK0V5aWpnWTRkbUV6N21rcW9vdWlzc2tzcU9nTHEweWlxZEVkOGFXTHNoY2tvMDFaUXFqNithSGRvTmdyTHpCNDROaThZb1ZRZGRuVjB3bmtrdSt4YkJGWk1yU2pLc3NjVTZnSGoxQWxKUVNuY2dJUXVmQmxRU3RKTGhGTDRlQTdLVlhSZUJLV0k3OHhET3hhUkM4MDRjeEJZbzdKS0JhWDRlVjUvS2J3TUtOVkxjUVNtS0NnVklvck9PSlJXcWJsZzRTbWwyK1FnUTl0TDF3Tzk1dFh3cUQ0R3hTaHp0SlZYOG1wR0h2TldpZ0RNdE5FZnhzb1JvMDg5YS93N0xkeEFOT3pnNTl4V1dNYlN0WnBlWXcybCtyMmhURHlQNUN0MW1GNXFtU1RIbTZ0cUJhWFFEZVB3aGVONWhKYVdqbG5kWkJGWDA3SGJDanF1WkIzY0RRM1JVQnE1c0FPVXBpNEROdTRsTFVNY0hNSWVZYndBU0l6T09KUTJhVVNZNVRQU0VJRzdodkQ2N09sTVcwT3BQaXlDQ3p0QTZhL0J0TFR5OGxIU3pqRFQxbEFLM1RvNkUxREtmam15QWNLcHBNdEtLMVNtRFNla05aTlFoVmM1elFPcTNWczkvTFhNYURPVVdGZlJ1WFRPRmNCdXVtZGJwakhzeEtVNXR0MGVhL3NxdlF5aFZOOFFEV0Zydnh4bEdQY05jSWFkY0FKdEZaMER2WWxHazRMTXl6QkFHeGhvVHJPS294VmJtbWhZNlVwSGZZdm9ISVNDdEF2ajFkNWxGSXp6QTNFOThvS2VpazY0Mm1QbEJ2dmxUeTJHbldBd1d4cTQrR2VqaXhNalRHc05sSnJESWw3dHhjcHhqQzVFNnM4c0laU0NoQ1lta25pMXg4b0MvWXhyVUNiaUFFL2l0eFVNZWlNMnFGUXlZUDdSbzlUN0N2M1J6VUNwUGl3MlVxQzBjMUZxVFBWZldNY2NZVk1ZS0ZYTy95UUJwWkRta1k4YWVnaVJHcEFQQ0txWlFTOWhkTDJ2d0V4N0ZrRXBmbDhCRnc3UEkwUXNnTGtQdDhDY1lDdUNVblVPUGhmNlBFS1U5WFgrcTF2aTJJa2l0Z2t6dXRZcG93M2hlbCtCbWJZVUJrcmg5OHRBN2o1a09UK0tocTNmYUNqenhFejdOSUpTZlE2R3IyUXhrVDI1WlZ2aTJJbEwwN0RkVUdQUVMzc2M3eXZFR0VSSFVLcCtBaWszazFCYS9yY1Z5a1oxRG82Z1ZKMi9IM01vL1FqTVVjVmNhMjBBUmVjWFptbTJpVU92Ylhldm9hcjNyUmVnLzkxTkJzT0FmOVYzVnhPT0FPbWYxcTBYdE9BY3pLRzBBeHlxbUtWb3hiQVRqekhIVkQrSFh0cmpXa2ZSdllOb0ZMcnd4ekd3Z3M0K1B5ZEg3SzRWMlBQT0l5aFY1MkRaN2pJaEp5Y2ZTdm5XeVlscDdNU3djMkF1d2d3RGgxN1RXdVNKNlNWWlpuUmhHcXFoU0JhK1JkU0VZK29nblNSVVl5RGpVQXIzNExTcEhjUE92cmx4TkZadzZEV3RSWjU0MnFGZUFLUWNKZ1FGNUFjb2lVNkhoaHBJNzFwK2pNN1lxUlNQUWNSdk1LMGdhNmUrVHZBUkRIcXQ2QUkxM0lhMnlEZ2d6WG5FdGtMWUhGcXFSQTNlTVgzbHVCU2JjWEZzWDBKRTNLWWNRV3hwSUhiVjFSUGxLVmpIVEh0SXh0WmoxMmVxQzdhbUk4SlR2TnJqWG9EUnVST1h4dllsTk8rQWNDRFlieEVhM1lUVHJOT0pnSXlCZVVHTnE5YXllUGc2eWVmTVRlNEZFSjAwR0RRdm5WdTFBMU9uWHZGM29LMFhKS0NYYTNPa0lHV3hVQXBqd1lXUG1ZaDFjRWxkcUVtTUpUL1I0VjRBMGNrMkFpVW9TcG4rOXVBdk5hWDUvcnUvdzU2YkQxNi9wK2lYM3YydHRoSEU2V0tnTjc4bEtaemdjUWUwdWNjMlVlakI5RTRYRDB2UjUxNEE3dCtseXJGdVV5WjRLMUhaZ1o1K1JFVVhHbkhvalF0em91R3dxRmM0SE5WTWhGNzE1S1FqbjU2Y01EWW5IWlo1eEwxZ2lXMmltczJtVFBnSHBlRmZlNm9ZSGhuNmRqRERwVkhGVyt4aXBrMmhGQStMdzFBSmVkRHdKYzN1MVNuM2dwVWtsTG9lZHpqMHVsdEVScXl5WFFsdS9ka21Hakw2U2l2RWdBZjFXaEpLNGZjbjdEZkV4TlRVS29QZVZJNzhqWGNpWDFOakh0NU5EclhobSt4emExbjhKdU92dm5MRWFDVEdic2NkQnIwSllkNGJiUGg2RjUwVU9PS0lsbVRnTGQ1aWw0dk5vanh1VFZrcWJIdldUWXpsWUxVSWVsbnJwUkdlYml2eTJWZVh1OGo0VGo1dWY3R2JUNS9QcmVtNUduWE9zTUp4TFhQVVhHTVhySmpuMWdSM1I3aVBqMjEybmJrTTJPSHBwdkZDSGJUVE1YenBVT2M2dkdZYzArem1HK2tJdmZtRVhzQVZodThGSFA2NmRBSzZ6dk9QYlBHTzBKc3RLRjhQM0d6dDVlUDB3S1grMWtJTVBzOHB5aEY2YzByTlpOTi9INVRaN2JlamdyL2hxd1NIT2FYT00zYkJwUGx1VGZ1d2JYWnlmN04xZzk2YzY1dk5GbTVOeTRmWkxCNTdic2p6ZTdOSlhvRnUwSnRYYWliZmhqNFY3SGN6T2J4Mi9MRCsyakN2UUVmb3pTczJrNitsVGdVWC9jVkc1dERMN25DRTN0TG05TlgzMmFXYytWOXBkUzRDSEtIWFJYUXFyNzdZbW02bmRuNnhqWTdRVzlyWURsNndyTXBKYVVIK0JUaENiMmtEV25qUjlUM3k4NC9TRXYwSmNJUGUwbnBYWU51OFBzZUUwOFZnTitoMWtaek8yNVB2QmZUL1VFdm4rbUphWGFEWGc0V1ZQNTM1K0VOT1IwditEMXNOT1FqN0JUQzdBQUFBQUVsRlRrU3VRbUNDIgp9Cg==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VjE5N2RDc3hmVDFYWDNRcmUxeGxkR0Y5U0Y5MFhGMD0iLAogICAiTGF0ZXhJbWdCYXNlNjQiIDogImlWQk9SdzBLR2dvQUFBQU5TVWhFVWdBQUFvUUFBQUJOQkFNQUFBRE40V2dwQUFBQU1GQk1WRVgvLy84QUFBQUFBQUFBQUFBQUFBQUFBQUFBQUFBQUFBQUFBQUFBQUFBQUFBQUFBQUFBQUFBQUFBQUFBQUFBQUFBdjNhQjdBQUFBRDNSU1RsTUFJdDN2elVTN21XWVFkcXVKTWxTd0tMZkxBQUFBQ1hCSVdYTUFBQTdFQUFBT3hBR1ZLdzRiQUFBTWgwbEVRVlI0QWUxY1QyaGtTUm12bVV3bTA1bEpPZ2dlSlNFamMxdDZTRmhRVVY4elJqMElaa1RFZzBJSDlpSW9adkRnZ3JQUXVlMUY2QndXSkF2YWZSV0VqSzdNaW9MSlJWZTlKT0pKUEhRTzNqczdXV2RjZDJmTDMxZjFxdXFyZXE5ZnYvZjZkWGNZclVOZS9mbXE2bGUvVkgzZlY5OTdpZmlZM0Z6ZjJycTN2aGs5RVVqejBjWEdKN2UyMW05SGNvZktjY1c5Mi9LQktrN3J4NldBZFUxZWJJQ2NMWkNqbHI4Z0w0Z3N4YzZhWTZJamJhTEtCVnVTV3NoV05LbDVhdWxTd09vN010U0dxclB5dWFQaXpZZXZxSVluWC9rRFZTNjk4emhTNVRzL09sVkNTMzlVNVl2dnJiZytVOGhkQ2xpTDd6emVWbVI4NmUwLzBmS1hUZm5PMjMvUjdCZ20yaEQ3ekw0cGllc29YdHkzUmJIVWtQSVpqVERsZERsZzdZS05QN09WbjZEOFMxYlcyVlhVbnJuYVpSVC81WXBDek1rbk0yQlFYQTVZUjFKK3dNa1lTS21NQnE4VG9nN08zQ1lVU3lpZWM0a0YrV2xlbkZiK2NzQnFCUHVwTGVXSFNRYm13Qm5iWmxkUXZNdWxyc3RUWHB4Vy9sTEFxb1g3Q1pRK1R6SndGV0tNcEVTdjdyK1RmYVpRY3lsZ2tWYmJZWXROa0tQYnJrSHNQaE5EOFgxV0ZPMG1MMDB0WHgyczExZEtneWFmcnNkNnp3ZVV4azFrZ3MrWVdDVGx1Nng0aFo5eVZqL3BiR1d3bHJ4OVZBeDJjQlRFcllEU2VMU2JRWFZ3M0s4L0t6WnJWZEtWd1ZxT2J3bGxnSFhCRGU4WEhvMjRqWmc5ZG5KMDNMbFQwNXFKUFJicUYxNEpyQnUrZFhRcnpaRWJTUG1VaTlVRFN1TzJSVlEvY0hKMC9EOXlSZEhvc2NJVXM1WEJHb2ZDdHBULzRXdHVTZmtlTDhmNUcrRHNrYXRmUlpIWjRCc3BucVFUbm1DdU1sampVQmdvTlhHUzZoYUt3SER2UnA3WUhEL1VFMlFzTVhSbHNNYWdNT0hEYlB0S3pvQW1ROTAwQlRGL0FhYVpCVG5ac1UzVHpWUUdhd3dLRXo0TXFEcFBvWUZ1ZEhkdC9kV1BPdnhhT0N1WEJrR2pxbUNOUVdIb3cvaS9Wc3VaOEhkcnB6bmdWdWdtMjVDdXl6UnlsY0VhZzBMeVlVN1pZZ1BueGJYdzNWbUxUbHZjNnZTOWk0cnJNNFZjVmJER29MQUxESHlsUTl4Q0lTQm5pVnA0SnZxSUY5cCsyejJiblhhbUtsaGpVTmppQnhMcnJ3TlRLZzBSdTlHdHZpKzZURzVtTGcyQVZnVnJCSVgvM1B5eVBxcy8rMEcwOFJ1ZklGaFd6eTNzOHdQS1JSdk1VdS8yUEtybnVKUE4rMHdoWHhXc2JBcHZ5azBkVlAySmxCc0JZMkk3Q0cwZGV2NGU0d0NDaHFsNUhPRTZkdUYrM0R3emx3YnpWd1VybThMMlMvQ1hkNFJZbEo4OUZjc1J2MlFvRlhmT2lCSzdiTFB4ZW5Ia3JpTlh3U1dMZGRabUZLVlI4S3FDbFVuaDhzVStGb3pUZXZRcG1yVHZ4YVR6dW9WQ3ROMys3VFNGWUFHZTJiazBXRTVWc0RJcHBEMkRzSnA0NDZrNmVEQzVLMFNsVHFGYlNLNXEwelI2enhOM3dxTlRJY2h5bjJtQkdibzBndDlIeDRLVlNlRmdUYjA4Mzl0K3BGYU1pL2tEdlhUNlNVeUFFSnNvOG5Gc1N6eHphRzkwdCtodEZRWHE5blI3dFM3TlQ3OHhMSDJOd3pINXFtQmxVcmlObFdMQkQrUFhkRGk2YTJaK2JSVkFocGZ1dTJhVzYxanZCeTZOL3FLaHA1cVhLNDNTMUNJUGkxZlE4NmxKN1krcVlHVlJlSVhjUE5wc1RUMHRqdXE1QlNCYUhrWmRjSzA4TjdEZXpsRVA5ZTRXVTYxTFE4cDVXTnJoZU9KOFZiQ3lLRnlrZ0Nxem42RFEzaktVS25uNktrdTdscWdRYnQrOFhsNVN0eElYNnp4c2hxSmpsZDhhUnFCOGtuWThxb0tWUmVFMWlveXVPbzhFRVRaRzRYWmV0NUNHMERlNmE4bzlwRmpuRG5GVjgzUXAxVXcxVlFVcmk4STZ2V2pyT0FXSUU4Z09Nb2hnSlRIY0xYUTNPbkpwOFBVTmVxb003c3RsMGhzVkJXbTd3S0htSHhOV0ZvV3ROY3pRZGkrQjRkODQwdks3aGU0NlFyNkREdFRSeUtMUDlqU1Y4Nlg1aG5ldHpOY3BUYW9PQ3ZlcFlVeFlXUlNlSEdQOGhuc2ZBclhZUkkxTytkMUNSZUVLZWltWFJnajdSVWpvMHRUTTJGblA1VjMvWnA0bG05MUdGRllCSzR2Q2IyRUNCQ2J0TDMxVnltT0xhclJicUg3REpFOFc2UlRQcnQ1MUp0YTU3RUplYXRSRjduV3FtbHZxVXFTeStrZnQ0NjlIREJCcktaRXREUXR6Y1JmMG0vSmw1bzhtWFZBb3J1Y0dIdFRpZlpQMzRpMVVTUjhIdUZaVUhGcE5SMnhUazNKcDhFVHhIQSs2Ky9EVTU4WktOY3lGTHdTUFlOdVAzTytVOXk2ZUx3MExHeXZDR29ha1hvZ0ViMzFwdVNvZDhYaGd5L3JMdXBHT1JTeW5IdkNBOXVNeXNYc0dIV2gySFlwa3FFS1hwdTFtaWp2V1E5ZjdyWTNmbnZhcm9yQTBMSHdoamlVTVN6c3hlUHRBVEtCcENwRlRpOTROVTdYM0E3Y1EzSnQrOFkxT3V6U29qTlRPVHJnMFVlTGJsQVNGTkdKbEZKYUdCUkJGWE5DdTAzOHdBeC9TR25UYURrSmJoMTRyS1VEN3BRUFlKQ1U2YU1aZEc2cnJndmQxcDdJeXZWakFQQ1pMWVdsWUJsNzh6REluSkRKd0dnNHVNZlBJUUlzOTRTUzQ2N1dTUzI3TkVCbnZCOFozMEtKUWc2dUJTNFBoVDJrZ2xpWkxZV2xZRENGbFIxSFk5czZqSTQyMFFaT1BoYkxIU2NlWkliclJQUktMZHRjZHFRc1BYZ0Y0NlNaN0tSVTNUSmJDMHJBODJLTXBiTGp6eU5VaWl4WG9BUlBSd2lQMytsMS9ldEcxRExjbGRpaTlBdkRTblAvZE5yVk5sc0xTc0R6WUl5bmtibUZYYWJTNHYvRUl6SENKYUNGN1M2QjNySEZwbENWNmxuQnBjUExwU3U2bGdoUXVNZmZNenlhZE5jeFRHcGFIY1NTRitFMVovY2ZVb280VzhxRkN0eEMyWjgrMDB3NjlhMTBhZURQMFJZaSttQm9SUER2ZXQ2K3FvUmlGdFFqekRFazlOcEhKbG9abEJvaWZJM1FockpiVmYyMm5Gb1ZvQlQ0TXVmcjdiR3dZaHhWVEJKM3kzTG8wS25MeEZGODFtT2I0eVU2K2FTbEdJZTJxWVduSERNbWVwV0d4TVNnN2drS3UvOWh0V2UwazV1R1F0K2IveVFrM0R1cEdaMTBhVGIvdjBuemRMTjMzcFl0UldNaFp3OUpMd3lwR1lkZnBQOHpJU0F0OUdCeE9lNkdiand3amEzbzJGTjl0dUYzWEI5MnIxcmlRQ0hyck5CYUZlckw4UHpGbEtWakJEQ04yNGNDNWhWd3QybnV1SFEyVTJpc3ZtUmFkMW5SN0JPVm5YUm9WeFpXN3g3WXJaUTRPM3BUeTd3Y0hYdVdFTFRMZGtrckI4a0dPT3NodHAvKzRXbFFmNXpYNVVJRGo5bFh0NE9CUVBqODRNTXF4SVhtcjZLSVl1alI0elpXb21qU0ZaV0h4ZFNNL1loY3kvY2ZWSWo1dmNDZWNSaVRWdkVZWmt6empzTzFMMTFHMFc5WjBTSEVMSjAxaFdWZ0djdnpNcHBEcnZ5NG5MZlJoNkgzSUF6NDBjd3ZWNVk5dk1hS3d5WVVwenk2RXRxbWdPYkg5Y21aMi9jT1FHMVl3ZkRhRlhQOE5uRnIwUHkyaUVTbnFjY2FHeHE3c3VlS1J2K3V3bnhQWFliaUZOaTVwTzA2WXdyS3dMRDZkeWFhUTY3KzJVNHZLTC9HTVo0cGI2Q3l3UU5jbW14YzNHMlpjNGdidjVNZDFFNmF3TEN5MkZNcG1VNGpGTmswSHBoWVJnQTVZNlBobklqQU9oLzZ1Z3had3BzY01uNHdXVHZxT1RLNFUrejFUM0QwZkxBTTVmbVpUV0hmNmo2dEZBUS9FODZTWEkxU3NzS0ZadEJDMUhYL1g0ZFFmTTFtVlpTZC9rUVlMMCtkdGg4cENyZ1ZoV1FCaEpwdkN2dE4vdUQ3cDIvS1ZYeno4dFZyZzA5Kzl0a2ZEL2ZqVkgwWlU4ZDUzWC91NUdkNDNEZ1AvMTR0L0ptTGs3Sk5GQzBsVkpwS04zK0llWkFPUnRuZTVUREZZUStmSXBoRG4wL1JFZ1BKYzVja1ltMFFXZ0l5eFNYWnh2bkZvK2J2dVZ0S2xFZEM2WnFZYjk5YmoxSkFtdC81RjAxb2hoY1ZnV1FCaEpwdEM5aHUzYWxIOVE1cjQzL1UwTWR3eS9ZTWFLcTl2eXMrWjRkc3VPb0dxVmMvMG9BZjE4OU5WRjVkMERSTTJKMlZoT1lBcWwwM2hqYTB6STgvVW9xbktlRGE4VjBsWFgvSkVheHRjYmVxbWJ0cnhuRENGWldGNWl4bGxrWmx3eTZsRlZqc2tDOXZURzlJMHBIcVE0aFpPK25ZeUJBcXZUb1hGQlpEUDNvVk0rTVNQQjdLV2xDeGNjdTR1cEVpRVZmN0pqMXNudkF0RERDbmxWRmlCWEc0S3QvbEw1R0NRUkpFWmgwUmJla1Y4OHIvanRjNmV3bFJZSGtiYWhXdEJ6WkNpRnkwY0ltT3JZK053ZmMvV2pNcm9rMytMUlNUUlkvWVVwc0lLMWpLZlloMERFVlcwYm1GYVk2S3VybzJEK2pRczBaaFdnZmNZZFBLNzlLR0lTek9uTUIyV0E2aHpYemdMYTFMTGNBdVR0NTlVU2Fyc0srTlE0QTl6NEZ4U3YvWXgvYlJwNWhTbXc3TDRpbVdzVzVpclcwZTVoUXYrc2N6cXFTOHM4NzcvbUg2UVczcUhaNDFXV1ZzNnJKTERGM01MMitvOWZHc3Q5MlNMeWxpdDJoZXV1bVBxTGp6MEw5eTVweWdqbUE2cnpFam9VOGd0UkF5a1NaSHMrN2tuVzZLb3hWSzA1M2RJVUZnNytNUzNjWm44L1YvdE93Vy9ROVdsZEZnbFp5bmtGa0lYcmdueHQ4VFhDUmx6bjhDY0hOb3JkaXlZb0JDL3lEaUZvaGxEajlPVUNxdmtnSVhjUW54eDh4eXZWM29GNXJvcFAzaUYvMjlOMVRXRndrMzhBOW4xMjV2VDBvZXBzQW9zaTRzV2Nnc3BKUHM0ZXBuM0g1bi9SK1BPV1NpVW9EQVVtSHc1RFZhNVdlRWdCYW8rZTV5bFh6MzVmclpFbnRaTFFHRWVtUGxrOE5LemdGdVliOHpSVWk4VWhZalY3NHhlY3RVU0x4U0Z1SnprOTFBcVkvS0ZvckMyKzlYS2lNay9VT0x2VHZKMy9iK2taaUR4MTAvL2k4VDhGdzg5bTZVcTBiaWl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NGOVVYbWtnWEYwPSIsCiAgICJMYXRleEltZ0Jhc2U2NCIgOiAiaVZCT1J3MEtHZ29BQUFBTlNVaEVVZ0FBQUhBQUFBQmVCQU1BQUFBSmFJMCtBQUFBTUZCTVZFWC8vLzhBQUFBQUFBQUFBQUFBQUFBQUFBQUFBQUFBQUFBQUFBQUFBQUFBQUFBQUFBQUFBQUFBQUFBQUFBQUFBQUF2M2FCN0FBQUFEM1JTVGxNQXplL2RtVEs3ZG9tclppSlVFRVJWNVZUaEFBQUFDWEJJV1hNQUFBN0VBQUFPeEFHVkt3NGJBQUFFWEVsRVFWUllDZTFZT1c5VFFSQWVRZzVJWWtpRVJJY2VHRUhya0JRVUZIRVJvU0FLaDVyQ0J0RUVnV3dLRUoxZFJDSkNTS0dnb1FvOVJkSWd5a1NJQW9uQ2xxaFJ3aTl3RHE1d0RUUDc5cGpkWjVOTkdvVEVGdmJNN1BmTjJ6ZXpNN3MyUVB6b1MyN0hneVZ5Qlhla0dpK1g4SE04V0NLcitFMnE4WEliaS9GZ2lSeDZLN1gvOGo4WmdTUFhUOVgycy9CY2RUUFpYdDRIODkwT0hNQ1JEc1FFOHhQblJrZVBqZWZ4STArWE1IK2E5WWs4YnJOZWJVQXYvbURKSDMzb2hxb2RweUlTZEpEWS9malZKeW50L3FWckNyczVPLzJjRFcrMHZqMDdmWmZVZzk4QmV0SzFLTGozMFUvTXJ5MW5Pa1Q2am83SFVnVmdwVnM1SGliZ1k4ZURZZExIdEQ2NUNyQ0E5TmhPNHlBQjE4VkVMK21OVk05dDBYY0JLNmtXZnE0UlVOclkwVXhxR0RvUGNBUnhWVTQ3dVlsK013b2MwWnM0ckNlVkVMOUlROXQzdE5hMU9VNGlmcExFQmQvUkV2NlNzMDdPMFN0dE9CVWdRUSthNEVrNTYyU09mc1dwQUw2aklSdGlpV0dabzE4VFJvcWkzTlcwSFpiRnJCQkY5SldWTjA3RHpmZjRJWGNUc0VaQW9WSVZlZnVoemJVeGZFRWl0QnhFSDQ3NmpoWTVOcnpYTXlPSVBwQ2pUUWVpbUJjQnltUE9ZcVVrbTBaUmZ4VHpHWURGWnhadWhWM1NlQWhwbjZ1OWJobGE0T2hYcEpIMERhY1A4THI3TzUyUEhQMmFBd0kza3hHbjkzRTI2c0pncHpqNk0xWURHQ0M5SWZUcUZ2UnV0NFRCaUVIMHFUVjVhWVIzZUJ4UEdMRDhwdWg3VjRQUUVkekwzNUo0S3kvNFJRUmxMNDBXbGhXU0lJMTFhbmxaVkFjTHZWSTR1aFN1VCtZMGhtUERoM1RXT0kwM3B0eTRTSHFuckdYWXU2VXhRekNHTVBwaEdnMHU4NzFyR2pNTWJmZ3JhZlNpWC9XYmFyZUY4b255cDJyc3lvT2dGNGJWMkowWTlNSk1OWFpsL2ptTkEyNUhHZW1SZGtWcEZMMFFWRk4xNVY2bkNBUkQzV0dJVEduMGlxanNPWnBFUERzNy9lQitpVzRUOC9QemM5ZGQwU2RCOU92U0VmV3R5MnBsOUVKRkpWeXhqMEd2RjlKRlNqcnF4VE1LemwxaFBaVW1kYU1NampTK1llRFBGRUtmUGVhQW8zVm9ZMTBYZWRnTHVhbU9XV0xiOU9HcTdXZE5mZnFFUmNTT2lwYTRhQ3JhOWJPMjNwLzAxbVlSQ3M2T1ZpM1JpTFFPYzd0bzZ2V1V2ZWp6V3lHMkRISFk1SXpXb1I4RWZMZmpVWmZSSjMwRjAxdXFtdXczdHg5YVIwVlpLTy9GVlBDaVQ2WWxGRmZNTlJOZmVxR2FKcGFlcFFLdHpNd3F3eUx5aWE5SDg3RVd5dTVZcXE0ckc2ZHhUTStxcjRKMDlHRkdUOVZkQk8ra3B2Q21Pa2lPVG1xMCtISnAxTVljdWZLZStJcjBEdmNMbDBZbXZweDdtaEFPY2ZiSlE5WUg1NlpvODlNNC91UkJpdzEyaURTeWpRSnFCNzhNQmRTT21pV3hJTkxJS3YvQW1FaC9ZS2hTYmhwOXZMQmxvc0k0L3ZsZzA1Z2FZajlGR21NcEthN3MwcmczWXQybGNXL0VUQnBqNlg0YVkxbkF6ZDFVWXp5SmtVRWE0OG43VGlOMUJYOG54VDd6YjZUUk81WmlGOHJOM1R1V29vbjBFeW5xYnBkeFNPMWtJMk9NTVZCZkdvbkJaVENVeGtiR0dHTm95dE1raHFBdzcxKzhwa1owOCtyN2FJWUM1Z3JFMHFPMUYrcFFZWXYvUUJtZEdDK1lnd3ZnTjlsSTdrejl4bkgr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1597</Words>
  <Application>WPS 演示</Application>
  <PresentationFormat>自定义</PresentationFormat>
  <Paragraphs>135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方正书宋_GBK</vt:lpstr>
      <vt:lpstr>Wingdings</vt:lpstr>
      <vt:lpstr>Segoe UI Light</vt:lpstr>
      <vt:lpstr>微软雅黑</vt:lpstr>
      <vt:lpstr>Century Gothic</vt:lpstr>
      <vt:lpstr>Segoe UI Light</vt:lpstr>
      <vt:lpstr>Arial</vt:lpstr>
      <vt:lpstr>Calibri</vt:lpstr>
      <vt:lpstr>宋体</vt:lpstr>
      <vt:lpstr>Arial Unicode MS</vt:lpstr>
      <vt:lpstr>等线</vt:lpstr>
      <vt:lpstr>汉仪中等线KW</vt:lpstr>
      <vt:lpstr>汉仪书宋二KW</vt:lpstr>
      <vt:lpstr>Thonburi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xiawei</cp:lastModifiedBy>
  <cp:revision>78</cp:revision>
  <dcterms:created xsi:type="dcterms:W3CDTF">2019-08-24T02:20:40Z</dcterms:created>
  <dcterms:modified xsi:type="dcterms:W3CDTF">2019-08-24T02:20:40Z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