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6" r:id="rId3"/>
    <p:sldId id="287" r:id="rId4"/>
    <p:sldId id="305"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7" r:id="rId19"/>
    <p:sldId id="306" r:id="rId20"/>
    <p:sldId id="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7108" autoAdjust="0"/>
    <p:restoredTop sz="94654"/>
  </p:normalViewPr>
  <p:slideViewPr>
    <p:cSldViewPr snapToGrid="0" showGuides="1">
      <p:cViewPr varScale="1">
        <p:scale>
          <a:sx n="104" d="100"/>
          <a:sy n="104" d="100"/>
        </p:scale>
        <p:origin x="240" y="296"/>
      </p:cViewPr>
      <p:guideLst>
        <p:guide orient="horz" pos="2154"/>
        <p:guide pos="368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74047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2019/9/7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60372" y="560370"/>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480668" y="4628941"/>
            <a:ext cx="877163" cy="369332"/>
          </a:xfrm>
          <a:prstGeom prst="rect">
            <a:avLst/>
          </a:prstGeom>
          <a:noFill/>
        </p:spPr>
        <p:txBody>
          <a:bodyPr wrap="none" rtlCol="0" anchor="t">
            <a:spAutoFit/>
          </a:bodyPr>
          <a:lstStyle/>
          <a:p>
            <a:pPr algn="ctr"/>
            <a:r>
              <a:rPr lang="zh-CN" altLang="en-US" dirty="0"/>
              <a:t>王丹妮</a:t>
            </a:r>
          </a:p>
        </p:txBody>
      </p:sp>
      <p:sp>
        <p:nvSpPr>
          <p:cNvPr id="7" name="文本框 6"/>
          <p:cNvSpPr txBox="1"/>
          <p:nvPr/>
        </p:nvSpPr>
        <p:spPr>
          <a:xfrm>
            <a:off x="1664465" y="1824990"/>
            <a:ext cx="8711646" cy="1965666"/>
          </a:xfrm>
          <a:prstGeom prst="rect">
            <a:avLst/>
          </a:prstGeom>
          <a:noFill/>
        </p:spPr>
        <p:txBody>
          <a:bodyPr wrap="square" rtlCol="0">
            <a:spAutoFit/>
          </a:bodyPr>
          <a:lstStyle/>
          <a:p>
            <a:pPr algn="just">
              <a:lnSpc>
                <a:spcPct val="150000"/>
              </a:lnSpc>
            </a:pPr>
            <a:r>
              <a:rPr lang="en" altLang="zh-CN" sz="2800" b="1" dirty="0"/>
              <a:t>Machine learning approaches to studying the role of cognitive reserve in conversion from mild cognitive impairment to dementia </a:t>
            </a:r>
            <a:endParaRPr lang="en" altLang="zh-CN"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Tm="55945">
        <p:fade/>
      </p:transition>
    </mc:Choice>
    <mc:Fallback>
      <p:transition spd="med" advTm="559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72F4DBED-7A81-C14B-9015-B80D4096CA2C}"/>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9747C9A7-C111-0C4D-B888-0AFB46A4D1E2}"/>
              </a:ext>
            </a:extLst>
          </p:cNvPr>
          <p:cNvSpPr txBox="1"/>
          <p:nvPr/>
        </p:nvSpPr>
        <p:spPr>
          <a:xfrm>
            <a:off x="1857829" y="1524000"/>
            <a:ext cx="8781142" cy="4251228"/>
          </a:xfrm>
          <a:prstGeom prst="rect">
            <a:avLst/>
          </a:prstGeom>
          <a:noFill/>
        </p:spPr>
        <p:txBody>
          <a:bodyPr wrap="square" rtlCol="0">
            <a:spAutoFit/>
          </a:bodyPr>
          <a:lstStyle/>
          <a:p>
            <a:pPr>
              <a:lnSpc>
                <a:spcPct val="150000"/>
              </a:lnSpc>
            </a:pPr>
            <a:r>
              <a:rPr lang="en-US" altLang="zh-CN" sz="2000" dirty="0"/>
              <a:t>Data analysis</a:t>
            </a:r>
          </a:p>
          <a:p>
            <a:pPr marL="285750" indent="-285750">
              <a:lnSpc>
                <a:spcPct val="150000"/>
              </a:lnSpc>
              <a:buFont typeface="Arial" panose="020B0604020202020204" pitchFamily="34" charset="0"/>
              <a:buChar char="•"/>
            </a:pPr>
            <a:r>
              <a:rPr lang="zh-CN" altLang="zh-CN" dirty="0"/>
              <a:t>训练方法：</a:t>
            </a:r>
            <a:endParaRPr lang="en-US" altLang="zh-CN" dirty="0"/>
          </a:p>
          <a:p>
            <a:pPr marL="274320">
              <a:lnSpc>
                <a:spcPct val="150000"/>
              </a:lnSpc>
            </a:pPr>
            <a:r>
              <a:rPr lang="zh-CN" altLang="en-US" b="1" dirty="0"/>
              <a:t> </a:t>
            </a:r>
            <a:r>
              <a:rPr lang="en-US" altLang="zh-CN" b="1" dirty="0"/>
              <a:t>ML</a:t>
            </a:r>
            <a:r>
              <a:rPr lang="zh-CN" altLang="zh-CN" b="1" dirty="0"/>
              <a:t>算法</a:t>
            </a:r>
            <a:r>
              <a:rPr lang="zh-CN" altLang="en-US" dirty="0"/>
              <a:t>：</a:t>
            </a:r>
            <a:r>
              <a:rPr lang="en-US" altLang="zh-CN" dirty="0"/>
              <a:t>LR</a:t>
            </a:r>
            <a:r>
              <a:rPr lang="zh-CN" altLang="zh-CN" dirty="0"/>
              <a:t>模型、</a:t>
            </a:r>
            <a:r>
              <a:rPr lang="en-US" altLang="zh-CN" dirty="0"/>
              <a:t>SVM</a:t>
            </a:r>
            <a:r>
              <a:rPr lang="zh-CN" altLang="zh-CN" dirty="0"/>
              <a:t>支持向量机、最近邻方法、高斯朴素贝叶斯、集成学习、人工神经网络</a:t>
            </a:r>
          </a:p>
          <a:p>
            <a:pPr marL="285750" indent="-285750">
              <a:lnSpc>
                <a:spcPct val="150000"/>
              </a:lnSpc>
              <a:buFont typeface="Arial" panose="020B0604020202020204" pitchFamily="34" charset="0"/>
              <a:buChar char="•"/>
            </a:pPr>
            <a:r>
              <a:rPr lang="zh-CN" altLang="zh-CN" dirty="0"/>
              <a:t>验证方法：</a:t>
            </a:r>
            <a:endParaRPr lang="en-US" altLang="zh-CN" dirty="0"/>
          </a:p>
          <a:p>
            <a:pPr marL="274320" indent="-2194560">
              <a:lnSpc>
                <a:spcPct val="150000"/>
              </a:lnSpc>
            </a:pPr>
            <a:r>
              <a:rPr lang="zh-CN" altLang="en-US" dirty="0"/>
              <a:t>     </a:t>
            </a:r>
            <a:r>
              <a:rPr lang="en-US" altLang="zh-CN" b="1" dirty="0"/>
              <a:t>K</a:t>
            </a:r>
            <a:r>
              <a:rPr lang="zh-CN" altLang="zh-CN" b="1" dirty="0"/>
              <a:t>折交叉验证</a:t>
            </a:r>
            <a:r>
              <a:rPr lang="zh-CN" altLang="en-US" dirty="0"/>
              <a:t>：初始采样分割成</a:t>
            </a:r>
            <a:r>
              <a:rPr lang="en" altLang="zh-CN" dirty="0"/>
              <a:t>K</a:t>
            </a:r>
            <a:r>
              <a:rPr lang="zh-CN" altLang="en-US" dirty="0"/>
              <a:t>个子样本，一个单独的子样本被保留作为验证模型的数据，其他</a:t>
            </a:r>
            <a:r>
              <a:rPr lang="en" altLang="zh-CN" dirty="0"/>
              <a:t>K-1</a:t>
            </a:r>
            <a:r>
              <a:rPr lang="zh-CN" altLang="en-US" dirty="0"/>
              <a:t>个样本用来训练。交叉验证重复</a:t>
            </a:r>
            <a:r>
              <a:rPr lang="en" altLang="zh-CN" dirty="0"/>
              <a:t>K</a:t>
            </a:r>
            <a:r>
              <a:rPr lang="zh-CN" altLang="en-US" dirty="0"/>
              <a:t>次，每个子样本验证一次，平均</a:t>
            </a:r>
            <a:r>
              <a:rPr lang="en" altLang="zh-CN" dirty="0"/>
              <a:t>K</a:t>
            </a:r>
            <a:r>
              <a:rPr lang="zh-CN" altLang="en-US" dirty="0"/>
              <a:t>次的结果或者使用其它结合方式，最终得到一个单一估测。这个方法的优势在于，同时重复运用随机产生的子样本进行训练和验证，每次的结果都验证一次，</a:t>
            </a:r>
            <a:r>
              <a:rPr lang="en-US" altLang="zh-CN" dirty="0"/>
              <a:t>10</a:t>
            </a:r>
            <a:r>
              <a:rPr lang="zh-CN" altLang="en-US" dirty="0"/>
              <a:t>折交叉验证是最常用的</a:t>
            </a:r>
          </a:p>
        </p:txBody>
      </p:sp>
    </p:spTree>
  </p:cSld>
  <p:clrMapOvr>
    <a:masterClrMapping/>
  </p:clrMapOvr>
  <mc:AlternateContent xmlns:mc="http://schemas.openxmlformats.org/markup-compatibility/2006">
    <mc:Choice xmlns:p14="http://schemas.microsoft.com/office/powerpoint/2010/main" Requires="p14">
      <p:transition spd="slow" p14:dur="2000" advTm="54247"/>
    </mc:Choice>
    <mc:Fallback>
      <p:transition spd="slow" advTm="542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2367D67B-8E66-7340-9EDB-75294E5429AF}"/>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9B54D006-374E-9A4E-B163-98561D980A4B}"/>
              </a:ext>
            </a:extLst>
          </p:cNvPr>
          <p:cNvSpPr txBox="1"/>
          <p:nvPr/>
        </p:nvSpPr>
        <p:spPr>
          <a:xfrm>
            <a:off x="1691821" y="1494972"/>
            <a:ext cx="9637214" cy="5082225"/>
          </a:xfrm>
          <a:prstGeom prst="rect">
            <a:avLst/>
          </a:prstGeom>
          <a:noFill/>
        </p:spPr>
        <p:txBody>
          <a:bodyPr wrap="square" rtlCol="0">
            <a:spAutoFit/>
          </a:bodyPr>
          <a:lstStyle/>
          <a:p>
            <a:pPr>
              <a:lnSpc>
                <a:spcPct val="150000"/>
              </a:lnSpc>
            </a:pPr>
            <a:r>
              <a:rPr lang="en-US" altLang="zh-CN" sz="2000" dirty="0"/>
              <a:t>Data analysis</a:t>
            </a:r>
          </a:p>
          <a:p>
            <a:pPr marL="285750" indent="-285750">
              <a:lnSpc>
                <a:spcPct val="150000"/>
              </a:lnSpc>
              <a:buFont typeface="Arial" panose="020B0604020202020204" pitchFamily="34" charset="0"/>
              <a:buChar char="•"/>
            </a:pPr>
            <a:r>
              <a:rPr lang="zh-CN" altLang="zh-CN" dirty="0"/>
              <a:t>评测标准（性能指标） </a:t>
            </a:r>
            <a:r>
              <a:rPr lang="zh-CN" altLang="en-US" dirty="0"/>
              <a:t>：</a:t>
            </a:r>
            <a:endParaRPr lang="en-US" altLang="zh-CN" dirty="0"/>
          </a:p>
          <a:p>
            <a:pPr marL="274320">
              <a:lnSpc>
                <a:spcPct val="150000"/>
              </a:lnSpc>
            </a:pPr>
            <a:r>
              <a:rPr lang="en-US" altLang="zh-CN" dirty="0"/>
              <a:t>1</a:t>
            </a:r>
            <a:r>
              <a:rPr lang="zh-CN" altLang="zh-CN" dirty="0"/>
              <a:t>、准确率（</a:t>
            </a:r>
            <a:r>
              <a:rPr lang="en-US" altLang="zh-CN" dirty="0"/>
              <a:t>Accuracy</a:t>
            </a:r>
            <a:r>
              <a:rPr lang="zh-CN" altLang="zh-CN" dirty="0"/>
              <a:t>）。顾名思义，就是所有的预测正确（正类负类）的占总</a:t>
            </a:r>
            <a:r>
              <a:rPr lang="zh-CN" altLang="en-US" dirty="0"/>
              <a:t>预测数量</a:t>
            </a:r>
            <a:r>
              <a:rPr lang="zh-CN" altLang="zh-CN" dirty="0"/>
              <a:t>的比重。</a:t>
            </a:r>
          </a:p>
          <a:p>
            <a:pPr marL="274320">
              <a:lnSpc>
                <a:spcPct val="150000"/>
              </a:lnSpc>
            </a:pPr>
            <a:r>
              <a:rPr lang="en-US" altLang="zh-CN" dirty="0"/>
              <a:t>2</a:t>
            </a:r>
            <a:r>
              <a:rPr lang="zh-CN" altLang="zh-CN" dirty="0"/>
              <a:t>、精确率（</a:t>
            </a:r>
            <a:r>
              <a:rPr lang="en-US" altLang="zh-CN" dirty="0"/>
              <a:t>Precision</a:t>
            </a:r>
            <a:r>
              <a:rPr lang="zh-CN" altLang="zh-CN" dirty="0"/>
              <a:t>），查准率。</a:t>
            </a:r>
            <a:r>
              <a:rPr lang="zh-CN" altLang="en-US" dirty="0"/>
              <a:t>指</a:t>
            </a:r>
            <a:r>
              <a:rPr lang="zh-CN" altLang="zh-CN" dirty="0"/>
              <a:t>正确预测为正的占全部预测为正的比例</a:t>
            </a:r>
            <a:r>
              <a:rPr lang="zh-CN" altLang="en-US" dirty="0"/>
              <a:t>，即</a:t>
            </a:r>
            <a:r>
              <a:rPr lang="zh-CN" altLang="zh-CN" dirty="0"/>
              <a:t>真正正确的占所有预测为正的比例。</a:t>
            </a:r>
          </a:p>
          <a:p>
            <a:pPr marL="274320">
              <a:lnSpc>
                <a:spcPct val="150000"/>
              </a:lnSpc>
            </a:pPr>
            <a:r>
              <a:rPr lang="en-US" altLang="zh-CN" dirty="0"/>
              <a:t>3</a:t>
            </a:r>
            <a:r>
              <a:rPr lang="zh-CN" altLang="zh-CN" dirty="0"/>
              <a:t>、召回率（</a:t>
            </a:r>
            <a:r>
              <a:rPr lang="en-US" altLang="zh-CN" dirty="0"/>
              <a:t>Recall</a:t>
            </a:r>
            <a:r>
              <a:rPr lang="zh-CN" altLang="zh-CN" dirty="0"/>
              <a:t>），查全率。</a:t>
            </a:r>
            <a:r>
              <a:rPr lang="zh-CN" altLang="en-US" dirty="0"/>
              <a:t>指</a:t>
            </a:r>
            <a:r>
              <a:rPr lang="zh-CN" altLang="zh-CN" dirty="0"/>
              <a:t>正确预测为正的占全部实际为正的比例</a:t>
            </a:r>
            <a:r>
              <a:rPr lang="zh-CN" altLang="en-US" dirty="0"/>
              <a:t>，即</a:t>
            </a:r>
            <a:r>
              <a:rPr lang="zh-CN" altLang="zh-CN" dirty="0"/>
              <a:t>真正正确的占所有实际为正的比例。</a:t>
            </a:r>
            <a:endParaRPr lang="en-US" altLang="zh-CN" dirty="0"/>
          </a:p>
          <a:p>
            <a:pPr marL="274320">
              <a:lnSpc>
                <a:spcPct val="150000"/>
              </a:lnSpc>
            </a:pPr>
            <a:r>
              <a:rPr lang="en-US" altLang="zh-CN" dirty="0"/>
              <a:t>4</a:t>
            </a:r>
            <a:r>
              <a:rPr lang="zh-CN" altLang="zh-CN" dirty="0"/>
              <a:t>、</a:t>
            </a:r>
            <a:r>
              <a:rPr lang="en-US" altLang="zh-CN" dirty="0"/>
              <a:t>F1</a:t>
            </a:r>
            <a:r>
              <a:rPr lang="zh-CN" altLang="zh-CN" dirty="0"/>
              <a:t>值（</a:t>
            </a:r>
            <a:r>
              <a:rPr lang="en-US" altLang="zh-CN" dirty="0"/>
              <a:t>H-mean</a:t>
            </a:r>
            <a:r>
              <a:rPr lang="zh-CN" altLang="zh-CN" dirty="0"/>
              <a:t>值）。</a:t>
            </a:r>
            <a:r>
              <a:rPr lang="en-US" altLang="zh-CN" dirty="0"/>
              <a:t>F1</a:t>
            </a:r>
            <a:r>
              <a:rPr lang="zh-CN" altLang="en-US" dirty="0"/>
              <a:t>值同时兼顾了分类模型的精确率和召回率。</a:t>
            </a:r>
            <a:r>
              <a:rPr lang="en" altLang="zh-CN" dirty="0"/>
              <a:t>F1</a:t>
            </a:r>
            <a:r>
              <a:rPr lang="zh-CN" altLang="en-US" dirty="0"/>
              <a:t>分数可以看作是模型精确率和召回率的一种调和平均，它的最大值是</a:t>
            </a:r>
            <a:r>
              <a:rPr lang="en-US" altLang="zh-CN" dirty="0"/>
              <a:t>1</a:t>
            </a:r>
            <a:r>
              <a:rPr lang="zh-CN" altLang="en-US" dirty="0"/>
              <a:t>，最小值是</a:t>
            </a:r>
            <a:r>
              <a:rPr lang="en-US" altLang="zh-CN" dirty="0"/>
              <a:t>0</a:t>
            </a:r>
            <a:r>
              <a:rPr lang="zh-CN" altLang="en-US" dirty="0"/>
              <a:t>。</a:t>
            </a:r>
            <a:endParaRPr lang="zh-CN" altLang="zh-CN" dirty="0"/>
          </a:p>
          <a:p>
            <a:pPr marL="274320">
              <a:lnSpc>
                <a:spcPct val="150000"/>
              </a:lnSpc>
            </a:pPr>
            <a:endParaRPr lang="zh-CN" altLang="zh-CN" dirty="0"/>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6666"/>
    </mc:Choice>
    <mc:Fallback>
      <p:transition spd="slow" advTm="766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30E0C07A-6B97-694E-A749-FC69B08ED740}"/>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AA27821D-9F84-A44C-9653-EF8828D506E6}"/>
              </a:ext>
            </a:extLst>
          </p:cNvPr>
          <p:cNvSpPr txBox="1"/>
          <p:nvPr/>
        </p:nvSpPr>
        <p:spPr>
          <a:xfrm>
            <a:off x="815659" y="1388027"/>
            <a:ext cx="3466056" cy="1342740"/>
          </a:xfrm>
          <a:prstGeom prst="rect">
            <a:avLst/>
          </a:prstGeom>
          <a:noFill/>
        </p:spPr>
        <p:txBody>
          <a:bodyPr wrap="square" rtlCol="0">
            <a:spAutoFit/>
          </a:bodyPr>
          <a:lstStyle/>
          <a:p>
            <a:pPr>
              <a:lnSpc>
                <a:spcPct val="150000"/>
              </a:lnSpc>
            </a:pPr>
            <a:r>
              <a:rPr lang="en-US" altLang="zh-CN" sz="2000" dirty="0"/>
              <a:t>Data analysis</a:t>
            </a:r>
          </a:p>
          <a:p>
            <a:pPr marL="285750" indent="-285750">
              <a:lnSpc>
                <a:spcPct val="150000"/>
              </a:lnSpc>
              <a:buFont typeface="Arial" panose="020B0604020202020204" pitchFamily="34" charset="0"/>
              <a:buChar char="•"/>
            </a:pPr>
            <a:r>
              <a:rPr lang="zh-CN" altLang="zh-CN" dirty="0"/>
              <a:t>评测标准（性能指标） </a:t>
            </a:r>
            <a:r>
              <a:rPr lang="zh-CN" altLang="en-US" dirty="0"/>
              <a:t>：</a:t>
            </a:r>
            <a:endParaRPr lang="en-US" altLang="zh-CN" dirty="0"/>
          </a:p>
          <a:p>
            <a:pPr>
              <a:lnSpc>
                <a:spcPct val="150000"/>
              </a:lnSpc>
            </a:pPr>
            <a:r>
              <a:rPr lang="en-US" altLang="zh-CN" dirty="0"/>
              <a:t>5</a:t>
            </a:r>
            <a:r>
              <a:rPr lang="zh-CN" altLang="zh-CN" dirty="0"/>
              <a:t>、</a:t>
            </a:r>
            <a:r>
              <a:rPr lang="en-US" altLang="zh-CN" dirty="0"/>
              <a:t>ROC </a:t>
            </a:r>
            <a:r>
              <a:rPr lang="zh-CN" altLang="zh-CN" dirty="0"/>
              <a:t>曲线：</a:t>
            </a:r>
          </a:p>
        </p:txBody>
      </p:sp>
      <p:pic>
        <p:nvPicPr>
          <p:cNvPr id="16" name="图片 15">
            <a:extLst>
              <a:ext uri="{FF2B5EF4-FFF2-40B4-BE49-F238E27FC236}">
                <a16:creationId xmlns:a16="http://schemas.microsoft.com/office/drawing/2014/main" id="{A1E40883-07B3-AB4D-955A-B9C56C8D59F1}"/>
              </a:ext>
            </a:extLst>
          </p:cNvPr>
          <p:cNvPicPr/>
          <p:nvPr/>
        </p:nvPicPr>
        <p:blipFill>
          <a:blip r:embed="rId2">
            <a:extLst>
              <a:ext uri="{28A0092B-C50C-407E-A947-70E740481C1C}">
                <a14:useLocalDpi xmlns:a14="http://schemas.microsoft.com/office/drawing/2010/main" val="0"/>
              </a:ext>
            </a:extLst>
          </a:blip>
          <a:stretch>
            <a:fillRect/>
          </a:stretch>
        </p:blipFill>
        <p:spPr>
          <a:xfrm>
            <a:off x="1050308" y="3016352"/>
            <a:ext cx="3231407" cy="3034007"/>
          </a:xfrm>
          <a:prstGeom prst="rect">
            <a:avLst/>
          </a:prstGeom>
        </p:spPr>
      </p:pic>
      <p:sp>
        <p:nvSpPr>
          <p:cNvPr id="9" name="文本框 8">
            <a:extLst>
              <a:ext uri="{FF2B5EF4-FFF2-40B4-BE49-F238E27FC236}">
                <a16:creationId xmlns:a16="http://schemas.microsoft.com/office/drawing/2014/main" id="{57E4B778-090D-6648-8057-C5388B0F897C}"/>
              </a:ext>
            </a:extLst>
          </p:cNvPr>
          <p:cNvSpPr txBox="1"/>
          <p:nvPr/>
        </p:nvSpPr>
        <p:spPr>
          <a:xfrm>
            <a:off x="4694465" y="2730767"/>
            <a:ext cx="6634570" cy="3374065"/>
          </a:xfrm>
          <a:prstGeom prst="rect">
            <a:avLst/>
          </a:prstGeom>
          <a:noFill/>
        </p:spPr>
        <p:txBody>
          <a:bodyPr wrap="square" rtlCol="0">
            <a:spAutoFit/>
          </a:bodyPr>
          <a:lstStyle/>
          <a:p>
            <a:pPr>
              <a:lnSpc>
                <a:spcPct val="150000"/>
              </a:lnSpc>
            </a:pPr>
            <a:r>
              <a:rPr lang="zh-CN" altLang="zh-CN" dirty="0"/>
              <a:t>横坐标：</a:t>
            </a:r>
            <a:r>
              <a:rPr lang="en-US" altLang="zh-CN" dirty="0"/>
              <a:t>Specificity</a:t>
            </a:r>
            <a:r>
              <a:rPr lang="zh-CN" altLang="zh-CN" dirty="0"/>
              <a:t>，伪正类率</a:t>
            </a:r>
            <a:r>
              <a:rPr lang="en-US" altLang="zh-CN" dirty="0"/>
              <a:t>(False positive rate</a:t>
            </a:r>
            <a:r>
              <a:rPr lang="zh-CN" altLang="zh-CN" dirty="0"/>
              <a:t>，</a:t>
            </a:r>
            <a:r>
              <a:rPr lang="en-US" altLang="zh-CN" dirty="0"/>
              <a:t>FPR</a:t>
            </a:r>
            <a:r>
              <a:rPr lang="zh-CN" altLang="zh-CN" dirty="0"/>
              <a:t>，</a:t>
            </a:r>
            <a:r>
              <a:rPr lang="en-US" altLang="zh-CN" dirty="0"/>
              <a:t>FPR=FP/(FP+TN))</a:t>
            </a:r>
            <a:r>
              <a:rPr lang="zh-CN" altLang="zh-CN" dirty="0"/>
              <a:t>，预测为正但实际为负的样本占所有负例样本的比例；</a:t>
            </a:r>
          </a:p>
          <a:p>
            <a:pPr>
              <a:lnSpc>
                <a:spcPct val="150000"/>
              </a:lnSpc>
            </a:pPr>
            <a:r>
              <a:rPr lang="zh-CN" altLang="zh-CN" dirty="0"/>
              <a:t>纵坐标：</a:t>
            </a:r>
            <a:r>
              <a:rPr lang="en-US" altLang="zh-CN" dirty="0"/>
              <a:t>Sensitivity</a:t>
            </a:r>
            <a:r>
              <a:rPr lang="zh-CN" altLang="zh-CN" dirty="0"/>
              <a:t>，真正类率</a:t>
            </a:r>
            <a:r>
              <a:rPr lang="en-US" altLang="zh-CN" dirty="0"/>
              <a:t>(True positive rate</a:t>
            </a:r>
            <a:r>
              <a:rPr lang="zh-CN" altLang="zh-CN" dirty="0"/>
              <a:t>，</a:t>
            </a:r>
            <a:r>
              <a:rPr lang="en-US" altLang="zh-CN" dirty="0"/>
              <a:t>TPR</a:t>
            </a:r>
            <a:r>
              <a:rPr lang="zh-CN" altLang="zh-CN" dirty="0"/>
              <a:t>，</a:t>
            </a:r>
            <a:r>
              <a:rPr lang="en-US" altLang="zh-CN" dirty="0"/>
              <a:t>TPR=TP/(TP+FN))</a:t>
            </a:r>
            <a:r>
              <a:rPr lang="zh-CN" altLang="zh-CN" dirty="0"/>
              <a:t>，预测为正且实际为正的样本占所有正例样本的比例。</a:t>
            </a:r>
          </a:p>
          <a:p>
            <a:pPr>
              <a:lnSpc>
                <a:spcPct val="150000"/>
              </a:lnSpc>
            </a:pPr>
            <a:r>
              <a:rPr lang="zh-CN" altLang="zh-CN" dirty="0"/>
              <a:t>真正的理想情况，</a:t>
            </a:r>
            <a:r>
              <a:rPr lang="en-US" altLang="zh-CN" dirty="0"/>
              <a:t>TPR</a:t>
            </a:r>
            <a:r>
              <a:rPr lang="zh-CN" altLang="zh-CN" dirty="0"/>
              <a:t>应接近</a:t>
            </a:r>
            <a:r>
              <a:rPr lang="en-US" altLang="zh-CN" dirty="0"/>
              <a:t>1</a:t>
            </a:r>
            <a:r>
              <a:rPr lang="zh-CN" altLang="zh-CN" dirty="0"/>
              <a:t>，</a:t>
            </a:r>
            <a:r>
              <a:rPr lang="en-US" altLang="zh-CN" dirty="0"/>
              <a:t>FPR</a:t>
            </a:r>
            <a:r>
              <a:rPr lang="zh-CN" altLang="zh-CN" dirty="0"/>
              <a:t>接近</a:t>
            </a:r>
            <a:r>
              <a:rPr lang="en-US" altLang="zh-CN" dirty="0"/>
              <a:t>0</a:t>
            </a:r>
            <a:r>
              <a:rPr lang="zh-CN" altLang="zh-CN" dirty="0"/>
              <a:t>，即图中的（</a:t>
            </a:r>
            <a:r>
              <a:rPr lang="en-US" altLang="zh-CN" dirty="0"/>
              <a:t>0,1</a:t>
            </a:r>
            <a:r>
              <a:rPr lang="zh-CN" altLang="zh-CN" dirty="0"/>
              <a:t>）点。</a:t>
            </a:r>
            <a:r>
              <a:rPr lang="en-US" altLang="zh-CN" dirty="0"/>
              <a:t>ROC</a:t>
            </a:r>
            <a:r>
              <a:rPr lang="zh-CN" altLang="zh-CN" dirty="0"/>
              <a:t>曲线越靠拢（</a:t>
            </a:r>
            <a:r>
              <a:rPr lang="en-US" altLang="zh-CN" dirty="0"/>
              <a:t>0,1</a:t>
            </a:r>
            <a:r>
              <a:rPr lang="zh-CN" altLang="zh-CN" dirty="0"/>
              <a:t>）点，越偏离</a:t>
            </a:r>
            <a:r>
              <a:rPr lang="en-US" altLang="zh-CN" dirty="0"/>
              <a:t>45</a:t>
            </a:r>
            <a:r>
              <a:rPr lang="zh-CN" altLang="zh-CN" dirty="0"/>
              <a:t>度对角线越好。</a:t>
            </a:r>
          </a:p>
        </p:txBody>
      </p:sp>
    </p:spTree>
  </p:cSld>
  <p:clrMapOvr>
    <a:masterClrMapping/>
  </p:clrMapOvr>
  <mc:AlternateContent xmlns:mc="http://schemas.openxmlformats.org/markup-compatibility/2006">
    <mc:Choice xmlns:p14="http://schemas.microsoft.com/office/powerpoint/2010/main" Requires="p14">
      <p:transition spd="slow" p14:dur="2000" advTm="48765"/>
    </mc:Choice>
    <mc:Fallback>
      <p:transition spd="slow" advTm="4876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A4E3EB3-6A9D-5949-A1CA-70B44472592F}"/>
              </a:ext>
            </a:extLst>
          </p:cNvPr>
          <p:cNvGrpSpPr/>
          <p:nvPr/>
        </p:nvGrpSpPr>
        <p:grpSpPr>
          <a:xfrm>
            <a:off x="-24130" y="277971"/>
            <a:ext cx="12192953" cy="6192282"/>
            <a:chOff x="-24130" y="277971"/>
            <a:chExt cx="12192953" cy="6192282"/>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02C4F04B-B223-E943-BB9D-4CB043E3D16D}"/>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12" name="文本框 11">
              <a:extLst>
                <a:ext uri="{FF2B5EF4-FFF2-40B4-BE49-F238E27FC236}">
                  <a16:creationId xmlns:a16="http://schemas.microsoft.com/office/drawing/2014/main" id="{2D96B955-A29F-7C49-B677-16EAEDB1677B}"/>
                </a:ext>
              </a:extLst>
            </p:cNvPr>
            <p:cNvSpPr txBox="1"/>
            <p:nvPr/>
          </p:nvSpPr>
          <p:spPr>
            <a:xfrm>
              <a:off x="1533995" y="1799131"/>
              <a:ext cx="9588665" cy="4251228"/>
            </a:xfrm>
            <a:prstGeom prst="rect">
              <a:avLst/>
            </a:prstGeom>
            <a:noFill/>
          </p:spPr>
          <p:txBody>
            <a:bodyPr wrap="square" rtlCol="0">
              <a:spAutoFit/>
            </a:bodyPr>
            <a:lstStyle/>
            <a:p>
              <a:pPr>
                <a:lnSpc>
                  <a:spcPct val="150000"/>
                </a:lnSpc>
              </a:pPr>
              <a:r>
                <a:rPr lang="en-US" altLang="zh-CN" sz="2000" dirty="0"/>
                <a:t>Data analysis</a:t>
              </a:r>
            </a:p>
            <a:p>
              <a:pPr marL="285750" indent="-285750">
                <a:lnSpc>
                  <a:spcPct val="150000"/>
                </a:lnSpc>
                <a:buFont typeface="Arial" panose="020B0604020202020204" pitchFamily="34" charset="0"/>
                <a:buChar char="•"/>
              </a:pPr>
              <a:r>
                <a:rPr lang="zh-CN" altLang="zh-CN" dirty="0"/>
                <a:t>评测标准（性能指标） </a:t>
              </a:r>
              <a:r>
                <a:rPr lang="zh-CN" altLang="en-US" dirty="0"/>
                <a:t>：</a:t>
              </a:r>
              <a:endParaRPr lang="en-US" altLang="zh-CN" dirty="0"/>
            </a:p>
            <a:p>
              <a:pPr>
                <a:lnSpc>
                  <a:spcPct val="150000"/>
                </a:lnSpc>
              </a:pPr>
              <a:r>
                <a:rPr lang="en-US" altLang="zh-CN" dirty="0"/>
                <a:t>6</a:t>
              </a:r>
              <a:r>
                <a:rPr lang="zh-CN" altLang="zh-CN" dirty="0"/>
                <a:t>、</a:t>
              </a:r>
              <a:r>
                <a:rPr lang="en-US" altLang="zh-CN" dirty="0"/>
                <a:t>PRC</a:t>
              </a:r>
              <a:r>
                <a:rPr lang="zh-CN" altLang="zh-CN" dirty="0"/>
                <a:t>曲线</a:t>
              </a:r>
              <a:r>
                <a:rPr lang="en-US" altLang="zh-CN" dirty="0"/>
                <a:t>precision</a:t>
              </a:r>
              <a:r>
                <a:rPr lang="zh-CN" altLang="zh-CN" dirty="0"/>
                <a:t>‐</a:t>
              </a:r>
              <a:r>
                <a:rPr lang="en-US" altLang="zh-CN" dirty="0"/>
                <a:t>recall curve</a:t>
              </a:r>
            </a:p>
            <a:p>
              <a:pPr>
                <a:lnSpc>
                  <a:spcPct val="150000"/>
                </a:lnSpc>
              </a:pPr>
              <a:endParaRPr lang="zh-CN"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7</a:t>
              </a:r>
              <a:r>
                <a:rPr lang="zh-CN" altLang="zh-CN" dirty="0"/>
                <a:t>、</a:t>
              </a:r>
              <a:r>
                <a:rPr lang="en-US" altLang="zh-CN" dirty="0"/>
                <a:t>Kappa</a:t>
              </a:r>
              <a:r>
                <a:rPr lang="zh-CN" altLang="zh-CN" dirty="0"/>
                <a:t>系数</a:t>
              </a:r>
              <a:r>
                <a:rPr lang="en-US" altLang="zh-CN" dirty="0"/>
                <a:t>Cohen kappa</a:t>
              </a:r>
              <a:r>
                <a:rPr lang="zh-CN" altLang="zh-CN" dirty="0"/>
                <a:t>：用于一致性检验</a:t>
              </a:r>
              <a:endParaRPr lang="en-US" altLang="zh-CN" dirty="0"/>
            </a:p>
          </p:txBody>
        </p:sp>
        <p:pic>
          <p:nvPicPr>
            <p:cNvPr id="15" name="图片 14">
              <a:extLst>
                <a:ext uri="{FF2B5EF4-FFF2-40B4-BE49-F238E27FC236}">
                  <a16:creationId xmlns:a16="http://schemas.microsoft.com/office/drawing/2014/main" id="{B90474FA-BE4F-0B46-8C79-A42818BA4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200" y="3171946"/>
              <a:ext cx="3266003" cy="2444492"/>
            </a:xfrm>
            <a:prstGeom prst="rect">
              <a:avLst/>
            </a:prstGeom>
          </p:spPr>
        </p:pic>
        <p:sp>
          <p:nvSpPr>
            <p:cNvPr id="16" name="文本框 15">
              <a:extLst>
                <a:ext uri="{FF2B5EF4-FFF2-40B4-BE49-F238E27FC236}">
                  <a16:creationId xmlns:a16="http://schemas.microsoft.com/office/drawing/2014/main" id="{871B992A-96F1-274E-A616-C05D9096980D}"/>
                </a:ext>
              </a:extLst>
            </p:cNvPr>
            <p:cNvSpPr txBox="1"/>
            <p:nvPr/>
          </p:nvSpPr>
          <p:spPr>
            <a:xfrm>
              <a:off x="5510408" y="4229427"/>
              <a:ext cx="4542971" cy="881075"/>
            </a:xfrm>
            <a:prstGeom prst="rect">
              <a:avLst/>
            </a:prstGeom>
            <a:noFill/>
          </p:spPr>
          <p:txBody>
            <a:bodyPr wrap="square" rtlCol="0">
              <a:spAutoFit/>
            </a:bodyPr>
            <a:lstStyle/>
            <a:p>
              <a:pPr>
                <a:lnSpc>
                  <a:spcPct val="150000"/>
                </a:lnSpc>
              </a:pPr>
              <a:r>
                <a:rPr lang="en-US" altLang="zh-CN" dirty="0"/>
                <a:t>PRC</a:t>
              </a:r>
              <a:r>
                <a:rPr lang="zh-CN" altLang="zh-CN" dirty="0"/>
                <a:t>纵轴是</a:t>
              </a:r>
              <a:r>
                <a:rPr lang="en-US" altLang="zh-CN" dirty="0"/>
                <a:t>precision</a:t>
              </a:r>
              <a:r>
                <a:rPr lang="zh-CN" altLang="zh-CN" dirty="0"/>
                <a:t>，而横轴是</a:t>
              </a:r>
              <a:r>
                <a:rPr lang="en-US" altLang="zh-CN" dirty="0"/>
                <a:t>recall</a:t>
              </a:r>
              <a:r>
                <a:rPr lang="zh-CN" altLang="zh-CN" dirty="0"/>
                <a:t>，所以</a:t>
              </a:r>
              <a:r>
                <a:rPr lang="en-US" altLang="zh-CN" dirty="0"/>
                <a:t>PRC</a:t>
              </a:r>
              <a:r>
                <a:rPr lang="zh-CN" altLang="zh-CN" dirty="0"/>
                <a:t>曲线应该是越往右上凸越好（双高）</a:t>
              </a:r>
            </a:p>
          </p:txBody>
        </p:sp>
      </p:grpSp>
    </p:spTree>
  </p:cSld>
  <p:clrMapOvr>
    <a:masterClrMapping/>
  </p:clrMapOvr>
  <mc:AlternateContent xmlns:mc="http://schemas.openxmlformats.org/markup-compatibility/2006">
    <mc:Choice xmlns:p14="http://schemas.microsoft.com/office/powerpoint/2010/main" Requires="p14">
      <p:transition spd="slow" p14:dur="2000" advTm="49689"/>
    </mc:Choice>
    <mc:Fallback>
      <p:transition spd="slow" advTm="496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92A9892-DA2D-BC4E-A5D0-C0B335BD34E6}"/>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Result</a:t>
            </a:r>
            <a:endParaRPr kumimoji="1" lang="zh-CN" altLang="en-US" sz="3200" dirty="0"/>
          </a:p>
        </p:txBody>
      </p:sp>
      <p:sp>
        <p:nvSpPr>
          <p:cNvPr id="3" name="文本框 2">
            <a:extLst>
              <a:ext uri="{FF2B5EF4-FFF2-40B4-BE49-F238E27FC236}">
                <a16:creationId xmlns:a16="http://schemas.microsoft.com/office/drawing/2014/main" id="{BFFF7DBE-9ABE-134C-B37B-A1E34E12C4D0}"/>
              </a:ext>
            </a:extLst>
          </p:cNvPr>
          <p:cNvSpPr txBox="1"/>
          <p:nvPr/>
        </p:nvSpPr>
        <p:spPr>
          <a:xfrm>
            <a:off x="1625600" y="1567543"/>
            <a:ext cx="8592457" cy="4712893"/>
          </a:xfrm>
          <a:prstGeom prst="rect">
            <a:avLst/>
          </a:prstGeom>
          <a:noFill/>
        </p:spPr>
        <p:txBody>
          <a:bodyPr wrap="square" rtlCol="0">
            <a:spAutoFit/>
          </a:bodyPr>
          <a:lstStyle/>
          <a:p>
            <a:pPr lvl="0">
              <a:lnSpc>
                <a:spcPct val="150000"/>
              </a:lnSpc>
            </a:pPr>
            <a:r>
              <a:rPr lang="en-US" altLang="zh-CN" sz="2000" dirty="0"/>
              <a:t>Differences in demographic, health, and CR differences between converters and nonconverters </a:t>
            </a:r>
            <a:endParaRPr lang="zh-CN" altLang="zh-CN" sz="2000" dirty="0"/>
          </a:p>
          <a:p>
            <a:pPr>
              <a:lnSpc>
                <a:spcPct val="150000"/>
              </a:lnSpc>
            </a:pPr>
            <a:endParaRPr lang="en-US" altLang="zh-CN" dirty="0"/>
          </a:p>
          <a:p>
            <a:pPr>
              <a:lnSpc>
                <a:spcPct val="150000"/>
              </a:lnSpc>
            </a:pPr>
            <a:r>
              <a:rPr lang="zh-CN" altLang="zh-CN" dirty="0"/>
              <a:t>通过比较</a:t>
            </a:r>
            <a:r>
              <a:rPr lang="zh-CN" altLang="en-US" dirty="0"/>
              <a:t>影响</a:t>
            </a:r>
            <a:r>
              <a:rPr lang="zh-CN" altLang="zh-CN" dirty="0"/>
              <a:t>转化者与未转化者的人口因素、健康状态因素以及</a:t>
            </a:r>
            <a:r>
              <a:rPr lang="en-US" altLang="zh-CN" dirty="0"/>
              <a:t>CR</a:t>
            </a:r>
            <a:r>
              <a:rPr lang="zh-CN" altLang="zh-CN" dirty="0"/>
              <a:t>变量，我们发现</a:t>
            </a:r>
            <a:r>
              <a:rPr lang="zh-CN" altLang="en-US" dirty="0"/>
              <a:t>两类人群在</a:t>
            </a:r>
            <a:r>
              <a:rPr lang="zh-CN" altLang="zh-CN" dirty="0"/>
              <a:t>以下方面产生了重大差异：</a:t>
            </a:r>
          </a:p>
          <a:p>
            <a:pPr marL="285750" lvl="0" indent="-285750">
              <a:lnSpc>
                <a:spcPct val="150000"/>
              </a:lnSpc>
              <a:buFont typeface="Arial" panose="020B0604020202020204" pitchFamily="34" charset="0"/>
              <a:buChar char="•"/>
            </a:pPr>
            <a:r>
              <a:rPr lang="zh-CN" altLang="zh-CN" dirty="0"/>
              <a:t>年龄</a:t>
            </a:r>
            <a:r>
              <a:rPr lang="zh-CN" altLang="en-US" dirty="0"/>
              <a:t>：</a:t>
            </a:r>
            <a:r>
              <a:rPr lang="en-US" altLang="zh-CN" dirty="0"/>
              <a:t>62-87 VS 50-87</a:t>
            </a:r>
            <a:endParaRPr lang="zh-CN" altLang="zh-CN" dirty="0"/>
          </a:p>
          <a:p>
            <a:pPr marL="285750" lvl="0" indent="-285750">
              <a:lnSpc>
                <a:spcPct val="150000"/>
              </a:lnSpc>
              <a:buFont typeface="Arial" panose="020B0604020202020204" pitchFamily="34" charset="0"/>
              <a:buChar char="•"/>
            </a:pPr>
            <a:r>
              <a:rPr lang="zh-CN" altLang="zh-CN" dirty="0"/>
              <a:t>职业状态</a:t>
            </a:r>
            <a:r>
              <a:rPr lang="zh-CN" altLang="en-US" dirty="0"/>
              <a:t>：</a:t>
            </a:r>
            <a:r>
              <a:rPr lang="zh-CN" altLang="zh-CN" dirty="0"/>
              <a:t>有工作</a:t>
            </a:r>
            <a:r>
              <a:rPr lang="en-US" altLang="zh-CN" dirty="0"/>
              <a:t>VS</a:t>
            </a:r>
            <a:r>
              <a:rPr lang="zh-CN" altLang="zh-CN" dirty="0"/>
              <a:t>没有工作</a:t>
            </a:r>
            <a:r>
              <a:rPr lang="en-US" altLang="zh-CN" dirty="0"/>
              <a:t>VS</a:t>
            </a:r>
            <a:r>
              <a:rPr lang="zh-CN" altLang="zh-CN" dirty="0"/>
              <a:t>退休</a:t>
            </a:r>
          </a:p>
          <a:p>
            <a:pPr marL="285750" lvl="0" indent="-285750">
              <a:lnSpc>
                <a:spcPct val="150000"/>
              </a:lnSpc>
              <a:buFont typeface="Arial" panose="020B0604020202020204" pitchFamily="34" charset="0"/>
              <a:buChar char="•"/>
            </a:pPr>
            <a:r>
              <a:rPr lang="en-US" altLang="zh-CN" dirty="0"/>
              <a:t>WAIS </a:t>
            </a:r>
            <a:r>
              <a:rPr lang="zh-CN" altLang="zh-CN" dirty="0"/>
              <a:t>词汇得分：</a:t>
            </a:r>
            <a:r>
              <a:rPr lang="en-US" altLang="zh-CN" dirty="0"/>
              <a:t>15-71 VS 18-75</a:t>
            </a:r>
            <a:endParaRPr lang="zh-CN" altLang="zh-CN" dirty="0"/>
          </a:p>
          <a:p>
            <a:pPr marL="285750" lvl="0" indent="-285750">
              <a:lnSpc>
                <a:spcPct val="150000"/>
              </a:lnSpc>
              <a:buFont typeface="Arial" panose="020B0604020202020204" pitchFamily="34" charset="0"/>
              <a:buChar char="•"/>
            </a:pPr>
            <a:r>
              <a:rPr lang="en-US" altLang="zh-CN" dirty="0"/>
              <a:t>Peabody</a:t>
            </a:r>
            <a:r>
              <a:rPr lang="zh-CN" altLang="zh-CN" dirty="0"/>
              <a:t>得分：</a:t>
            </a:r>
            <a:r>
              <a:rPr lang="en-US" altLang="zh-CN" dirty="0"/>
              <a:t>23-87 VS 7-94</a:t>
            </a:r>
            <a:endParaRPr lang="zh-CN" altLang="zh-CN" dirty="0"/>
          </a:p>
          <a:p>
            <a:pPr marL="285750" lvl="0" indent="-285750">
              <a:lnSpc>
                <a:spcPct val="150000"/>
              </a:lnSpc>
              <a:buFont typeface="Arial" panose="020B0604020202020204" pitchFamily="34" charset="0"/>
              <a:buChar char="•"/>
            </a:pPr>
            <a:r>
              <a:rPr lang="zh-CN" altLang="zh-CN" dirty="0"/>
              <a:t>基线诊断</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2084"/>
    </mc:Choice>
    <mc:Fallback>
      <p:transition spd="slow" advTm="7208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25DF4C71-5B8C-5F4D-BD9B-4C68A5941ECC}"/>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Result</a:t>
            </a:r>
            <a:endParaRPr kumimoji="1" lang="zh-CN" altLang="en-US" sz="3200" dirty="0"/>
          </a:p>
        </p:txBody>
      </p:sp>
      <p:sp>
        <p:nvSpPr>
          <p:cNvPr id="3" name="文本框 2">
            <a:extLst>
              <a:ext uri="{FF2B5EF4-FFF2-40B4-BE49-F238E27FC236}">
                <a16:creationId xmlns:a16="http://schemas.microsoft.com/office/drawing/2014/main" id="{ED34FAB0-8166-9E43-B086-8DD1EA421D9D}"/>
              </a:ext>
            </a:extLst>
          </p:cNvPr>
          <p:cNvSpPr txBox="1"/>
          <p:nvPr/>
        </p:nvSpPr>
        <p:spPr>
          <a:xfrm>
            <a:off x="2148115" y="1494971"/>
            <a:ext cx="7649028" cy="400110"/>
          </a:xfrm>
          <a:prstGeom prst="rect">
            <a:avLst/>
          </a:prstGeom>
          <a:noFill/>
        </p:spPr>
        <p:txBody>
          <a:bodyPr wrap="square" rtlCol="0">
            <a:spAutoFit/>
          </a:bodyPr>
          <a:lstStyle/>
          <a:p>
            <a:r>
              <a:rPr lang="en-US" altLang="zh-CN" sz="2000" dirty="0"/>
              <a:t>Machine learning classification of converters and nonconverters</a:t>
            </a:r>
            <a:r>
              <a:rPr lang="zh-CN" altLang="zh-CN" sz="2000" dirty="0"/>
              <a:t> </a:t>
            </a:r>
            <a:endParaRPr kumimoji="1" lang="zh-CN" altLang="en-US" sz="2000" dirty="0"/>
          </a:p>
        </p:txBody>
      </p:sp>
      <p:pic>
        <p:nvPicPr>
          <p:cNvPr id="14" name="图片 13">
            <a:extLst>
              <a:ext uri="{FF2B5EF4-FFF2-40B4-BE49-F238E27FC236}">
                <a16:creationId xmlns:a16="http://schemas.microsoft.com/office/drawing/2014/main" id="{00C3422B-2A6C-1A43-8B4B-78F8E7EFBA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88790" y="2055221"/>
            <a:ext cx="3631210" cy="4606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2257"/>
    </mc:Choice>
    <mc:Fallback>
      <p:transition spd="slow" advTm="7225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F6C6CDDF-9944-9C46-9861-B67B6AC86489}"/>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Result</a:t>
            </a:r>
            <a:endParaRPr kumimoji="1" lang="zh-CN" altLang="en-US" sz="3200" dirty="0"/>
          </a:p>
        </p:txBody>
      </p:sp>
      <p:sp>
        <p:nvSpPr>
          <p:cNvPr id="11" name="文本框 10">
            <a:extLst>
              <a:ext uri="{FF2B5EF4-FFF2-40B4-BE49-F238E27FC236}">
                <a16:creationId xmlns:a16="http://schemas.microsoft.com/office/drawing/2014/main" id="{86B39B54-C370-774F-8DC3-487FCA5FED1C}"/>
              </a:ext>
            </a:extLst>
          </p:cNvPr>
          <p:cNvSpPr txBox="1"/>
          <p:nvPr/>
        </p:nvSpPr>
        <p:spPr>
          <a:xfrm>
            <a:off x="2148115" y="1494971"/>
            <a:ext cx="7649028" cy="400110"/>
          </a:xfrm>
          <a:prstGeom prst="rect">
            <a:avLst/>
          </a:prstGeom>
          <a:noFill/>
        </p:spPr>
        <p:txBody>
          <a:bodyPr wrap="square" rtlCol="0">
            <a:spAutoFit/>
          </a:bodyPr>
          <a:lstStyle/>
          <a:p>
            <a:r>
              <a:rPr lang="en-US" altLang="zh-CN" sz="2000" dirty="0"/>
              <a:t>Machine learning classification of converters and nonconverters</a:t>
            </a:r>
            <a:r>
              <a:rPr lang="zh-CN" altLang="zh-CN" sz="2000" dirty="0"/>
              <a:t> </a:t>
            </a:r>
            <a:endParaRPr kumimoji="1" lang="zh-CN" altLang="en-US" sz="2000" dirty="0"/>
          </a:p>
        </p:txBody>
      </p:sp>
      <p:pic>
        <p:nvPicPr>
          <p:cNvPr id="12" name="图片 11">
            <a:extLst>
              <a:ext uri="{FF2B5EF4-FFF2-40B4-BE49-F238E27FC236}">
                <a16:creationId xmlns:a16="http://schemas.microsoft.com/office/drawing/2014/main" id="{C9C1ECB0-6D4F-764E-9571-D1FF2267D0D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90110" y="2167935"/>
            <a:ext cx="3754710" cy="4302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507"/>
    </mc:Choice>
    <mc:Fallback>
      <p:transition spd="slow" advTm="355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32C9FB68-8B1E-114A-8113-045AF8265C88}"/>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Conclusion</a:t>
            </a:r>
            <a:endParaRPr kumimoji="1" lang="zh-CN" altLang="en-US" sz="3200" dirty="0"/>
          </a:p>
        </p:txBody>
      </p:sp>
      <p:sp>
        <p:nvSpPr>
          <p:cNvPr id="2" name="文本框 1">
            <a:extLst>
              <a:ext uri="{FF2B5EF4-FFF2-40B4-BE49-F238E27FC236}">
                <a16:creationId xmlns:a16="http://schemas.microsoft.com/office/drawing/2014/main" id="{527B4898-49DF-4748-A70A-04F9C5406580}"/>
              </a:ext>
            </a:extLst>
          </p:cNvPr>
          <p:cNvSpPr txBox="1"/>
          <p:nvPr/>
        </p:nvSpPr>
        <p:spPr>
          <a:xfrm>
            <a:off x="815658" y="2438401"/>
            <a:ext cx="2757714" cy="12965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最佳方法：</a:t>
            </a:r>
            <a:r>
              <a:rPr lang="en-US" altLang="zh-CN" dirty="0" err="1"/>
              <a:t>gb</a:t>
            </a:r>
            <a:r>
              <a:rPr lang="zh-CN" altLang="zh-CN" dirty="0"/>
              <a:t>分类器</a:t>
            </a:r>
            <a:endParaRPr lang="en-US" altLang="zh-CN" dirty="0"/>
          </a:p>
          <a:p>
            <a:pPr>
              <a:lnSpc>
                <a:spcPct val="150000"/>
              </a:lnSpc>
            </a:pPr>
            <a:r>
              <a:rPr lang="zh-CN" altLang="en-US" dirty="0"/>
              <a:t>                       </a:t>
            </a:r>
            <a:r>
              <a:rPr lang="zh-CN" altLang="zh-CN" dirty="0"/>
              <a:t>随机森林</a:t>
            </a:r>
            <a:endParaRPr lang="en-US" altLang="zh-CN" dirty="0"/>
          </a:p>
          <a:p>
            <a:pPr marL="285750" indent="-285750">
              <a:lnSpc>
                <a:spcPct val="150000"/>
              </a:lnSpc>
              <a:buFont typeface="Arial" panose="020B0604020202020204" pitchFamily="34" charset="0"/>
              <a:buChar char="•"/>
            </a:pPr>
            <a:endParaRPr lang="zh-CN" altLang="zh-CN" dirty="0"/>
          </a:p>
        </p:txBody>
      </p:sp>
      <p:pic>
        <p:nvPicPr>
          <p:cNvPr id="8" name="图片 7">
            <a:extLst>
              <a:ext uri="{FF2B5EF4-FFF2-40B4-BE49-F238E27FC236}">
                <a16:creationId xmlns:a16="http://schemas.microsoft.com/office/drawing/2014/main" id="{B3B52893-22C8-034D-AAEB-5D8AFC93B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738" y="1042442"/>
            <a:ext cx="3200400" cy="5727700"/>
          </a:xfrm>
          <a:prstGeom prst="rect">
            <a:avLst/>
          </a:prstGeom>
        </p:spPr>
      </p:pic>
      <p:pic>
        <p:nvPicPr>
          <p:cNvPr id="12" name="图片 11">
            <a:extLst>
              <a:ext uri="{FF2B5EF4-FFF2-40B4-BE49-F238E27FC236}">
                <a16:creationId xmlns:a16="http://schemas.microsoft.com/office/drawing/2014/main" id="{2371D85B-423D-1648-9EC4-ECA4A0F0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086" y="1168400"/>
            <a:ext cx="3048000"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1541"/>
    </mc:Choice>
    <mc:Fallback>
      <p:transition spd="slow" advTm="615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78B0121-C2E0-3546-A937-1931DACC2C6C}"/>
              </a:ext>
            </a:extLst>
          </p:cNvPr>
          <p:cNvGrpSpPr/>
          <p:nvPr/>
        </p:nvGrpSpPr>
        <p:grpSpPr>
          <a:xfrm>
            <a:off x="-24130" y="277971"/>
            <a:ext cx="839788" cy="514747"/>
            <a:chOff x="0" y="615156"/>
            <a:chExt cx="839788" cy="514747"/>
          </a:xfrm>
        </p:grpSpPr>
        <p:sp>
          <p:nvSpPr>
            <p:cNvPr id="5" name="平行四边形 4">
              <a:extLst>
                <a:ext uri="{FF2B5EF4-FFF2-40B4-BE49-F238E27FC236}">
                  <a16:creationId xmlns:a16="http://schemas.microsoft.com/office/drawing/2014/main" id="{71527897-48C9-6C49-BD6F-C513E05F29C7}"/>
                </a:ext>
              </a:extLst>
            </p:cNvPr>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9">
              <a:extLst>
                <a:ext uri="{FF2B5EF4-FFF2-40B4-BE49-F238E27FC236}">
                  <a16:creationId xmlns:a16="http://schemas.microsoft.com/office/drawing/2014/main" id="{7A21C9BA-F3BC-1B45-ABBD-9BC0A3C55ACD}"/>
                </a:ext>
              </a:extLst>
            </p:cNvPr>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9D7EA97C-A91B-8E46-BEA5-974F237B873B}"/>
              </a:ext>
            </a:extLst>
          </p:cNvPr>
          <p:cNvGrpSpPr/>
          <p:nvPr/>
        </p:nvGrpSpPr>
        <p:grpSpPr>
          <a:xfrm flipH="1">
            <a:off x="11329035" y="5955506"/>
            <a:ext cx="839788" cy="514747"/>
            <a:chOff x="0" y="615156"/>
            <a:chExt cx="839788" cy="514747"/>
          </a:xfrm>
        </p:grpSpPr>
        <p:sp>
          <p:nvSpPr>
            <p:cNvPr id="8" name="平行四边形 7">
              <a:extLst>
                <a:ext uri="{FF2B5EF4-FFF2-40B4-BE49-F238E27FC236}">
                  <a16:creationId xmlns:a16="http://schemas.microsoft.com/office/drawing/2014/main" id="{E571F7BF-F3DD-744B-BE55-F23A53AB065A}"/>
                </a:ext>
              </a:extLst>
            </p:cNvPr>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6">
              <a:extLst>
                <a:ext uri="{FF2B5EF4-FFF2-40B4-BE49-F238E27FC236}">
                  <a16:creationId xmlns:a16="http://schemas.microsoft.com/office/drawing/2014/main" id="{3E4C5267-AE19-4745-9311-4AE3D9F82666}"/>
                </a:ext>
              </a:extLst>
            </p:cNvPr>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1FE5DB12-4B97-0E45-A495-3B61F960FAAC}"/>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Conclusion</a:t>
            </a:r>
            <a:endParaRPr kumimoji="1" lang="zh-CN" altLang="en-US" sz="3200" dirty="0"/>
          </a:p>
        </p:txBody>
      </p:sp>
      <p:sp>
        <p:nvSpPr>
          <p:cNvPr id="11" name="文本框 10">
            <a:extLst>
              <a:ext uri="{FF2B5EF4-FFF2-40B4-BE49-F238E27FC236}">
                <a16:creationId xmlns:a16="http://schemas.microsoft.com/office/drawing/2014/main" id="{ABE63D22-0D41-4A4B-B70A-1B9A3C90D288}"/>
              </a:ext>
            </a:extLst>
          </p:cNvPr>
          <p:cNvSpPr txBox="1"/>
          <p:nvPr/>
        </p:nvSpPr>
        <p:spPr>
          <a:xfrm>
            <a:off x="1727199" y="1669143"/>
            <a:ext cx="8882743" cy="2543068"/>
          </a:xfrm>
          <a:prstGeom prst="rect">
            <a:avLst/>
          </a:prstGeom>
          <a:noFill/>
        </p:spPr>
        <p:txBody>
          <a:bodyPr wrap="square" rtlCol="0">
            <a:spAutoFit/>
          </a:bodyPr>
          <a:lstStyle/>
          <a:p>
            <a:pPr>
              <a:lnSpc>
                <a:spcPct val="150000"/>
              </a:lnSpc>
            </a:pPr>
            <a:endParaRPr lang="zh-CN" altLang="zh-CN" dirty="0"/>
          </a:p>
          <a:p>
            <a:pPr marL="285750" indent="-285750">
              <a:lnSpc>
                <a:spcPct val="150000"/>
              </a:lnSpc>
              <a:buFont typeface="Arial" panose="020B0604020202020204" pitchFamily="34" charset="0"/>
              <a:buChar char="•"/>
            </a:pPr>
            <a:r>
              <a:rPr lang="zh-CN" altLang="zh-CN" dirty="0"/>
              <a:t>最重要因素：根据两种算法作出的最佳预测，两个诊断变量（诊断本身以及从诊断到最终随访的月份）、实际年龄、三个</a:t>
            </a:r>
            <a:r>
              <a:rPr lang="en-US" altLang="zh-CN" dirty="0" err="1"/>
              <a:t>cr</a:t>
            </a:r>
            <a:r>
              <a:rPr lang="zh-CN" altLang="zh-CN" dirty="0"/>
              <a:t>代变量（</a:t>
            </a:r>
            <a:r>
              <a:rPr lang="en-US" altLang="zh-CN" dirty="0"/>
              <a:t>WAIS</a:t>
            </a:r>
            <a:r>
              <a:rPr lang="zh-CN" altLang="zh-CN" dirty="0"/>
              <a:t>词汇评分、皮博迪测试评分、正规教育年限）是影响转化的最重要因素</a:t>
            </a:r>
            <a:endParaRPr lang="en-US" altLang="zh-CN" dirty="0"/>
          </a:p>
          <a:p>
            <a:pPr marL="285750" indent="-285750">
              <a:lnSpc>
                <a:spcPct val="150000"/>
              </a:lnSpc>
              <a:buFont typeface="Arial" panose="020B0604020202020204" pitchFamily="34" charset="0"/>
              <a:buChar char="•"/>
            </a:pPr>
            <a:endParaRPr lang="zh-CN" altLang="zh-CN" dirty="0"/>
          </a:p>
          <a:p>
            <a:pPr marL="285750" indent="-285750">
              <a:lnSpc>
                <a:spcPct val="150000"/>
              </a:lnSpc>
              <a:buFont typeface="Arial" panose="020B0604020202020204" pitchFamily="34" charset="0"/>
              <a:buChar char="•"/>
            </a:pPr>
            <a:r>
              <a:rPr lang="en-US" altLang="zh-CN" dirty="0"/>
              <a:t>ML</a:t>
            </a:r>
            <a:r>
              <a:rPr lang="zh-CN" altLang="zh-CN" dirty="0"/>
              <a:t>技术证实了</a:t>
            </a:r>
            <a:r>
              <a:rPr lang="en-US" altLang="zh-CN" dirty="0"/>
              <a:t>CR</a:t>
            </a:r>
            <a:r>
              <a:rPr lang="zh-CN" altLang="zh-CN" dirty="0"/>
              <a:t>的保护作用</a:t>
            </a:r>
          </a:p>
        </p:txBody>
      </p:sp>
    </p:spTree>
    <p:extLst>
      <p:ext uri="{BB962C8B-B14F-4D97-AF65-F5344CB8AC3E}">
        <p14:creationId xmlns:p14="http://schemas.microsoft.com/office/powerpoint/2010/main" val="3036305418"/>
      </p:ext>
    </p:extLst>
  </p:cSld>
  <p:clrMapOvr>
    <a:masterClrMapping/>
  </p:clrMapOvr>
  <mc:AlternateContent xmlns:mc="http://schemas.openxmlformats.org/markup-compatibility/2006">
    <mc:Choice xmlns:p14="http://schemas.microsoft.com/office/powerpoint/2010/main" Requires="p14">
      <p:transition spd="slow" p14:dur="2000" advTm="135601"/>
    </mc:Choice>
    <mc:Fallback>
      <p:transition spd="slow" advTm="13560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902F873-95DC-3242-8559-253C5C6D1783}"/>
              </a:ext>
            </a:extLst>
          </p:cNvPr>
          <p:cNvGrpSpPr/>
          <p:nvPr/>
        </p:nvGrpSpPr>
        <p:grpSpPr>
          <a:xfrm>
            <a:off x="-24130" y="277971"/>
            <a:ext cx="839788" cy="514747"/>
            <a:chOff x="0" y="615156"/>
            <a:chExt cx="839788" cy="514747"/>
          </a:xfrm>
        </p:grpSpPr>
        <p:sp>
          <p:nvSpPr>
            <p:cNvPr id="5" name="平行四边形 4">
              <a:extLst>
                <a:ext uri="{FF2B5EF4-FFF2-40B4-BE49-F238E27FC236}">
                  <a16:creationId xmlns:a16="http://schemas.microsoft.com/office/drawing/2014/main" id="{92042E44-3E0C-2547-AC40-88EBB70B2CB3}"/>
                </a:ext>
              </a:extLst>
            </p:cNvPr>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9">
              <a:extLst>
                <a:ext uri="{FF2B5EF4-FFF2-40B4-BE49-F238E27FC236}">
                  <a16:creationId xmlns:a16="http://schemas.microsoft.com/office/drawing/2014/main" id="{F116A4A6-FEBB-574C-89B5-CEF81789851D}"/>
                </a:ext>
              </a:extLst>
            </p:cNvPr>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670A8515-2361-AF46-B43A-EC41B49ACE9A}"/>
              </a:ext>
            </a:extLst>
          </p:cNvPr>
          <p:cNvGrpSpPr/>
          <p:nvPr/>
        </p:nvGrpSpPr>
        <p:grpSpPr>
          <a:xfrm flipH="1">
            <a:off x="11329035" y="5955506"/>
            <a:ext cx="839788" cy="514747"/>
            <a:chOff x="0" y="615156"/>
            <a:chExt cx="839788" cy="514747"/>
          </a:xfrm>
        </p:grpSpPr>
        <p:sp>
          <p:nvSpPr>
            <p:cNvPr id="8" name="平行四边形 7">
              <a:extLst>
                <a:ext uri="{FF2B5EF4-FFF2-40B4-BE49-F238E27FC236}">
                  <a16:creationId xmlns:a16="http://schemas.microsoft.com/office/drawing/2014/main" id="{90079E5B-7EC0-CF4E-93C6-E2A6D6365D6C}"/>
                </a:ext>
              </a:extLst>
            </p:cNvPr>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6">
              <a:extLst>
                <a:ext uri="{FF2B5EF4-FFF2-40B4-BE49-F238E27FC236}">
                  <a16:creationId xmlns:a16="http://schemas.microsoft.com/office/drawing/2014/main" id="{EEC3F5CC-395D-3345-AC02-52A1D56E8C6F}"/>
                </a:ext>
              </a:extLst>
            </p:cNvPr>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3C3F0E1-423D-E84F-91B6-88652382B89B}"/>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Suggestion</a:t>
            </a:r>
            <a:endParaRPr kumimoji="1" lang="zh-CN" altLang="en-US" sz="3200" dirty="0"/>
          </a:p>
        </p:txBody>
      </p:sp>
      <p:sp>
        <p:nvSpPr>
          <p:cNvPr id="11" name="文本框 10">
            <a:extLst>
              <a:ext uri="{FF2B5EF4-FFF2-40B4-BE49-F238E27FC236}">
                <a16:creationId xmlns:a16="http://schemas.microsoft.com/office/drawing/2014/main" id="{143F993C-EA40-6C4A-8D69-FBD977E02AA1}"/>
              </a:ext>
            </a:extLst>
          </p:cNvPr>
          <p:cNvSpPr txBox="1"/>
          <p:nvPr/>
        </p:nvSpPr>
        <p:spPr>
          <a:xfrm>
            <a:off x="2061028" y="1959428"/>
            <a:ext cx="8258629" cy="3374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尽管</a:t>
            </a:r>
            <a:r>
              <a:rPr lang="en-US" altLang="zh-CN" dirty="0"/>
              <a:t>ML</a:t>
            </a:r>
            <a:r>
              <a:rPr lang="zh-CN" altLang="zh-CN" dirty="0"/>
              <a:t>技术已经广泛应用于不同的健康研究领域，但是认知衰老与认知障碍</a:t>
            </a:r>
            <a:r>
              <a:rPr lang="zh-CN" altLang="en-US" dirty="0"/>
              <a:t>研究</a:t>
            </a:r>
            <a:r>
              <a:rPr lang="zh-CN" altLang="zh-CN" dirty="0"/>
              <a:t>运用</a:t>
            </a:r>
            <a:r>
              <a:rPr lang="en-US" altLang="zh-CN" dirty="0"/>
              <a:t>ML</a:t>
            </a:r>
            <a:r>
              <a:rPr lang="zh-CN" altLang="zh-CN" dirty="0"/>
              <a:t>技术的相对较少，因此需要进一步检测</a:t>
            </a:r>
            <a:r>
              <a:rPr lang="en-US" altLang="zh-CN" dirty="0"/>
              <a:t>ML</a:t>
            </a:r>
            <a:r>
              <a:rPr lang="zh-CN" altLang="zh-CN" dirty="0"/>
              <a:t>算法</a:t>
            </a:r>
            <a:r>
              <a:rPr lang="zh-CN" altLang="en-US" dirty="0"/>
              <a:t>在该领域内的</a:t>
            </a:r>
            <a:r>
              <a:rPr lang="zh-CN" altLang="zh-CN" dirty="0"/>
              <a:t>有效性</a:t>
            </a:r>
            <a:endParaRPr lang="en-US" altLang="zh-CN" dirty="0"/>
          </a:p>
          <a:p>
            <a:pPr marL="285750" indent="-285750">
              <a:lnSpc>
                <a:spcPct val="150000"/>
              </a:lnSpc>
              <a:buFont typeface="Arial" panose="020B0604020202020204" pitchFamily="34" charset="0"/>
              <a:buChar char="•"/>
            </a:pPr>
            <a:endParaRPr lang="zh-CN" altLang="zh-CN" dirty="0"/>
          </a:p>
          <a:p>
            <a:pPr marL="285750" indent="-285750">
              <a:lnSpc>
                <a:spcPct val="150000"/>
              </a:lnSpc>
              <a:buFont typeface="Arial" panose="020B0604020202020204" pitchFamily="34" charset="0"/>
              <a:buChar char="•"/>
            </a:pPr>
            <a:r>
              <a:rPr lang="zh-CN" altLang="zh-CN" dirty="0"/>
              <a:t>该研究所采用的纵向数据集是结构良好的，因此获得的结果并不具有最大的说服力，考虑到</a:t>
            </a:r>
            <a:r>
              <a:rPr lang="en-US" altLang="zh-CN" dirty="0"/>
              <a:t>MCI</a:t>
            </a:r>
            <a:r>
              <a:rPr lang="zh-CN" altLang="zh-CN" dirty="0"/>
              <a:t>表现的复杂性以及诊断的难度，后续可以考虑采用更大的样本或者运用更新的老年痴呆检测方法来对实验进行改进</a:t>
            </a:r>
          </a:p>
          <a:p>
            <a:pPr marL="285750" indent="-285750">
              <a:lnSpc>
                <a:spcPct val="150000"/>
              </a:lnSpc>
              <a:buFont typeface="Arial" panose="020B0604020202020204" pitchFamily="34" charset="0"/>
              <a:buChar char="•"/>
            </a:pPr>
            <a:endParaRPr lang="zh-CN" altLang="zh-CN" dirty="0"/>
          </a:p>
        </p:txBody>
      </p:sp>
    </p:spTree>
    <p:extLst>
      <p:ext uri="{BB962C8B-B14F-4D97-AF65-F5344CB8AC3E}">
        <p14:creationId xmlns:p14="http://schemas.microsoft.com/office/powerpoint/2010/main" val="1273819473"/>
      </p:ext>
    </p:extLst>
  </p:cSld>
  <p:clrMapOvr>
    <a:masterClrMapping/>
  </p:clrMapOvr>
  <mc:AlternateContent xmlns:mc="http://schemas.openxmlformats.org/markup-compatibility/2006">
    <mc:Choice xmlns:p14="http://schemas.microsoft.com/office/powerpoint/2010/main" Requires="p14">
      <p:transition spd="slow" p14:dur="2000" advTm="103277"/>
    </mc:Choice>
    <mc:Fallback>
      <p:transition spd="slow" advTm="10327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249264D4-BD29-3046-B2DA-8B4BEA5C6B65}"/>
              </a:ext>
            </a:extLst>
          </p:cNvPr>
          <p:cNvSpPr txBox="1"/>
          <p:nvPr/>
        </p:nvSpPr>
        <p:spPr>
          <a:xfrm>
            <a:off x="1282535" y="750055"/>
            <a:ext cx="4025735" cy="584775"/>
          </a:xfrm>
          <a:prstGeom prst="rect">
            <a:avLst/>
          </a:prstGeom>
          <a:noFill/>
        </p:spPr>
        <p:txBody>
          <a:bodyPr wrap="square" rtlCol="0">
            <a:spAutoFit/>
          </a:bodyPr>
          <a:lstStyle/>
          <a:p>
            <a:r>
              <a:rPr kumimoji="1" lang="en" altLang="zh-CN" sz="3200" dirty="0"/>
              <a:t>Research Background</a:t>
            </a:r>
            <a:endParaRPr kumimoji="1" lang="zh-CN" altLang="en-US" sz="3200" dirty="0"/>
          </a:p>
        </p:txBody>
      </p:sp>
      <p:sp>
        <p:nvSpPr>
          <p:cNvPr id="8" name="文本框 7">
            <a:extLst>
              <a:ext uri="{FF2B5EF4-FFF2-40B4-BE49-F238E27FC236}">
                <a16:creationId xmlns:a16="http://schemas.microsoft.com/office/drawing/2014/main" id="{B6C818BD-7B2F-8342-AE93-F3E9D4E1489B}"/>
              </a:ext>
            </a:extLst>
          </p:cNvPr>
          <p:cNvSpPr txBox="1"/>
          <p:nvPr/>
        </p:nvSpPr>
        <p:spPr>
          <a:xfrm>
            <a:off x="2232561" y="2422567"/>
            <a:ext cx="8098972"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痴呆是由各种原因造成人的智能全面减退的临床综合症，它不仅限于个体的疾病，而且因其带来的巨大社会负担已成为一个重要的公共卫生问题</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zh-CN" dirty="0"/>
              <a:t>在发达国家，痴呆是继心脏病、癌症、中风后的第四位死因，据估计我国现有月</a:t>
            </a:r>
            <a:r>
              <a:rPr lang="en-US" altLang="zh-CN" dirty="0"/>
              <a:t>500</a:t>
            </a:r>
            <a:r>
              <a:rPr lang="zh-CN" altLang="zh-CN" dirty="0"/>
              <a:t>万左右患者。随着社会老龄化的迅猛发展，老年性痴呆必将成为我国不可忽视的卫生和社会问题</a:t>
            </a:r>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757420" y="2720975"/>
            <a:ext cx="3336925" cy="1323439"/>
          </a:xfrm>
          <a:prstGeom prst="rect">
            <a:avLst/>
          </a:prstGeom>
          <a:noFill/>
        </p:spPr>
        <p:txBody>
          <a:bodyPr vert="horz" wrap="square" rtlCol="0">
            <a:spAutoFit/>
          </a:bodyPr>
          <a:lstStyle/>
          <a:p>
            <a:r>
              <a:rPr lang="zh-CN" altLang="en-US" sz="8000" dirty="0">
                <a:latin typeface="微软雅黑" panose="020B0503020204020204" pitchFamily="34" charset="-122"/>
                <a:ea typeface="微软雅黑" panose="020B0503020204020204" pitchFamily="34" charset="-122"/>
                <a:cs typeface="微软雅黑" panose="020B0503020204020204" pitchFamily="34" charset="-122"/>
              </a:rPr>
              <a:t>谢谢</a:t>
            </a:r>
            <a:r>
              <a:rPr lang="zh-CN" altLang="zh-CN" sz="8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083">
        <p:split orient="vert"/>
      </p:transition>
    </mc:Choice>
    <mc:Fallback>
      <p:transition spd="slow" advTm="608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2A04BDA0-4BAE-4E49-BCEF-40B18CDC6004}"/>
              </a:ext>
            </a:extLst>
          </p:cNvPr>
          <p:cNvSpPr txBox="1"/>
          <p:nvPr/>
        </p:nvSpPr>
        <p:spPr>
          <a:xfrm>
            <a:off x="1282535" y="750055"/>
            <a:ext cx="4191990" cy="584775"/>
          </a:xfrm>
          <a:prstGeom prst="rect">
            <a:avLst/>
          </a:prstGeom>
          <a:noFill/>
        </p:spPr>
        <p:txBody>
          <a:bodyPr wrap="square" rtlCol="0">
            <a:spAutoFit/>
          </a:bodyPr>
          <a:lstStyle/>
          <a:p>
            <a:r>
              <a:rPr kumimoji="1" lang="en" altLang="zh-CN" sz="3200" dirty="0"/>
              <a:t>Research Background</a:t>
            </a:r>
            <a:endParaRPr kumimoji="1" lang="zh-CN" altLang="en-US" sz="3200" dirty="0"/>
          </a:p>
        </p:txBody>
      </p:sp>
      <p:sp>
        <p:nvSpPr>
          <p:cNvPr id="2" name="文本框 1">
            <a:extLst>
              <a:ext uri="{FF2B5EF4-FFF2-40B4-BE49-F238E27FC236}">
                <a16:creationId xmlns:a16="http://schemas.microsoft.com/office/drawing/2014/main" id="{EDA2535A-4018-9047-80C2-437104EB1E89}"/>
              </a:ext>
            </a:extLst>
          </p:cNvPr>
          <p:cNvSpPr txBox="1"/>
          <p:nvPr/>
        </p:nvSpPr>
        <p:spPr>
          <a:xfrm>
            <a:off x="2434442" y="2076130"/>
            <a:ext cx="7600208" cy="39742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轻度认知功能障碍（</a:t>
            </a:r>
            <a:r>
              <a:rPr lang="en-US" altLang="zh-CN" dirty="0"/>
              <a:t>MCI</a:t>
            </a:r>
            <a:r>
              <a:rPr lang="zh-CN" altLang="zh-CN" dirty="0"/>
              <a:t>）：完成日常活动的能力最小程度受损</a:t>
            </a:r>
            <a:endParaRPr lang="en-US" altLang="zh-CN" dirty="0"/>
          </a:p>
          <a:p>
            <a:pPr marL="285750" indent="-285750">
              <a:lnSpc>
                <a:spcPct val="150000"/>
              </a:lnSpc>
              <a:buFont typeface="Arial" panose="020B0604020202020204" pitchFamily="34" charset="0"/>
              <a:buChar char="•"/>
            </a:pPr>
            <a:endParaRPr lang="zh-CN" altLang="zh-CN" dirty="0"/>
          </a:p>
          <a:p>
            <a:pPr marL="285750" indent="-285750">
              <a:lnSpc>
                <a:spcPct val="150000"/>
              </a:lnSpc>
              <a:buFont typeface="Arial" panose="020B0604020202020204" pitchFamily="34" charset="0"/>
              <a:buChar char="•"/>
            </a:pPr>
            <a:r>
              <a:rPr lang="zh-CN" altLang="zh-CN" dirty="0"/>
              <a:t>认知储备</a:t>
            </a:r>
            <a:r>
              <a:rPr lang="en-US" altLang="zh-CN" dirty="0"/>
              <a:t>cognitive reserve</a:t>
            </a:r>
            <a:r>
              <a:rPr lang="zh-CN" altLang="zh-CN" dirty="0"/>
              <a:t>（</a:t>
            </a:r>
            <a:r>
              <a:rPr lang="en-US" altLang="zh-CN" dirty="0"/>
              <a:t>CR</a:t>
            </a:r>
            <a:r>
              <a:rPr lang="zh-CN" altLang="zh-CN" dirty="0"/>
              <a:t>）：大脑通过使用</a:t>
            </a:r>
            <a:r>
              <a:rPr lang="zh-CN" altLang="en-US" dirty="0"/>
              <a:t>已有</a:t>
            </a:r>
            <a:r>
              <a:rPr lang="zh-CN" altLang="zh-CN" dirty="0"/>
              <a:t>认知处理资源来弥补缺陷，从而适应恶化的情况的能动过程。</a:t>
            </a:r>
          </a:p>
          <a:p>
            <a:pPr indent="1828800">
              <a:lnSpc>
                <a:spcPct val="150000"/>
              </a:lnSpc>
            </a:pPr>
            <a:r>
              <a:rPr lang="en-US" altLang="zh-CN" sz="1600" dirty="0"/>
              <a:t>1</a:t>
            </a:r>
            <a:r>
              <a:rPr lang="zh-CN" altLang="zh-CN" sz="1600" dirty="0"/>
              <a:t>、教育水平：</a:t>
            </a:r>
            <a:r>
              <a:rPr lang="zh-CN" altLang="en-US" sz="1600" dirty="0"/>
              <a:t>正规教育年限</a:t>
            </a:r>
            <a:endParaRPr lang="en-US" altLang="zh-CN" sz="1600" dirty="0"/>
          </a:p>
          <a:p>
            <a:pPr indent="1828800">
              <a:lnSpc>
                <a:spcPct val="150000"/>
              </a:lnSpc>
            </a:pPr>
            <a:r>
              <a:rPr lang="zh-CN" altLang="en-US" sz="1600" dirty="0"/>
              <a:t>                        </a:t>
            </a:r>
            <a:r>
              <a:rPr lang="zh-CN" altLang="zh-CN" sz="1600" dirty="0"/>
              <a:t>职业</a:t>
            </a:r>
            <a:r>
              <a:rPr lang="zh-CN" altLang="en-US" sz="1600" dirty="0"/>
              <a:t>成就</a:t>
            </a:r>
            <a:endParaRPr lang="en-US" altLang="zh-CN" sz="1600" dirty="0"/>
          </a:p>
          <a:p>
            <a:pPr indent="1828800">
              <a:lnSpc>
                <a:spcPct val="150000"/>
              </a:lnSpc>
            </a:pPr>
            <a:r>
              <a:rPr lang="zh-CN" altLang="en-US" sz="1600" dirty="0"/>
              <a:t>                        </a:t>
            </a:r>
            <a:r>
              <a:rPr lang="zh-CN" altLang="zh-CN" sz="1600" dirty="0"/>
              <a:t>阅读习惯</a:t>
            </a:r>
            <a:endParaRPr lang="en-US" altLang="zh-CN" sz="1600" dirty="0"/>
          </a:p>
          <a:p>
            <a:pPr indent="1828800">
              <a:lnSpc>
                <a:spcPct val="150000"/>
              </a:lnSpc>
            </a:pPr>
            <a:r>
              <a:rPr lang="zh-CN" altLang="en-US" sz="1600" dirty="0"/>
              <a:t>                        </a:t>
            </a:r>
            <a:r>
              <a:rPr lang="zh-CN" altLang="zh-CN" sz="1600" dirty="0"/>
              <a:t>词汇水平</a:t>
            </a:r>
          </a:p>
          <a:p>
            <a:pPr indent="1828800">
              <a:lnSpc>
                <a:spcPct val="150000"/>
              </a:lnSpc>
            </a:pPr>
            <a:r>
              <a:rPr lang="en-US" altLang="zh-CN" sz="1600" dirty="0"/>
              <a:t>2</a:t>
            </a:r>
            <a:r>
              <a:rPr lang="zh-CN" altLang="zh-CN" sz="1600" dirty="0"/>
              <a:t>、生活方式：社会文化活动参与度</a:t>
            </a:r>
          </a:p>
          <a:p>
            <a:pPr>
              <a:lnSpc>
                <a:spcPct val="150000"/>
              </a:lnSpc>
            </a:pPr>
            <a:endParaRPr kumimoji="1" lang="zh-CN" altLang="en-US" dirty="0"/>
          </a:p>
        </p:txBody>
      </p:sp>
      <p:sp>
        <p:nvSpPr>
          <p:cNvPr id="11" name="左中括号 10">
            <a:extLst>
              <a:ext uri="{FF2B5EF4-FFF2-40B4-BE49-F238E27FC236}">
                <a16:creationId xmlns:a16="http://schemas.microsoft.com/office/drawing/2014/main" id="{00BF7A44-E343-7E46-8D23-B615878A703F}"/>
              </a:ext>
            </a:extLst>
          </p:cNvPr>
          <p:cNvSpPr/>
          <p:nvPr/>
        </p:nvSpPr>
        <p:spPr>
          <a:xfrm>
            <a:off x="3847605" y="3966358"/>
            <a:ext cx="368135" cy="146066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49214"/>
    </mc:Choice>
    <mc:Fallback>
      <p:transition spd="slow" advTm="14921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B32F90DD-6FE1-854D-B30D-F984517561F7}"/>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8" name="文本框 7">
            <a:extLst>
              <a:ext uri="{FF2B5EF4-FFF2-40B4-BE49-F238E27FC236}">
                <a16:creationId xmlns:a16="http://schemas.microsoft.com/office/drawing/2014/main" id="{67EBAFB2-EEF2-B84D-AB4C-1CD9D2D4383E}"/>
              </a:ext>
            </a:extLst>
          </p:cNvPr>
          <p:cNvSpPr txBox="1"/>
          <p:nvPr/>
        </p:nvSpPr>
        <p:spPr>
          <a:xfrm>
            <a:off x="2090911" y="1855165"/>
            <a:ext cx="8026866" cy="3004733"/>
          </a:xfrm>
          <a:prstGeom prst="rect">
            <a:avLst/>
          </a:prstGeom>
          <a:noFill/>
        </p:spPr>
        <p:txBody>
          <a:bodyPr wrap="square" rtlCol="0">
            <a:spAutoFit/>
          </a:bodyPr>
          <a:lstStyle/>
          <a:p>
            <a:pPr>
              <a:lnSpc>
                <a:spcPct val="150000"/>
              </a:lnSpc>
            </a:pPr>
            <a:r>
              <a:rPr lang="en-US" altLang="zh-CN" sz="2000" dirty="0"/>
              <a:t>Participants</a:t>
            </a:r>
            <a:endParaRPr lang="zh-CN" altLang="zh-CN" sz="2000" dirty="0"/>
          </a:p>
          <a:p>
            <a:pPr marL="285750" indent="-285750">
              <a:lnSpc>
                <a:spcPct val="150000"/>
              </a:lnSpc>
              <a:buFont typeface="Arial" panose="020B0604020202020204" pitchFamily="34" charset="0"/>
              <a:buChar char="•"/>
            </a:pPr>
            <a:r>
              <a:rPr lang="en-US" altLang="zh-CN" dirty="0"/>
              <a:t>2008-2012</a:t>
            </a:r>
            <a:r>
              <a:rPr lang="zh-CN" altLang="zh-CN" dirty="0"/>
              <a:t>年</a:t>
            </a:r>
            <a:r>
              <a:rPr lang="zh-CN" altLang="en-US" dirty="0"/>
              <a:t>（</a:t>
            </a:r>
            <a:r>
              <a:rPr lang="en-US" altLang="zh-CN" dirty="0"/>
              <a:t>54</a:t>
            </a:r>
            <a:r>
              <a:rPr lang="zh-CN" altLang="zh-CN" dirty="0"/>
              <a:t>个月</a:t>
            </a:r>
            <a:r>
              <a:rPr lang="zh-CN" altLang="en-US" dirty="0"/>
              <a:t>）</a:t>
            </a:r>
            <a:r>
              <a:rPr lang="zh-CN" altLang="zh-CN" dirty="0"/>
              <a:t>纵向调查</a:t>
            </a:r>
          </a:p>
          <a:p>
            <a:pPr marL="285750" lvl="0" indent="-285750">
              <a:lnSpc>
                <a:spcPct val="150000"/>
              </a:lnSpc>
              <a:buFont typeface="Arial" panose="020B0604020202020204" pitchFamily="34" charset="0"/>
              <a:buChar char="•"/>
            </a:pPr>
            <a:r>
              <a:rPr lang="en-US" altLang="zh-CN" dirty="0"/>
              <a:t>169</a:t>
            </a:r>
            <a:r>
              <a:rPr lang="zh-CN" altLang="zh-CN" dirty="0"/>
              <a:t>名</a:t>
            </a:r>
            <a:r>
              <a:rPr lang="en-US" altLang="zh-CN" dirty="0"/>
              <a:t>50-87</a:t>
            </a:r>
            <a:r>
              <a:rPr lang="zh-CN" altLang="zh-CN" dirty="0"/>
              <a:t>岁之间的老年人</a:t>
            </a:r>
          </a:p>
          <a:p>
            <a:pPr marL="285750" lvl="0" indent="-285750">
              <a:lnSpc>
                <a:spcPct val="150000"/>
              </a:lnSpc>
              <a:buFont typeface="Arial" panose="020B0604020202020204" pitchFamily="34" charset="0"/>
              <a:buChar char="•"/>
            </a:pPr>
            <a:r>
              <a:rPr lang="zh-CN" altLang="zh-CN" dirty="0"/>
              <a:t>参与了基线及</a:t>
            </a:r>
            <a:r>
              <a:rPr lang="zh-CN" altLang="en-US" dirty="0"/>
              <a:t>跟踪</a:t>
            </a:r>
            <a:r>
              <a:rPr lang="zh-CN" altLang="zh-CN" dirty="0"/>
              <a:t>评估</a:t>
            </a:r>
          </a:p>
          <a:p>
            <a:pPr marL="285750" lvl="0" indent="-285750">
              <a:lnSpc>
                <a:spcPct val="150000"/>
              </a:lnSpc>
              <a:buFont typeface="Arial" panose="020B0604020202020204" pitchFamily="34" charset="0"/>
              <a:buChar char="•"/>
            </a:pPr>
            <a:r>
              <a:rPr lang="zh-CN" altLang="zh-CN" dirty="0"/>
              <a:t>根据主观认知评估标准，认为自己的认知程度不如从前；同时他们之前并未被诊断过存在认知障碍</a:t>
            </a:r>
          </a:p>
          <a:p>
            <a:pPr>
              <a:lnSpc>
                <a:spcPct val="150000"/>
              </a:lnSpc>
            </a:pPr>
            <a:endParaRPr kumimoji="1" lang="zh-CN" altLang="en-US" dirty="0"/>
          </a:p>
        </p:txBody>
      </p:sp>
    </p:spTree>
    <p:extLst>
      <p:ext uri="{BB962C8B-B14F-4D97-AF65-F5344CB8AC3E}">
        <p14:creationId xmlns:p14="http://schemas.microsoft.com/office/powerpoint/2010/main" val="1609727147"/>
      </p:ext>
    </p:extLst>
  </p:cSld>
  <p:clrMapOvr>
    <a:masterClrMapping/>
  </p:clrMapOvr>
  <mc:AlternateContent xmlns:mc="http://schemas.openxmlformats.org/markup-compatibility/2006">
    <mc:Choice xmlns:p14="http://schemas.microsoft.com/office/powerpoint/2010/main" Requires="p14">
      <p:transition spd="slow" p14:dur="2000" advTm="51613"/>
    </mc:Choice>
    <mc:Fallback>
      <p:transition spd="slow" advTm="5161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3483B1D5-13E7-B447-BBA5-8C573D0F2C71}"/>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12" name="文本框 11">
            <a:extLst>
              <a:ext uri="{FF2B5EF4-FFF2-40B4-BE49-F238E27FC236}">
                <a16:creationId xmlns:a16="http://schemas.microsoft.com/office/drawing/2014/main" id="{393D57F2-A1CF-DF40-8DCF-02BB8DD7330B}"/>
              </a:ext>
            </a:extLst>
          </p:cNvPr>
          <p:cNvSpPr txBox="1"/>
          <p:nvPr/>
        </p:nvSpPr>
        <p:spPr>
          <a:xfrm>
            <a:off x="2071868" y="1736203"/>
            <a:ext cx="8356922" cy="3374065"/>
          </a:xfrm>
          <a:prstGeom prst="rect">
            <a:avLst/>
          </a:prstGeom>
          <a:noFill/>
        </p:spPr>
        <p:txBody>
          <a:bodyPr wrap="square" rtlCol="0">
            <a:spAutoFit/>
          </a:bodyPr>
          <a:lstStyle/>
          <a:p>
            <a:pPr>
              <a:lnSpc>
                <a:spcPct val="150000"/>
              </a:lnSpc>
            </a:pPr>
            <a:r>
              <a:rPr lang="en" altLang="zh-CN" dirty="0"/>
              <a:t>Baseline assessment and diagnosis </a:t>
            </a:r>
          </a:p>
          <a:p>
            <a:pPr>
              <a:lnSpc>
                <a:spcPct val="150000"/>
              </a:lnSpc>
            </a:pPr>
            <a:endParaRPr kumimoji="1" lang="en-US" altLang="zh-CN" dirty="0"/>
          </a:p>
          <a:p>
            <a:pPr>
              <a:lnSpc>
                <a:spcPct val="150000"/>
              </a:lnSpc>
            </a:pPr>
            <a:r>
              <a:rPr kumimoji="1" lang="zh-CN" altLang="en-US" dirty="0"/>
              <a:t>一、确诊</a:t>
            </a:r>
            <a:r>
              <a:rPr kumimoji="1" lang="en-US" altLang="zh-CN" dirty="0"/>
              <a:t>MCI</a:t>
            </a:r>
            <a:r>
              <a:rPr kumimoji="1" lang="zh-CN" altLang="en-US" dirty="0"/>
              <a:t>标准</a:t>
            </a:r>
            <a:endParaRPr kumimoji="1" lang="en-US" altLang="zh-CN" dirty="0"/>
          </a:p>
          <a:p>
            <a:pPr marL="285750" lvl="0" indent="-285750">
              <a:lnSpc>
                <a:spcPct val="150000"/>
              </a:lnSpc>
              <a:buFont typeface="Arial" panose="020B0604020202020204" pitchFamily="34" charset="0"/>
              <a:buChar char="•"/>
            </a:pPr>
            <a:r>
              <a:rPr lang="zh-CN" altLang="zh-CN" dirty="0"/>
              <a:t>存在对认知变化的担忧</a:t>
            </a:r>
          </a:p>
          <a:p>
            <a:pPr marL="285750" indent="-285750">
              <a:lnSpc>
                <a:spcPct val="150000"/>
              </a:lnSpc>
              <a:buFont typeface="Arial" panose="020B0604020202020204" pitchFamily="34" charset="0"/>
              <a:buChar char="•"/>
            </a:pPr>
            <a:r>
              <a:rPr lang="zh-CN" altLang="zh-CN" dirty="0"/>
              <a:t>一个或多个领域已存在认知损害</a:t>
            </a:r>
            <a:endParaRPr lang="en-US" altLang="zh-CN" dirty="0"/>
          </a:p>
          <a:p>
            <a:pPr marL="285750" indent="-285750">
              <a:lnSpc>
                <a:spcPct val="150000"/>
              </a:lnSpc>
              <a:buFont typeface="Arial" panose="020B0604020202020204" pitchFamily="34" charset="0"/>
              <a:buChar char="•"/>
            </a:pPr>
            <a:r>
              <a:rPr lang="zh-CN" altLang="zh-CN" dirty="0"/>
              <a:t>在最少援助的情况下可以保持功能独立</a:t>
            </a:r>
            <a:endParaRPr lang="en-US" altLang="zh-CN" dirty="0"/>
          </a:p>
          <a:p>
            <a:pPr marL="285750" indent="-285750">
              <a:lnSpc>
                <a:spcPct val="150000"/>
              </a:lnSpc>
              <a:buFont typeface="Arial" panose="020B0604020202020204" pitchFamily="34" charset="0"/>
              <a:buChar char="•"/>
            </a:pPr>
            <a:r>
              <a:rPr lang="zh-CN" altLang="zh-CN" dirty="0"/>
              <a:t>根据</a:t>
            </a:r>
            <a:r>
              <a:rPr lang="en-US" altLang="zh-CN" dirty="0"/>
              <a:t>NINCDS-ADRDA</a:t>
            </a:r>
            <a:r>
              <a:rPr lang="zh-CN" altLang="zh-CN" dirty="0"/>
              <a:t>所制定的标准，受访者不被定义为痴呆症患者</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2166"/>
    </mc:Choice>
    <mc:Fallback>
      <p:transition spd="slow" advTm="721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1240909A-5B6F-B74D-B948-DF1E3172F192}"/>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11" name="文本框 10">
            <a:extLst>
              <a:ext uri="{FF2B5EF4-FFF2-40B4-BE49-F238E27FC236}">
                <a16:creationId xmlns:a16="http://schemas.microsoft.com/office/drawing/2014/main" id="{416B714B-E6AE-654F-BAA8-53F809ED5EC3}"/>
              </a:ext>
            </a:extLst>
          </p:cNvPr>
          <p:cNvSpPr txBox="1"/>
          <p:nvPr/>
        </p:nvSpPr>
        <p:spPr>
          <a:xfrm>
            <a:off x="2448778" y="1314110"/>
            <a:ext cx="8767091" cy="5543890"/>
          </a:xfrm>
          <a:prstGeom prst="rect">
            <a:avLst/>
          </a:prstGeom>
          <a:noFill/>
        </p:spPr>
        <p:txBody>
          <a:bodyPr wrap="square" rtlCol="0">
            <a:spAutoFit/>
          </a:bodyPr>
          <a:lstStyle/>
          <a:p>
            <a:pPr>
              <a:lnSpc>
                <a:spcPct val="150000"/>
              </a:lnSpc>
            </a:pPr>
            <a:r>
              <a:rPr lang="en" altLang="zh-CN" dirty="0"/>
              <a:t>Baseline assessment and diagnosis </a:t>
            </a:r>
            <a:endParaRPr lang="en-US" altLang="zh-CN" dirty="0"/>
          </a:p>
          <a:p>
            <a:pPr lvl="0">
              <a:lnSpc>
                <a:spcPct val="150000"/>
              </a:lnSpc>
            </a:pPr>
            <a:r>
              <a:rPr lang="zh-CN" altLang="en-US" dirty="0"/>
              <a:t>二、</a:t>
            </a:r>
            <a:r>
              <a:rPr lang="zh-CN" altLang="zh-CN" dirty="0"/>
              <a:t>评估对象</a:t>
            </a:r>
          </a:p>
          <a:p>
            <a:pPr>
              <a:lnSpc>
                <a:spcPct val="150000"/>
              </a:lnSpc>
            </a:pPr>
            <a:r>
              <a:rPr lang="zh-CN" altLang="en-US" dirty="0"/>
              <a:t>        </a:t>
            </a:r>
            <a:r>
              <a:rPr lang="zh-CN" altLang="zh-CN" dirty="0"/>
              <a:t>控制组：</a:t>
            </a:r>
            <a:r>
              <a:rPr lang="en-US" altLang="zh-CN" dirty="0"/>
              <a:t>101</a:t>
            </a:r>
            <a:r>
              <a:rPr lang="zh-CN" altLang="zh-CN" dirty="0"/>
              <a:t>位认知正常的老年人（</a:t>
            </a:r>
            <a:r>
              <a:rPr lang="en-US" altLang="zh-CN" dirty="0"/>
              <a:t>59.8%</a:t>
            </a:r>
            <a:r>
              <a:rPr lang="zh-CN" altLang="zh-CN" dirty="0"/>
              <a:t>）</a:t>
            </a:r>
          </a:p>
          <a:p>
            <a:pPr>
              <a:lnSpc>
                <a:spcPct val="150000"/>
              </a:lnSpc>
            </a:pPr>
            <a:r>
              <a:rPr lang="zh-CN" altLang="en-US" dirty="0"/>
              <a:t>        </a:t>
            </a:r>
            <a:r>
              <a:rPr lang="zh-CN" altLang="zh-CN" dirty="0"/>
              <a:t>实验组：符合</a:t>
            </a:r>
            <a:r>
              <a:rPr lang="en-US" altLang="zh-CN" dirty="0"/>
              <a:t>NIA-AA2011</a:t>
            </a:r>
            <a:r>
              <a:rPr lang="zh-CN" altLang="zh-CN" dirty="0"/>
              <a:t>核心</a:t>
            </a:r>
            <a:r>
              <a:rPr lang="en-US" altLang="zh-CN" dirty="0"/>
              <a:t>MCI</a:t>
            </a:r>
            <a:r>
              <a:rPr lang="zh-CN" altLang="zh-CN" dirty="0"/>
              <a:t>标准的</a:t>
            </a:r>
            <a:r>
              <a:rPr lang="en-US" altLang="zh-CN" dirty="0"/>
              <a:t>68</a:t>
            </a:r>
            <a:r>
              <a:rPr lang="zh-CN" altLang="zh-CN" dirty="0"/>
              <a:t>位老年人</a:t>
            </a:r>
          </a:p>
          <a:p>
            <a:pPr lvl="0">
              <a:lnSpc>
                <a:spcPct val="150000"/>
              </a:lnSpc>
            </a:pPr>
            <a:r>
              <a:rPr lang="en-US" altLang="zh-CN" dirty="0"/>
              <a:t> </a:t>
            </a:r>
            <a:r>
              <a:rPr lang="zh-CN" altLang="en-US" dirty="0"/>
              <a:t>                      </a:t>
            </a:r>
            <a:r>
              <a:rPr lang="en-US" altLang="zh-CN" dirty="0"/>
              <a:t>1</a:t>
            </a:r>
            <a:r>
              <a:rPr lang="zh-CN" altLang="en-US" dirty="0"/>
              <a:t>、</a:t>
            </a:r>
            <a:r>
              <a:rPr lang="zh-CN" altLang="zh-CN" dirty="0"/>
              <a:t>多域遗忘</a:t>
            </a:r>
            <a:r>
              <a:rPr lang="en-US" altLang="zh-CN" dirty="0"/>
              <a:t>ma-MCI</a:t>
            </a:r>
            <a:r>
              <a:rPr lang="zh-CN" altLang="zh-CN" dirty="0"/>
              <a:t> ：</a:t>
            </a:r>
            <a:r>
              <a:rPr lang="en-US" altLang="zh-CN" dirty="0"/>
              <a:t>22</a:t>
            </a:r>
            <a:r>
              <a:rPr lang="zh-CN" altLang="zh-CN" dirty="0"/>
              <a:t>（</a:t>
            </a:r>
            <a:r>
              <a:rPr lang="en-US" altLang="zh-CN" dirty="0"/>
              <a:t>13%</a:t>
            </a:r>
            <a:r>
              <a:rPr lang="zh-CN" altLang="zh-CN" dirty="0"/>
              <a:t>）</a:t>
            </a:r>
          </a:p>
          <a:p>
            <a:pPr lvl="0">
              <a:lnSpc>
                <a:spcPct val="150000"/>
              </a:lnSpc>
            </a:pPr>
            <a:r>
              <a:rPr lang="zh-CN" altLang="en-US" dirty="0"/>
              <a:t>                       </a:t>
            </a:r>
            <a:r>
              <a:rPr lang="en-US" altLang="zh-CN" dirty="0"/>
              <a:t>2</a:t>
            </a:r>
            <a:r>
              <a:rPr lang="zh-CN" altLang="en-US" dirty="0"/>
              <a:t>、</a:t>
            </a:r>
            <a:r>
              <a:rPr lang="zh-CN" altLang="zh-CN" dirty="0"/>
              <a:t>单域遗忘</a:t>
            </a:r>
            <a:r>
              <a:rPr lang="en-US" altLang="zh-CN" dirty="0" err="1"/>
              <a:t>sda</a:t>
            </a:r>
            <a:r>
              <a:rPr lang="en-US" altLang="zh-CN" dirty="0"/>
              <a:t>-MCI</a:t>
            </a:r>
            <a:r>
              <a:rPr lang="zh-CN" altLang="zh-CN" dirty="0"/>
              <a:t> ：</a:t>
            </a:r>
            <a:r>
              <a:rPr lang="en-US" altLang="zh-CN" dirty="0"/>
              <a:t>32</a:t>
            </a:r>
            <a:r>
              <a:rPr lang="zh-CN" altLang="zh-CN" dirty="0"/>
              <a:t>（</a:t>
            </a:r>
            <a:r>
              <a:rPr lang="en-US" altLang="zh-CN" dirty="0"/>
              <a:t>18.9%</a:t>
            </a:r>
            <a:r>
              <a:rPr lang="zh-CN" altLang="zh-CN" dirty="0"/>
              <a:t>）</a:t>
            </a:r>
          </a:p>
          <a:p>
            <a:pPr lvl="0">
              <a:lnSpc>
                <a:spcPct val="150000"/>
              </a:lnSpc>
            </a:pPr>
            <a:r>
              <a:rPr lang="zh-CN" altLang="en-US" dirty="0"/>
              <a:t>                       </a:t>
            </a:r>
            <a:r>
              <a:rPr lang="en-US" altLang="zh-CN" dirty="0"/>
              <a:t>3</a:t>
            </a:r>
            <a:r>
              <a:rPr lang="zh-CN" altLang="en-US" dirty="0"/>
              <a:t>、</a:t>
            </a:r>
            <a:r>
              <a:rPr lang="zh-CN" altLang="zh-CN" dirty="0"/>
              <a:t>无遗忘</a:t>
            </a:r>
            <a:r>
              <a:rPr lang="en-US" altLang="zh-CN" dirty="0" err="1"/>
              <a:t>na</a:t>
            </a:r>
            <a:r>
              <a:rPr lang="en-US" altLang="zh-CN" dirty="0"/>
              <a:t>-MCI</a:t>
            </a:r>
            <a:r>
              <a:rPr lang="zh-CN" altLang="zh-CN" dirty="0"/>
              <a:t> ：</a:t>
            </a:r>
            <a:r>
              <a:rPr lang="en-US" altLang="zh-CN" dirty="0"/>
              <a:t>14</a:t>
            </a:r>
            <a:r>
              <a:rPr lang="zh-CN" altLang="zh-CN" dirty="0"/>
              <a:t>（</a:t>
            </a:r>
            <a:r>
              <a:rPr lang="en-US" altLang="zh-CN" dirty="0"/>
              <a:t>8.3%</a:t>
            </a:r>
            <a:r>
              <a:rPr lang="zh-CN" altLang="zh-CN" dirty="0"/>
              <a:t>）</a:t>
            </a:r>
            <a:endParaRPr lang="en-US" altLang="zh-CN" dirty="0"/>
          </a:p>
          <a:p>
            <a:pPr lvl="0">
              <a:lnSpc>
                <a:spcPct val="150000"/>
              </a:lnSpc>
            </a:pPr>
            <a:r>
              <a:rPr lang="zh-CN" altLang="en-US" dirty="0"/>
              <a:t>三、</a:t>
            </a:r>
            <a:r>
              <a:rPr lang="zh-CN" altLang="zh-CN" dirty="0"/>
              <a:t>评估方法</a:t>
            </a:r>
          </a:p>
          <a:p>
            <a:pPr>
              <a:lnSpc>
                <a:spcPct val="150000"/>
              </a:lnSpc>
            </a:pPr>
            <a:r>
              <a:rPr lang="zh-CN" altLang="zh-CN" dirty="0"/>
              <a:t>初次评估：（一）人口及健康状况评估</a:t>
            </a:r>
          </a:p>
          <a:p>
            <a:pPr>
              <a:lnSpc>
                <a:spcPct val="150000"/>
              </a:lnSpc>
            </a:pPr>
            <a:r>
              <a:rPr lang="zh-CN" altLang="en-US" dirty="0"/>
              <a:t>                              </a:t>
            </a:r>
            <a:r>
              <a:rPr lang="zh-CN" altLang="zh-CN" dirty="0"/>
              <a:t>被调查者病史中的</a:t>
            </a:r>
            <a:r>
              <a:rPr lang="en-US" altLang="zh-CN" dirty="0" err="1"/>
              <a:t>Charlson</a:t>
            </a:r>
            <a:r>
              <a:rPr lang="zh-CN" altLang="zh-CN" dirty="0"/>
              <a:t>并发症指数（排除家族病史）</a:t>
            </a:r>
          </a:p>
          <a:p>
            <a:pPr>
              <a:lnSpc>
                <a:spcPct val="150000"/>
              </a:lnSpc>
            </a:pPr>
            <a:r>
              <a:rPr lang="en-US" altLang="zh-CN" dirty="0"/>
              <a:t>         </a:t>
            </a:r>
            <a:r>
              <a:rPr lang="zh-CN" altLang="en-US" dirty="0"/>
              <a:t>         </a:t>
            </a:r>
            <a:r>
              <a:rPr lang="zh-CN" altLang="zh-CN" dirty="0"/>
              <a:t>（二） 神经心理学及认知评估</a:t>
            </a:r>
          </a:p>
          <a:p>
            <a:pPr>
              <a:lnSpc>
                <a:spcPct val="150000"/>
              </a:lnSpc>
            </a:pPr>
            <a:r>
              <a:rPr lang="en-US" altLang="zh-CN" dirty="0"/>
              <a:t>          </a:t>
            </a:r>
            <a:r>
              <a:rPr lang="zh-CN" altLang="en-US" dirty="0"/>
              <a:t>                   </a:t>
            </a:r>
            <a:r>
              <a:rPr lang="en-US" altLang="zh-CN" dirty="0"/>
              <a:t> CVLT+CAMCOG-R</a:t>
            </a:r>
            <a:r>
              <a:rPr lang="zh-CN" altLang="zh-CN" dirty="0"/>
              <a:t>测试：语言</a:t>
            </a:r>
            <a:r>
              <a:rPr lang="en-US" altLang="zh-CN" dirty="0"/>
              <a:t>/</a:t>
            </a:r>
            <a:r>
              <a:rPr lang="zh-CN" altLang="zh-CN" dirty="0"/>
              <a:t>注意力集中能力</a:t>
            </a:r>
            <a:r>
              <a:rPr lang="en-US" altLang="zh-CN" dirty="0"/>
              <a:t>/</a:t>
            </a:r>
            <a:r>
              <a:rPr lang="zh-CN" altLang="zh-CN" dirty="0"/>
              <a:t>实践执行能力</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82456"/>
    </mc:Choice>
    <mc:Fallback>
      <p:transition spd="slow" advTm="824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705E3331-41A5-D246-8BD6-7F521642A8C5}"/>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C81EB83D-1BB9-7846-B92D-256ED39EB066}"/>
              </a:ext>
            </a:extLst>
          </p:cNvPr>
          <p:cNvSpPr txBox="1"/>
          <p:nvPr/>
        </p:nvSpPr>
        <p:spPr>
          <a:xfrm>
            <a:off x="1596571" y="1408913"/>
            <a:ext cx="9732464" cy="4851393"/>
          </a:xfrm>
          <a:prstGeom prst="rect">
            <a:avLst/>
          </a:prstGeom>
          <a:noFill/>
        </p:spPr>
        <p:txBody>
          <a:bodyPr wrap="square" rtlCol="0">
            <a:spAutoFit/>
          </a:bodyPr>
          <a:lstStyle/>
          <a:p>
            <a:pPr>
              <a:lnSpc>
                <a:spcPct val="150000"/>
              </a:lnSpc>
            </a:pPr>
            <a:r>
              <a:rPr lang="en-US" altLang="zh-CN" dirty="0"/>
              <a:t>Cognitive reserve proxies</a:t>
            </a:r>
            <a:r>
              <a:rPr lang="zh-CN" altLang="zh-CN" dirty="0"/>
              <a:t> </a:t>
            </a:r>
            <a:endParaRPr lang="en-US" altLang="zh-CN" dirty="0"/>
          </a:p>
          <a:p>
            <a:pPr marL="285750" lvl="0" indent="-285750">
              <a:lnSpc>
                <a:spcPct val="150000"/>
              </a:lnSpc>
              <a:buFont typeface="Arial" panose="020B0604020202020204" pitchFamily="34" charset="0"/>
              <a:buChar char="•"/>
            </a:pPr>
            <a:r>
              <a:rPr lang="zh-CN" altLang="zh-CN" dirty="0"/>
              <a:t>正规教育年限</a:t>
            </a:r>
          </a:p>
          <a:p>
            <a:pPr marL="285750" lvl="0" indent="-285750">
              <a:lnSpc>
                <a:spcPct val="150000"/>
              </a:lnSpc>
              <a:buFont typeface="Arial" panose="020B0604020202020204" pitchFamily="34" charset="0"/>
              <a:buChar char="•"/>
            </a:pPr>
            <a:r>
              <a:rPr lang="zh-CN" altLang="zh-CN" dirty="0"/>
              <a:t>职业成就：</a:t>
            </a:r>
          </a:p>
          <a:p>
            <a:pPr lvl="0">
              <a:lnSpc>
                <a:spcPct val="150000"/>
              </a:lnSpc>
            </a:pPr>
            <a:r>
              <a:rPr lang="zh-CN" altLang="en-US" dirty="0"/>
              <a:t>  </a:t>
            </a:r>
            <a:r>
              <a:rPr lang="zh-CN" altLang="en-US" sz="1600" dirty="0"/>
              <a:t>（</a:t>
            </a:r>
            <a:r>
              <a:rPr lang="en-US" altLang="zh-CN" sz="1600" dirty="0"/>
              <a:t>1</a:t>
            </a:r>
            <a:r>
              <a:rPr lang="zh-CN" altLang="en-US" sz="1600" dirty="0"/>
              <a:t>）</a:t>
            </a:r>
            <a:r>
              <a:rPr lang="zh-CN" altLang="zh-CN" sz="1600" dirty="0"/>
              <a:t>无职业（</a:t>
            </a:r>
            <a:r>
              <a:rPr lang="en-US" altLang="zh-CN" sz="1600" dirty="0"/>
              <a:t>2</a:t>
            </a:r>
            <a:r>
              <a:rPr lang="zh-CN" altLang="zh-CN" sz="1600" dirty="0"/>
              <a:t>）技能不足的工人（</a:t>
            </a:r>
            <a:r>
              <a:rPr lang="en-US" altLang="zh-CN" sz="1600" dirty="0"/>
              <a:t>3</a:t>
            </a:r>
            <a:r>
              <a:rPr lang="zh-CN" altLang="zh-CN" sz="1600" dirty="0"/>
              <a:t>）家庭主妇（</a:t>
            </a:r>
            <a:r>
              <a:rPr lang="en-US" altLang="zh-CN" sz="1600" dirty="0"/>
              <a:t>4</a:t>
            </a:r>
            <a:r>
              <a:rPr lang="zh-CN" altLang="zh-CN" sz="1600" dirty="0"/>
              <a:t>）熟练工人、小企业雇员、上班族或销售人员（</a:t>
            </a:r>
            <a:r>
              <a:rPr lang="en-US" altLang="zh-CN" sz="1600" dirty="0"/>
              <a:t>5</a:t>
            </a:r>
            <a:r>
              <a:rPr lang="zh-CN" altLang="zh-CN" sz="1600" dirty="0"/>
              <a:t>）中级公务员或经理、小企业主、教师或中下级专家（</a:t>
            </a:r>
            <a:r>
              <a:rPr lang="en-US" altLang="zh-CN" sz="1600" dirty="0"/>
              <a:t>6</a:t>
            </a:r>
            <a:r>
              <a:rPr lang="zh-CN" altLang="zh-CN" sz="1600" dirty="0"/>
              <a:t>）高级公务员或董事、大学讲师、具有高度社会责任感的个体经营户</a:t>
            </a:r>
          </a:p>
          <a:p>
            <a:pPr marL="285750" lvl="0" indent="-285750">
              <a:lnSpc>
                <a:spcPct val="150000"/>
              </a:lnSpc>
              <a:buFont typeface="Arial" panose="020B0604020202020204" pitchFamily="34" charset="0"/>
              <a:buChar char="•"/>
            </a:pPr>
            <a:r>
              <a:rPr lang="zh-CN" altLang="zh-CN" dirty="0"/>
              <a:t>阅读习惯：</a:t>
            </a:r>
          </a:p>
          <a:p>
            <a:pPr>
              <a:lnSpc>
                <a:spcPct val="150000"/>
              </a:lnSpc>
            </a:pPr>
            <a:r>
              <a:rPr lang="zh-CN" altLang="en-US" sz="1600" dirty="0"/>
              <a:t>   </a:t>
            </a:r>
            <a:r>
              <a:rPr lang="zh-CN" altLang="zh-CN" sz="1600" dirty="0"/>
              <a:t>（</a:t>
            </a:r>
            <a:r>
              <a:rPr lang="en-US" altLang="zh-CN" sz="1600" dirty="0"/>
              <a:t>1</a:t>
            </a:r>
            <a:r>
              <a:rPr lang="zh-CN" altLang="zh-CN" sz="1600" dirty="0"/>
              <a:t>）从不（</a:t>
            </a:r>
            <a:r>
              <a:rPr lang="en-US" altLang="zh-CN" sz="1600" dirty="0"/>
              <a:t>2</a:t>
            </a:r>
            <a:r>
              <a:rPr lang="zh-CN" altLang="zh-CN" sz="1600" dirty="0"/>
              <a:t>）偶尔（</a:t>
            </a:r>
            <a:r>
              <a:rPr lang="en-US" altLang="zh-CN" sz="1600" dirty="0"/>
              <a:t>3</a:t>
            </a:r>
            <a:r>
              <a:rPr lang="zh-CN" altLang="zh-CN" sz="1600" dirty="0"/>
              <a:t>）一周一次（</a:t>
            </a:r>
            <a:r>
              <a:rPr lang="en-US" altLang="zh-CN" sz="1600" dirty="0"/>
              <a:t>4</a:t>
            </a:r>
            <a:r>
              <a:rPr lang="zh-CN" altLang="zh-CN" sz="1600" dirty="0"/>
              <a:t>）一周两次（</a:t>
            </a:r>
            <a:r>
              <a:rPr lang="en-US" altLang="zh-CN" sz="1600" dirty="0"/>
              <a:t>5</a:t>
            </a:r>
            <a:r>
              <a:rPr lang="zh-CN" altLang="zh-CN" sz="1600" dirty="0"/>
              <a:t>）每日</a:t>
            </a:r>
          </a:p>
          <a:p>
            <a:pPr marL="285750" lvl="0" indent="-285750">
              <a:lnSpc>
                <a:spcPct val="150000"/>
              </a:lnSpc>
              <a:buFont typeface="Arial" panose="020B0604020202020204" pitchFamily="34" charset="0"/>
              <a:buChar char="•"/>
            </a:pPr>
            <a:r>
              <a:rPr lang="zh-CN" altLang="zh-CN" dirty="0"/>
              <a:t>社交频率：</a:t>
            </a:r>
          </a:p>
          <a:p>
            <a:pPr>
              <a:lnSpc>
                <a:spcPct val="150000"/>
              </a:lnSpc>
            </a:pPr>
            <a:r>
              <a:rPr lang="zh-CN" altLang="en-US" sz="1600" dirty="0"/>
              <a:t>   </a:t>
            </a:r>
            <a:r>
              <a:rPr lang="zh-CN" altLang="zh-CN" sz="1600" dirty="0"/>
              <a:t>（</a:t>
            </a:r>
            <a:r>
              <a:rPr lang="en-US" altLang="zh-CN" sz="1600" dirty="0"/>
              <a:t>1</a:t>
            </a:r>
            <a:r>
              <a:rPr lang="zh-CN" altLang="zh-CN" sz="1600" dirty="0"/>
              <a:t>）从不（</a:t>
            </a:r>
            <a:r>
              <a:rPr lang="en-US" altLang="zh-CN" sz="1600" dirty="0"/>
              <a:t>2</a:t>
            </a:r>
            <a:r>
              <a:rPr lang="zh-CN" altLang="zh-CN" sz="1600" dirty="0"/>
              <a:t>）非常少（</a:t>
            </a:r>
            <a:r>
              <a:rPr lang="en-US" altLang="zh-CN" sz="1600" dirty="0"/>
              <a:t>3</a:t>
            </a:r>
            <a:r>
              <a:rPr lang="zh-CN" altLang="zh-CN" sz="1600" dirty="0"/>
              <a:t>）偶尔（</a:t>
            </a:r>
            <a:r>
              <a:rPr lang="en-US" altLang="zh-CN" sz="1600" dirty="0"/>
              <a:t>4</a:t>
            </a:r>
            <a:r>
              <a:rPr lang="zh-CN" altLang="zh-CN" sz="1600" dirty="0"/>
              <a:t>）经常（</a:t>
            </a:r>
            <a:r>
              <a:rPr lang="en-US" altLang="zh-CN" sz="1600" dirty="0"/>
              <a:t>5</a:t>
            </a:r>
            <a:r>
              <a:rPr lang="zh-CN" altLang="zh-CN" sz="1600" dirty="0"/>
              <a:t>）总是</a:t>
            </a:r>
          </a:p>
          <a:p>
            <a:pPr marL="285750" indent="-285750">
              <a:lnSpc>
                <a:spcPct val="150000"/>
              </a:lnSpc>
              <a:buFont typeface="Arial" panose="020B0604020202020204" pitchFamily="34" charset="0"/>
              <a:buChar char="•"/>
            </a:pPr>
            <a:r>
              <a:rPr lang="zh-CN" altLang="zh-CN" dirty="0"/>
              <a:t>词汇水平：</a:t>
            </a:r>
            <a:r>
              <a:rPr lang="en-US" altLang="zh-CN" sz="1600" dirty="0"/>
              <a:t>WAIS</a:t>
            </a:r>
            <a:r>
              <a:rPr lang="zh-CN" altLang="zh-CN" sz="1600" dirty="0"/>
              <a:t>量表</a:t>
            </a:r>
            <a:r>
              <a:rPr lang="en-US" altLang="zh-CN" sz="1600" dirty="0"/>
              <a:t>&amp;</a:t>
            </a:r>
            <a:r>
              <a:rPr lang="zh-CN" altLang="zh-CN" sz="1600" dirty="0"/>
              <a:t>皮博迪图片词汇测试</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97785"/>
    </mc:Choice>
    <mc:Fallback>
      <p:transition spd="slow" advTm="977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6199682" y="3009876"/>
            <a:ext cx="5528768"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5" name="Shape 717"/>
          <p:cNvSpPr txBox="1"/>
          <p:nvPr/>
        </p:nvSpPr>
        <p:spPr>
          <a:xfrm>
            <a:off x="6313054" y="3660115"/>
            <a:ext cx="5574146"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bg1"/>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endParaRPr>
          </a:p>
        </p:txBody>
      </p:sp>
      <p:sp>
        <p:nvSpPr>
          <p:cNvPr id="11" name="文本框 10">
            <a:extLst>
              <a:ext uri="{FF2B5EF4-FFF2-40B4-BE49-F238E27FC236}">
                <a16:creationId xmlns:a16="http://schemas.microsoft.com/office/drawing/2014/main" id="{4017D92B-5A51-5244-89D9-4F9186DF70AF}"/>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8C920643-5C35-144D-AFF2-9044AE5E0E6B}"/>
              </a:ext>
            </a:extLst>
          </p:cNvPr>
          <p:cNvSpPr txBox="1"/>
          <p:nvPr/>
        </p:nvSpPr>
        <p:spPr>
          <a:xfrm>
            <a:off x="1545111" y="1647997"/>
            <a:ext cx="9535886" cy="3835730"/>
          </a:xfrm>
          <a:prstGeom prst="rect">
            <a:avLst/>
          </a:prstGeom>
          <a:noFill/>
        </p:spPr>
        <p:txBody>
          <a:bodyPr wrap="square" rtlCol="0">
            <a:spAutoFit/>
          </a:bodyPr>
          <a:lstStyle/>
          <a:p>
            <a:pPr>
              <a:lnSpc>
                <a:spcPct val="150000"/>
              </a:lnSpc>
            </a:pPr>
            <a:r>
              <a:rPr lang="en-US" altLang="zh-CN" sz="2000" dirty="0"/>
              <a:t>Follow-up assessments</a:t>
            </a:r>
            <a:endParaRPr lang="zh-CN" altLang="zh-CN" sz="2000" dirty="0"/>
          </a:p>
          <a:p>
            <a:pPr marL="285750" lvl="0" indent="457200">
              <a:lnSpc>
                <a:spcPct val="150000"/>
              </a:lnSpc>
              <a:buFont typeface="Arial" panose="020B0604020202020204" pitchFamily="34" charset="0"/>
              <a:buChar char="•"/>
            </a:pPr>
            <a:r>
              <a:rPr lang="zh-CN" altLang="zh-CN" dirty="0"/>
              <a:t>跟踪评估：人口及健康状况：推进新一轮健康检查</a:t>
            </a:r>
          </a:p>
          <a:p>
            <a:pPr indent="457200">
              <a:lnSpc>
                <a:spcPct val="150000"/>
              </a:lnSpc>
            </a:pPr>
            <a:r>
              <a:rPr lang="en-US" altLang="zh-CN" dirty="0"/>
              <a:t>          </a:t>
            </a:r>
            <a:r>
              <a:rPr lang="zh-CN" altLang="en-US" dirty="0"/>
              <a:t>             </a:t>
            </a:r>
            <a:r>
              <a:rPr lang="zh-CN" altLang="zh-CN" dirty="0"/>
              <a:t>认知状况：推进新一轮认知评估，并由同一团队根据同一标准进行诊断</a:t>
            </a:r>
          </a:p>
          <a:p>
            <a:pPr marL="285750" lvl="0" indent="457200">
              <a:lnSpc>
                <a:spcPct val="150000"/>
              </a:lnSpc>
              <a:buFont typeface="Arial" panose="020B0604020202020204" pitchFamily="34" charset="0"/>
              <a:buChar char="•"/>
            </a:pPr>
            <a:r>
              <a:rPr lang="zh-CN" altLang="zh-CN" dirty="0"/>
              <a:t>首次回访：</a:t>
            </a:r>
            <a:r>
              <a:rPr lang="en-US" altLang="zh-CN" dirty="0"/>
              <a:t>18m </a:t>
            </a:r>
            <a:endParaRPr lang="zh-CN" altLang="zh-CN" dirty="0"/>
          </a:p>
          <a:p>
            <a:pPr indent="457200">
              <a:lnSpc>
                <a:spcPct val="150000"/>
              </a:lnSpc>
            </a:pPr>
            <a:r>
              <a:rPr lang="zh-CN" altLang="en-US" dirty="0"/>
              <a:t>     </a:t>
            </a:r>
            <a:r>
              <a:rPr lang="zh-CN" altLang="zh-CN" dirty="0"/>
              <a:t>二次回访：</a:t>
            </a:r>
            <a:r>
              <a:rPr lang="en-US" altLang="zh-CN" dirty="0"/>
              <a:t>36m </a:t>
            </a:r>
            <a:endParaRPr lang="zh-CN" altLang="zh-CN" dirty="0"/>
          </a:p>
          <a:p>
            <a:pPr indent="457200">
              <a:lnSpc>
                <a:spcPct val="150000"/>
              </a:lnSpc>
            </a:pPr>
            <a:r>
              <a:rPr lang="zh-CN" altLang="en-US" dirty="0"/>
              <a:t>     </a:t>
            </a:r>
            <a:r>
              <a:rPr lang="zh-CN" altLang="zh-CN" dirty="0"/>
              <a:t>三次回访：</a:t>
            </a:r>
            <a:r>
              <a:rPr lang="en-US" altLang="zh-CN" dirty="0"/>
              <a:t>54m</a:t>
            </a:r>
            <a:endParaRPr lang="zh-CN" altLang="zh-CN" dirty="0"/>
          </a:p>
          <a:p>
            <a:pPr marL="285750" lvl="0" indent="457200">
              <a:lnSpc>
                <a:spcPct val="150000"/>
              </a:lnSpc>
              <a:buFont typeface="Arial" panose="020B0604020202020204" pitchFamily="34" charset="0"/>
              <a:buChar char="•"/>
            </a:pPr>
            <a:r>
              <a:rPr lang="zh-CN" altLang="zh-CN" dirty="0"/>
              <a:t>三次回访结果：</a:t>
            </a:r>
          </a:p>
          <a:p>
            <a:pPr indent="457200">
              <a:lnSpc>
                <a:spcPct val="150000"/>
              </a:lnSpc>
            </a:pPr>
            <a:r>
              <a:rPr lang="zh-CN" altLang="en-US" dirty="0"/>
              <a:t>    </a:t>
            </a:r>
            <a:r>
              <a:rPr lang="zh-CN" altLang="zh-CN" dirty="0"/>
              <a:t>在五年的观察窗口期内，</a:t>
            </a:r>
            <a:r>
              <a:rPr lang="en-US" altLang="zh-CN" b="1" dirty="0"/>
              <a:t>131</a:t>
            </a:r>
            <a:r>
              <a:rPr lang="zh-CN" altLang="zh-CN" dirty="0"/>
              <a:t>名参与者</a:t>
            </a:r>
            <a:r>
              <a:rPr lang="zh-CN" altLang="en-US" dirty="0"/>
              <a:t>未</a:t>
            </a:r>
            <a:r>
              <a:rPr lang="zh-CN" altLang="zh-CN" dirty="0"/>
              <a:t>转</a:t>
            </a:r>
            <a:r>
              <a:rPr lang="zh-CN" altLang="en-US" dirty="0"/>
              <a:t>化</a:t>
            </a:r>
            <a:r>
              <a:rPr lang="zh-CN" altLang="zh-CN" dirty="0"/>
              <a:t>，</a:t>
            </a:r>
            <a:r>
              <a:rPr lang="en-US" altLang="zh-CN" b="1" dirty="0"/>
              <a:t>38</a:t>
            </a:r>
            <a:r>
              <a:rPr lang="zh-CN" altLang="zh-CN" dirty="0"/>
              <a:t>名转化为痴呆症患者</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58320"/>
    </mc:Choice>
    <mc:Fallback>
      <p:transition spd="slow" advTm="583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750EFEC0-CAD0-4744-BF8A-D4A32F9D99ED}"/>
              </a:ext>
            </a:extLst>
          </p:cNvPr>
          <p:cNvSpPr txBox="1"/>
          <p:nvPr/>
        </p:nvSpPr>
        <p:spPr>
          <a:xfrm>
            <a:off x="1282535" y="750055"/>
            <a:ext cx="2838203" cy="584775"/>
          </a:xfrm>
          <a:prstGeom prst="rect">
            <a:avLst/>
          </a:prstGeom>
          <a:noFill/>
        </p:spPr>
        <p:txBody>
          <a:bodyPr wrap="square" rtlCol="0">
            <a:spAutoFit/>
          </a:bodyPr>
          <a:lstStyle/>
          <a:p>
            <a:r>
              <a:rPr kumimoji="1" lang="en-US" altLang="zh-CN" sz="3200" dirty="0"/>
              <a:t>Method</a:t>
            </a:r>
            <a:endParaRPr kumimoji="1" lang="zh-CN" altLang="en-US" sz="3200" dirty="0"/>
          </a:p>
        </p:txBody>
      </p:sp>
      <p:sp>
        <p:nvSpPr>
          <p:cNvPr id="2" name="文本框 1">
            <a:extLst>
              <a:ext uri="{FF2B5EF4-FFF2-40B4-BE49-F238E27FC236}">
                <a16:creationId xmlns:a16="http://schemas.microsoft.com/office/drawing/2014/main" id="{D244A82C-2AB3-EE42-AE28-DA11328B9006}"/>
              </a:ext>
            </a:extLst>
          </p:cNvPr>
          <p:cNvSpPr txBox="1"/>
          <p:nvPr/>
        </p:nvSpPr>
        <p:spPr>
          <a:xfrm>
            <a:off x="1770744" y="1755744"/>
            <a:ext cx="8824685" cy="3420232"/>
          </a:xfrm>
          <a:prstGeom prst="rect">
            <a:avLst/>
          </a:prstGeom>
          <a:noFill/>
        </p:spPr>
        <p:txBody>
          <a:bodyPr wrap="square" rtlCol="0">
            <a:spAutoFit/>
          </a:bodyPr>
          <a:lstStyle/>
          <a:p>
            <a:pPr>
              <a:lnSpc>
                <a:spcPct val="150000"/>
              </a:lnSpc>
            </a:pPr>
            <a:r>
              <a:rPr lang="en-US" altLang="zh-CN" sz="2000" dirty="0"/>
              <a:t>Data analysis</a:t>
            </a:r>
            <a:endParaRPr lang="zh-CN" altLang="zh-CN" sz="2000" dirty="0"/>
          </a:p>
          <a:p>
            <a:pPr marL="285750" indent="-285750">
              <a:lnSpc>
                <a:spcPct val="150000"/>
              </a:lnSpc>
              <a:buFont typeface="Arial" panose="020B0604020202020204" pitchFamily="34" charset="0"/>
              <a:buChar char="•"/>
            </a:pPr>
            <a:r>
              <a:rPr lang="zh-CN" altLang="zh-CN" dirty="0"/>
              <a:t>目标变量：转化</a:t>
            </a:r>
            <a:r>
              <a:rPr lang="en-US" altLang="zh-CN" dirty="0"/>
              <a:t>-</a:t>
            </a:r>
            <a:r>
              <a:rPr lang="zh-CN" altLang="zh-CN" dirty="0"/>
              <a:t>未转化</a:t>
            </a:r>
          </a:p>
          <a:p>
            <a:pPr marL="285750" indent="-285750">
              <a:lnSpc>
                <a:spcPct val="150000"/>
              </a:lnSpc>
              <a:buFont typeface="Arial" panose="020B0604020202020204" pitchFamily="34" charset="0"/>
              <a:buChar char="•"/>
            </a:pPr>
            <a:r>
              <a:rPr lang="zh-CN" altLang="zh-CN" dirty="0"/>
              <a:t>方法：监督机器学习算法</a:t>
            </a:r>
          </a:p>
          <a:p>
            <a:pPr marL="285750" indent="-285750">
              <a:lnSpc>
                <a:spcPct val="150000"/>
              </a:lnSpc>
              <a:buFont typeface="Arial" panose="020B0604020202020204" pitchFamily="34" charset="0"/>
              <a:buChar char="•"/>
            </a:pPr>
            <a:r>
              <a:rPr lang="zh-CN" altLang="zh-CN" dirty="0"/>
              <a:t>数据集：</a:t>
            </a:r>
            <a:r>
              <a:rPr lang="en-US" altLang="zh-CN" dirty="0"/>
              <a:t>1</a:t>
            </a:r>
            <a:r>
              <a:rPr lang="zh-CN" altLang="en-US" dirty="0"/>
              <a:t>、</a:t>
            </a:r>
            <a:r>
              <a:rPr lang="en-US" altLang="zh-CN" dirty="0"/>
              <a:t>169</a:t>
            </a:r>
            <a:r>
              <a:rPr lang="zh-CN" altLang="zh-CN" dirty="0"/>
              <a:t>名参与者</a:t>
            </a:r>
          </a:p>
          <a:p>
            <a:pPr>
              <a:lnSpc>
                <a:spcPct val="150000"/>
              </a:lnSpc>
            </a:pPr>
            <a:r>
              <a:rPr lang="zh-CN" altLang="en-US" dirty="0"/>
              <a:t>                   </a:t>
            </a:r>
            <a:r>
              <a:rPr lang="en-US" altLang="zh-CN" dirty="0"/>
              <a:t>2</a:t>
            </a:r>
            <a:r>
              <a:rPr lang="zh-CN" altLang="en-US" dirty="0"/>
              <a:t>、</a:t>
            </a:r>
            <a:r>
              <a:rPr lang="en-US" altLang="zh-CN" dirty="0"/>
              <a:t>14</a:t>
            </a:r>
            <a:r>
              <a:rPr lang="zh-CN" altLang="zh-CN" dirty="0"/>
              <a:t>个特征：基线评估诊断、从初次评估到第三次随访评估之间的月</a:t>
            </a:r>
            <a:r>
              <a:rPr lang="zh-CN" altLang="en-US" dirty="0"/>
              <a:t>份</a:t>
            </a:r>
            <a:r>
              <a:rPr lang="zh-CN" altLang="zh-CN" dirty="0"/>
              <a:t>、性别、年龄、职业状况、</a:t>
            </a:r>
            <a:r>
              <a:rPr lang="en-US" altLang="zh-CN" dirty="0" err="1"/>
              <a:t>Charlson</a:t>
            </a:r>
            <a:r>
              <a:rPr lang="zh-CN" altLang="zh-CN" dirty="0"/>
              <a:t>并发症指数、记忆障碍史、正规教育年限、职业成就、阅读习惯、社交活动、文化活动、词汇测试得分</a:t>
            </a:r>
          </a:p>
          <a:p>
            <a:pPr>
              <a:lnSpc>
                <a:spcPct val="150000"/>
              </a:lnSpc>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46795"/>
    </mc:Choice>
    <mc:Fallback>
      <p:transition spd="slow" advTm="467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1578</Words>
  <Application>Microsoft Macintosh PowerPoint</Application>
  <PresentationFormat>宽屏</PresentationFormat>
  <Paragraphs>129</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Microsoft Office User</cp:lastModifiedBy>
  <cp:revision>98</cp:revision>
  <dcterms:created xsi:type="dcterms:W3CDTF">2018-03-08T13:14:00Z</dcterms:created>
  <dcterms:modified xsi:type="dcterms:W3CDTF">2019-09-07T04:28:50Z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