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8" r:id="rId4"/>
    <p:sldId id="258" r:id="rId5"/>
    <p:sldId id="292" r:id="rId6"/>
    <p:sldId id="278" r:id="rId7"/>
    <p:sldId id="260" r:id="rId8"/>
    <p:sldId id="281" r:id="rId9"/>
    <p:sldId id="284" r:id="rId10"/>
    <p:sldId id="301" r:id="rId11"/>
    <p:sldId id="302" r:id="rId12"/>
    <p:sldId id="294" r:id="rId13"/>
    <p:sldId id="295" r:id="rId14"/>
    <p:sldId id="296" r:id="rId15"/>
    <p:sldId id="297" r:id="rId16"/>
    <p:sldId id="298" r:id="rId17"/>
    <p:sldId id="299" r:id="rId18"/>
    <p:sldId id="303" r:id="rId19"/>
    <p:sldId id="304" r:id="rId20"/>
    <p:sldId id="300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1" autoAdjust="0"/>
  </p:normalViewPr>
  <p:slideViewPr>
    <p:cSldViewPr snapToGrid="0" showGuides="1">
      <p:cViewPr varScale="1">
        <p:scale>
          <a:sx n="80" d="100"/>
          <a:sy n="80" d="100"/>
        </p:scale>
        <p:origin x="682" y="53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7D8E1-B9EB-4018-897A-705BD10E4095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49822-E4A4-4854-9960-0F1763A1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8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新浪微博，</a:t>
            </a:r>
            <a:r>
              <a:rPr lang="en-US" altLang="zh-CN" dirty="0" smtClean="0"/>
              <a:t>4.62</a:t>
            </a:r>
            <a:r>
              <a:rPr lang="zh-CN" altLang="en-US" dirty="0" smtClean="0"/>
              <a:t>亿用户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9822-E4A4-4854-9960-0F1763A169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4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Watts</a:t>
            </a:r>
            <a:r>
              <a:rPr lang="zh-CN" altLang="en-US" dirty="0" smtClean="0"/>
              <a:t>和巴拉巴西发表的论文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9822-E4A4-4854-9960-0F1763A169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8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Watts</a:t>
            </a:r>
            <a:r>
              <a:rPr lang="zh-CN" altLang="en-US" smtClean="0"/>
              <a:t>和巴拉巴西发表的论文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9822-E4A4-4854-9960-0F1763A169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5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Watts</a:t>
            </a:r>
            <a:r>
              <a:rPr lang="zh-CN" altLang="en-US" smtClean="0"/>
              <a:t>和巴拉巴西发表的论文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9822-E4A4-4854-9960-0F1763A169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9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Watts</a:t>
            </a:r>
            <a:r>
              <a:rPr lang="zh-CN" altLang="en-US" smtClean="0"/>
              <a:t>和巴拉巴西发表的论文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9822-E4A4-4854-9960-0F1763A169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4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9822-E4A4-4854-9960-0F1763A169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2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是社交网络上的转移概率，从用户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游走到用户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。</a:t>
                </a:r>
                <a:r>
                  <a:rPr lang="en-US" altLang="zh-CN" dirty="0" err="1" smtClean="0"/>
                  <a:t>S_i</a:t>
                </a:r>
                <a:r>
                  <a:rPr lang="zh-CN" altLang="en-US" dirty="0" smtClean="0"/>
                  <a:t>是从其他用户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转移动用户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的概率，概率*用户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的指标。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b="0" i="0" smtClean="0">
                    <a:latin typeface="Cambria Math" panose="02040503050406030204" pitchFamily="18" charset="0"/>
                  </a:rPr>
                  <a:t>𝑃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𝑖𝑗^′</a:t>
                </a:r>
                <a:r>
                  <a:rPr lang="zh-CN" altLang="en-US" dirty="0" smtClean="0"/>
                  <a:t>是社交网络上的转移概率，从用户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游走到用户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。</a:t>
                </a:r>
                <a:r>
                  <a:rPr lang="en-US" altLang="zh-CN" dirty="0" err="1" smtClean="0"/>
                  <a:t>S_i</a:t>
                </a:r>
                <a:r>
                  <a:rPr lang="zh-CN" altLang="en-US" dirty="0" smtClean="0"/>
                  <a:t>是从其他用户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转移动用户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的概率，概率*用户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的指标。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9822-E4A4-4854-9960-0F1763A169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3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P_i</a:t>
            </a:r>
            <a:r>
              <a:rPr lang="en-US" altLang="zh-CN" dirty="0" smtClean="0"/>
              <a:t>α^</a:t>
            </a:r>
            <a:r>
              <a:rPr lang="zh-CN" altLang="en-US" dirty="0" smtClean="0"/>
              <a:t>‘’ 用户</a:t>
            </a:r>
            <a:r>
              <a:rPr lang="en-US" altLang="zh-CN" dirty="0" err="1" smtClean="0"/>
              <a:t>U_i</a:t>
            </a:r>
            <a:r>
              <a:rPr lang="zh-CN" altLang="en-US" dirty="0" smtClean="0"/>
              <a:t>到商品</a:t>
            </a:r>
            <a:r>
              <a:rPr lang="en-US" altLang="zh-CN" dirty="0" smtClean="0"/>
              <a:t>O_α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49822-E4A4-4854-9960-0F1763A169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8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4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7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9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6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2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97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BC48-71DB-4680-91DA-51C6FA49D21F}" type="datetimeFigureOut">
              <a:rPr lang="zh-CN" altLang="en-US" smtClean="0"/>
              <a:t>2019/9/7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55FA-09E3-4A37-B8DB-EF71CA254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7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7775" y="1490008"/>
            <a:ext cx="10341031" cy="2283969"/>
          </a:xfrm>
        </p:spPr>
        <p:txBody>
          <a:bodyPr>
            <a:normAutofit/>
          </a:bodyPr>
          <a:lstStyle/>
          <a:p>
            <a:r>
              <a:rPr lang="zh-CN" altLang="en-US" sz="5300" dirty="0" smtClean="0"/>
              <a:t>基于耦合网络的推荐系统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4256" y="4609708"/>
            <a:ext cx="9144000" cy="1439944"/>
          </a:xfrm>
        </p:spPr>
        <p:txBody>
          <a:bodyPr/>
          <a:lstStyle/>
          <a:p>
            <a:pPr algn="r"/>
            <a:r>
              <a:rPr lang="zh-CN" altLang="en-US" dirty="0" smtClean="0"/>
              <a:t>报告人： 陈东瑞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2019/9/7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7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二分图网络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11" y="1001713"/>
            <a:ext cx="4638674" cy="46386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2949" y="1832783"/>
            <a:ext cx="6010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</a:t>
            </a:r>
            <a:r>
              <a:rPr lang="en-US" altLang="zh-CN" sz="2400" dirty="0"/>
              <a:t>G=(V,E)</a:t>
            </a:r>
            <a:r>
              <a:rPr lang="zh-CN" altLang="en-US" sz="2400" dirty="0"/>
              <a:t>是一个无向图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zh-CN" altLang="en-US" sz="2400" dirty="0"/>
              <a:t>顶点</a:t>
            </a:r>
            <a:r>
              <a:rPr lang="en-US" altLang="zh-CN" sz="2400" dirty="0"/>
              <a:t>V</a:t>
            </a:r>
            <a:r>
              <a:rPr lang="zh-CN" altLang="en-US" sz="2400" dirty="0"/>
              <a:t>可分割为两个互不相交的子集</a:t>
            </a:r>
            <a:r>
              <a:rPr lang="en-US" altLang="zh-CN" sz="2400" dirty="0"/>
              <a:t>(A,B)</a:t>
            </a:r>
            <a:r>
              <a:rPr lang="zh-CN" altLang="en-US" sz="2400" dirty="0"/>
              <a:t>，并且图中的每条</a:t>
            </a:r>
            <a:r>
              <a:rPr lang="zh-CN" altLang="en-US" sz="2400" dirty="0" smtClean="0"/>
              <a:t>边</a:t>
            </a:r>
            <a:r>
              <a:rPr lang="en-US" altLang="zh-CN" sz="2400" dirty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j)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关联的两个顶点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j</a:t>
            </a:r>
            <a:r>
              <a:rPr lang="zh-CN" altLang="en-US" sz="2400" dirty="0"/>
              <a:t>分别属于这两个不同的顶点集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A,j</a:t>
            </a:r>
            <a:r>
              <a:rPr lang="en-US" altLang="zh-CN" sz="2400" dirty="0"/>
              <a:t> in B)</a:t>
            </a:r>
            <a:r>
              <a:rPr lang="zh-CN" altLang="en-US" sz="2400" dirty="0"/>
              <a:t>，则称图</a:t>
            </a:r>
            <a:r>
              <a:rPr lang="en-US" altLang="zh-CN" sz="2400" dirty="0"/>
              <a:t>G</a:t>
            </a:r>
            <a:r>
              <a:rPr lang="zh-CN" altLang="en-US" sz="2400" dirty="0"/>
              <a:t>为一个二分</a:t>
            </a:r>
            <a:r>
              <a:rPr lang="zh-CN" altLang="en-US" sz="2400" dirty="0" smtClean="0"/>
              <a:t>图。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38200" y="428320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常见的二分图</a:t>
            </a:r>
            <a:r>
              <a:rPr lang="zh-CN" altLang="en-US" sz="2400" dirty="0" smtClean="0"/>
              <a:t>：科研人员合作网络、学生选课网络、商品推荐网络。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62000" y="2478087"/>
            <a:ext cx="10953750" cy="168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Information Filtering via Biased Random Walk on Coupled Social Network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1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025" y="695325"/>
            <a:ext cx="10953750" cy="1685925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耦合社交网络（</a:t>
            </a:r>
            <a:r>
              <a:rPr lang="en-US" altLang="zh-CN" sz="4400" dirty="0"/>
              <a:t> Coupled Social Network </a:t>
            </a:r>
            <a:r>
              <a:rPr lang="zh-CN" altLang="en-US" sz="4400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026" y="2381250"/>
                <a:ext cx="5295900" cy="3552825"/>
              </a:xfrm>
            </p:spPr>
            <p:txBody>
              <a:bodyPr>
                <a:normAutofit fontScale="92500"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用户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集合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,,,,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商品</a:t>
                </a:r>
                <a:r>
                  <a:rPr lang="zh-CN" altLang="en-US" dirty="0"/>
                  <a:t>集合</a:t>
                </a:r>
                <a:r>
                  <a:rPr lang="en-US" altLang="zh-CN" dirty="0" smtClean="0"/>
                  <a:t>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,,,,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b="0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用户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商品网络的邻接矩阵</a:t>
                </a:r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用户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已经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收藏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了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商品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，用户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没有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收藏了商品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：用户</m:t>
                    </m:r>
                  </m:oMath>
                </a14:m>
                <a:r>
                  <a:rPr lang="zh-CN" altLang="en-US" dirty="0" smtClean="0"/>
                  <a:t>间的有向社交网络</a:t>
                </a:r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用户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连接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到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用户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，其他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026" y="2381250"/>
                <a:ext cx="5295900" cy="3552825"/>
              </a:xfrm>
              <a:blipFill rotWithShape="0">
                <a:blip r:embed="rId3"/>
                <a:stretch>
                  <a:fillRect l="-1266" t="-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723262"/>
            <a:ext cx="4391025" cy="466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024" y="243840"/>
            <a:ext cx="11610975" cy="124968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社交网络上的随机游走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3600" i="1" dirty="0" smtClean="0"/>
              <a:t>（</a:t>
            </a:r>
            <a:r>
              <a:rPr lang="en-US" altLang="zh-CN" sz="3600" i="1" dirty="0"/>
              <a:t>Random Walk on Social Network </a:t>
            </a:r>
            <a:r>
              <a:rPr lang="zh-CN" altLang="en-US" sz="4000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025" y="1702676"/>
                <a:ext cx="6844534" cy="4968669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/>
                  <a:t>是社交网络上的转移概率，</a:t>
                </a:r>
                <a:r>
                  <a:rPr lang="zh-CN" altLang="en-US" dirty="0" smtClean="0"/>
                  <a:t>从用户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游走到用户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b="1" i="1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(1)</m:t>
                    </m:r>
                  </m:oMath>
                </a14:m>
                <a:endParaRPr lang="en-US" altLang="zh-CN" dirty="0"/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其他</m:t>
                    </m:r>
                  </m:oMath>
                </a14:m>
                <a:r>
                  <a:rPr lang="zh-CN" altLang="en-US" dirty="0" smtClean="0"/>
                  <a:t>用户到用户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时刻的</a:t>
                </a:r>
                <a:endParaRPr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p>
                                    </m:sSubSup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nary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(2)</m:t>
                    </m:r>
                  </m:oMath>
                </a14:m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初始概率：</a:t>
                </a:r>
                <a:endParaRPr lang="en-US" altLang="zh-CN" dirty="0" smtClean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</a:t>
                </a:r>
                <a:r>
                  <a:rPr lang="zh-CN" altLang="en-US" dirty="0" smtClean="0"/>
                  <a:t>目标用户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i="1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 dirty="0" smtClean="0"/>
                  <a:t>1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对于其他用户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i="1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025" y="1702676"/>
                <a:ext cx="6844534" cy="4968669"/>
              </a:xfrm>
              <a:blipFill rotWithShape="0">
                <a:blip r:embed="rId3"/>
                <a:stretch>
                  <a:fillRect l="-1158" t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95" y="2002222"/>
            <a:ext cx="4391025" cy="4669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33895" y="1702676"/>
            <a:ext cx="4391025" cy="2454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9855" y="135028"/>
            <a:ext cx="7756250" cy="1449871"/>
          </a:xfrm>
        </p:spPr>
        <p:txBody>
          <a:bodyPr>
            <a:normAutofit/>
          </a:bodyPr>
          <a:lstStyle/>
          <a:p>
            <a:pPr algn="l">
              <a:tabLst>
                <a:tab pos="4933950" algn="l"/>
              </a:tabLst>
            </a:pPr>
            <a:r>
              <a:rPr lang="zh-CN" altLang="en-US" sz="4000" dirty="0"/>
              <a:t>二部图</a:t>
            </a:r>
            <a:r>
              <a:rPr lang="zh-CN" altLang="en-US" sz="4000" dirty="0" smtClean="0"/>
              <a:t>网络上的随机游走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3600" i="1" dirty="0"/>
              <a:t>（</a:t>
            </a:r>
            <a:r>
              <a:rPr lang="en-US" altLang="zh-CN" sz="3600" i="1" dirty="0"/>
              <a:t>Random Walk on Bipartite Network </a:t>
            </a:r>
            <a:r>
              <a:rPr lang="zh-CN" altLang="en-US" sz="3600" i="1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37735" y="1584899"/>
                <a:ext cx="6844534" cy="4669123"/>
              </a:xfrm>
            </p:spPr>
            <p:txBody>
              <a:bodyPr>
                <a:normAutofit fontScale="62500" lnSpcReduction="20000"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用户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商品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转移概率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商品到用户的转移概率：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i="1" dirty="0" smtClean="0">
                    <a:latin typeface="Cambria Math" panose="02040503050406030204" pitchFamily="18" charset="0"/>
                  </a:rPr>
                  <a:t>定义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 smtClean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 smtClean="0">
                    <a:latin typeface="Cambria Math" panose="02040503050406030204" pitchFamily="18" charset="0"/>
                  </a:rPr>
                  <a:t>为二部图中商品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α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和用户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j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在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t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时刻的概率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zh-CN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nary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(5)</m:t>
                    </m:r>
                  </m:oMath>
                </a14:m>
                <a:endParaRPr lang="en-US" altLang="zh-CN" dirty="0" smtClean="0"/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初始概率：</a:t>
                </a:r>
                <a:endParaRPr lang="en-US" altLang="zh-CN" dirty="0" smtClean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</a:t>
                </a:r>
                <a:r>
                  <a:rPr lang="zh-CN" altLang="en-US" dirty="0" smtClean="0"/>
                  <a:t>目标用户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对于其他用户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和商品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begChr m:val="（"/>
                        <m:endChr m:val="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 smtClean="0"/>
              </a:p>
              <a:p>
                <a:pPr marL="342900" lvl="1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预测概率：</a:t>
                </a:r>
                <a:endParaRPr lang="en-US" altLang="zh-CN" sz="2400" dirty="0"/>
              </a:p>
              <a:p>
                <a:pPr lvl="1" algn="l"/>
                <a:endParaRPr lang="en-US" altLang="zh-CN" b="0" dirty="0" smtClean="0"/>
              </a:p>
              <a:p>
                <a:pPr lvl="1" algn="l"/>
                <a:r>
                  <a:rPr lang="zh-CN" altLang="en-US" b="0" dirty="0" smtClean="0"/>
                  <a:t>当</a:t>
                </a:r>
                <a:r>
                  <a:rPr lang="en-US" altLang="zh-CN" b="0" dirty="0" smtClean="0"/>
                  <a:t>t</a:t>
                </a:r>
                <a:r>
                  <a:rPr lang="zh-CN" altLang="en-US" b="0" dirty="0" smtClean="0"/>
                  <a:t>为奇数且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b="0" dirty="0" smtClean="0"/>
                  <a:t>表示用户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9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900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sz="1900" i="1" smtClean="0">
                        <a:latin typeface="Cambria Math" panose="02040503050406030204" pitchFamily="18" charset="0"/>
                      </a:rPr>
                      <m:t>初始值</m:t>
                    </m:r>
                    <m:r>
                      <a:rPr lang="zh-CN" altLang="en-US" sz="1900" i="1">
                        <a:latin typeface="Cambria Math" panose="02040503050406030204" pitchFamily="18" charset="0"/>
                      </a:rPr>
                      <m:t>设为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19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900" i="1" smtClean="0">
                        <a:latin typeface="Cambria Math" panose="02040503050406030204" pitchFamily="18" charset="0"/>
                      </a:rPr>
                      <m:t>用户</m:t>
                    </m:r>
                    <m:r>
                      <a:rPr lang="zh-CN" altLang="en-US" sz="1900" i="1">
                        <a:latin typeface="Cambria Math" panose="02040503050406030204" pitchFamily="18" charset="0"/>
                      </a:rPr>
                      <m:t>）选择</m:t>
                    </m:r>
                    <m:r>
                      <a:rPr lang="zh-CN" altLang="en-US" sz="1900" i="1" smtClean="0">
                        <a:latin typeface="Cambria Math" panose="02040503050406030204" pitchFamily="18" charset="0"/>
                      </a:rPr>
                      <m:t>未</m:t>
                    </m:r>
                  </m:oMath>
                </a14:m>
                <a:r>
                  <a:rPr lang="zh-CN" altLang="en-US" b="0" dirty="0" smtClean="0"/>
                  <a:t>收藏商品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的概率。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7735" y="1584899"/>
                <a:ext cx="6844534" cy="4669123"/>
              </a:xfrm>
              <a:blipFill rotWithShape="0">
                <a:blip r:embed="rId3"/>
                <a:stretch>
                  <a:fillRect l="-267" t="-1958" b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45" y="1983172"/>
            <a:ext cx="4391025" cy="4669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43445" y="4094311"/>
            <a:ext cx="4391025" cy="2454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9854" y="135028"/>
            <a:ext cx="9873855" cy="1449871"/>
          </a:xfrm>
        </p:spPr>
        <p:txBody>
          <a:bodyPr>
            <a:normAutofit/>
          </a:bodyPr>
          <a:lstStyle/>
          <a:p>
            <a:pPr algn="l">
              <a:tabLst>
                <a:tab pos="4933950" algn="l"/>
              </a:tabLst>
            </a:pPr>
            <a:r>
              <a:rPr lang="zh-CN" altLang="en-US" sz="4000" dirty="0" smtClean="0"/>
              <a:t>耦合社交网络上的有偏随机游走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3600" i="1" dirty="0" smtClean="0"/>
              <a:t>（</a:t>
            </a:r>
            <a:r>
              <a:rPr lang="en-US" altLang="zh-CN" sz="3600" i="1" dirty="0"/>
              <a:t>Biased Random Walk on Coupled Social Network</a:t>
            </a:r>
            <a:r>
              <a:rPr lang="zh-CN" altLang="en-US" sz="3600" i="1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37734" y="1584899"/>
                <a:ext cx="9068216" cy="5273101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+(1−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≠0</m:t>
                                        </m:r>
                                      </m:e>
                                    </m:nary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      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nary>
                              </m:den>
                            </m:f>
                          </m:e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nary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初始概率：</a:t>
                </a:r>
                <a:endParaRPr lang="en-US" altLang="zh-CN" dirty="0" smtClean="0"/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</a:t>
                </a:r>
                <a:r>
                  <a:rPr lang="zh-CN" altLang="en-US" dirty="0" smtClean="0"/>
                  <a:t>目标用户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对于其他用户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和商品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begChr m:val="（"/>
                        <m:endChr m:val="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= 0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𝜆 </a:t>
                </a:r>
                <a:r>
                  <a:rPr lang="en-US" altLang="zh-CN" dirty="0"/>
                  <a:t>(0 ≤ </a:t>
                </a:r>
                <a:r>
                  <a:rPr lang="zh-CN" altLang="en-US" dirty="0"/>
                  <a:t>𝜆 ≤ 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，用户分配𝜆资源到有向的社交网络，（</a:t>
                </a:r>
                <a:r>
                  <a:rPr lang="en-US" altLang="zh-CN" dirty="0" smtClean="0"/>
                  <a:t>1-</a:t>
                </a:r>
                <a:r>
                  <a:rPr lang="zh-CN" altLang="en-US" dirty="0" smtClean="0"/>
                  <a:t>𝜆）分配到无向二部图网络中。</a:t>
                </a:r>
                <a:endParaRPr lang="en-US" altLang="zh-CN" b="0" dirty="0" smtClean="0"/>
              </a:p>
              <a:p>
                <a:pPr marL="342900" lvl="1" indent="-342900" algn="l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预测概率：</a:t>
                </a:r>
                <a:endParaRPr lang="en-US" altLang="zh-CN" sz="2400" dirty="0"/>
              </a:p>
              <a:p>
                <a:pPr lvl="1" algn="l"/>
                <a:endParaRPr lang="en-US" altLang="zh-CN" b="0" dirty="0" smtClean="0"/>
              </a:p>
              <a:p>
                <a:pPr lvl="1" algn="l"/>
                <a:r>
                  <a:rPr lang="zh-CN" altLang="en-US" b="0" dirty="0" smtClean="0"/>
                  <a:t>当</a:t>
                </a:r>
                <a:r>
                  <a:rPr lang="en-US" altLang="zh-CN" b="0" dirty="0" smtClean="0"/>
                  <a:t>t</a:t>
                </a:r>
                <a:r>
                  <a:rPr lang="zh-CN" altLang="en-US" b="0" dirty="0" smtClean="0"/>
                  <a:t>为奇数且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b="0" dirty="0" smtClean="0"/>
                  <a:t>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b="0" dirty="0" smtClean="0"/>
                  <a:t>表示用户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选择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未</m:t>
                    </m:r>
                  </m:oMath>
                </a14:m>
                <a:r>
                  <a:rPr lang="zh-CN" altLang="en-US" b="0" dirty="0" smtClean="0"/>
                  <a:t>收藏商品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的概率。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7734" y="1584899"/>
                <a:ext cx="9068216" cy="5273101"/>
              </a:xfrm>
              <a:blipFill rotWithShape="0"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469" y="1983172"/>
            <a:ext cx="3087001" cy="32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025" y="695325"/>
            <a:ext cx="7252335" cy="843915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数据描述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4" y="1851520"/>
            <a:ext cx="11324301" cy="1607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81025" y="4093845"/>
                <a:ext cx="9730740" cy="667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稀疏性的定义：</a:t>
                </a:r>
                <a:r>
                  <a:rPr lang="en-US" altLang="zh-CN" dirty="0" smtClean="0"/>
                  <a:t>|</a:t>
                </a:r>
                <a:r>
                  <a:rPr lang="zh-CN" altLang="en-US" dirty="0"/>
                  <a:t>𝑈</a:t>
                </a:r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：用户数量</a:t>
                </a:r>
                <a:r>
                  <a:rPr lang="zh-CN" altLang="en-US" dirty="0"/>
                  <a:t>；</a:t>
                </a:r>
                <a:r>
                  <a:rPr lang="en-US" altLang="zh-CN" dirty="0" smtClean="0"/>
                  <a:t>|</a:t>
                </a:r>
                <a:r>
                  <a:rPr lang="zh-CN" altLang="en-US" dirty="0"/>
                  <a:t>𝑂</a:t>
                </a:r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：商品数量；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𝑁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dirty="0"/>
                          <m:t>𝑅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评分数量；</a:t>
                </a:r>
                <a:endParaRPr lang="en-US" altLang="zh-CN" dirty="0" smtClean="0"/>
              </a:p>
              <a:p>
                <a:r>
                  <a:rPr lang="zh-CN" altLang="en-US" dirty="0"/>
                  <a:t>稀疏</a:t>
                </a:r>
                <a:r>
                  <a:rPr lang="zh-CN" altLang="en-US" dirty="0" smtClean="0"/>
                  <a:t>性：</a:t>
                </a:r>
                <a:r>
                  <a:rPr lang="en-US" altLang="zh-CN" dirty="0"/>
                  <a:t>Sparsity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/>
                          <m:t>𝑁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dirty="0"/>
                          <m:t>𝑅</m:t>
                        </m:r>
                      </m:sub>
                    </m:sSub>
                  </m:oMath>
                </a14:m>
                <a:r>
                  <a:rPr lang="en-US" altLang="zh-CN" dirty="0" smtClean="0"/>
                  <a:t>/(|</a:t>
                </a:r>
                <a:r>
                  <a:rPr lang="zh-CN" altLang="en-US" dirty="0"/>
                  <a:t>𝑈</a:t>
                </a:r>
                <a:r>
                  <a:rPr lang="en-US" altLang="zh-CN" dirty="0"/>
                  <a:t>| × |</a:t>
                </a:r>
                <a:r>
                  <a:rPr lang="zh-CN" altLang="en-US" dirty="0"/>
                  <a:t>𝑂</a:t>
                </a:r>
                <a:r>
                  <a:rPr lang="en-US" altLang="zh-CN" dirty="0" smtClean="0"/>
                  <a:t>|)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093845"/>
                <a:ext cx="9730740" cy="667362"/>
              </a:xfrm>
              <a:prstGeom prst="rect">
                <a:avLst/>
              </a:prstGeom>
              <a:blipFill rotWithShape="0">
                <a:blip r:embed="rId3"/>
                <a:stretch>
                  <a:fillRect l="-501" t="-8257" b="-13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504825"/>
            <a:ext cx="7252335" cy="84391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评价指标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38225" y="1539241"/>
                <a:ext cx="10029825" cy="460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Precision </a:t>
                </a:r>
                <a:r>
                  <a:rPr lang="zh-CN" altLang="en-US" sz="2400" dirty="0" smtClean="0"/>
                  <a:t>精确度，用户选择的商品在推荐列表中的比例 。</a:t>
                </a:r>
                <a:r>
                  <a:rPr lang="en-US" altLang="zh-CN" sz="2400" dirty="0"/>
                  <a:t> precision=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rs</m:t>
                        </m:r>
                      </m:sub>
                      <m:sup/>
                    </m:sSubSup>
                  </m:oMath>
                </a14:m>
                <a:r>
                  <a:rPr lang="en-US" altLang="zh-CN" sz="2400" dirty="0"/>
                  <a:t>/L</a:t>
                </a:r>
                <a:r>
                  <a:rPr lang="zh-CN" altLang="en-US" sz="2400" dirty="0"/>
                  <a:t>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rs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r>
                      <a:rPr lang="en-US" altLang="zh-CN" sz="240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对户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推荐</m:t>
                    </m:r>
                  </m:oMath>
                </a14:m>
                <a:r>
                  <a:rPr lang="zh-CN" altLang="en-US" sz="2400" dirty="0"/>
                  <a:t>的商品出现在测试集中的数量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/>
                  <a:t>L</a:t>
                </a:r>
                <a:r>
                  <a:rPr lang="zh-CN" altLang="en-US" sz="2400" dirty="0"/>
                  <a:t>：推荐列表长度，</a:t>
                </a:r>
                <a:endParaRPr lang="en-US" altLang="zh-CN" sz="2400" dirty="0" smtClean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Recall</a:t>
                </a:r>
                <a:r>
                  <a:rPr lang="zh-CN" altLang="en-US" sz="2400" dirty="0" smtClean="0"/>
                  <a:t>召回率，推荐的商品在用户收藏列表中的比例。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Recall=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32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0">
                            <a:latin typeface="Cambria Math" panose="02040503050406030204" pitchFamily="18" charset="0"/>
                          </a:rPr>
                          <m:t>rs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3200" i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r>
                      <a:rPr lang="en-US" altLang="zh-CN" sz="3200" i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zh-CN" altLang="en-US" sz="2400" dirty="0"/>
                  <a:t>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  <m:r>
                      <a:rPr lang="en-US" altLang="zh-CN" sz="240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用户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400" dirty="0"/>
                  <a:t>测试集中收藏的商品</a:t>
                </a:r>
                <a:r>
                  <a:rPr lang="zh-CN" altLang="en-US" sz="2400" dirty="0" smtClean="0"/>
                  <a:t>数量</a:t>
                </a:r>
                <a:endParaRPr lang="en-US" altLang="zh-CN" sz="240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F-Measure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HD </a:t>
                </a:r>
                <a:r>
                  <a:rPr lang="zh-CN" altLang="en-US" sz="2400" dirty="0" smtClean="0"/>
                  <a:t>汉明距离，</a:t>
                </a:r>
                <a:r>
                  <a:rPr lang="zh-CN" altLang="en-US" sz="2400" dirty="0"/>
                  <a:t>衡量用户推荐列表的多样性</a:t>
                </a:r>
                <a:r>
                  <a:rPr lang="zh-CN" altLang="en-US" sz="2400" dirty="0" smtClean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HD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sz="2400" dirty="0" smtClean="0"/>
                  <a:t> 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zh-CN" altLang="en-US" sz="2400" i="0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 smtClean="0"/>
                  <a:t>用户</a:t>
                </a:r>
                <a:r>
                  <a:rPr lang="en-US" altLang="zh-CN" sz="2400" dirty="0" err="1" smtClean="0"/>
                  <a:t>i</a:t>
                </a:r>
                <a:r>
                  <a:rPr lang="zh-CN" altLang="en-US" sz="2400" dirty="0" smtClean="0"/>
                  <a:t>与用户</a:t>
                </a:r>
                <a:r>
                  <a:rPr lang="en-US" altLang="zh-CN" sz="2400" dirty="0" smtClean="0"/>
                  <a:t>j</a:t>
                </a:r>
                <a:r>
                  <a:rPr lang="zh-CN" altLang="en-US" sz="2400" dirty="0" smtClean="0"/>
                  <a:t>的推荐列表中相同商品的数量。</a:t>
                </a:r>
                <a:endParaRPr lang="en-US" altLang="zh-CN" sz="2400" dirty="0" smtClean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Ranking Score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/>
                  <a:t>r</a:t>
                </a:r>
                <a:r>
                  <a:rPr lang="zh-CN" altLang="en-US" sz="2400" dirty="0" smtClean="0"/>
                  <a:t>）</a:t>
                </a:r>
                <a:r>
                  <a:rPr lang="en-US" altLang="zh-CN" sz="2400" dirty="0" smtClean="0"/>
                  <a:t>:</a:t>
                </a:r>
                <a:r>
                  <a:rPr lang="zh-CN" altLang="en-US" sz="2400" dirty="0" smtClean="0"/>
                  <a:t>衡量用户对推荐列表的满意度，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zh-CN" altLang="en-US" sz="24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是用户未收藏的商品</a:t>
                </a:r>
                <a:r>
                  <a:rPr lang="en-US" altLang="zh-CN" sz="2400" dirty="0" smtClean="0"/>
                  <a:t>α</a:t>
                </a:r>
                <a:r>
                  <a:rPr lang="zh-CN" altLang="en-US" sz="2400" dirty="0" smtClean="0"/>
                  <a:t>在用户</a:t>
                </a:r>
                <a:r>
                  <a:rPr lang="en-US" altLang="zh-CN" sz="2400" dirty="0" err="1" smtClean="0"/>
                  <a:t>i</a:t>
                </a:r>
                <a:r>
                  <a:rPr lang="zh-CN" altLang="en-US" sz="2400" dirty="0" smtClean="0"/>
                  <a:t>推荐列表中的位置。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 smtClean="0"/>
                  <a:t>推荐列表的长度。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5" y="1539241"/>
                <a:ext cx="10029825" cy="4608698"/>
              </a:xfrm>
              <a:prstGeom prst="rect">
                <a:avLst/>
              </a:prstGeom>
              <a:blipFill rotWithShape="0">
                <a:blip r:embed="rId2"/>
                <a:stretch>
                  <a:fillRect l="-790" t="-1587" r="-3949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实验分析</a:t>
                </a:r>
                <a:r>
                  <a:rPr lang="en-US" altLang="zh-CN" dirty="0" smtClean="0"/>
                  <a:t>—</a:t>
                </a:r>
                <a:r>
                  <a:rPr lang="zh-CN" altLang="en-US" sz="4000" dirty="0" smtClean="0"/>
                  <a:t>参数</a:t>
                </a:r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4000" dirty="0" smtClean="0"/>
                  <a:t>结果影响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4" y="1690688"/>
            <a:ext cx="9363075" cy="43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实验分析</a:t>
                </a:r>
                <a:r>
                  <a:rPr lang="en-US" altLang="zh-CN" dirty="0" smtClean="0"/>
                  <a:t>—</a:t>
                </a:r>
                <a:r>
                  <a:rPr lang="zh-CN" altLang="en-US" sz="4000" dirty="0" smtClean="0"/>
                  <a:t>参数</a:t>
                </a:r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4000" dirty="0" smtClean="0"/>
                  <a:t>结果影响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6" y="1687925"/>
            <a:ext cx="3872557" cy="3046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62000" y="5362575"/>
                <a:ext cx="707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L= 20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t = 3</a:t>
                </a:r>
                <a:r>
                  <a:rPr lang="zh-CN" altLang="en-US" dirty="0" smtClean="0"/>
                  <a:t>；虚线表示最佳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取值。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362575"/>
                <a:ext cx="707707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89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153" y="1799225"/>
            <a:ext cx="4109693" cy="29587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660" y="1799225"/>
            <a:ext cx="3807853" cy="28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024" y="695325"/>
            <a:ext cx="11077575" cy="1600200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/>
              <a:t>主要内容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2895" y="2295525"/>
            <a:ext cx="9713831" cy="41160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复杂网络介绍</a:t>
            </a:r>
            <a:endParaRPr lang="en-US" altLang="zh-CN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模型介绍</a:t>
            </a:r>
            <a:endParaRPr lang="en-US" altLang="zh-CN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实验结果与总结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5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536257"/>
            <a:ext cx="7252335" cy="8439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结果分析比较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1109" y="5000625"/>
            <a:ext cx="906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BW </a:t>
            </a:r>
            <a:r>
              <a:rPr lang="zh-CN" altLang="en-US" dirty="0" smtClean="0"/>
              <a:t>：有偏随机游走</a:t>
            </a:r>
            <a:r>
              <a:rPr lang="en-US" altLang="zh-CN" dirty="0"/>
              <a:t>biased random walk 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</a:t>
            </a:r>
            <a:r>
              <a:rPr lang="zh-CN" altLang="en-US" dirty="0" smtClean="0"/>
              <a:t>质量扩散</a:t>
            </a:r>
            <a:r>
              <a:rPr lang="en-US" altLang="zh-CN" dirty="0"/>
              <a:t>mass diffusion </a:t>
            </a:r>
          </a:p>
          <a:p>
            <a:r>
              <a:rPr lang="en-US" altLang="zh-CN" dirty="0"/>
              <a:t>UCF </a:t>
            </a:r>
            <a:r>
              <a:rPr lang="zh-CN" altLang="en-US" dirty="0" smtClean="0"/>
              <a:t>：基于用户的协同过滤</a:t>
            </a:r>
            <a:r>
              <a:rPr lang="en-US" altLang="zh-CN" dirty="0"/>
              <a:t>user-based CF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77" y="1491615"/>
            <a:ext cx="92106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522" y="2573519"/>
            <a:ext cx="10514814" cy="151157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谢谢观看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0815" y="5399847"/>
            <a:ext cx="8927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人类行为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的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93%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是可以预测的，而剩下的那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7%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无法预测的人则改变了世界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Helvetica Neue"/>
              </a:rPr>
              <a:t>。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Helvetica Neue"/>
            </a:endParaRPr>
          </a:p>
          <a:p>
            <a:pPr algn="r"/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——《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爆发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》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r"/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巴拉巴西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1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不同领域的复杂网络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447800"/>
            <a:ext cx="72866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140" y="14140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151" y="1362197"/>
            <a:ext cx="949357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在图论中，一个复杂网络可以表述为一个图。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图</a:t>
            </a:r>
            <a:r>
              <a:rPr lang="en-US" altLang="zh-CN" dirty="0"/>
              <a:t>G(V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 构成</a:t>
            </a:r>
            <a:r>
              <a:rPr lang="en-US" altLang="zh-CN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节点</a:t>
            </a:r>
            <a:r>
              <a:rPr lang="en-US" altLang="zh-CN" dirty="0"/>
              <a:t>(vertex</a:t>
            </a:r>
            <a:r>
              <a:rPr lang="zh-CN" altLang="en-US" dirty="0"/>
              <a:t>或</a:t>
            </a:r>
            <a:r>
              <a:rPr lang="en-US" altLang="zh-CN" dirty="0"/>
              <a:t>node)</a:t>
            </a:r>
            <a:r>
              <a:rPr lang="zh-CN" altLang="en-US" dirty="0"/>
              <a:t>集合</a:t>
            </a:r>
            <a:r>
              <a:rPr lang="en-US" altLang="zh-CN" dirty="0" smtClean="0"/>
              <a:t>V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边</a:t>
            </a:r>
            <a:r>
              <a:rPr lang="en-US" altLang="zh-CN" dirty="0"/>
              <a:t>(edge</a:t>
            </a:r>
            <a:r>
              <a:rPr lang="zh-CN" altLang="en-US" dirty="0"/>
              <a:t>或</a:t>
            </a:r>
            <a:r>
              <a:rPr lang="en-US" altLang="zh-CN" dirty="0"/>
              <a:t>link)</a:t>
            </a:r>
            <a:r>
              <a:rPr lang="zh-CN" altLang="en-US" dirty="0"/>
              <a:t>集合</a:t>
            </a:r>
            <a:r>
              <a:rPr lang="en-US" altLang="zh-CN" dirty="0" smtClean="0"/>
              <a:t>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节点</a:t>
            </a:r>
            <a:r>
              <a:rPr lang="zh-CN" altLang="en-US" dirty="0"/>
              <a:t>集合</a:t>
            </a:r>
            <a:r>
              <a:rPr lang="en-US" altLang="zh-CN" dirty="0"/>
              <a:t>V</a:t>
            </a:r>
            <a:r>
              <a:rPr lang="zh-CN" altLang="en-US" dirty="0"/>
              <a:t>的大小</a:t>
            </a:r>
            <a:r>
              <a:rPr lang="en-US" altLang="zh-CN" dirty="0"/>
              <a:t>N</a:t>
            </a:r>
            <a:r>
              <a:rPr lang="zh-CN" altLang="en-US" dirty="0"/>
              <a:t>表示网络的规模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边</a:t>
            </a:r>
            <a:r>
              <a:rPr lang="zh-CN" altLang="en-US" dirty="0"/>
              <a:t>集合</a:t>
            </a:r>
            <a:r>
              <a:rPr lang="en-US" altLang="zh-CN" dirty="0"/>
              <a:t>E</a:t>
            </a:r>
            <a:r>
              <a:rPr lang="zh-CN" altLang="en-US" dirty="0"/>
              <a:t>的大小</a:t>
            </a:r>
            <a:r>
              <a:rPr lang="en-US" altLang="zh-CN" dirty="0"/>
              <a:t>M</a:t>
            </a:r>
            <a:r>
              <a:rPr lang="zh-CN" altLang="en-US" dirty="0"/>
              <a:t>表示网络边的总数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84" y="2375814"/>
            <a:ext cx="3957791" cy="2638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0150" y="501434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= 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 =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7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140" y="141402"/>
            <a:ext cx="2767160" cy="1049223"/>
          </a:xfrm>
        </p:spPr>
        <p:txBody>
          <a:bodyPr/>
          <a:lstStyle/>
          <a:p>
            <a:r>
              <a:rPr lang="zh-CN" altLang="en-US" dirty="0"/>
              <a:t>普通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043215" y="307446"/>
            <a:ext cx="2548085" cy="7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有向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883115" y="208134"/>
            <a:ext cx="3486155" cy="668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加</a:t>
            </a:r>
            <a:r>
              <a:rPr lang="zh-CN" altLang="en-US" dirty="0" smtClean="0"/>
              <a:t>权有向网络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7" y="4294076"/>
            <a:ext cx="2155825" cy="1847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r="3333" b="3579"/>
          <a:stretch/>
        </p:blipFill>
        <p:spPr>
          <a:xfrm>
            <a:off x="485774" y="1418897"/>
            <a:ext cx="3190875" cy="22011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1439679"/>
            <a:ext cx="3399486" cy="23082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2" y="4197423"/>
            <a:ext cx="2376488" cy="204115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686300" y="4294076"/>
            <a:ext cx="247650" cy="2112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76725" y="4598876"/>
            <a:ext cx="247650" cy="2112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050" y="4294076"/>
            <a:ext cx="3921392" cy="18478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6642" y="1332626"/>
            <a:ext cx="3733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4462" y="1404594"/>
                <a:ext cx="10533664" cy="4942049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 smtClean="0"/>
                  <a:t>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与</a:t>
                </a:r>
                <a:r>
                  <a:rPr lang="zh-CN" altLang="en-US" dirty="0" smtClean="0"/>
                  <a:t>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直接</a:t>
                </a:r>
                <a:r>
                  <a:rPr lang="zh-CN" altLang="en-US" dirty="0"/>
                  <a:t>相连的边</a:t>
                </a:r>
                <a:r>
                  <a:rPr lang="zh-CN" altLang="en-US" dirty="0" smtClean="0"/>
                  <a:t>数；</a:t>
                </a:r>
                <a:endParaRPr lang="en-US" altLang="zh-CN" dirty="0" smtClean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 smtClean="0"/>
                  <a:t>聚集系数</a:t>
                </a:r>
                <a:r>
                  <a:rPr lang="zh-CN" altLang="en-US" dirty="0" smtClean="0"/>
                  <a:t>：节点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邻居间互为邻居的</a:t>
                </a:r>
                <a:r>
                  <a:rPr lang="zh-CN" altLang="en-US" dirty="0" smtClean="0"/>
                  <a:t>可能，</a:t>
                </a:r>
                <a:r>
                  <a:rPr lang="zh-CN" altLang="en-US" dirty="0"/>
                  <a:t>衡量的是网络的集团化</a:t>
                </a:r>
                <a:r>
                  <a:rPr lang="zh-CN" altLang="en-US" dirty="0" smtClean="0"/>
                  <a:t>程度，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000"/>
                          <m:t>该节点邻居间实际连接的边的数目</m:t>
                        </m:r>
                      </m:num>
                      <m:den>
                        <m:r>
                          <m:rPr>
                            <m:nor/>
                          </m:rPr>
                          <a:rPr lang="zh-CN" altLang="en-US" sz="2000"/>
                          <m:t>可能的最大连接边数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 smtClean="0"/>
                  <a:t>最</a:t>
                </a:r>
                <a:r>
                  <a:rPr lang="zh-CN" altLang="en-US" b="1" dirty="0"/>
                  <a:t>短</a:t>
                </a:r>
                <a:r>
                  <a:rPr lang="zh-CN" altLang="en-US" b="1" dirty="0" smtClean="0"/>
                  <a:t>路径</a:t>
                </a:r>
                <a:r>
                  <a:rPr lang="zh-CN" altLang="en-US" dirty="0" smtClean="0"/>
                  <a:t>：两个节点相连的最短连通路径</a:t>
                </a:r>
                <a:endParaRPr lang="en-US" altLang="zh-CN" dirty="0" smtClean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1" dirty="0"/>
                  <a:t>介数</a:t>
                </a:r>
                <a:r>
                  <a:rPr lang="zh-CN" altLang="en-US" dirty="0"/>
                  <a:t>：介数包括节点介数和边介数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节点</a:t>
                </a:r>
                <a:r>
                  <a:rPr lang="zh-CN" altLang="en-US" dirty="0"/>
                  <a:t>介数指网络中所有最短路径中经过该节点的数量比例</a:t>
                </a:r>
                <a:r>
                  <a:rPr lang="zh-CN" altLang="en-US" dirty="0" smtClean="0"/>
                  <a:t>，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边介</a:t>
                </a:r>
                <a:r>
                  <a:rPr lang="zh-CN" altLang="en-US" dirty="0"/>
                  <a:t>数则指网络中所有最短路径中经过该边的数量</a:t>
                </a:r>
                <a:r>
                  <a:rPr lang="zh-CN" altLang="en-US" dirty="0" smtClean="0"/>
                  <a:t>比例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介</a:t>
                </a:r>
                <a:r>
                  <a:rPr lang="zh-CN" altLang="en-US" dirty="0"/>
                  <a:t>数反映了相应的节点或者边在整个网络中的作用和</a:t>
                </a:r>
                <a:r>
                  <a:rPr lang="zh-CN" altLang="en-US" dirty="0" smtClean="0"/>
                  <a:t>影响力。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462" y="1404594"/>
                <a:ext cx="10533664" cy="4942049"/>
              </a:xfrm>
              <a:blipFill rotWithShape="0">
                <a:blip r:embed="rId2"/>
                <a:stretch>
                  <a:fillRect l="-1100" t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 rot="21255204">
            <a:off x="8720182" y="2956492"/>
            <a:ext cx="2924631" cy="2582825"/>
            <a:chOff x="7786540" y="113122"/>
            <a:chExt cx="3799002" cy="341546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2" t="471" r="18092" b="1"/>
            <a:stretch/>
          </p:blipFill>
          <p:spPr bwMode="auto">
            <a:xfrm>
              <a:off x="8138804" y="113122"/>
              <a:ext cx="3214996" cy="3403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7786540" y="254524"/>
              <a:ext cx="754145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483365" y="3065191"/>
              <a:ext cx="2102177" cy="4633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262" y="17120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基本指标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877425" y="4533900"/>
            <a:ext cx="190500" cy="161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128" y="148271"/>
            <a:ext cx="2754623" cy="18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2989" y="710646"/>
            <a:ext cx="3274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PingFang SC"/>
              </a:rPr>
              <a:t>六度</a:t>
            </a:r>
            <a:r>
              <a:rPr lang="zh-CN" altLang="en-US" sz="3600" b="1" dirty="0" smtClean="0">
                <a:solidFill>
                  <a:schemeClr val="accent2"/>
                </a:solidFill>
                <a:latin typeface="PingFang SC"/>
              </a:rPr>
              <a:t>分离实验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5094" y="1931061"/>
            <a:ext cx="8066506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6"/>
                </a:solidFill>
                <a:latin typeface="PingFang SC"/>
              </a:rPr>
              <a:t>提出：</a:t>
            </a:r>
            <a:r>
              <a:rPr lang="zh-CN" altLang="en-US" dirty="0" smtClean="0">
                <a:solidFill>
                  <a:srgbClr val="262626"/>
                </a:solidFill>
                <a:latin typeface="PingFang SC"/>
              </a:rPr>
              <a:t>匈牙利</a:t>
            </a:r>
            <a:r>
              <a:rPr lang="zh-CN" altLang="en-US" dirty="0">
                <a:solidFill>
                  <a:srgbClr val="262626"/>
                </a:solidFill>
                <a:latin typeface="PingFang SC"/>
              </a:rPr>
              <a:t>作家考林西（</a:t>
            </a:r>
            <a:r>
              <a:rPr lang="en-US" altLang="zh-CN" dirty="0" err="1">
                <a:solidFill>
                  <a:srgbClr val="262626"/>
                </a:solidFill>
                <a:latin typeface="PingFang SC"/>
              </a:rPr>
              <a:t>Frigyes</a:t>
            </a:r>
            <a:r>
              <a:rPr lang="en-US" altLang="zh-CN" dirty="0">
                <a:solidFill>
                  <a:srgbClr val="262626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262626"/>
                </a:solidFill>
                <a:latin typeface="PingFang SC"/>
              </a:rPr>
              <a:t>Karinthy</a:t>
            </a:r>
            <a:r>
              <a:rPr lang="zh-CN" altLang="en-US" dirty="0">
                <a:solidFill>
                  <a:srgbClr val="262626"/>
                </a:solidFill>
                <a:latin typeface="PingFang SC"/>
              </a:rPr>
              <a:t>）在小说</a:t>
            </a:r>
            <a:r>
              <a:rPr lang="en-US" altLang="zh-CN" dirty="0">
                <a:solidFill>
                  <a:srgbClr val="262626"/>
                </a:solidFill>
                <a:latin typeface="PingFang SC"/>
              </a:rPr>
              <a:t>《</a:t>
            </a:r>
            <a:r>
              <a:rPr lang="zh-CN" altLang="en-US" dirty="0">
                <a:solidFill>
                  <a:srgbClr val="262626"/>
                </a:solidFill>
                <a:latin typeface="PingFang SC"/>
              </a:rPr>
              <a:t>枷锁</a:t>
            </a:r>
            <a:r>
              <a:rPr lang="en-US" altLang="zh-CN" dirty="0" smtClean="0">
                <a:solidFill>
                  <a:srgbClr val="262626"/>
                </a:solidFill>
                <a:latin typeface="PingFang SC"/>
              </a:rPr>
              <a:t>》</a:t>
            </a:r>
            <a:r>
              <a:rPr lang="zh-CN" altLang="en-US" dirty="0" smtClean="0">
                <a:solidFill>
                  <a:srgbClr val="262626"/>
                </a:solidFill>
                <a:latin typeface="PingFang SC"/>
              </a:rPr>
              <a:t>中提出：</a:t>
            </a:r>
            <a:r>
              <a:rPr lang="zh-CN" altLang="en-US" dirty="0" smtClean="0"/>
              <a:t>两</a:t>
            </a:r>
            <a:r>
              <a:rPr lang="zh-CN" altLang="en-US" dirty="0"/>
              <a:t>个完全陌生的个体可以通过不超过五个人产生联系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solidFill>
                  <a:schemeClr val="accent6"/>
                </a:solidFill>
              </a:rPr>
              <a:t>验证：</a:t>
            </a:r>
            <a:endParaRPr lang="en-US" altLang="zh-CN" sz="2400" dirty="0" smtClean="0">
              <a:solidFill>
                <a:schemeClr val="accent6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/>
              <a:t>1967</a:t>
            </a:r>
            <a:r>
              <a:rPr lang="zh-CN" altLang="en-US" dirty="0"/>
              <a:t>年</a:t>
            </a:r>
            <a:r>
              <a:rPr lang="zh-CN" altLang="en-US" dirty="0" smtClean="0"/>
              <a:t>哈佛</a:t>
            </a:r>
            <a:r>
              <a:rPr lang="zh-CN" altLang="en-US" dirty="0"/>
              <a:t>大学的社会学家斯坦利</a:t>
            </a:r>
            <a:r>
              <a:rPr lang="en-US" altLang="zh-CN" dirty="0"/>
              <a:t>•</a:t>
            </a:r>
            <a:r>
              <a:rPr lang="zh-CN" altLang="en-US" dirty="0"/>
              <a:t>米尔格拉姆</a:t>
            </a:r>
            <a:r>
              <a:rPr lang="en-US" altLang="zh-CN" dirty="0"/>
              <a:t>(Stanley Milgram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在内</a:t>
            </a:r>
            <a:r>
              <a:rPr lang="zh-CN" altLang="en-US" dirty="0"/>
              <a:t>布拉斯卡州的奥马哈市随机挑选了大约 </a:t>
            </a:r>
            <a:r>
              <a:rPr lang="en-US" altLang="zh-CN" dirty="0"/>
              <a:t>300 </a:t>
            </a:r>
            <a:r>
              <a:rPr lang="zh-CN" altLang="en-US" dirty="0"/>
              <a:t>人，并向他们寄出了寻找目标人物的指示信</a:t>
            </a:r>
            <a:r>
              <a:rPr lang="zh-CN" altLang="en-US" dirty="0" smtClean="0"/>
              <a:t>。这个</a:t>
            </a:r>
            <a:r>
              <a:rPr lang="zh-CN" altLang="en-US" dirty="0"/>
              <a:t>目标人物是一个波士顿的股票经纪人，米尔格拉姆将他的姓名与地址告诉了实验志愿者</a:t>
            </a:r>
            <a:r>
              <a:rPr lang="zh-CN" altLang="en-US" dirty="0" smtClean="0"/>
              <a:t>，这样</a:t>
            </a:r>
            <a:r>
              <a:rPr lang="zh-CN" altLang="en-US" dirty="0"/>
              <a:t>他们可以将信件寄给他们认为最接近目标人物的朋友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最终</a:t>
            </a:r>
            <a:r>
              <a:rPr lang="zh-CN" altLang="en-US" dirty="0"/>
              <a:t>，有</a:t>
            </a:r>
            <a:r>
              <a:rPr lang="en-US" altLang="zh-CN" dirty="0"/>
              <a:t>64</a:t>
            </a:r>
            <a:r>
              <a:rPr lang="zh-CN" altLang="en-US" dirty="0"/>
              <a:t>封信件寄到了目标人物手中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米尔格拉姆</a:t>
            </a:r>
            <a:r>
              <a:rPr lang="zh-CN" altLang="en-US" dirty="0"/>
              <a:t>教授通过统计发现美国人大约只需要通过 </a:t>
            </a:r>
            <a:r>
              <a:rPr lang="en-US" altLang="zh-CN" dirty="0"/>
              <a:t>3 </a:t>
            </a:r>
            <a:r>
              <a:rPr lang="zh-CN" altLang="en-US" dirty="0"/>
              <a:t>个人就能联系到 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r>
              <a:rPr lang="zh-CN" altLang="en-US" dirty="0" smtClean="0"/>
              <a:t>陌生人。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52" y="0"/>
            <a:ext cx="2331216" cy="18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基本网络模型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小世界网络模型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6" y="2226106"/>
            <a:ext cx="5405417" cy="2603070"/>
          </a:xfrm>
          <a:prstGeom prst="rect">
            <a:avLst/>
          </a:prstGeom>
        </p:spPr>
      </p:pic>
      <p:pic>
        <p:nvPicPr>
          <p:cNvPr id="12" name="Picture 4" descr="393440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54" y="2105245"/>
            <a:ext cx="4408064" cy="30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675" y="42786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基本网络模型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无标度网络</a:t>
            </a:r>
            <a:endParaRPr lang="zh-CN" altLang="en-US" dirty="0"/>
          </a:p>
        </p:txBody>
      </p:sp>
      <p:pic>
        <p:nvPicPr>
          <p:cNvPr id="11" name="Picture 6" descr="a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99" y="2144359"/>
            <a:ext cx="3724275" cy="42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946" y="237172"/>
            <a:ext cx="2316924" cy="22032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725" y="2440460"/>
            <a:ext cx="57426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</a:t>
            </a:r>
            <a:r>
              <a:rPr lang="zh-CN" altLang="en-US" sz="2800" dirty="0" smtClean="0"/>
              <a:t>种</a:t>
            </a:r>
            <a:r>
              <a:rPr lang="zh-CN" altLang="en-US" sz="2800" dirty="0"/>
              <a:t>无标度</a:t>
            </a:r>
            <a:r>
              <a:rPr lang="zh-CN" altLang="en-US" sz="2800" dirty="0" smtClean="0"/>
              <a:t>网络</a:t>
            </a:r>
            <a:r>
              <a:rPr lang="zh-CN" altLang="en-US" sz="2800" dirty="0" smtClean="0"/>
              <a:t>的生成方式：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网络通过新增节点而连续扩张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新</a:t>
            </a:r>
            <a:r>
              <a:rPr lang="zh-CN" altLang="en-US" sz="2400" dirty="0" smtClean="0"/>
              <a:t>节点选择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优先连接</a:t>
            </a:r>
            <a:r>
              <a:rPr lang="zh-CN" altLang="en-US" sz="2400" dirty="0" smtClean="0"/>
              <a:t>到具有大量连接的节点上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6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623</Words>
  <Application>Microsoft Office PowerPoint</Application>
  <PresentationFormat>宽屏</PresentationFormat>
  <Paragraphs>123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Helvetica Neue</vt:lpstr>
      <vt:lpstr>PingFang SC</vt:lpstr>
      <vt:lpstr>宋体</vt:lpstr>
      <vt:lpstr>Arial</vt:lpstr>
      <vt:lpstr>Calibri</vt:lpstr>
      <vt:lpstr>Calibri Light</vt:lpstr>
      <vt:lpstr>Cambria Math</vt:lpstr>
      <vt:lpstr>Office 主题</vt:lpstr>
      <vt:lpstr>基于耦合网络的推荐系统 </vt:lpstr>
      <vt:lpstr>主要内容 </vt:lpstr>
      <vt:lpstr>不同领域的复杂网络</vt:lpstr>
      <vt:lpstr>基本概念</vt:lpstr>
      <vt:lpstr>普通网络</vt:lpstr>
      <vt:lpstr>基本指标</vt:lpstr>
      <vt:lpstr>PowerPoint 演示文稿</vt:lpstr>
      <vt:lpstr>基本网络模型—小世界网络模型</vt:lpstr>
      <vt:lpstr>基本网络模型—无标度网络</vt:lpstr>
      <vt:lpstr>二分图网络</vt:lpstr>
      <vt:lpstr>PowerPoint 演示文稿</vt:lpstr>
      <vt:lpstr>耦合社交网络（ Coupled Social Network ） </vt:lpstr>
      <vt:lpstr>社交网络上的随机游走 （Random Walk on Social Network ）</vt:lpstr>
      <vt:lpstr>二部图网络上的随机游走 （Random Walk on Bipartite Network ）</vt:lpstr>
      <vt:lpstr>耦合社交网络上的有偏随机游走 （Biased Random Walk on Coupled Social Network）</vt:lpstr>
      <vt:lpstr>数据描述</vt:lpstr>
      <vt:lpstr>评价指标</vt:lpstr>
      <vt:lpstr>实验分析—参数λ和t对结果影响</vt:lpstr>
      <vt:lpstr>实验分析—参数λ和t对结果影响</vt:lpstr>
      <vt:lpstr>结果分析比较</vt:lpstr>
      <vt:lpstr>谢谢观看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</dc:creator>
  <cp:lastModifiedBy>DR</cp:lastModifiedBy>
  <cp:revision>175</cp:revision>
  <dcterms:created xsi:type="dcterms:W3CDTF">2019-08-22T04:22:58Z</dcterms:created>
  <dcterms:modified xsi:type="dcterms:W3CDTF">2019-09-07T07:00:56Z</dcterms:modified>
</cp:coreProperties>
</file>