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5" r:id="rId14"/>
    <p:sldId id="267" r:id="rId15"/>
    <p:sldId id="268" r:id="rId16"/>
    <p:sldId id="270" r:id="rId17"/>
    <p:sldId id="272" r:id="rId18"/>
    <p:sldId id="271" r:id="rId19"/>
    <p:sldId id="27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1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http://colah.github.io/posts/2015-08-Understanding-LSTMs/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817837" y="2155846"/>
            <a:ext cx="10852237" cy="899167"/>
          </a:xfrm>
        </p:spPr>
        <p:txBody>
          <a:bodyPr>
            <a:normAutofit fontScale="90000"/>
          </a:bodyPr>
          <a:lstStyle/>
          <a:p>
            <a:r>
              <a:rPr lang="en-US" altLang="zh-CN" sz="4400" spc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 Light" panose="02010600030101010101" charset="-122"/>
                <a:ea typeface="等线 Light" panose="02010600030101010101" charset="-122"/>
              </a:rPr>
              <a:t>An End-to-End Trainable Neural Network for Image-based Sequence Recognition</a:t>
            </a:r>
            <a:r>
              <a:rPr lang="en-US" altLang="zh-CN" sz="6000" spc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zh-CN" sz="6000" spc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7634605" y="4114165"/>
            <a:ext cx="4182745" cy="951230"/>
          </a:xfrm>
        </p:spPr>
        <p:txBody>
          <a:bodyPr/>
          <a:p>
            <a:r>
              <a:rPr lang="zh-CN" altLang="en-US" dirty="0"/>
              <a:t>分享人：</a:t>
            </a:r>
            <a:r>
              <a:rPr lang="zh-CN" dirty="0"/>
              <a:t>梅昊铭</a:t>
            </a:r>
            <a:endParaRPr lang="zh-CN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Network Training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Objective Function: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The network is trained with AdaDelta Algorithm,which can automatically calculate per-dimension learning rates and converges faster than the momentum method.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950" y="1696085"/>
            <a:ext cx="4246880" cy="1044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50" y="2835910"/>
            <a:ext cx="7780020" cy="5365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Train on  synthetic dataset released by Jaderberg,which  contains 8 millions training images and their corresponding ground truth words.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Test on ICDAR 2003,ICDAR 2013,IIIT 5k-word and Street View Text.</a:t>
            </a:r>
            <a:endParaRPr lang="en-US" altLang="zh-CN"/>
          </a:p>
          <a:p>
            <a:r>
              <a:rPr lang="en-US" altLang="zh-CN"/>
              <a:t>Though trained with </a:t>
            </a:r>
            <a:r>
              <a:rPr lang="en-US" altLang="zh-CN">
                <a:sym typeface="+mn-ea"/>
              </a:rPr>
              <a:t>synthetic dataset,it works well on real images from standard text recognition </a:t>
            </a:r>
            <a:r>
              <a:rPr lang="en-US" altLang="zh-CN"/>
              <a:t>benchmarks.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495" y="2068195"/>
            <a:ext cx="9650730" cy="20218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Implementation Details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1229360"/>
            <a:ext cx="5153660" cy="52412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53810" y="1431290"/>
            <a:ext cx="481266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The convolutional layers is based on VGG architectures. 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Adopt the size of conv-kernel in the 3rd and 4th max-pooling layers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Add Batch Normalization after </a:t>
            </a:r>
            <a:r>
              <a:rPr lang="en-US" altLang="zh-CN">
                <a:sym typeface="+mn-ea"/>
              </a:rPr>
              <a:t>conv-layers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The recurrent layers consist of two Bidirectional-LSTM.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Transcription:CTC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Comparative Evaluation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6300" y="1227455"/>
            <a:ext cx="9920605" cy="49212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8515" y="892810"/>
            <a:ext cx="4829810" cy="50723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84545" y="1403985"/>
            <a:ext cx="539877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/>
              <a:t>      Attributes for comparison:</a:t>
            </a:r>
            <a:endParaRPr lang="en-US" altLang="zh-CN"/>
          </a:p>
          <a:p>
            <a:pPr marL="342900" indent="0" fontAlgn="auto">
              <a:lnSpc>
                <a:spcPct val="150000"/>
              </a:lnSpc>
              <a:buAutoNum type="arabicPeriod"/>
            </a:pPr>
            <a:r>
              <a:rPr lang="en-US" altLang="zh-CN"/>
              <a:t>being end-to-end trainable</a:t>
            </a:r>
            <a:endParaRPr lang="en-US" altLang="zh-CN"/>
          </a:p>
          <a:p>
            <a:pPr marL="342900" indent="0" fontAlgn="auto">
              <a:lnSpc>
                <a:spcPct val="150000"/>
              </a:lnSpc>
              <a:buAutoNum type="arabicPeriod"/>
            </a:pPr>
            <a:r>
              <a:rPr lang="en-US" altLang="zh-CN"/>
              <a:t>using convolutional features</a:t>
            </a:r>
            <a:endParaRPr lang="en-US" altLang="zh-CN"/>
          </a:p>
          <a:p>
            <a:pPr marL="342900" indent="0" fontAlgn="auto">
              <a:lnSpc>
                <a:spcPct val="150000"/>
              </a:lnSpc>
              <a:buAutoNum type="arabicPeriod"/>
            </a:pPr>
            <a:r>
              <a:rPr lang="en-US" altLang="zh-CN"/>
              <a:t>ground truth bounding boxes for characters</a:t>
            </a:r>
            <a:endParaRPr lang="en-US" altLang="zh-CN"/>
          </a:p>
          <a:p>
            <a:pPr marL="342900" indent="0" fontAlgn="auto">
              <a:lnSpc>
                <a:spcPct val="150000"/>
              </a:lnSpc>
              <a:buAutoNum type="arabicPeriod"/>
            </a:pPr>
            <a:r>
              <a:rPr lang="en-US" altLang="zh-CN"/>
              <a:t>not confined to a pre-defined dictionary</a:t>
            </a:r>
            <a:endParaRPr lang="en-US" altLang="zh-CN"/>
          </a:p>
          <a:p>
            <a:pPr marL="342900" indent="0" fontAlgn="auto">
              <a:lnSpc>
                <a:spcPct val="150000"/>
              </a:lnSpc>
              <a:buAutoNum type="arabicPeriod"/>
            </a:pPr>
            <a:r>
              <a:rPr lang="en-US" altLang="zh-CN"/>
              <a:t>the model size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Musical Score Recognition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2120" y="1266190"/>
            <a:ext cx="5353685" cy="51619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585" y="1648460"/>
            <a:ext cx="6096635" cy="14617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28360" y="3385820"/>
            <a:ext cx="6096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The results have shown the </a:t>
            </a:r>
            <a:r>
              <a:rPr lang="en-US" altLang="zh-CN" b="1"/>
              <a:t>generality </a:t>
            </a:r>
            <a:r>
              <a:rPr lang="en-US" altLang="zh-CN"/>
              <a:t>of CRNN,in that it can be readily applied  to other image-based sequence recognition problems.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Conclusion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Present a novel neural network architecture,called CRNN</a:t>
            </a:r>
            <a:endParaRPr lang="en-US" altLang="zh-CN"/>
          </a:p>
          <a:p>
            <a:r>
              <a:rPr lang="en-US" altLang="zh-CN"/>
              <a:t>Be able to take input images of </a:t>
            </a:r>
            <a:r>
              <a:rPr lang="en-US" altLang="zh-CN" b="1"/>
              <a:t>varying dimensions</a:t>
            </a:r>
            <a:r>
              <a:rPr lang="en-US" altLang="zh-CN"/>
              <a:t> and predict sequence with </a:t>
            </a:r>
            <a:r>
              <a:rPr lang="en-US" altLang="zh-CN" b="1"/>
              <a:t>different lengths</a:t>
            </a:r>
            <a:endParaRPr lang="en-US" altLang="zh-CN" b="1"/>
          </a:p>
          <a:p>
            <a:r>
              <a:rPr lang="en-US" altLang="zh-CN"/>
              <a:t>Not requiring detailed annotations,such as characters</a:t>
            </a:r>
            <a:endParaRPr lang="en-US" altLang="zh-CN"/>
          </a:p>
          <a:p>
            <a:r>
              <a:rPr lang="en-US" altLang="zh-CN"/>
              <a:t>Efficient and High Accuracy</a:t>
            </a:r>
            <a:endParaRPr lang="en-US" altLang="zh-CN"/>
          </a:p>
          <a:p>
            <a:r>
              <a:rPr lang="en-US" altLang="zh-CN"/>
              <a:t> Generality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925513" y="2665730"/>
            <a:ext cx="1088580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 for Watching!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648535"/>
            <a:ext cx="10852237" cy="648000"/>
          </a:xfrm>
        </p:spPr>
        <p:txBody>
          <a:bodyPr/>
          <a:p>
            <a:r>
              <a:rPr lang="en-US" altLang="zh-CN" sz="4400" b="0">
                <a:latin typeface="等线 Light" panose="02010600030101010101" charset="-122"/>
                <a:ea typeface="等线 Light" panose="02010600030101010101" charset="-122"/>
                <a:sym typeface="+mn-ea"/>
              </a:rPr>
              <a:t>Overview</a:t>
            </a:r>
            <a:br>
              <a:rPr lang="zh-CN" altLang="en-US" dirty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Introduction</a:t>
            </a:r>
            <a:endParaRPr lang="en-US" altLang="zh-CN"/>
          </a:p>
          <a:p>
            <a:pPr lvl="1"/>
            <a:r>
              <a:rPr lang="en-US" altLang="zh-CN"/>
              <a:t>Topic</a:t>
            </a:r>
            <a:endParaRPr lang="en-US" altLang="zh-CN"/>
          </a:p>
          <a:p>
            <a:pPr lvl="1"/>
            <a:r>
              <a:rPr lang="en-US" altLang="zh-CN"/>
              <a:t>Technical Background</a:t>
            </a:r>
            <a:endParaRPr lang="en-US" altLang="zh-CN"/>
          </a:p>
          <a:p>
            <a:pPr lvl="1"/>
            <a:r>
              <a:rPr lang="en-US" altLang="zh-CN"/>
              <a:t>Brief in Author's Work</a:t>
            </a:r>
            <a:endParaRPr lang="en-US" altLang="zh-CN"/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CRNN Model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Feature Sequence Extraction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Sequence Labeling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Transcription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Experiments and Conclusion</a:t>
            </a:r>
            <a:endParaRPr lang="en-US" altLang="zh-CN"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Datasets and </a:t>
            </a:r>
            <a:r>
              <a:rPr lang="en-US" altLang="zh-CN">
                <a:sym typeface="+mn-ea"/>
              </a:rPr>
              <a:t>Implementation Details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Comparative Evaluation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5580" y="974725"/>
            <a:ext cx="4610735" cy="55530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Topic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Image-based Sequence Recognition</a:t>
            </a:r>
            <a:endParaRPr lang="en-US" altLang="zh-CN"/>
          </a:p>
          <a:p>
            <a:pPr lvl="1"/>
            <a:r>
              <a:rPr lang="en-US" altLang="zh-CN"/>
              <a:t>Occur in the form of sequence ,not in isolation</a:t>
            </a:r>
            <a:endParaRPr lang="en-US" altLang="zh-CN"/>
          </a:p>
          <a:p>
            <a:pPr lvl="1"/>
            <a:r>
              <a:rPr lang="en-US" altLang="zh-CN"/>
              <a:t>Predict a series of object labels instead of  a single label</a:t>
            </a:r>
            <a:endParaRPr lang="en-US" altLang="zh-CN"/>
          </a:p>
          <a:p>
            <a:pPr lvl="1"/>
            <a:r>
              <a:rPr lang="en-US" altLang="zh-CN"/>
              <a:t>Length may vary drastically</a:t>
            </a:r>
            <a:endParaRPr lang="en-US" altLang="zh-CN"/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Sence Text Recognition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Sequence-like objects	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/>
              <a:t>Detect individual characters and recognize them with </a:t>
            </a:r>
            <a:r>
              <a:rPr lang="en-US" altLang="zh-CN" b="1"/>
              <a:t>DCNN</a:t>
            </a:r>
            <a:endParaRPr lang="en-US" altLang="zh-CN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/>
              <a:t> as an image classification problem 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00390" y="2570480"/>
            <a:ext cx="3223260" cy="12611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Technical Background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DCNN Models</a:t>
            </a:r>
            <a:endParaRPr lang="en-US" altLang="zh-CN"/>
          </a:p>
          <a:p>
            <a:pPr lvl="1"/>
            <a:r>
              <a:rPr lang="en-US" altLang="zh-CN"/>
              <a:t>Detect individual characters and recognize them  or </a:t>
            </a:r>
            <a:r>
              <a:rPr lang="en-US" altLang="zh-CN">
                <a:sym typeface="+mn-ea"/>
              </a:rPr>
              <a:t>t</a:t>
            </a:r>
            <a:r>
              <a:rPr lang="en-US" altLang="zh-CN">
                <a:sym typeface="+mn-ea"/>
              </a:rPr>
              <a:t>reat as an image</a:t>
            </a:r>
            <a:endParaRPr lang="en-US" altLang="zh-CN"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    classification</a:t>
            </a:r>
            <a:r>
              <a:rPr lang="en-US" altLang="zh-CN"/>
              <a:t> (</a:t>
            </a:r>
            <a:r>
              <a:rPr lang="en-US" altLang="zh-CN"/>
              <a:t>VGG,GoogleNet,ResNet)</a:t>
            </a:r>
            <a:endParaRPr lang="en-US" altLang="zh-CN"/>
          </a:p>
          <a:p>
            <a:pPr lvl="1"/>
            <a:r>
              <a:rPr lang="en-US" altLang="zh-CN"/>
              <a:t>Operate on fixed demensions</a:t>
            </a:r>
            <a:endParaRPr lang="en-US" altLang="zh-CN"/>
          </a:p>
          <a:p>
            <a:pPr lvl="1"/>
            <a:r>
              <a:rPr lang="en-US" altLang="zh-CN"/>
              <a:t>Can't be applied to sequence prediction with a variable length</a:t>
            </a:r>
            <a:endParaRPr lang="en-US" altLang="zh-CN"/>
          </a:p>
          <a:p>
            <a:pPr lvl="1"/>
            <a:endParaRPr lang="en-US" altLang="zh-CN"/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/>
              <a:t>RNN Model</a:t>
            </a:r>
            <a:endParaRPr lang="en-US" altLang="zh-CN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/>
              <a:t>appropriate for handling sequence problems</a:t>
            </a:r>
            <a:endParaRPr lang="en-US" altLang="zh-CN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/>
              <a:t>Not need the position of each element</a:t>
            </a:r>
            <a:endParaRPr lang="en-US" altLang="zh-CN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/>
              <a:t>but need to extract the image sequence features </a:t>
            </a:r>
            <a:endParaRPr lang="en-US" altLang="zh-CN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15885" y="4154805"/>
            <a:ext cx="2701290" cy="21824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545" y="1512570"/>
            <a:ext cx="2465070" cy="21310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Brief in Author's Work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The main contribution of this paper is a novel nerual network model,whose network architecture is designed for </a:t>
            </a:r>
            <a:r>
              <a:rPr lang="en-US" altLang="zh-CN" b="1"/>
              <a:t>recognizing sequence-like objects in images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The network is named as  Convolutional Recurrent Neural Network (CRNN),a combination of DCNN and RNN.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The architecture consists of three parts:</a:t>
            </a:r>
            <a:endParaRPr lang="en-US" altLang="zh-CN"/>
          </a:p>
          <a:p>
            <a:pPr lvl="1"/>
            <a:r>
              <a:rPr lang="en-US" altLang="zh-CN"/>
              <a:t>convolutional layers</a:t>
            </a:r>
            <a:r>
              <a:rPr lang="en-US" altLang="zh-CN" b="1"/>
              <a:t>: </a:t>
            </a:r>
            <a:r>
              <a:rPr lang="en-US" altLang="zh-CN"/>
              <a:t>extract  feature sequences</a:t>
            </a:r>
            <a:endParaRPr lang="en-US" altLang="zh-CN"/>
          </a:p>
          <a:p>
            <a:pPr lvl="1"/>
            <a:r>
              <a:rPr lang="en-US" altLang="zh-CN"/>
              <a:t>recurrent layers </a:t>
            </a:r>
            <a:r>
              <a:rPr lang="en-US" altLang="zh-CN" b="1"/>
              <a:t>:</a:t>
            </a:r>
            <a:r>
              <a:rPr lang="en-US" altLang="zh-CN"/>
              <a:t>  predict a label distribution for each frame</a:t>
            </a:r>
            <a:endParaRPr lang="en-US" altLang="zh-CN"/>
          </a:p>
          <a:p>
            <a:pPr lvl="1"/>
            <a:r>
              <a:rPr lang="en-US" altLang="zh-CN"/>
              <a:t>transcription layer</a:t>
            </a:r>
            <a:r>
              <a:rPr lang="en-US" altLang="zh-CN" b="1"/>
              <a:t>: </a:t>
            </a:r>
            <a:r>
              <a:rPr lang="en-US" altLang="zh-CN"/>
              <a:t>translate the per-frame predictions into 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 the final label sequence</a:t>
            </a:r>
            <a:endParaRPr lang="en-US" altLang="zh-CN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3890" y="2536190"/>
            <a:ext cx="3801745" cy="41008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717" y="295475"/>
            <a:ext cx="10852237" cy="648000"/>
          </a:xfrm>
        </p:spPr>
        <p:txBody>
          <a:bodyPr/>
          <a:p>
            <a:r>
              <a:rPr lang="en-US" altLang="zh-CN"/>
              <a:t>The Network Architecture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974408" y="1866265"/>
            <a:ext cx="2331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Transcription Layer</a:t>
            </a:r>
            <a:endParaRPr lang="en-US" altLang="zh-CN" b="1"/>
          </a:p>
        </p:txBody>
      </p:sp>
      <p:sp>
        <p:nvSpPr>
          <p:cNvPr id="7" name="文本框 6"/>
          <p:cNvSpPr txBox="1"/>
          <p:nvPr/>
        </p:nvSpPr>
        <p:spPr>
          <a:xfrm>
            <a:off x="1096328" y="3508692"/>
            <a:ext cx="2086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Recurrent Layers</a:t>
            </a:r>
            <a:endParaRPr lang="en-US" altLang="zh-CN" b="1"/>
          </a:p>
        </p:txBody>
      </p:sp>
      <p:sp>
        <p:nvSpPr>
          <p:cNvPr id="8" name="文本框 7"/>
          <p:cNvSpPr txBox="1"/>
          <p:nvPr/>
        </p:nvSpPr>
        <p:spPr>
          <a:xfrm>
            <a:off x="1025208" y="5151120"/>
            <a:ext cx="2550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Convolutional Layers</a:t>
            </a:r>
            <a:endParaRPr lang="en-US" altLang="zh-CN" b="1"/>
          </a:p>
        </p:txBody>
      </p:sp>
      <p:sp>
        <p:nvSpPr>
          <p:cNvPr id="9" name="上箭头 8"/>
          <p:cNvSpPr/>
          <p:nvPr/>
        </p:nvSpPr>
        <p:spPr>
          <a:xfrm>
            <a:off x="1948815" y="4036854"/>
            <a:ext cx="381635" cy="9544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上箭头 9"/>
          <p:cNvSpPr/>
          <p:nvPr/>
        </p:nvSpPr>
        <p:spPr>
          <a:xfrm>
            <a:off x="1948815" y="2394426"/>
            <a:ext cx="381635" cy="9544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3295" y="1296035"/>
            <a:ext cx="6602730" cy="4763135"/>
          </a:xfrm>
          <a:prstGeom prst="rect">
            <a:avLst/>
          </a:prstGeom>
        </p:spPr>
      </p:pic>
      <p:sp>
        <p:nvSpPr>
          <p:cNvPr id="11" name="内容占位符 10"/>
          <p:cNvSpPr/>
          <p:nvPr>
            <p:ph idx="1"/>
          </p:nvPr>
        </p:nvSpPr>
        <p:spPr>
          <a:xfrm>
            <a:off x="669925" y="1296035"/>
            <a:ext cx="3653790" cy="5041265"/>
          </a:xfrm>
        </p:spPr>
        <p:txBody>
          <a:bodyPr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Feature Sequence Extraction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Consists of convolutional layers and max-pooling layers,which can extract the feature sequence of images</a:t>
            </a:r>
            <a:endParaRPr lang="en-US" altLang="zh-CN"/>
          </a:p>
          <a:p>
            <a:r>
              <a:rPr lang="en-US" altLang="zh-CN"/>
              <a:t>The feature sequence comes from the feature map,which is the input of recurrent layers 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9005" y="2598420"/>
            <a:ext cx="4285615" cy="3314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24475" y="3217545"/>
            <a:ext cx="58299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Each feature vector  corresponds to the recpetive field of the original image.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Each vector can be considered as the descriptor for that region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Sequence Labeling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The recurrent layers consist of two bidirectional LSTM layers.</a:t>
            </a:r>
            <a:endParaRPr lang="en-US" altLang="zh-CN"/>
          </a:p>
          <a:p>
            <a:r>
              <a:rPr lang="en-US" altLang="zh-CN"/>
              <a:t> LSTM Block:</a:t>
            </a:r>
            <a:endParaRPr lang="en-US" altLang="zh-CN"/>
          </a:p>
          <a:p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231890" y="1751965"/>
            <a:ext cx="5127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Bi-LSTM: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t="3041"/>
          <a:stretch>
            <a:fillRect/>
          </a:stretch>
        </p:blipFill>
        <p:spPr>
          <a:xfrm>
            <a:off x="6736715" y="2270125"/>
            <a:ext cx="4622800" cy="36468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70" y="2634615"/>
            <a:ext cx="5849620" cy="23647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Transcription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069340"/>
            <a:ext cx="10852150" cy="2056130"/>
          </a:xfrm>
        </p:spPr>
        <p:txBody>
          <a:bodyPr/>
          <a:p>
            <a:r>
              <a:rPr lang="zh-CN" altLang="en-US"/>
              <a:t>Transcription is the process of converting the per-frame predictions made by RNN into a label sequence.</a:t>
            </a:r>
            <a:endParaRPr lang="zh-CN" altLang="en-US"/>
          </a:p>
          <a:p>
            <a:r>
              <a:rPr lang="en-US" altLang="zh-CN"/>
              <a:t>Mathematically,ranscription is to find the label sequence with the highest probability.</a:t>
            </a:r>
            <a:endParaRPr lang="en-US" altLang="zh-CN"/>
          </a:p>
          <a:p>
            <a:r>
              <a:rPr lang="en-US" altLang="zh-CN"/>
              <a:t>Adopt the conditional probability defined in the </a:t>
            </a:r>
            <a:r>
              <a:rPr lang="en-US" altLang="zh-CN" b="1"/>
              <a:t>Connectionist Temporal Classification (CTC) </a:t>
            </a:r>
            <a:r>
              <a:rPr lang="en-US" altLang="zh-CN"/>
              <a:t>proposed by  Graves.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3606165"/>
            <a:ext cx="4091305" cy="8502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5820" y="3098800"/>
            <a:ext cx="3476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Conditional Probability: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560" y="3512820"/>
            <a:ext cx="4517390" cy="8509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35725" y="3085465"/>
            <a:ext cx="4594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Find the sequence with highest probability: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69925" y="4652010"/>
            <a:ext cx="6510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Function B can maps “</a:t>
            </a:r>
            <a:r>
              <a:rPr lang="en-US" altLang="zh-CN" b="1"/>
              <a:t>--hh-e-l-ll-oo--</a:t>
            </a:r>
            <a:r>
              <a:rPr lang="en-US" altLang="zh-CN"/>
              <a:t>”  onto  “</a:t>
            </a:r>
            <a:r>
              <a:rPr lang="en-US" altLang="zh-CN" b="1"/>
              <a:t>hello</a:t>
            </a:r>
            <a:r>
              <a:rPr lang="en-US" altLang="zh-CN"/>
              <a:t>” 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4456430"/>
            <a:ext cx="2950845" cy="23831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3885</Words>
  <Application>WPS 演示</Application>
  <PresentationFormat>宽屏</PresentationFormat>
  <Paragraphs>151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等线 Light</vt:lpstr>
      <vt:lpstr>Arial Unicode MS</vt:lpstr>
      <vt:lpstr>Office 主题​​</vt:lpstr>
      <vt:lpstr>An End-to-End Trainable Neural Network for Image-based Sequence Recognition </vt:lpstr>
      <vt:lpstr>Overview </vt:lpstr>
      <vt:lpstr>Topic	</vt:lpstr>
      <vt:lpstr>Technical Background</vt:lpstr>
      <vt:lpstr>Brief in Author's Work</vt:lpstr>
      <vt:lpstr>The Network Architecture</vt:lpstr>
      <vt:lpstr>Feature Sequence Extraction</vt:lpstr>
      <vt:lpstr> Sequence Labeling</vt:lpstr>
      <vt:lpstr>Transcription</vt:lpstr>
      <vt:lpstr>Network Training </vt:lpstr>
      <vt:lpstr>Experiments</vt:lpstr>
      <vt:lpstr>Implementation Details</vt:lpstr>
      <vt:lpstr>Comparative Evaluation</vt:lpstr>
      <vt:lpstr>PowerPoint 演示文稿</vt:lpstr>
      <vt:lpstr>Musical Score Recognition</vt:lpstr>
      <vt:lpstr>Conclusion	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ming197</cp:lastModifiedBy>
  <cp:revision>29</cp:revision>
  <dcterms:created xsi:type="dcterms:W3CDTF">2019-06-19T02:08:00Z</dcterms:created>
  <dcterms:modified xsi:type="dcterms:W3CDTF">2019-08-11T05:03:52Z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2052-11.1.0.8952</vt:lpwstr>
  </property>
</Properties>
</file>