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81" r:id="rId4"/>
    <p:sldId id="326" r:id="rId5"/>
    <p:sldId id="304" r:id="rId6"/>
    <p:sldId id="282" r:id="rId7"/>
    <p:sldId id="307" r:id="rId8"/>
    <p:sldId id="309" r:id="rId9"/>
    <p:sldId id="334" r:id="rId10"/>
    <p:sldId id="308" r:id="rId11"/>
    <p:sldId id="310" r:id="rId12"/>
    <p:sldId id="283" r:id="rId13"/>
    <p:sldId id="327" r:id="rId14"/>
    <p:sldId id="314" r:id="rId15"/>
    <p:sldId id="328" r:id="rId16"/>
    <p:sldId id="329" r:id="rId17"/>
    <p:sldId id="284" r:id="rId18"/>
    <p:sldId id="330" r:id="rId19"/>
    <p:sldId id="331" r:id="rId20"/>
    <p:sldId id="335" r:id="rId21"/>
    <p:sldId id="337" r:id="rId22"/>
    <p:sldId id="338" r:id="rId23"/>
    <p:sldId id="332" r:id="rId24"/>
    <p:sldId id="333" r:id="rId25"/>
    <p:sldId id="285" r:id="rId26"/>
    <p:sldId id="325" r:id="rId27"/>
    <p:sldId id="30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p15:clr>
            <a:srgbClr val="A4A3A4"/>
          </p15:clr>
        </p15:guide>
        <p15:guide id="2" pos="36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63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71" autoAdjust="0"/>
    <p:restoredTop sz="76174"/>
  </p:normalViewPr>
  <p:slideViewPr>
    <p:cSldViewPr snapToGrid="0" showGuides="1">
      <p:cViewPr varScale="1">
        <p:scale>
          <a:sx n="76" d="100"/>
          <a:sy n="76" d="100"/>
        </p:scale>
        <p:origin x="1680" y="200"/>
      </p:cViewPr>
      <p:guideLst>
        <p:guide orient="horz" pos="2154"/>
        <p:guide pos="368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1EA11-6E39-483B-8449-C7E62F72B79A}" type="datetimeFigureOut">
              <a:rPr lang="zh-CN" altLang="en-US" smtClean="0"/>
              <a:t>2019/7/3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C19D2-4FDD-425D-BD10-B3D6F105F0C4}" type="slidenum">
              <a:rPr lang="zh-CN" altLang="en-US" smtClean="0"/>
              <a:t>‹#›</a:t>
            </a:fld>
            <a:endParaRPr lang="zh-CN" altLang="en-US"/>
          </a:p>
        </p:txBody>
      </p:sp>
    </p:spTree>
    <p:extLst>
      <p:ext uri="{BB962C8B-B14F-4D97-AF65-F5344CB8AC3E}">
        <p14:creationId xmlns:p14="http://schemas.microsoft.com/office/powerpoint/2010/main" val="206053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tensorflow.org/federated"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arxiv.org/abs/1602.05629"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论文：</a:t>
            </a:r>
            <a:r>
              <a:rPr kumimoji="1" lang="en-US" altLang="zh-CN" dirty="0"/>
              <a:t>TensorFlow Federated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1. </a:t>
            </a:r>
            <a:r>
              <a:rPr kumimoji="1" lang="zh-CN" altLang="en-US" dirty="0"/>
              <a:t>相关背景知识 </a:t>
            </a:r>
            <a:r>
              <a:rPr kumimoji="1" lang="en-US" altLang="zh-CN" dirty="0"/>
              <a:t>Federated algorithm</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2.TensorFlow Federated</a:t>
            </a:r>
            <a:r>
              <a:rPr kumimoji="1" lang="zh-CN" altLang="en-US" dirty="0"/>
              <a:t>结构</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3. TensorFlow Federated </a:t>
            </a:r>
            <a:r>
              <a:rPr kumimoji="1" lang="zh-CN" altLang="en-US" dirty="0"/>
              <a:t>实例</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4. TensorFlow Federated</a:t>
            </a:r>
            <a:r>
              <a:rPr kumimoji="1" lang="zh-CN" altLang="en-US" dirty="0"/>
              <a:t>未来工作</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b="1" dirty="0"/>
              <a:t> 数据集使用</a:t>
            </a:r>
            <a:r>
              <a:rPr kumimoji="1" lang="zh-CN" altLang="en-US" dirty="0"/>
              <a:t>？底层实现？  学习使用？新特性？ </a:t>
            </a:r>
            <a:r>
              <a:rPr kumimoji="1" lang="zh-CN" altLang="en-US" b="1" dirty="0"/>
              <a:t>通信使用 </a:t>
            </a:r>
            <a:r>
              <a:rPr kumimoji="1" lang="zh-CN" altLang="en-US" dirty="0"/>
              <a:t>？移植使用？</a:t>
            </a:r>
          </a:p>
        </p:txBody>
      </p:sp>
      <p:sp>
        <p:nvSpPr>
          <p:cNvPr id="4" name="灯片编号占位符 3"/>
          <p:cNvSpPr>
            <a:spLocks noGrp="1"/>
          </p:cNvSpPr>
          <p:nvPr>
            <p:ph type="sldNum" sz="quarter" idx="5"/>
          </p:nvPr>
        </p:nvSpPr>
        <p:spPr/>
        <p:txBody>
          <a:bodyPr/>
          <a:lstStyle/>
          <a:p>
            <a:fld id="{63FC19D2-4FDD-425D-BD10-B3D6F105F0C4}" type="slidenum">
              <a:rPr lang="zh-CN" altLang="en-US" smtClean="0"/>
              <a:t>1</a:t>
            </a:fld>
            <a:endParaRPr lang="zh-CN" altLang="en-US"/>
          </a:p>
        </p:txBody>
      </p:sp>
    </p:spTree>
    <p:extLst>
      <p:ext uri="{BB962C8B-B14F-4D97-AF65-F5344CB8AC3E}">
        <p14:creationId xmlns:p14="http://schemas.microsoft.com/office/powerpoint/2010/main" val="380269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计算量由三个关键参数控制：</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整个迭代数次；</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 总的</a:t>
            </a:r>
            <a:r>
              <a:rPr lang="en-US" altLang="zh-CN" sz="1200" kern="1200" dirty="0">
                <a:solidFill>
                  <a:schemeClr val="tx1"/>
                </a:solidFill>
                <a:effectLst/>
                <a:latin typeface="+mn-lt"/>
                <a:ea typeface="+mn-ea"/>
                <a:cs typeface="+mn-cs"/>
              </a:rPr>
              <a:t>clients</a:t>
            </a:r>
            <a:r>
              <a:rPr lang="zh-CN" altLang="en-US" sz="1200" kern="1200" dirty="0">
                <a:solidFill>
                  <a:schemeClr val="tx1"/>
                </a:solidFill>
                <a:effectLst/>
                <a:latin typeface="+mn-lt"/>
                <a:ea typeface="+mn-ea"/>
                <a:cs typeface="+mn-cs"/>
              </a:rPr>
              <a:t>数量</a:t>
            </a:r>
          </a:p>
          <a:p>
            <a:r>
              <a:rPr lang="en-US" altLang="zh-CN"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 每轮执行计算的客户端的比例</a:t>
            </a:r>
            <a:r>
              <a:rPr lang="en-US" altLang="zh-CN" sz="1200" kern="1200" dirty="0">
                <a:solidFill>
                  <a:schemeClr val="tx1"/>
                </a:solidFill>
                <a:effectLst/>
                <a:latin typeface="+mn-lt"/>
                <a:ea typeface="+mn-ea"/>
                <a:cs typeface="+mn-cs"/>
              </a:rPr>
              <a:t>;</a:t>
            </a:r>
            <a:endParaRPr lang="zh-CN" altLang="en-US"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E:</a:t>
            </a:r>
            <a:r>
              <a:rPr lang="zh-CN" altLang="en-US" sz="1200" kern="1200" dirty="0">
                <a:solidFill>
                  <a:schemeClr val="tx1"/>
                </a:solidFill>
                <a:effectLst/>
                <a:latin typeface="+mn-lt"/>
                <a:ea typeface="+mn-ea"/>
                <a:cs typeface="+mn-cs"/>
              </a:rPr>
              <a:t> 然后每个客户在每轮上对其本地数据集进行的训练次数</a:t>
            </a:r>
          </a:p>
          <a:p>
            <a:r>
              <a:rPr lang="en-US" altLang="zh-CN" sz="1200" kern="1200" dirty="0">
                <a:solidFill>
                  <a:schemeClr val="tx1"/>
                </a:solidFill>
                <a:effectLst/>
                <a:latin typeface="+mn-lt"/>
                <a:ea typeface="+mn-ea"/>
                <a:cs typeface="+mn-cs"/>
              </a:rPr>
              <a:t>B:</a:t>
            </a:r>
            <a:r>
              <a:rPr lang="zh-CN" altLang="en-US" sz="1200" kern="1200" dirty="0">
                <a:solidFill>
                  <a:schemeClr val="tx1"/>
                </a:solidFill>
                <a:effectLst/>
                <a:latin typeface="+mn-lt"/>
                <a:ea typeface="+mn-ea"/>
                <a:cs typeface="+mn-cs"/>
              </a:rPr>
              <a:t> 用于客户端更新的本地小批量大小，</a:t>
            </a:r>
            <a:endParaRPr lang="en-US" altLang="zh-CN" sz="1200" kern="1200" dirty="0">
              <a:solidFill>
                <a:schemeClr val="tx1"/>
              </a:solidFill>
              <a:effectLst/>
              <a:latin typeface="+mn-lt"/>
              <a:ea typeface="+mn-ea"/>
              <a:cs typeface="+mn-cs"/>
            </a:endParaRPr>
          </a:p>
          <a:p>
            <a:r>
              <a:rPr lang="zh-CN" altLang="en-US" dirty="0">
                <a:effectLst/>
              </a:rPr>
              <a:t>我们写</a:t>
            </a:r>
            <a:r>
              <a:rPr lang="en-US" altLang="zh-CN" dirty="0">
                <a:effectLst/>
              </a:rPr>
              <a:t>B =∞</a:t>
            </a:r>
            <a:r>
              <a:rPr lang="zh-CN" altLang="en-US" dirty="0">
                <a:effectLst/>
              </a:rPr>
              <a:t>表示完整的本地数据集被视为单个小批量。因此，在该算法族的一个两端，我们可以取</a:t>
            </a:r>
            <a:r>
              <a:rPr lang="en-US" altLang="zh-CN" dirty="0">
                <a:effectLst/>
              </a:rPr>
              <a:t>B =∞</a:t>
            </a:r>
            <a:r>
              <a:rPr lang="zh-CN" altLang="en-US" dirty="0">
                <a:effectLst/>
              </a:rPr>
              <a:t>和</a:t>
            </a:r>
            <a:r>
              <a:rPr lang="en-US" altLang="zh-CN" dirty="0">
                <a:effectLst/>
              </a:rPr>
              <a:t>E = 1</a:t>
            </a:r>
            <a:r>
              <a:rPr lang="zh-CN" altLang="en-US" dirty="0">
                <a:effectLst/>
              </a:rPr>
              <a:t>，这与</a:t>
            </a:r>
            <a:r>
              <a:rPr lang="en-US" altLang="zh-CN" dirty="0" err="1">
                <a:effectLst/>
              </a:rPr>
              <a:t>FedSGD</a:t>
            </a:r>
            <a:r>
              <a:rPr lang="zh-CN" altLang="en-US" dirty="0">
                <a:effectLst/>
              </a:rPr>
              <a:t>完全对应。对于具有​个本地示例的客户端，每轮本地更新的数量由给出​</a:t>
            </a:r>
            <a:r>
              <a:rPr lang="en-US" altLang="zh-CN" dirty="0">
                <a:effectLst/>
              </a:rPr>
              <a:t>; </a:t>
            </a:r>
            <a:r>
              <a:rPr lang="zh-CN" altLang="en-US" dirty="0">
                <a:effectLst/>
              </a:rPr>
              <a:t>算法</a:t>
            </a:r>
            <a:r>
              <a:rPr lang="en-US" altLang="zh-CN" dirty="0">
                <a:effectLst/>
              </a:rPr>
              <a:t>1</a:t>
            </a:r>
            <a:r>
              <a:rPr lang="zh-CN" altLang="en-US" dirty="0">
                <a:effectLst/>
              </a:rPr>
              <a:t>中给出了完整的伪代码</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effectLst/>
            </a:endParaRPr>
          </a:p>
        </p:txBody>
      </p:sp>
      <p:sp>
        <p:nvSpPr>
          <p:cNvPr id="4" name="灯片编号占位符 3"/>
          <p:cNvSpPr>
            <a:spLocks noGrp="1"/>
          </p:cNvSpPr>
          <p:nvPr>
            <p:ph type="sldNum" sz="quarter" idx="5"/>
          </p:nvPr>
        </p:nvSpPr>
        <p:spPr/>
        <p:txBody>
          <a:bodyPr/>
          <a:lstStyle/>
          <a:p>
            <a:fld id="{63FC19D2-4FDD-425D-BD10-B3D6F105F0C4}" type="slidenum">
              <a:rPr lang="zh-CN" altLang="en-US" smtClean="0"/>
              <a:t>10</a:t>
            </a:fld>
            <a:endParaRPr lang="zh-CN" altLang="en-US"/>
          </a:p>
        </p:txBody>
      </p:sp>
    </p:spTree>
    <p:extLst>
      <p:ext uri="{BB962C8B-B14F-4D97-AF65-F5344CB8AC3E}">
        <p14:creationId xmlns:p14="http://schemas.microsoft.com/office/powerpoint/2010/main" val="756712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rPr>
              <a:t>B=</a:t>
            </a:r>
            <a:r>
              <a:rPr lang="zh-CN" altLang="en-US" dirty="0">
                <a:effectLst/>
              </a:rPr>
              <a:t> </a:t>
            </a:r>
            <a:r>
              <a:rPr lang="en-US" altLang="zh-CN" dirty="0">
                <a:effectLst/>
              </a:rPr>
              <a:t>10</a:t>
            </a:r>
            <a:r>
              <a:rPr lang="zh-CN" altLang="en-US" dirty="0">
                <a:effectLst/>
              </a:rPr>
              <a:t>， </a:t>
            </a:r>
            <a:r>
              <a:rPr lang="en-US" altLang="zh-CN" dirty="0">
                <a:effectLst/>
              </a:rPr>
              <a:t>E</a:t>
            </a:r>
            <a:r>
              <a:rPr lang="zh-CN" altLang="en-US" dirty="0">
                <a:effectLst/>
              </a:rPr>
              <a:t> </a:t>
            </a:r>
            <a:r>
              <a:rPr lang="en-US" altLang="zh-CN" dirty="0">
                <a:effectLst/>
              </a:rPr>
              <a:t>=</a:t>
            </a:r>
            <a:r>
              <a:rPr lang="zh-CN" altLang="en-US" dirty="0">
                <a:effectLst/>
              </a:rPr>
              <a:t> </a:t>
            </a:r>
            <a:r>
              <a:rPr lang="en-US" altLang="zh-CN" dirty="0">
                <a:effectLst/>
              </a:rPr>
              <a:t>20</a:t>
            </a:r>
            <a:r>
              <a:rPr lang="zh-CN" altLang="en-US" dirty="0">
                <a:effectLst/>
              </a:rPr>
              <a:t> 次数效果好</a:t>
            </a:r>
            <a:endParaRPr lang="en-US" altLang="zh-CN" dirty="0">
              <a:effectLst/>
            </a:endParaRPr>
          </a:p>
          <a:p>
            <a:pPr latinLnBrk="1"/>
            <a:r>
              <a:rPr lang="zh-CN" altLang="en-US" sz="1200" b="0" i="0" kern="1200" dirty="0">
                <a:solidFill>
                  <a:schemeClr val="tx1"/>
                </a:solidFill>
                <a:effectLst/>
                <a:latin typeface="+mn-lt"/>
                <a:ea typeface="+mn-ea"/>
                <a:cs typeface="+mn-cs"/>
              </a:rPr>
              <a:t>当</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的值不为无穷时，提升并行度（增加训练的节点数）能够有效地降低通信的轮数；增加每个节点本地训练量，可以更好地降低通信的轮数，同时</a:t>
            </a:r>
            <a:r>
              <a:rPr lang="en-US" altLang="zh-CN" sz="1200" b="0" i="0" kern="1200" dirty="0" err="1">
                <a:solidFill>
                  <a:schemeClr val="tx1"/>
                </a:solidFill>
                <a:effectLst/>
                <a:latin typeface="+mn-lt"/>
                <a:ea typeface="+mn-ea"/>
                <a:cs typeface="+mn-cs"/>
              </a:rPr>
              <a:t>FedAvg</a:t>
            </a:r>
            <a:r>
              <a:rPr lang="zh-CN" altLang="en-US" sz="1200" b="0" i="0" kern="1200" dirty="0">
                <a:solidFill>
                  <a:schemeClr val="tx1"/>
                </a:solidFill>
                <a:effectLst/>
                <a:latin typeface="+mn-lt"/>
                <a:ea typeface="+mn-ea"/>
                <a:cs typeface="+mn-cs"/>
              </a:rPr>
              <a:t>算法相较于</a:t>
            </a:r>
            <a:r>
              <a:rPr lang="en-US" altLang="zh-CN" sz="1200" b="0" i="0" kern="1200" dirty="0" err="1">
                <a:solidFill>
                  <a:schemeClr val="tx1"/>
                </a:solidFill>
                <a:effectLst/>
                <a:latin typeface="+mn-lt"/>
                <a:ea typeface="+mn-ea"/>
                <a:cs typeface="+mn-cs"/>
              </a:rPr>
              <a:t>FedSGD</a:t>
            </a:r>
            <a:r>
              <a:rPr lang="zh-CN" altLang="en-US" sz="1200" b="0" i="0" kern="1200" dirty="0">
                <a:solidFill>
                  <a:schemeClr val="tx1"/>
                </a:solidFill>
                <a:effectLst/>
                <a:latin typeface="+mn-lt"/>
                <a:ea typeface="+mn-ea"/>
                <a:cs typeface="+mn-cs"/>
              </a:rPr>
              <a:t>算法最终效果更好；然而过度增加本地训练轮数，往往不会达到更好地结果。</a:t>
            </a:r>
            <a:endParaRPr lang="en-US" altLang="zh-CN" sz="1200" b="0" i="0" kern="1200" dirty="0">
              <a:solidFill>
                <a:schemeClr val="tx1"/>
              </a:solidFill>
              <a:effectLst/>
              <a:latin typeface="+mn-lt"/>
              <a:ea typeface="+mn-ea"/>
              <a:cs typeface="+mn-cs"/>
            </a:endParaRPr>
          </a:p>
          <a:p>
            <a:pPr latinLnBrk="1"/>
            <a:r>
              <a:rPr lang="zh-CN" altLang="en-US" sz="1200" b="0" i="0" kern="1200" dirty="0">
                <a:solidFill>
                  <a:schemeClr val="tx1"/>
                </a:solidFill>
                <a:effectLst/>
                <a:latin typeface="+mn-lt"/>
                <a:ea typeface="+mn-ea"/>
                <a:cs typeface="+mn-cs"/>
              </a:rPr>
              <a:t>真实数据集是</a:t>
            </a:r>
            <a:r>
              <a:rPr lang="en-US" altLang="zh-CN" sz="1200" b="0" i="0" kern="1200" dirty="0">
                <a:solidFill>
                  <a:schemeClr val="tx1"/>
                </a:solidFill>
                <a:effectLst/>
                <a:latin typeface="+mn-lt"/>
                <a:ea typeface="+mn-ea"/>
                <a:cs typeface="+mn-cs"/>
              </a:rPr>
              <a:t>CIFAR</a:t>
            </a:r>
            <a:r>
              <a:rPr lang="zh-CN" altLang="en-US" sz="1200" b="0" i="0" kern="1200" dirty="0">
                <a:solidFill>
                  <a:schemeClr val="tx1"/>
                </a:solidFill>
                <a:effectLst/>
                <a:latin typeface="+mn-lt"/>
                <a:ea typeface="+mn-ea"/>
                <a:cs typeface="+mn-cs"/>
              </a:rPr>
              <a:t>数据集和社交网络数据集，作者搭建了一个</a:t>
            </a:r>
            <a:r>
              <a:rPr lang="en-US" altLang="zh-CN" sz="1200" b="0" i="0" kern="1200" dirty="0">
                <a:solidFill>
                  <a:schemeClr val="tx1"/>
                </a:solidFill>
                <a:effectLst/>
                <a:latin typeface="+mn-lt"/>
                <a:ea typeface="+mn-ea"/>
                <a:cs typeface="+mn-cs"/>
              </a:rPr>
              <a:t>CNN</a:t>
            </a:r>
            <a:r>
              <a:rPr lang="zh-CN" altLang="en-US" sz="1200" b="0" i="0" kern="1200" dirty="0">
                <a:solidFill>
                  <a:schemeClr val="tx1"/>
                </a:solidFill>
                <a:effectLst/>
                <a:latin typeface="+mn-lt"/>
                <a:ea typeface="+mn-ea"/>
                <a:cs typeface="+mn-cs"/>
              </a:rPr>
              <a:t>模型来进行训练</a:t>
            </a:r>
            <a:r>
              <a:rPr lang="en-US" altLang="zh-CN" sz="1200" b="0" i="0" kern="1200" dirty="0">
                <a:solidFill>
                  <a:schemeClr val="tx1"/>
                </a:solidFill>
                <a:effectLst/>
                <a:latin typeface="+mn-lt"/>
                <a:ea typeface="+mn-ea"/>
                <a:cs typeface="+mn-cs"/>
              </a:rPr>
              <a:t>CIFAR</a:t>
            </a:r>
            <a:r>
              <a:rPr lang="zh-CN" altLang="en-US" sz="1200" b="0" i="0" kern="1200" dirty="0">
                <a:solidFill>
                  <a:schemeClr val="tx1"/>
                </a:solidFill>
                <a:effectLst/>
                <a:latin typeface="+mn-lt"/>
                <a:ea typeface="+mn-ea"/>
                <a:cs typeface="+mn-cs"/>
              </a:rPr>
              <a:t>数据集，搭建了</a:t>
            </a:r>
            <a:r>
              <a:rPr lang="en-US" altLang="zh-CN" sz="1200" b="0" i="0" kern="1200" dirty="0">
                <a:solidFill>
                  <a:schemeClr val="tx1"/>
                </a:solidFill>
                <a:effectLst/>
                <a:latin typeface="+mn-lt"/>
                <a:ea typeface="+mn-ea"/>
                <a:cs typeface="+mn-cs"/>
              </a:rPr>
              <a:t>LSTM</a:t>
            </a:r>
            <a:r>
              <a:rPr lang="zh-CN" altLang="en-US" sz="1200" b="0" i="0" kern="1200" dirty="0">
                <a:solidFill>
                  <a:schemeClr val="tx1"/>
                </a:solidFill>
                <a:effectLst/>
                <a:latin typeface="+mn-lt"/>
                <a:ea typeface="+mn-ea"/>
                <a:cs typeface="+mn-cs"/>
              </a:rPr>
              <a:t>来训练社交网络数据集。可以发现，达到相同效果时，</a:t>
            </a:r>
            <a:r>
              <a:rPr lang="en-US" altLang="zh-CN" sz="1200" b="0" i="0" kern="1200" dirty="0" err="1">
                <a:solidFill>
                  <a:schemeClr val="tx1"/>
                </a:solidFill>
                <a:effectLst/>
                <a:latin typeface="+mn-lt"/>
                <a:ea typeface="+mn-ea"/>
                <a:cs typeface="+mn-cs"/>
              </a:rPr>
              <a:t>FedAvg</a:t>
            </a:r>
            <a:r>
              <a:rPr lang="zh-CN" altLang="en-US" sz="1200" b="0" i="0" kern="1200" dirty="0">
                <a:solidFill>
                  <a:schemeClr val="tx1"/>
                </a:solidFill>
                <a:effectLst/>
                <a:latin typeface="+mn-lt"/>
                <a:ea typeface="+mn-ea"/>
                <a:cs typeface="+mn-cs"/>
              </a:rPr>
              <a:t>训练的轮数更少，</a:t>
            </a:r>
            <a:r>
              <a:rPr lang="en-US" altLang="zh-CN" sz="1200" b="0" i="0" kern="1200" dirty="0" err="1">
                <a:solidFill>
                  <a:schemeClr val="tx1"/>
                </a:solidFill>
                <a:effectLst/>
                <a:latin typeface="+mn-lt"/>
                <a:ea typeface="+mn-ea"/>
                <a:cs typeface="+mn-cs"/>
              </a:rPr>
              <a:t>FedAvg</a:t>
            </a:r>
            <a:r>
              <a:rPr lang="zh-CN" altLang="en-US" sz="1200" b="0" i="0" kern="1200" dirty="0">
                <a:solidFill>
                  <a:schemeClr val="tx1"/>
                </a:solidFill>
                <a:effectLst/>
                <a:latin typeface="+mn-lt"/>
                <a:ea typeface="+mn-ea"/>
                <a:cs typeface="+mn-cs"/>
              </a:rPr>
              <a:t>最终效果要优于基线</a:t>
            </a:r>
            <a:r>
              <a:rPr lang="en-US" altLang="zh-CN" sz="1200" b="0" i="0" kern="1200" dirty="0" err="1">
                <a:solidFill>
                  <a:schemeClr val="tx1"/>
                </a:solidFill>
                <a:effectLst/>
                <a:latin typeface="+mn-lt"/>
                <a:ea typeface="+mn-ea"/>
                <a:cs typeface="+mn-cs"/>
              </a:rPr>
              <a:t>FedSGD</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63FC19D2-4FDD-425D-BD10-B3D6F105F0C4}" type="slidenum">
              <a:rPr lang="zh-CN" altLang="en-US" smtClean="0"/>
              <a:t>11</a:t>
            </a:fld>
            <a:endParaRPr lang="zh-CN" altLang="en-US"/>
          </a:p>
        </p:txBody>
      </p:sp>
    </p:spTree>
    <p:extLst>
      <p:ext uri="{BB962C8B-B14F-4D97-AF65-F5344CB8AC3E}">
        <p14:creationId xmlns:p14="http://schemas.microsoft.com/office/powerpoint/2010/main" val="3831214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TFF</a:t>
            </a:r>
            <a:r>
              <a:rPr kumimoji="1" lang="zh-CN" altLang="en-US" dirty="0"/>
              <a:t>的介绍与使用，</a:t>
            </a:r>
            <a:r>
              <a:rPr kumimoji="1" lang="zh-CN" altLang="en-US" b="1" dirty="0"/>
              <a:t>框架</a:t>
            </a:r>
            <a:endParaRPr kumimoji="1" lang="en-US" altLang="zh-CN" b="1" dirty="0"/>
          </a:p>
          <a:p>
            <a:pPr marL="228600" indent="-228600">
              <a:buAutoNum type="arabicPeriod"/>
            </a:pPr>
            <a:r>
              <a:rPr kumimoji="1" lang="zh-CN" altLang="en-US" dirty="0"/>
              <a:t>改进的工作，</a:t>
            </a:r>
            <a:r>
              <a:rPr kumimoji="1" lang="zh-CN" altLang="en-US" b="1" dirty="0"/>
              <a:t>底层的一些工作</a:t>
            </a:r>
            <a:r>
              <a:rPr kumimoji="1" lang="zh-CN" altLang="en-US" dirty="0"/>
              <a:t>，</a:t>
            </a:r>
            <a:r>
              <a:rPr kumimoji="1" lang="zh-CN" altLang="en-US" b="1" dirty="0"/>
              <a:t>数据集的使用，通信的进行，如何改造与我们的分布式融合</a:t>
            </a:r>
            <a:endParaRPr kumimoji="1" lang="en-US" altLang="zh-CN" b="1"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b="1" dirty="0"/>
              <a:t>code</a:t>
            </a:r>
            <a:r>
              <a:rPr kumimoji="1" lang="zh-CN" altLang="en-US" b="1" dirty="0"/>
              <a:t>执行 底层如何分发？</a:t>
            </a:r>
          </a:p>
          <a:p>
            <a:pPr marL="228600" indent="-228600">
              <a:buAutoNum type="arabicPeriod"/>
            </a:pPr>
            <a:r>
              <a:rPr kumimoji="1" lang="zh-CN" altLang="en-US" dirty="0"/>
              <a:t>使用：数据集使用？底层实现？  学习使用？新特性？ 通信使用 ？移植使用？</a:t>
            </a:r>
          </a:p>
        </p:txBody>
      </p:sp>
      <p:sp>
        <p:nvSpPr>
          <p:cNvPr id="4" name="灯片编号占位符 3"/>
          <p:cNvSpPr>
            <a:spLocks noGrp="1"/>
          </p:cNvSpPr>
          <p:nvPr>
            <p:ph type="sldNum" sz="quarter" idx="5"/>
          </p:nvPr>
        </p:nvSpPr>
        <p:spPr/>
        <p:txBody>
          <a:bodyPr/>
          <a:lstStyle/>
          <a:p>
            <a:fld id="{63FC19D2-4FDD-425D-BD10-B3D6F105F0C4}" type="slidenum">
              <a:rPr lang="zh-CN" altLang="en-US" smtClean="0"/>
              <a:t>12</a:t>
            </a:fld>
            <a:endParaRPr lang="zh-CN" altLang="en-US"/>
          </a:p>
        </p:txBody>
      </p:sp>
    </p:spTree>
    <p:extLst>
      <p:ext uri="{BB962C8B-B14F-4D97-AF65-F5344CB8AC3E}">
        <p14:creationId xmlns:p14="http://schemas.microsoft.com/office/powerpoint/2010/main" val="4166356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FC19D2-4FDD-425D-BD10-B3D6F105F0C4}" type="slidenum">
              <a:rPr lang="zh-CN" altLang="en-US" smtClean="0"/>
              <a:t>13</a:t>
            </a:fld>
            <a:endParaRPr lang="zh-CN" altLang="en-US"/>
          </a:p>
        </p:txBody>
      </p:sp>
    </p:spTree>
    <p:extLst>
      <p:ext uri="{BB962C8B-B14F-4D97-AF65-F5344CB8AC3E}">
        <p14:creationId xmlns:p14="http://schemas.microsoft.com/office/powerpoint/2010/main" val="3972101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类</a:t>
            </a:r>
          </a:p>
        </p:txBody>
      </p:sp>
      <p:sp>
        <p:nvSpPr>
          <p:cNvPr id="4" name="灯片编号占位符 3"/>
          <p:cNvSpPr>
            <a:spLocks noGrp="1"/>
          </p:cNvSpPr>
          <p:nvPr>
            <p:ph type="sldNum" sz="quarter" idx="5"/>
          </p:nvPr>
        </p:nvSpPr>
        <p:spPr/>
        <p:txBody>
          <a:bodyPr/>
          <a:lstStyle/>
          <a:p>
            <a:fld id="{63FC19D2-4FDD-425D-BD10-B3D6F105F0C4}" type="slidenum">
              <a:rPr lang="zh-CN" altLang="en-US" smtClean="0"/>
              <a:t>14</a:t>
            </a:fld>
            <a:endParaRPr lang="zh-CN" altLang="en-US"/>
          </a:p>
        </p:txBody>
      </p:sp>
    </p:spTree>
    <p:extLst>
      <p:ext uri="{BB962C8B-B14F-4D97-AF65-F5344CB8AC3E}">
        <p14:creationId xmlns:p14="http://schemas.microsoft.com/office/powerpoint/2010/main" val="4185623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1.</a:t>
            </a:r>
            <a:r>
              <a:rPr kumimoji="1" lang="zh-CN" altLang="en-US" dirty="0"/>
              <a:t> </a:t>
            </a:r>
            <a:r>
              <a:rPr lang="en-US" altLang="zh-CN" sz="1200" kern="1200" dirty="0">
                <a:solidFill>
                  <a:schemeClr val="tx1"/>
                </a:solidFill>
                <a:effectLst/>
                <a:latin typeface="+mn-lt"/>
                <a:ea typeface="+mn-ea"/>
                <a:cs typeface="+mn-cs"/>
              </a:rPr>
              <a:t>ML </a:t>
            </a:r>
            <a:r>
              <a:rPr lang="en-US" altLang="zh-CN" sz="1200" kern="1200" dirty="0" err="1">
                <a:solidFill>
                  <a:schemeClr val="tx1"/>
                </a:solidFill>
                <a:effectLst/>
                <a:latin typeface="+mn-lt"/>
                <a:ea typeface="+mn-ea"/>
                <a:cs typeface="+mn-cs"/>
              </a:rPr>
              <a:t>devs</a:t>
            </a:r>
            <a:r>
              <a:rPr lang="en-US" altLang="zh-CN" sz="1200" kern="1200" dirty="0">
                <a:solidFill>
                  <a:schemeClr val="tx1"/>
                </a:solidFill>
                <a:effectLst/>
                <a:latin typeface="+mn-lt"/>
                <a:ea typeface="+mn-ea"/>
                <a:cs typeface="+mn-cs"/>
              </a:rPr>
              <a:t> -&gt; </a:t>
            </a:r>
            <a:r>
              <a:rPr lang="zh-CN" altLang="en-US" sz="1200" kern="1200" dirty="0">
                <a:solidFill>
                  <a:schemeClr val="tx1"/>
                </a:solidFill>
                <a:effectLst/>
                <a:latin typeface="+mn-lt"/>
                <a:ea typeface="+mn-ea"/>
                <a:cs typeface="+mn-cs"/>
              </a:rPr>
              <a:t>应用</a:t>
            </a:r>
            <a:r>
              <a:rPr lang="en-US" altLang="zh-CN" sz="1200" kern="1200" dirty="0">
                <a:solidFill>
                  <a:schemeClr val="tx1"/>
                </a:solidFill>
                <a:effectLst/>
                <a:latin typeface="+mn-lt"/>
                <a:ea typeface="+mn-ea"/>
                <a:cs typeface="+mn-cs"/>
              </a:rPr>
              <a:t>FL</a:t>
            </a:r>
            <a:r>
              <a:rPr lang="zh-CN" altLang="en-US" sz="1200" kern="1200" dirty="0">
                <a:solidFill>
                  <a:schemeClr val="tx1"/>
                </a:solidFill>
                <a:effectLst/>
                <a:latin typeface="+mn-lt"/>
                <a:ea typeface="+mn-ea"/>
                <a:cs typeface="+mn-cs"/>
              </a:rPr>
              <a:t>到实际模型</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数据</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2.</a:t>
            </a:r>
            <a:r>
              <a:rPr kumimoji="1" lang="zh-CN" altLang="en-US" dirty="0"/>
              <a:t> </a:t>
            </a:r>
            <a:r>
              <a:rPr lang="en-US" altLang="zh-CN" sz="1200" kern="1200" dirty="0">
                <a:solidFill>
                  <a:schemeClr val="tx1"/>
                </a:solidFill>
                <a:effectLst/>
                <a:latin typeface="+mn-lt"/>
                <a:ea typeface="+mn-ea"/>
                <a:cs typeface="+mn-cs"/>
              </a:rPr>
              <a:t>FL </a:t>
            </a:r>
            <a:r>
              <a:rPr lang="en-US" altLang="zh-CN" sz="1200" kern="1200" dirty="0" err="1">
                <a:solidFill>
                  <a:schemeClr val="tx1"/>
                </a:solidFill>
                <a:effectLst/>
                <a:latin typeface="+mn-lt"/>
                <a:ea typeface="+mn-ea"/>
                <a:cs typeface="+mn-cs"/>
              </a:rPr>
              <a:t>researchs</a:t>
            </a:r>
            <a:r>
              <a:rPr lang="en-US" altLang="zh-CN" sz="1200" kern="1200" dirty="0">
                <a:solidFill>
                  <a:schemeClr val="tx1"/>
                </a:solidFill>
                <a:effectLst/>
                <a:latin typeface="+mn-lt"/>
                <a:ea typeface="+mn-ea"/>
                <a:cs typeface="+mn-cs"/>
              </a:rPr>
              <a:t> -&gt; </a:t>
            </a:r>
            <a:r>
              <a:rPr lang="zh-CN" altLang="en-US" sz="1200" kern="1200" dirty="0">
                <a:solidFill>
                  <a:schemeClr val="tx1"/>
                </a:solidFill>
                <a:effectLst/>
                <a:latin typeface="+mn-lt"/>
                <a:ea typeface="+mn-ea"/>
                <a:cs typeface="+mn-cs"/>
              </a:rPr>
              <a:t>研发新的联合学习算法</a:t>
            </a:r>
            <a:endParaRPr kumimoji="1"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kern="1200" dirty="0">
                <a:solidFill>
                  <a:schemeClr val="tx1"/>
                </a:solidFill>
                <a:effectLst/>
                <a:latin typeface="+mn-lt"/>
                <a:ea typeface="+mn-ea"/>
                <a:cs typeface="+mn-cs"/>
              </a:rPr>
              <a:t>3.</a:t>
            </a:r>
            <a:r>
              <a:rPr kumimoji="1"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System </a:t>
            </a:r>
            <a:r>
              <a:rPr lang="en-US" altLang="zh-CN" sz="1200" kern="1200" dirty="0" err="1">
                <a:solidFill>
                  <a:schemeClr val="tx1"/>
                </a:solidFill>
                <a:effectLst/>
                <a:latin typeface="+mn-lt"/>
                <a:ea typeface="+mn-ea"/>
                <a:cs typeface="+mn-cs"/>
              </a:rPr>
              <a:t>researchs</a:t>
            </a:r>
            <a:r>
              <a:rPr lang="en-US" altLang="zh-CN" sz="1200" kern="1200" dirty="0">
                <a:solidFill>
                  <a:schemeClr val="tx1"/>
                </a:solidFill>
                <a:effectLst/>
                <a:latin typeface="+mn-lt"/>
                <a:ea typeface="+mn-ea"/>
                <a:cs typeface="+mn-cs"/>
              </a:rPr>
              <a:t> -&gt; </a:t>
            </a:r>
            <a:r>
              <a:rPr lang="zh-CN" altLang="en-US" sz="1200" kern="1200" dirty="0">
                <a:solidFill>
                  <a:schemeClr val="tx1"/>
                </a:solidFill>
                <a:effectLst/>
                <a:latin typeface="+mn-lt"/>
                <a:ea typeface="+mn-ea"/>
                <a:cs typeface="+mn-cs"/>
              </a:rPr>
              <a:t>优化产生的计算结构</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System</a:t>
            </a:r>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Devs</a:t>
            </a:r>
            <a:r>
              <a:rPr lang="zh-CN" altLang="en-US" sz="1200" kern="1200" dirty="0">
                <a:solidFill>
                  <a:schemeClr val="tx1"/>
                </a:solidFill>
                <a:effectLst/>
                <a:latin typeface="+mn-lt"/>
                <a:ea typeface="+mn-ea"/>
                <a:cs typeface="+mn-cs"/>
              </a:rPr>
              <a:t> 环境部署</a:t>
            </a:r>
            <a:endParaRPr lang="en-US" altLang="zh-CN" sz="1200" kern="1200" dirty="0">
              <a:solidFill>
                <a:schemeClr val="tx1"/>
              </a:solidFill>
              <a:effectLst/>
              <a:latin typeface="+mn-lt"/>
              <a:ea typeface="+mn-ea"/>
              <a:cs typeface="+mn-cs"/>
            </a:endParaRPr>
          </a:p>
          <a:p>
            <a:r>
              <a:rPr lang="en-US" altLang="zh-CN" dirty="0">
                <a:solidFill>
                  <a:srgbClr val="262626"/>
                </a:solidFill>
                <a:latin typeface="Helvetica Neue" panose="02000503000000020004" pitchFamily="2" charset="0"/>
              </a:rPr>
              <a:t>TensorFlow</a:t>
            </a:r>
            <a:r>
              <a:rPr lang="zh-CN" altLang="en-US" dirty="0">
                <a:solidFill>
                  <a:srgbClr val="262626"/>
                </a:solidFill>
                <a:latin typeface="PingFang SC" panose="020B0400000000000000" pitchFamily="34" charset="-122"/>
                <a:ea typeface="PingFang SC" panose="020B0400000000000000" pitchFamily="34" charset="-122"/>
              </a:rPr>
              <a:t>联合（</a:t>
            </a:r>
            <a:r>
              <a:rPr lang="en-US" altLang="zh-CN" dirty="0">
                <a:solidFill>
                  <a:srgbClr val="262626"/>
                </a:solidFill>
                <a:latin typeface="Helvetica Neue" panose="02000503000000020004" pitchFamily="2" charset="0"/>
              </a:rPr>
              <a:t>TFF</a:t>
            </a:r>
            <a:r>
              <a:rPr lang="zh-CN" altLang="en-US" dirty="0">
                <a:solidFill>
                  <a:srgbClr val="262626"/>
                </a:solidFill>
                <a:latin typeface="PingFang SC" panose="020B0400000000000000" pitchFamily="34" charset="-122"/>
                <a:ea typeface="PingFang SC" panose="020B0400000000000000" pitchFamily="34" charset="-122"/>
              </a:rPr>
              <a:t>）平台由两层组成：</a:t>
            </a:r>
            <a:endParaRPr lang="zh-CN" altLang="en-US" dirty="0">
              <a:solidFill>
                <a:srgbClr val="262626"/>
              </a:solidFill>
              <a:latin typeface="Helvetica Neue" panose="02000503000000020004" pitchFamily="2" charset="0"/>
            </a:endParaRPr>
          </a:p>
          <a:p>
            <a:pPr>
              <a:buFont typeface="Arial" panose="020B0604020202020204" pitchFamily="34" charset="0"/>
              <a:buChar char="•"/>
            </a:pPr>
            <a:r>
              <a:rPr lang="zh-CN" altLang="en-US" dirty="0">
                <a:solidFill>
                  <a:srgbClr val="262626"/>
                </a:solidFill>
                <a:latin typeface="PingFang SC" panose="020B0400000000000000" pitchFamily="34" charset="-122"/>
                <a:ea typeface="PingFang SC" panose="020B0400000000000000" pitchFamily="34" charset="-122"/>
              </a:rPr>
              <a:t>联合学习（</a:t>
            </a:r>
            <a:r>
              <a:rPr lang="en-US" altLang="zh-CN" dirty="0">
                <a:solidFill>
                  <a:srgbClr val="262626"/>
                </a:solidFill>
                <a:latin typeface="Helvetica Neue" panose="02000503000000020004" pitchFamily="2" charset="0"/>
                <a:ea typeface="PingFang SC" panose="020B0400000000000000" pitchFamily="34" charset="-122"/>
              </a:rPr>
              <a:t>FL</a:t>
            </a:r>
            <a:r>
              <a:rPr lang="zh-CN" altLang="en-US" dirty="0">
                <a:solidFill>
                  <a:srgbClr val="262626"/>
                </a:solidFill>
                <a:latin typeface="PingFang SC" panose="020B0400000000000000" pitchFamily="34" charset="-122"/>
                <a:ea typeface="PingFang SC" panose="020B0400000000000000" pitchFamily="34" charset="-122"/>
              </a:rPr>
              <a:t>），将现有</a:t>
            </a:r>
            <a:r>
              <a:rPr lang="en-US" altLang="zh-CN" dirty="0" err="1">
                <a:solidFill>
                  <a:srgbClr val="262626"/>
                </a:solidFill>
                <a:latin typeface="Helvetica Neue" panose="02000503000000020004" pitchFamily="2" charset="0"/>
                <a:ea typeface="PingFang SC" panose="020B0400000000000000" pitchFamily="34" charset="-122"/>
              </a:rPr>
              <a:t>Keras</a:t>
            </a:r>
            <a:r>
              <a:rPr lang="zh-CN" altLang="en-US" dirty="0">
                <a:solidFill>
                  <a:srgbClr val="262626"/>
                </a:solidFill>
                <a:latin typeface="PingFang SC" panose="020B0400000000000000" pitchFamily="34" charset="-122"/>
                <a:ea typeface="PingFang SC" panose="020B0400000000000000" pitchFamily="34" charset="-122"/>
              </a:rPr>
              <a:t>或非</a:t>
            </a:r>
            <a:r>
              <a:rPr lang="en-US" altLang="zh-CN" dirty="0" err="1">
                <a:solidFill>
                  <a:srgbClr val="262626"/>
                </a:solidFill>
                <a:latin typeface="Helvetica Neue" panose="02000503000000020004" pitchFamily="2" charset="0"/>
                <a:ea typeface="PingFang SC" panose="020B0400000000000000" pitchFamily="34" charset="-122"/>
              </a:rPr>
              <a:t>Keras</a:t>
            </a:r>
            <a:r>
              <a:rPr lang="zh-CN" altLang="en-US" dirty="0">
                <a:solidFill>
                  <a:srgbClr val="262626"/>
                </a:solidFill>
                <a:latin typeface="PingFang SC" panose="020B0400000000000000" pitchFamily="34" charset="-122"/>
                <a:ea typeface="PingFang SC" panose="020B0400000000000000" pitchFamily="34" charset="-122"/>
              </a:rPr>
              <a:t>机器学习模型插入</a:t>
            </a:r>
            <a:r>
              <a:rPr lang="en-US" altLang="zh-CN" dirty="0">
                <a:solidFill>
                  <a:srgbClr val="262626"/>
                </a:solidFill>
                <a:latin typeface="Helvetica Neue" panose="02000503000000020004" pitchFamily="2" charset="0"/>
                <a:ea typeface="PingFang SC" panose="020B0400000000000000" pitchFamily="34" charset="-122"/>
              </a:rPr>
              <a:t>TFF</a:t>
            </a:r>
            <a:r>
              <a:rPr lang="zh-CN" altLang="en-US" dirty="0">
                <a:solidFill>
                  <a:srgbClr val="262626"/>
                </a:solidFill>
                <a:latin typeface="PingFang SC" panose="020B0400000000000000" pitchFamily="34" charset="-122"/>
                <a:ea typeface="PingFang SC" panose="020B0400000000000000" pitchFamily="34" charset="-122"/>
              </a:rPr>
              <a:t>框架的</a:t>
            </a:r>
            <a:r>
              <a:rPr lang="zh-CN" altLang="en-US" b="1" dirty="0">
                <a:solidFill>
                  <a:srgbClr val="262626"/>
                </a:solidFill>
                <a:latin typeface="PingFang SC" panose="020B0400000000000000" pitchFamily="34" charset="-122"/>
                <a:ea typeface="PingFang SC" panose="020B0400000000000000" pitchFamily="34" charset="-122"/>
              </a:rPr>
              <a:t>高级接口</a:t>
            </a:r>
            <a:r>
              <a:rPr lang="zh-CN" altLang="en-US" dirty="0">
                <a:solidFill>
                  <a:srgbClr val="262626"/>
                </a:solidFill>
                <a:latin typeface="PingFang SC" panose="020B0400000000000000" pitchFamily="34" charset="-122"/>
                <a:ea typeface="PingFang SC" panose="020B0400000000000000" pitchFamily="34" charset="-122"/>
              </a:rPr>
              <a:t>。您可以执行基本任务，例如</a:t>
            </a:r>
            <a:r>
              <a:rPr lang="zh-CN" altLang="en-US" b="1" dirty="0">
                <a:solidFill>
                  <a:srgbClr val="262626"/>
                </a:solidFill>
                <a:latin typeface="PingFang SC" panose="020B0400000000000000" pitchFamily="34" charset="-122"/>
                <a:ea typeface="PingFang SC" panose="020B0400000000000000" pitchFamily="34" charset="-122"/>
              </a:rPr>
              <a:t>联合训练或评估</a:t>
            </a:r>
            <a:r>
              <a:rPr lang="zh-CN" altLang="en-US" dirty="0">
                <a:solidFill>
                  <a:srgbClr val="262626"/>
                </a:solidFill>
                <a:latin typeface="PingFang SC" panose="020B0400000000000000" pitchFamily="34" charset="-122"/>
                <a:ea typeface="PingFang SC" panose="020B0400000000000000" pitchFamily="34" charset="-122"/>
              </a:rPr>
              <a:t>，而无需研究联合学习算法的详细节。</a:t>
            </a:r>
          </a:p>
          <a:p>
            <a:pPr>
              <a:buFont typeface="Arial" panose="020B0604020202020204" pitchFamily="34" charset="0"/>
              <a:buChar char="•"/>
            </a:pPr>
            <a:r>
              <a:rPr lang="zh-CN" altLang="en-US" dirty="0">
                <a:solidFill>
                  <a:srgbClr val="262626"/>
                </a:solidFill>
                <a:latin typeface="PingFang SC" panose="020B0400000000000000" pitchFamily="34" charset="-122"/>
                <a:ea typeface="PingFang SC" panose="020B0400000000000000" pitchFamily="34" charset="-122"/>
              </a:rPr>
              <a:t>联合核心（</a:t>
            </a:r>
            <a:r>
              <a:rPr lang="en-US" altLang="zh-CN" dirty="0">
                <a:solidFill>
                  <a:srgbClr val="262626"/>
                </a:solidFill>
                <a:latin typeface="Helvetica Neue" panose="02000503000000020004" pitchFamily="2" charset="0"/>
                <a:ea typeface="PingFang SC" panose="020B0400000000000000" pitchFamily="34" charset="-122"/>
              </a:rPr>
              <a:t>FC</a:t>
            </a:r>
            <a:r>
              <a:rPr lang="zh-CN" altLang="en-US" dirty="0">
                <a:solidFill>
                  <a:srgbClr val="262626"/>
                </a:solidFill>
                <a:latin typeface="PingFang SC" panose="020B0400000000000000" pitchFamily="34" charset="-122"/>
                <a:ea typeface="PingFang SC" panose="020B0400000000000000" pitchFamily="34" charset="-122"/>
              </a:rPr>
              <a:t>），通过在强类型函数编程环境中将</a:t>
            </a:r>
            <a:r>
              <a:rPr lang="en-US" altLang="zh-CN" b="1" dirty="0">
                <a:solidFill>
                  <a:srgbClr val="262626"/>
                </a:solidFill>
                <a:latin typeface="Helvetica Neue" panose="02000503000000020004" pitchFamily="2" charset="0"/>
                <a:ea typeface="PingFang SC" panose="020B0400000000000000" pitchFamily="34" charset="-122"/>
              </a:rPr>
              <a:t>TensorFlow</a:t>
            </a:r>
            <a:r>
              <a:rPr lang="zh-CN" altLang="en-US" b="1" dirty="0">
                <a:solidFill>
                  <a:srgbClr val="262626"/>
                </a:solidFill>
                <a:latin typeface="PingFang SC" panose="020B0400000000000000" pitchFamily="34" charset="-122"/>
                <a:ea typeface="PingFang SC" panose="020B0400000000000000" pitchFamily="34" charset="-122"/>
              </a:rPr>
              <a:t>与分布式通信运算符</a:t>
            </a:r>
            <a:r>
              <a:rPr lang="zh-CN" altLang="en-US" dirty="0">
                <a:solidFill>
                  <a:srgbClr val="262626"/>
                </a:solidFill>
                <a:latin typeface="PingFang SC" panose="020B0400000000000000" pitchFamily="34" charset="-122"/>
                <a:ea typeface="PingFang SC" panose="020B0400000000000000" pitchFamily="34" charset="-122"/>
              </a:rPr>
              <a:t>相结合，简洁地表达自定义联合算法的低级接口。</a:t>
            </a:r>
            <a:endParaRPr lang="zh-CN" altLang="en-US" dirty="0">
              <a:solidFill>
                <a:srgbClr val="262626"/>
              </a:solidFill>
              <a:effectLst/>
              <a:latin typeface="PingFang SC" panose="020B0400000000000000" pitchFamily="34" charset="-122"/>
              <a:ea typeface="PingFang SC" panose="020B0400000000000000"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63FC19D2-4FDD-425D-BD10-B3D6F105F0C4}" type="slidenum">
              <a:rPr lang="zh-CN" altLang="en-US" smtClean="0"/>
              <a:t>15</a:t>
            </a:fld>
            <a:endParaRPr lang="zh-CN" altLang="en-US"/>
          </a:p>
        </p:txBody>
      </p:sp>
    </p:spTree>
    <p:extLst>
      <p:ext uri="{BB962C8B-B14F-4D97-AF65-F5344CB8AC3E}">
        <p14:creationId xmlns:p14="http://schemas.microsoft.com/office/powerpoint/2010/main" val="3774446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三步走</a:t>
            </a:r>
            <a:endParaRPr lang="en-US" altLang="zh-C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b="1" dirty="0"/>
              <a:t>code</a:t>
            </a:r>
            <a:r>
              <a:rPr kumimoji="1" lang="zh-CN" altLang="en-US" b="1" dirty="0"/>
              <a:t>执行 底层如何分发？</a:t>
            </a:r>
          </a:p>
          <a:p>
            <a:pPr marL="228600" indent="-228600">
              <a:buAutoNum type="arabicPeriod"/>
            </a:pPr>
            <a:r>
              <a:rPr kumimoji="1" lang="zh-CN" altLang="en-US" dirty="0"/>
              <a:t>使用：数据集使用？底层实现？  学习使用？新特性？ 通信使用 ？移植使用？</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63FC19D2-4FDD-425D-BD10-B3D6F105F0C4}" type="slidenum">
              <a:rPr lang="zh-CN" altLang="en-US" smtClean="0"/>
              <a:t>16</a:t>
            </a:fld>
            <a:endParaRPr lang="zh-CN" altLang="en-US"/>
          </a:p>
        </p:txBody>
      </p:sp>
    </p:spTree>
    <p:extLst>
      <p:ext uri="{BB962C8B-B14F-4D97-AF65-F5344CB8AC3E}">
        <p14:creationId xmlns:p14="http://schemas.microsoft.com/office/powerpoint/2010/main" val="974497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Model</a:t>
            </a:r>
            <a:r>
              <a:rPr lang="zh-CN" altLang="en-US" sz="1200" kern="1200" dirty="0">
                <a:solidFill>
                  <a:schemeClr val="tx1"/>
                </a:solidFill>
                <a:effectLst/>
                <a:latin typeface="+mn-lt"/>
                <a:ea typeface="+mn-ea"/>
                <a:cs typeface="+mn-cs"/>
              </a:rPr>
              <a:t>：</a:t>
            </a:r>
            <a:r>
              <a:rPr lang="en-US" altLang="zh-CN" dirty="0">
                <a:effectLst/>
              </a:rPr>
              <a:t>TFF</a:t>
            </a:r>
            <a:r>
              <a:rPr lang="zh-CN" altLang="en-US" dirty="0">
                <a:effectLst/>
              </a:rPr>
              <a:t>中做出的基本架构假设是您的</a:t>
            </a:r>
            <a:r>
              <a:rPr lang="zh-CN" altLang="en-US" b="1" dirty="0">
                <a:effectLst/>
              </a:rPr>
              <a:t>模型代码必须可序列化为</a:t>
            </a:r>
            <a:r>
              <a:rPr lang="en-US" altLang="zh-CN" b="1" dirty="0">
                <a:effectLst/>
              </a:rPr>
              <a:t>TensorFlow</a:t>
            </a:r>
            <a:r>
              <a:rPr lang="zh-CN" altLang="en-US" b="1" dirty="0">
                <a:effectLst/>
              </a:rPr>
              <a:t>图</a:t>
            </a:r>
            <a:r>
              <a:rPr lang="zh-CN" altLang="en-US" dirty="0">
                <a:effectLst/>
              </a:rPr>
              <a:t>。</a:t>
            </a:r>
            <a:endParaRPr lang="en-US" altLang="zh-C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kern="1200" dirty="0">
                <a:solidFill>
                  <a:schemeClr val="tx1"/>
                </a:solidFill>
                <a:effectLst/>
                <a:latin typeface="+mn-lt"/>
                <a:ea typeface="+mn-ea"/>
                <a:cs typeface="+mn-cs"/>
              </a:rPr>
              <a:t>序列化</a:t>
            </a:r>
            <a:r>
              <a:rPr lang="en-US" altLang="zh-CN" sz="1200" kern="1200" dirty="0">
                <a:solidFill>
                  <a:schemeClr val="tx1"/>
                </a:solidFill>
                <a:effectLst/>
                <a:latin typeface="+mn-lt"/>
                <a:ea typeface="+mn-ea"/>
                <a:cs typeface="+mn-cs"/>
              </a:rPr>
              <a:t>:</a:t>
            </a:r>
            <a:r>
              <a:rPr lang="zh-CN" altLang="en-US" b="1" dirty="0">
                <a:effectLst/>
              </a:rPr>
              <a:t>所有代码必须在</a:t>
            </a:r>
            <a:r>
              <a:rPr lang="en-US" altLang="zh-CN" b="1" dirty="0">
                <a:effectLst/>
              </a:rPr>
              <a:t>TFF</a:t>
            </a:r>
            <a:r>
              <a:rPr lang="zh-CN" altLang="en-US" b="1" dirty="0">
                <a:effectLst/>
              </a:rPr>
              <a:t>控制的</a:t>
            </a:r>
            <a:r>
              <a:rPr lang="en-US" altLang="zh-CN" b="1" dirty="0" err="1">
                <a:effectLst/>
              </a:rPr>
              <a:t>tf.Graph</a:t>
            </a:r>
            <a:r>
              <a:rPr lang="zh-CN" altLang="en-US" b="1" dirty="0">
                <a:effectLst/>
              </a:rPr>
              <a:t>内构建</a:t>
            </a:r>
            <a:r>
              <a:rPr lang="zh-CN" altLang="en-US" dirty="0">
                <a:effectLst/>
              </a:rPr>
              <a:t>。</a:t>
            </a:r>
            <a:r>
              <a:rPr lang="zh-CN" altLang="en-US" b="1" dirty="0">
                <a:effectLst/>
              </a:rPr>
              <a:t>模型定义逻辑打包在一个返回</a:t>
            </a:r>
            <a:r>
              <a:rPr lang="en-US" altLang="zh-CN" b="1" dirty="0" err="1">
                <a:effectLst/>
              </a:rPr>
              <a:t>tff.learning.Model</a:t>
            </a:r>
            <a:r>
              <a:rPr lang="zh-CN" altLang="en-US" b="1" dirty="0">
                <a:effectLst/>
              </a:rPr>
              <a:t>的无参数函数中。然后，</a:t>
            </a:r>
            <a:r>
              <a:rPr lang="en-US" altLang="zh-CN" b="1" dirty="0">
                <a:effectLst/>
              </a:rPr>
              <a:t>TFF</a:t>
            </a:r>
            <a:r>
              <a:rPr lang="zh-CN" altLang="en-US" b="1" dirty="0">
                <a:effectLst/>
              </a:rPr>
              <a:t>调用此函数以确保模型的所有组件都已序列化</a:t>
            </a:r>
            <a:r>
              <a:rPr lang="zh-CN" altLang="en-US" dirty="0">
                <a:effectLst/>
              </a:rPr>
              <a:t>。</a:t>
            </a:r>
            <a:r>
              <a:rPr lang="zh-CN" altLang="en-US" sz="1200" b="0" i="0" u="none" strike="noStrike" kern="1200" dirty="0">
                <a:solidFill>
                  <a:schemeClr val="tx1"/>
                </a:solidFill>
                <a:effectLst/>
                <a:latin typeface="+mn-lt"/>
                <a:ea typeface="+mn-ea"/>
                <a:cs typeface="+mn-cs"/>
              </a:rPr>
              <a:t>此外，作为强类型环境，</a:t>
            </a:r>
            <a:r>
              <a:rPr lang="en-US" altLang="zh-CN" sz="1200" b="0" i="0" u="none" strike="noStrike" kern="1200" dirty="0">
                <a:solidFill>
                  <a:schemeClr val="tx1"/>
                </a:solidFill>
                <a:effectLst/>
                <a:latin typeface="+mn-lt"/>
                <a:ea typeface="+mn-ea"/>
                <a:cs typeface="+mn-cs"/>
              </a:rPr>
              <a:t>TFF</a:t>
            </a:r>
            <a:r>
              <a:rPr lang="zh-CN" altLang="en-US" sz="1200" b="0" i="0" u="none" strike="noStrike" kern="1200" dirty="0">
                <a:solidFill>
                  <a:schemeClr val="tx1"/>
                </a:solidFill>
                <a:effectLst/>
                <a:latin typeface="+mn-lt"/>
                <a:ea typeface="+mn-ea"/>
                <a:cs typeface="+mn-cs"/>
              </a:rPr>
              <a:t>将需要一些额外的元数据，例如模型输入类型的规范。 </a:t>
            </a:r>
            <a:r>
              <a:rPr lang="zh-CN" altLang="en-US" sz="1200" b="0" i="1" u="none" strike="noStrike" kern="1200" dirty="0">
                <a:solidFill>
                  <a:schemeClr val="tx1"/>
                </a:solidFill>
                <a:effectLst/>
                <a:latin typeface="+mn-lt"/>
                <a:ea typeface="+mn-ea"/>
                <a:cs typeface="+mn-cs"/>
              </a:rPr>
              <a:t>使用 </a:t>
            </a:r>
            <a:r>
              <a:rPr lang="en-US" altLang="zh-CN" sz="1200" b="0" i="1" u="none" strike="noStrike" kern="1200" dirty="0" err="1">
                <a:solidFill>
                  <a:schemeClr val="tx1"/>
                </a:solidFill>
                <a:effectLst/>
                <a:latin typeface="+mn-lt"/>
                <a:ea typeface="+mn-ea"/>
                <a:cs typeface="+mn-cs"/>
              </a:rPr>
              <a:t>tff.learning.Model</a:t>
            </a:r>
            <a:r>
              <a:rPr lang="zh-CN" altLang="en-US" sz="1200" b="0" i="1" u="none" strike="noStrike" kern="1200" dirty="0">
                <a:solidFill>
                  <a:schemeClr val="tx1"/>
                </a:solidFill>
                <a:effectLst/>
                <a:latin typeface="+mn-lt"/>
                <a:ea typeface="+mn-ea"/>
                <a:cs typeface="+mn-cs"/>
              </a:rPr>
              <a:t>来包装模型</a:t>
            </a:r>
            <a:endParaRPr lang="en-US" altLang="zh-CN" sz="1200" b="0" i="1" u="none" strike="noStrike"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effectLst/>
              </a:rPr>
              <a:t>聚合</a:t>
            </a:r>
            <a:r>
              <a:rPr lang="en-US" altLang="zh-CN" dirty="0">
                <a:effectLst/>
              </a:rPr>
              <a:t>:</a:t>
            </a:r>
            <a:r>
              <a:rPr lang="zh-CN" altLang="en-US" b="1" dirty="0">
                <a:effectLst/>
              </a:rPr>
              <a:t>本地聚合</a:t>
            </a:r>
            <a:r>
              <a:rPr lang="zh-CN" altLang="en-US" dirty="0">
                <a:effectLst/>
              </a:rPr>
              <a:t>。此聚合级别是指由</a:t>
            </a:r>
            <a:r>
              <a:rPr lang="zh-CN" altLang="en-US" b="1" dirty="0">
                <a:effectLst/>
              </a:rPr>
              <a:t>单个客户端拥有的多批示例之间的聚合，</a:t>
            </a:r>
            <a:r>
              <a:rPr lang="zh-CN" altLang="en-US" sz="1200" b="1" i="0" u="none" strike="noStrike" kern="1200" dirty="0">
                <a:solidFill>
                  <a:schemeClr val="tx1"/>
                </a:solidFill>
                <a:effectLst/>
                <a:latin typeface="+mn-lt"/>
                <a:ea typeface="+mn-ea"/>
                <a:cs typeface="+mn-cs"/>
              </a:rPr>
              <a:t>聚合是模型代码的责任，并使用标准</a:t>
            </a:r>
            <a:r>
              <a:rPr lang="en-US" altLang="zh-CN" sz="1200" b="1" i="0" u="none" strike="noStrike" kern="1200" dirty="0">
                <a:solidFill>
                  <a:schemeClr val="tx1"/>
                </a:solidFill>
                <a:effectLst/>
                <a:latin typeface="+mn-lt"/>
                <a:ea typeface="+mn-ea"/>
                <a:cs typeface="+mn-cs"/>
              </a:rPr>
              <a:t>TensorFlow</a:t>
            </a:r>
            <a:r>
              <a:rPr lang="zh-CN" altLang="en-US" sz="1200" b="1" i="0" u="none" strike="noStrike" kern="1200" dirty="0">
                <a:solidFill>
                  <a:schemeClr val="tx1"/>
                </a:solidFill>
                <a:effectLst/>
                <a:latin typeface="+mn-lt"/>
                <a:ea typeface="+mn-ea"/>
                <a:cs typeface="+mn-cs"/>
              </a:rPr>
              <a:t>构造完成；构造</a:t>
            </a:r>
            <a:r>
              <a:rPr lang="en-US" altLang="zh-CN" sz="1200" b="1" i="0" u="none" strike="noStrike" kern="1200" dirty="0" err="1">
                <a:solidFill>
                  <a:schemeClr val="tx1"/>
                </a:solidFill>
                <a:effectLst/>
                <a:latin typeface="+mn-lt"/>
                <a:ea typeface="+mn-ea"/>
                <a:cs typeface="+mn-cs"/>
              </a:rPr>
              <a:t>tf.Variables</a:t>
            </a:r>
            <a:r>
              <a:rPr lang="zh-CN" altLang="en-US" sz="1200" b="1" i="0" u="none" strike="noStrike" kern="1200" dirty="0">
                <a:solidFill>
                  <a:schemeClr val="tx1"/>
                </a:solidFill>
                <a:effectLst/>
                <a:latin typeface="+mn-lt"/>
                <a:ea typeface="+mn-ea"/>
                <a:cs typeface="+mn-cs"/>
              </a:rPr>
              <a:t>以保存聚合；</a:t>
            </a:r>
            <a:r>
              <a:rPr lang="en-US" altLang="zh-CN" sz="1200" b="0" i="0" u="none" strike="noStrike" kern="1200" dirty="0">
                <a:solidFill>
                  <a:schemeClr val="tx1"/>
                </a:solidFill>
                <a:effectLst/>
                <a:latin typeface="+mn-lt"/>
                <a:ea typeface="+mn-ea"/>
                <a:cs typeface="+mn-cs"/>
              </a:rPr>
              <a:t>TFF</a:t>
            </a:r>
            <a:r>
              <a:rPr lang="zh-CN" altLang="en-US" sz="1200" b="0" i="0" u="none" strike="noStrike" kern="1200" dirty="0">
                <a:solidFill>
                  <a:schemeClr val="tx1"/>
                </a:solidFill>
                <a:effectLst/>
                <a:latin typeface="+mn-lt"/>
                <a:ea typeface="+mn-ea"/>
                <a:cs typeface="+mn-cs"/>
              </a:rPr>
              <a:t>多次在</a:t>
            </a:r>
            <a:r>
              <a:rPr lang="en-US" altLang="zh-CN" sz="1200" b="0" i="0" u="none" strike="noStrike" kern="1200" dirty="0">
                <a:solidFill>
                  <a:schemeClr val="tx1"/>
                </a:solidFill>
                <a:effectLst/>
                <a:latin typeface="+mn-lt"/>
                <a:ea typeface="+mn-ea"/>
                <a:cs typeface="+mn-cs"/>
              </a:rPr>
              <a:t>TF</a:t>
            </a:r>
            <a:r>
              <a:rPr lang="zh-CN" altLang="en-US" sz="1200" b="0" i="0" u="none" strike="noStrike" kern="1200" dirty="0">
                <a:solidFill>
                  <a:schemeClr val="tx1"/>
                </a:solidFill>
                <a:effectLst/>
                <a:latin typeface="+mn-lt"/>
                <a:ea typeface="+mn-ea"/>
                <a:cs typeface="+mn-cs"/>
              </a:rPr>
              <a:t>模型上调用</a:t>
            </a:r>
            <a:r>
              <a:rPr lang="en-US" altLang="zh-CN" sz="1200" b="0" i="0" u="none" strike="noStrike" kern="1200" dirty="0" err="1">
                <a:solidFill>
                  <a:schemeClr val="tx1"/>
                </a:solidFill>
                <a:effectLst/>
                <a:latin typeface="+mn-lt"/>
                <a:ea typeface="+mn-ea"/>
                <a:cs typeface="+mn-cs"/>
              </a:rPr>
              <a:t>forward_pass</a:t>
            </a:r>
            <a:r>
              <a:rPr lang="zh-CN" altLang="en-US" sz="1200" b="0" i="0" u="none" strike="noStrike" kern="1200" dirty="0">
                <a:solidFill>
                  <a:schemeClr val="tx1"/>
                </a:solidFill>
                <a:effectLst/>
                <a:latin typeface="+mn-lt"/>
                <a:ea typeface="+mn-ea"/>
                <a:cs typeface="+mn-cs"/>
              </a:rPr>
              <a:t>方法；最后，</a:t>
            </a:r>
            <a:r>
              <a:rPr lang="en-US" altLang="zh-CN" sz="1200" b="1" i="0" u="none" strike="noStrike" kern="1200" dirty="0">
                <a:solidFill>
                  <a:schemeClr val="tx1"/>
                </a:solidFill>
                <a:effectLst/>
                <a:latin typeface="+mn-lt"/>
                <a:ea typeface="+mn-ea"/>
                <a:cs typeface="+mn-cs"/>
              </a:rPr>
              <a:t>TFF</a:t>
            </a:r>
            <a:r>
              <a:rPr lang="zh-CN" altLang="en-US" sz="1200" b="1" i="0" u="none" strike="noStrike" kern="1200" dirty="0">
                <a:solidFill>
                  <a:schemeClr val="tx1"/>
                </a:solidFill>
                <a:effectLst/>
                <a:latin typeface="+mn-lt"/>
                <a:ea typeface="+mn-ea"/>
                <a:cs typeface="+mn-cs"/>
              </a:rPr>
              <a:t>在您的模型上调用</a:t>
            </a:r>
            <a:r>
              <a:rPr lang="en-US" altLang="zh-CN" sz="1200" b="1" i="0" u="none" strike="noStrike" kern="1200" dirty="0" err="1">
                <a:solidFill>
                  <a:schemeClr val="tx1"/>
                </a:solidFill>
                <a:effectLst/>
                <a:latin typeface="+mn-lt"/>
                <a:ea typeface="+mn-ea"/>
                <a:cs typeface="+mn-cs"/>
              </a:rPr>
              <a:t>report_local_outputs</a:t>
            </a:r>
            <a:r>
              <a:rPr lang="zh-CN" altLang="en-US" sz="1200" b="1" i="0" u="none" strike="noStrike" kern="1200" dirty="0">
                <a:solidFill>
                  <a:schemeClr val="tx1"/>
                </a:solidFill>
                <a:effectLst/>
                <a:latin typeface="+mn-lt"/>
                <a:ea typeface="+mn-ea"/>
                <a:cs typeface="+mn-cs"/>
              </a:rPr>
              <a:t>方法</a:t>
            </a:r>
            <a:endParaRPr lang="en-US" altLang="zh-CN" sz="1200" b="1" i="0" u="none" strike="noStrike"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b="1" i="0" u="none" strike="noStrike" kern="1200" dirty="0">
                <a:solidFill>
                  <a:schemeClr val="tx1"/>
                </a:solidFill>
                <a:effectLst/>
                <a:latin typeface="+mn-lt"/>
                <a:ea typeface="+mn-ea"/>
                <a:cs typeface="+mn-cs"/>
              </a:rPr>
              <a:t>联邦</a:t>
            </a:r>
            <a:r>
              <a:rPr lang="zh-CN" altLang="en-US" b="1" dirty="0">
                <a:effectLst/>
              </a:rPr>
              <a:t>聚合</a:t>
            </a:r>
            <a:r>
              <a:rPr lang="zh-CN" altLang="en-US" dirty="0">
                <a:effectLst/>
              </a:rPr>
              <a:t>。此聚合级别是指系统中多</a:t>
            </a:r>
            <a:r>
              <a:rPr lang="zh-CN" altLang="en-US" b="1" dirty="0">
                <a:effectLst/>
              </a:rPr>
              <a:t>个客户端（设备）之间的聚合；</a:t>
            </a:r>
            <a:r>
              <a:rPr lang="zh-CN" altLang="en-US" dirty="0">
                <a:effectLst/>
              </a:rPr>
              <a:t>初</a:t>
            </a:r>
            <a:r>
              <a:rPr lang="zh-CN" altLang="en-US" b="1" dirty="0">
                <a:effectLst/>
              </a:rPr>
              <a:t>始模型和培训所需的任何参数</a:t>
            </a:r>
            <a:r>
              <a:rPr lang="zh-CN" altLang="en-US" dirty="0">
                <a:effectLst/>
              </a:rPr>
              <a:t>由服务器</a:t>
            </a:r>
            <a:r>
              <a:rPr lang="zh-CN" altLang="en-US" b="1" dirty="0">
                <a:effectLst/>
              </a:rPr>
              <a:t>分发</a:t>
            </a:r>
            <a:r>
              <a:rPr lang="zh-CN" altLang="en-US" dirty="0">
                <a:effectLst/>
              </a:rPr>
              <a:t>给将参与一轮培训或评估的客户端子集，</a:t>
            </a:r>
            <a:r>
              <a:rPr lang="en-US" altLang="zh-CN" b="1" dirty="0">
                <a:effectLst/>
              </a:rPr>
              <a:t>TFF</a:t>
            </a:r>
            <a:r>
              <a:rPr lang="zh-CN" altLang="en-US" b="1" dirty="0">
                <a:effectLst/>
              </a:rPr>
              <a:t>运行分布式聚合协议</a:t>
            </a:r>
            <a:r>
              <a:rPr lang="zh-CN" altLang="en-US" dirty="0">
                <a:effectLst/>
              </a:rPr>
              <a:t>，以在整个系统中</a:t>
            </a:r>
            <a:r>
              <a:rPr lang="zh-CN" altLang="en-US" b="1" dirty="0">
                <a:effectLst/>
              </a:rPr>
              <a:t>累积和聚合模型参数和本地导出的指标</a:t>
            </a:r>
            <a:r>
              <a:rPr lang="zh-CN" altLang="en-US" dirty="0">
                <a:effectLst/>
              </a:rPr>
              <a:t>。</a:t>
            </a:r>
            <a:r>
              <a:rPr lang="zh-CN" altLang="en-US" b="1" dirty="0">
                <a:effectLst/>
              </a:rPr>
              <a:t>在</a:t>
            </a:r>
            <a:r>
              <a:rPr lang="en-US" altLang="zh-CN" b="1" dirty="0">
                <a:effectLst/>
              </a:rPr>
              <a:t>Model</a:t>
            </a:r>
            <a:r>
              <a:rPr lang="zh-CN" altLang="en-US" b="1" dirty="0">
                <a:effectLst/>
              </a:rPr>
              <a:t>的</a:t>
            </a:r>
            <a:r>
              <a:rPr lang="en-US" altLang="zh-CN" b="1" dirty="0" err="1">
                <a:effectLst/>
              </a:rPr>
              <a:t>federated_output_computation</a:t>
            </a:r>
            <a:r>
              <a:rPr lang="zh-CN" altLang="en-US" b="1" dirty="0">
                <a:effectLst/>
              </a:rPr>
              <a:t>中，使用</a:t>
            </a:r>
            <a:r>
              <a:rPr lang="en-US" altLang="zh-CN" b="1" dirty="0">
                <a:effectLst/>
              </a:rPr>
              <a:t>TFF</a:t>
            </a:r>
            <a:r>
              <a:rPr lang="zh-CN" altLang="en-US" b="1" dirty="0">
                <a:effectLst/>
              </a:rPr>
              <a:t>自己的联合计算语言（不在</a:t>
            </a:r>
            <a:r>
              <a:rPr lang="en-US" altLang="zh-CN" b="1" dirty="0">
                <a:effectLst/>
              </a:rPr>
              <a:t>TensorFlow</a:t>
            </a:r>
            <a:r>
              <a:rPr lang="zh-CN" altLang="en-US" b="1" dirty="0">
                <a:effectLst/>
              </a:rPr>
              <a:t>中）以声明方式表示此逻辑</a:t>
            </a:r>
            <a:r>
              <a:rPr lang="zh-CN" altLang="en-US" dirty="0">
                <a:effectLst/>
              </a:rPr>
              <a:t>。</a:t>
            </a:r>
            <a:endParaRPr lang="en-US" altLang="zh-CN" dirty="0">
              <a:effectLs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联邦</a:t>
            </a:r>
            <a:endParaRPr lang="en-US" altLang="zh-CN" dirty="0">
              <a:effectLs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effectLst/>
              </a:rPr>
              <a:t>编译，序列化模型，</a:t>
            </a:r>
            <a:r>
              <a:rPr lang="en-US" altLang="zh-CN" dirty="0" err="1">
                <a:effectLst/>
              </a:rPr>
              <a:t>tf</a:t>
            </a:r>
            <a:r>
              <a:rPr lang="zh-CN" altLang="en-US" dirty="0">
                <a:effectLst/>
              </a:rPr>
              <a:t>代码，</a:t>
            </a:r>
            <a:r>
              <a:rPr lang="zh-CN" altLang="en-US" sz="1200" b="1" i="0" u="none" strike="noStrike" kern="1200" dirty="0">
                <a:solidFill>
                  <a:schemeClr val="tx1"/>
                </a:solidFill>
                <a:effectLst/>
                <a:latin typeface="+mn-lt"/>
                <a:ea typeface="+mn-ea"/>
                <a:cs typeface="+mn-cs"/>
              </a:rPr>
              <a:t>客户端与服务器之间通信的声明性规范</a:t>
            </a:r>
            <a:r>
              <a:rPr lang="zh-CN" altLang="en-US" sz="1200" b="0" i="0" u="none" strike="noStrike" kern="1200" dirty="0">
                <a:solidFill>
                  <a:schemeClr val="tx1"/>
                </a:solidFill>
                <a:effectLst/>
                <a:latin typeface="+mn-lt"/>
                <a:ea typeface="+mn-ea"/>
                <a:cs typeface="+mn-cs"/>
              </a:rPr>
              <a:t>（通常是客户端设备之间的各种形式的聚合，以及从服务器向所有客户端广播）</a:t>
            </a:r>
            <a:endParaRPr lang="en-US" altLang="zh-CN" sz="1200" b="0" i="0" u="none" strike="noStrike"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b="0" i="0" u="none" strike="noStrike" kern="1200" dirty="0">
                <a:solidFill>
                  <a:schemeClr val="tx1"/>
                </a:solidFill>
                <a:effectLst/>
                <a:latin typeface="+mn-lt"/>
                <a:ea typeface="+mn-ea"/>
                <a:cs typeface="+mn-cs"/>
              </a:rPr>
              <a:t>执行，本地模拟，</a:t>
            </a:r>
            <a:r>
              <a:rPr lang="en-US" altLang="zh-CN" sz="1200" b="0" i="0" u="none" strike="noStrike" kern="1200" dirty="0" err="1">
                <a:solidFill>
                  <a:schemeClr val="tx1"/>
                </a:solidFill>
                <a:effectLst/>
                <a:latin typeface="+mn-lt"/>
                <a:ea typeface="+mn-ea"/>
                <a:cs typeface="+mn-cs"/>
              </a:rPr>
              <a:t>Jupyter</a:t>
            </a:r>
            <a:r>
              <a:rPr lang="zh-CN" altLang="en-US" sz="1200" b="0" i="0" u="none" strike="noStrike" kern="1200" dirty="0">
                <a:solidFill>
                  <a:schemeClr val="tx1"/>
                </a:solidFill>
                <a:effectLst/>
                <a:latin typeface="+mn-lt"/>
                <a:ea typeface="+mn-ea"/>
                <a:cs typeface="+mn-cs"/>
              </a:rPr>
              <a:t>笔记本</a:t>
            </a:r>
            <a:endParaRPr lang="en-US" altLang="zh-CN"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rPr>
              <a:t>3.</a:t>
            </a:r>
            <a:r>
              <a:rPr lang="zh-CN" altLang="en-US" dirty="0">
                <a:effectLst/>
              </a:rPr>
              <a:t> 有</a:t>
            </a:r>
            <a:r>
              <a:rPr lang="zh-CN" altLang="en-US" b="1" dirty="0">
                <a:effectLst/>
              </a:rPr>
              <a:t>状态进程在</a:t>
            </a:r>
            <a:r>
              <a:rPr lang="en-US" altLang="zh-CN" b="1" dirty="0">
                <a:effectLst/>
              </a:rPr>
              <a:t>TFF</a:t>
            </a:r>
            <a:r>
              <a:rPr lang="zh-CN" altLang="en-US" b="1" dirty="0">
                <a:effectLst/>
              </a:rPr>
              <a:t>中被建模</a:t>
            </a:r>
            <a:r>
              <a:rPr lang="zh-CN" altLang="en-US" dirty="0">
                <a:effectLst/>
              </a:rPr>
              <a:t>为</a:t>
            </a:r>
            <a:r>
              <a:rPr lang="zh-CN" altLang="en-US" b="1" dirty="0">
                <a:effectLst/>
              </a:rPr>
              <a:t>接受当前状态作为输入</a:t>
            </a:r>
            <a:r>
              <a:rPr lang="zh-CN" altLang="en-US" dirty="0">
                <a:effectLst/>
              </a:rPr>
              <a:t>然后</a:t>
            </a:r>
            <a:r>
              <a:rPr lang="zh-CN" altLang="en-US" b="1" dirty="0">
                <a:effectLst/>
              </a:rPr>
              <a:t>提供更新状态作为输出</a:t>
            </a:r>
            <a:r>
              <a:rPr lang="zh-CN" altLang="en-US" dirty="0">
                <a:effectLst/>
              </a:rPr>
              <a:t>的计算</a:t>
            </a:r>
            <a:r>
              <a:rPr lang="zh-CN" altLang="en-US" sz="1200" b="1" i="0" u="none" strike="noStrike" kern="1200" dirty="0">
                <a:solidFill>
                  <a:schemeClr val="tx1"/>
                </a:solidFill>
                <a:effectLst/>
                <a:latin typeface="+mn-lt"/>
                <a:ea typeface="+mn-ea"/>
                <a:cs typeface="+mn-cs"/>
              </a:rPr>
              <a:t>化器相关联的附加状态</a:t>
            </a:r>
            <a:r>
              <a:rPr lang="zh-CN" altLang="en-US" sz="1200" b="0" i="0" u="none" strike="noStrike" kern="1200" dirty="0">
                <a:solidFill>
                  <a:schemeClr val="tx1"/>
                </a:solidFill>
                <a:effectLst/>
                <a:latin typeface="+mn-lt"/>
                <a:ea typeface="+mn-ea"/>
                <a:cs typeface="+mn-cs"/>
              </a:rPr>
              <a:t>（例如，动量矢量）</a:t>
            </a:r>
            <a:r>
              <a:rPr lang="zh-CN" altLang="en-US" dirty="0">
                <a:effectLst/>
              </a:rPr>
              <a:t>。类</a:t>
            </a:r>
            <a:r>
              <a:rPr lang="en-US" altLang="zh-CN" b="1" dirty="0" err="1">
                <a:effectLst/>
              </a:rPr>
              <a:t>tff.utils.IterativeProcess</a:t>
            </a:r>
            <a:r>
              <a:rPr lang="zh-CN" altLang="en-US" dirty="0">
                <a:effectLst/>
              </a:rPr>
              <a:t>的定义中捕获的，其中</a:t>
            </a:r>
            <a:r>
              <a:rPr lang="en-US" altLang="zh-CN" dirty="0">
                <a:effectLst/>
              </a:rPr>
              <a:t>2</a:t>
            </a:r>
            <a:r>
              <a:rPr lang="zh-CN" altLang="en-US" dirty="0">
                <a:effectLst/>
              </a:rPr>
              <a:t>个属性</a:t>
            </a:r>
            <a:r>
              <a:rPr lang="en-US" altLang="zh-CN" dirty="0">
                <a:effectLst/>
              </a:rPr>
              <a:t>initialize</a:t>
            </a:r>
            <a:r>
              <a:rPr lang="zh-CN" altLang="en-US" dirty="0">
                <a:effectLst/>
              </a:rPr>
              <a:t>，</a:t>
            </a:r>
            <a:r>
              <a:rPr lang="en-US" altLang="zh-CN" dirty="0">
                <a:effectLst/>
              </a:rPr>
              <a:t>next</a:t>
            </a:r>
            <a:r>
              <a:rPr lang="zh-CN" altLang="en-US" dirty="0">
                <a:effectLst/>
              </a:rPr>
              <a:t>分别对应于初始化和迭代</a:t>
            </a:r>
          </a:p>
        </p:txBody>
      </p:sp>
      <p:sp>
        <p:nvSpPr>
          <p:cNvPr id="4" name="灯片编号占位符 3"/>
          <p:cNvSpPr>
            <a:spLocks noGrp="1"/>
          </p:cNvSpPr>
          <p:nvPr>
            <p:ph type="sldNum" sz="quarter" idx="5"/>
          </p:nvPr>
        </p:nvSpPr>
        <p:spPr/>
        <p:txBody>
          <a:bodyPr/>
          <a:lstStyle/>
          <a:p>
            <a:fld id="{63FC19D2-4FDD-425D-BD10-B3D6F105F0C4}" type="slidenum">
              <a:rPr lang="zh-CN" altLang="en-US" smtClean="0"/>
              <a:t>18</a:t>
            </a:fld>
            <a:endParaRPr lang="zh-CN" altLang="en-US"/>
          </a:p>
        </p:txBody>
      </p:sp>
    </p:spTree>
    <p:extLst>
      <p:ext uri="{BB962C8B-B14F-4D97-AF65-F5344CB8AC3E}">
        <p14:creationId xmlns:p14="http://schemas.microsoft.com/office/powerpoint/2010/main" val="1194027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u="none" strike="noStrike" kern="1200" dirty="0">
                <a:solidFill>
                  <a:schemeClr val="tx1"/>
                </a:solidFill>
                <a:effectLst/>
                <a:latin typeface="+mn-lt"/>
                <a:ea typeface="+mn-ea"/>
                <a:cs typeface="+mn-cs"/>
              </a:rPr>
              <a:t>用于实现分布式计算的编程环境</a:t>
            </a:r>
            <a:r>
              <a:rPr lang="en-US" altLang="zh-CN" sz="1200" b="1" i="0" u="none" strike="noStrike" kern="1200" dirty="0">
                <a:solidFill>
                  <a:schemeClr val="tx1"/>
                </a:solidFill>
                <a:effectLst/>
                <a:latin typeface="+mn-lt"/>
                <a:ea typeface="+mn-ea"/>
                <a:cs typeface="+mn-cs"/>
              </a:rPr>
              <a:t>,</a:t>
            </a:r>
            <a:r>
              <a:rPr lang="zh-CN" altLang="en-US" sz="1200" b="1" i="0" u="none" strike="noStrike" kern="1200" dirty="0">
                <a:solidFill>
                  <a:schemeClr val="tx1"/>
                </a:solidFill>
                <a:effectLst/>
                <a:latin typeface="+mn-lt"/>
                <a:ea typeface="+mn-ea"/>
                <a:cs typeface="+mn-cs"/>
              </a:rPr>
              <a:t> 在本地进行简单处理，并通过网络进行通信以协调其工作</a:t>
            </a:r>
            <a:r>
              <a:rPr lang="zh-CN" altLang="en-US"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rPr>
              <a:t>FC</a:t>
            </a:r>
            <a:r>
              <a:rPr lang="zh-CN" altLang="en-US" dirty="0">
                <a:effectLst/>
              </a:rPr>
              <a:t>的目标，就是在类似 </a:t>
            </a:r>
            <a:r>
              <a:rPr lang="zh-CN" altLang="en-US" b="1" dirty="0">
                <a:effectLst/>
              </a:rPr>
              <a:t>伪代码的抽象级别上实现类似的紧凑表示</a:t>
            </a:r>
            <a:r>
              <a:rPr lang="zh-CN" altLang="en-US" dirty="0">
                <a:effectLst/>
              </a:rPr>
              <a:t>，不是伪代码的程序逻辑，而是在各种目标环境中可执行的。</a:t>
            </a:r>
            <a:endParaRPr lang="en-US" altLang="zh-CN"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rPr>
              <a:t>FC</a:t>
            </a:r>
            <a:r>
              <a:rPr lang="zh-CN" altLang="en-US" dirty="0">
                <a:effectLst/>
              </a:rPr>
              <a:t>旨在表达的各种算法的关键定义特征是</a:t>
            </a:r>
            <a:r>
              <a:rPr lang="zh-CN" altLang="en-US" b="1" dirty="0">
                <a:effectLst/>
              </a:rPr>
              <a:t>系统参与者的动作以集体方式描述</a:t>
            </a:r>
            <a:r>
              <a:rPr lang="zh-CN" altLang="en-US" dirty="0">
                <a:effectLst/>
              </a:rPr>
              <a:t>。因此，我们倾向于讨论每个设备在本地转换数据，并且多个设备通过集中协调器</a:t>
            </a:r>
            <a:r>
              <a:rPr lang="zh-CN" altLang="en-US" b="1" dirty="0">
                <a:effectLst/>
              </a:rPr>
              <a:t>协调工作，广播，收集或聚合其结果</a:t>
            </a:r>
            <a:r>
              <a:rPr lang="zh-CN" altLang="en-US" dirty="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rPr>
              <a:t>1.</a:t>
            </a:r>
            <a:r>
              <a:rPr lang="zh-CN" altLang="en-US" dirty="0">
                <a:effectLst/>
              </a:rPr>
              <a:t> </a:t>
            </a:r>
            <a:r>
              <a:rPr lang="en-US" altLang="zh-CN" dirty="0">
                <a:effectLst/>
              </a:rPr>
              <a:t>Interface</a:t>
            </a:r>
            <a:r>
              <a:rPr lang="zh-CN" altLang="en-US" dirty="0">
                <a:effectLst/>
              </a:rPr>
              <a:t>：虽然代码在技术上用</a:t>
            </a:r>
            <a:r>
              <a:rPr lang="en-US" altLang="zh-CN" dirty="0">
                <a:effectLst/>
              </a:rPr>
              <a:t>Python</a:t>
            </a:r>
            <a:r>
              <a:rPr lang="zh-CN" altLang="en-US" dirty="0">
                <a:effectLst/>
              </a:rPr>
              <a:t>表示，但其目的是在下面构造一个</a:t>
            </a:r>
            <a:r>
              <a:rPr lang="en-US" altLang="zh-CN" b="1" dirty="0" err="1">
                <a:effectLst/>
              </a:rPr>
              <a:t>tf.Graph</a:t>
            </a:r>
            <a:r>
              <a:rPr lang="zh-CN" altLang="en-US" b="1" dirty="0">
                <a:effectLst/>
              </a:rPr>
              <a:t>的可序列化表示</a:t>
            </a:r>
            <a:r>
              <a:rPr lang="zh-CN" altLang="en-US" dirty="0">
                <a:effectLst/>
              </a:rPr>
              <a:t>，它是</a:t>
            </a:r>
            <a:r>
              <a:rPr lang="zh-CN" altLang="en-US" b="1" dirty="0">
                <a:effectLst/>
              </a:rPr>
              <a:t>由</a:t>
            </a:r>
            <a:r>
              <a:rPr lang="en-US" altLang="zh-CN" b="1" dirty="0">
                <a:effectLst/>
              </a:rPr>
              <a:t>TensorFlow</a:t>
            </a:r>
            <a:r>
              <a:rPr lang="zh-CN" altLang="en-US" b="1" dirty="0">
                <a:effectLst/>
              </a:rPr>
              <a:t>运行时内部执行的图形</a:t>
            </a:r>
            <a:r>
              <a:rPr lang="zh-CN" altLang="en-US" dirty="0">
                <a:effectLst/>
              </a:rPr>
              <a:t>，</a:t>
            </a:r>
            <a:r>
              <a:rPr lang="zh-CN" altLang="en-US" b="1" dirty="0">
                <a:effectLst/>
              </a:rPr>
              <a:t>而不是</a:t>
            </a:r>
            <a:r>
              <a:rPr lang="en-US" altLang="zh-CN" b="1" dirty="0">
                <a:effectLst/>
              </a:rPr>
              <a:t>Python</a:t>
            </a:r>
            <a:r>
              <a:rPr lang="zh-CN" altLang="en-US" b="1" dirty="0">
                <a:effectLst/>
              </a:rPr>
              <a:t>代码</a:t>
            </a:r>
            <a:r>
              <a:rPr lang="zh-CN" altLang="en-US" dirty="0">
                <a:effectLst/>
              </a:rPr>
              <a:t>。同样，可以将</a:t>
            </a:r>
            <a:r>
              <a:rPr lang="en-US" altLang="zh-CN" dirty="0" err="1">
                <a:effectLst/>
              </a:rPr>
              <a:t>tff.federated_mean</a:t>
            </a:r>
            <a:r>
              <a:rPr lang="zh-CN" altLang="en-US" dirty="0">
                <a:effectLst/>
              </a:rPr>
              <a:t>视为将联合</a:t>
            </a:r>
            <a:r>
              <a:rPr lang="en-US" altLang="zh-CN" dirty="0">
                <a:effectLst/>
              </a:rPr>
              <a:t>op</a:t>
            </a:r>
            <a:r>
              <a:rPr lang="zh-CN" altLang="en-US" dirty="0">
                <a:effectLst/>
              </a:rPr>
              <a:t>插入由</a:t>
            </a:r>
            <a:r>
              <a:rPr lang="en-US" altLang="zh-CN" dirty="0" err="1">
                <a:effectLst/>
              </a:rPr>
              <a:t>get_average_temperature</a:t>
            </a:r>
            <a:r>
              <a:rPr lang="zh-CN" altLang="en-US" dirty="0">
                <a:effectLst/>
              </a:rPr>
              <a:t>表示的联合计算中</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rPr>
              <a:t>2.</a:t>
            </a:r>
            <a:r>
              <a:rPr lang="zh-CN" altLang="en-US" dirty="0">
                <a:effectLst/>
              </a:rPr>
              <a:t> </a:t>
            </a:r>
            <a:endParaRPr lang="en-US" altLang="zh-CN" dirty="0">
              <a:effectLst/>
            </a:endParaRPr>
          </a:p>
          <a:p>
            <a:pPr marL="228600" marR="0" lvl="0" indent="-228600" algn="l" defTabSz="914400" rtl="0" eaLnBrk="1" fontAlgn="auto" latinLnBrk="0" hangingPunct="1">
              <a:lnSpc>
                <a:spcPct val="100000"/>
              </a:lnSpc>
              <a:spcBef>
                <a:spcPts val="0"/>
              </a:spcBef>
              <a:spcAft>
                <a:spcPts val="0"/>
              </a:spcAft>
              <a:buClrTx/>
              <a:buSzTx/>
              <a:buFontTx/>
              <a:buAutoNum type="arabicPeriod" startAt="3"/>
              <a:tabLst/>
              <a:defRPr/>
            </a:pPr>
            <a:r>
              <a:rPr lang="zh-CN" altLang="en-US" dirty="0">
                <a:effectLst/>
              </a:rPr>
              <a:t>使用</a:t>
            </a:r>
            <a:r>
              <a:rPr lang="en-US" altLang="zh-CN" b="1" dirty="0"/>
              <a:t>Blocks</a:t>
            </a:r>
            <a:endParaRPr lang="en-US" altLang="zh-CN" sz="1200" b="0" i="0" u="none" strike="noStrike" kern="1200" dirty="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Tx/>
              <a:buAutoNum type="arabicPeriod" startAt="3"/>
              <a:tabLst/>
              <a:defRPr/>
            </a:pPr>
            <a:r>
              <a:rPr lang="zh-CN" altLang="en-US" sz="1200" b="0" i="0" u="none" strike="noStrike" kern="1200" dirty="0">
                <a:solidFill>
                  <a:schemeClr val="tx1"/>
                </a:solidFill>
                <a:effectLst/>
                <a:latin typeface="+mn-lt"/>
                <a:ea typeface="+mn-ea"/>
                <a:cs typeface="+mn-cs"/>
              </a:rPr>
              <a:t>使用</a:t>
            </a:r>
            <a:r>
              <a:rPr lang="en-US" altLang="zh-CN" sz="1200" b="0" i="0" u="none" strike="noStrike" kern="1200" dirty="0" err="1">
                <a:solidFill>
                  <a:schemeClr val="tx1"/>
                </a:solidFill>
                <a:effectLst/>
                <a:latin typeface="+mn-lt"/>
                <a:ea typeface="+mn-ea"/>
                <a:cs typeface="+mn-cs"/>
              </a:rPr>
              <a:t>tff.tf_computation</a:t>
            </a:r>
            <a:r>
              <a:rPr lang="zh-CN" altLang="en-US" sz="1200" b="0" i="0" u="none" strike="noStrike" kern="1200" dirty="0">
                <a:solidFill>
                  <a:schemeClr val="tx1"/>
                </a:solidFill>
                <a:effectLst/>
                <a:latin typeface="+mn-lt"/>
                <a:ea typeface="+mn-ea"/>
                <a:cs typeface="+mn-cs"/>
              </a:rPr>
              <a:t>装饰器包装为</a:t>
            </a:r>
            <a:r>
              <a:rPr lang="en-US" altLang="zh-CN" sz="1200" b="0" i="0" u="none" strike="noStrike" kern="1200" dirty="0">
                <a:solidFill>
                  <a:schemeClr val="tx1"/>
                </a:solidFill>
                <a:effectLst/>
                <a:latin typeface="+mn-lt"/>
                <a:ea typeface="+mn-ea"/>
                <a:cs typeface="+mn-cs"/>
              </a:rPr>
              <a:t>TFF</a:t>
            </a:r>
            <a:r>
              <a:rPr lang="zh-CN" altLang="en-US" sz="1200" b="0" i="0" u="none" strike="noStrike" kern="1200" dirty="0">
                <a:solidFill>
                  <a:schemeClr val="tx1"/>
                </a:solidFill>
                <a:effectLst/>
                <a:latin typeface="+mn-lt"/>
                <a:ea typeface="+mn-ea"/>
                <a:cs typeface="+mn-cs"/>
              </a:rPr>
              <a:t>中的可重用组件。它们总是具有函数类型，与</a:t>
            </a:r>
            <a:r>
              <a:rPr lang="en-US" altLang="zh-CN" sz="1200" b="0" i="0" u="none" strike="noStrike" kern="1200" dirty="0">
                <a:solidFill>
                  <a:schemeClr val="tx1"/>
                </a:solidFill>
                <a:effectLst/>
                <a:latin typeface="+mn-lt"/>
                <a:ea typeface="+mn-ea"/>
                <a:cs typeface="+mn-cs"/>
              </a:rPr>
              <a:t>TensorFlow</a:t>
            </a:r>
            <a:r>
              <a:rPr lang="zh-CN" altLang="en-US" sz="1200" b="0" i="0" u="none" strike="noStrike" kern="1200" dirty="0">
                <a:solidFill>
                  <a:schemeClr val="tx1"/>
                </a:solidFill>
                <a:effectLst/>
                <a:latin typeface="+mn-lt"/>
                <a:ea typeface="+mn-ea"/>
                <a:cs typeface="+mn-cs"/>
              </a:rPr>
              <a:t>中的函数不同，它们可以采用结构化参数或返回序列类型的结构化结果。</a:t>
            </a:r>
            <a:endParaRPr lang="en-US" altLang="zh-CN" sz="1200" b="0" i="0" u="none" strike="noStrike" kern="1200" dirty="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Tx/>
              <a:buAutoNum type="arabicPeriod" startAt="3"/>
              <a:tabLst/>
              <a:defRPr/>
            </a:pPr>
            <a:r>
              <a:rPr lang="zh-CN" altLang="en-US" dirty="0">
                <a:effectLst/>
              </a:rPr>
              <a:t>这是一个函数库，如</a:t>
            </a:r>
            <a:r>
              <a:rPr lang="en-US" altLang="zh-CN" b="1" dirty="0" err="1">
                <a:effectLst/>
              </a:rPr>
              <a:t>tff.federated_sum</a:t>
            </a:r>
            <a:r>
              <a:rPr lang="zh-CN" altLang="en-US" dirty="0">
                <a:effectLst/>
              </a:rPr>
              <a:t>或</a:t>
            </a:r>
            <a:r>
              <a:rPr lang="en-US" altLang="zh-CN" b="1" dirty="0" err="1">
                <a:effectLst/>
              </a:rPr>
              <a:t>tff.federated_broadcast</a:t>
            </a:r>
            <a:r>
              <a:rPr lang="zh-CN" altLang="en-US" sz="1200" b="0" i="0" u="none" strike="noStrike" kern="1200" dirty="0">
                <a:solidFill>
                  <a:schemeClr val="tx1"/>
                </a:solidFill>
                <a:effectLst/>
                <a:latin typeface="+mn-lt"/>
                <a:ea typeface="+mn-ea"/>
                <a:cs typeface="+mn-cs"/>
              </a:rPr>
              <a:t>， 例如，</a:t>
            </a:r>
            <a:r>
              <a:rPr lang="en-US" altLang="zh-CN" sz="1200" b="0" i="0" u="none" strike="noStrike" kern="1200" dirty="0" err="1">
                <a:solidFill>
                  <a:schemeClr val="tx1"/>
                </a:solidFill>
                <a:effectLst/>
                <a:latin typeface="+mn-lt"/>
                <a:ea typeface="+mn-ea"/>
                <a:cs typeface="+mn-cs"/>
              </a:rPr>
              <a:t>tff.federated_broadcast</a:t>
            </a:r>
            <a:r>
              <a:rPr lang="zh-CN" altLang="en-US" sz="1200" b="0" i="0" u="none" strike="noStrike" kern="1200" dirty="0">
                <a:solidFill>
                  <a:schemeClr val="tx1"/>
                </a:solidFill>
                <a:effectLst/>
                <a:latin typeface="+mn-lt"/>
                <a:ea typeface="+mn-ea"/>
                <a:cs typeface="+mn-cs"/>
              </a:rPr>
              <a:t>可以被认为是函数类型</a:t>
            </a:r>
            <a:r>
              <a:rPr lang="en-US" altLang="zh-CN" sz="1200" b="0" i="0" u="none" strike="noStrike" kern="1200" dirty="0">
                <a:solidFill>
                  <a:schemeClr val="tx1"/>
                </a:solidFill>
                <a:effectLst/>
                <a:latin typeface="+mn-lt"/>
                <a:ea typeface="+mn-ea"/>
                <a:cs typeface="+mn-cs"/>
              </a:rPr>
              <a:t>T @ SERVER - &gt; T @ CLIENTS</a:t>
            </a:r>
            <a:r>
              <a:rPr lang="zh-CN" altLang="en-US" sz="1200" b="0" i="0" u="none" strike="noStrike" kern="1200" dirty="0">
                <a:solidFill>
                  <a:schemeClr val="tx1"/>
                </a:solidFill>
                <a:effectLst/>
                <a:latin typeface="+mn-lt"/>
                <a:ea typeface="+mn-ea"/>
                <a:cs typeface="+mn-cs"/>
              </a:rPr>
              <a:t>的模板运算符。将这些称为内在函数，因为它们有点像内部函数</a:t>
            </a:r>
            <a:endParaRPr lang="en-US" altLang="zh-CN" sz="1200" b="0" i="0" u="none" strike="noStrike" kern="1200" dirty="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Tx/>
              <a:buAutoNum type="arabicPeriod" startAt="3"/>
              <a:tabLst/>
              <a:defRPr/>
            </a:pPr>
            <a:r>
              <a:rPr lang="zh-CN" altLang="en-US" sz="1200" b="0" i="0" u="none" strike="noStrike" kern="1200" dirty="0">
                <a:solidFill>
                  <a:schemeClr val="tx1"/>
                </a:solidFill>
                <a:effectLst/>
                <a:latin typeface="+mn-lt"/>
                <a:ea typeface="+mn-ea"/>
                <a:cs typeface="+mn-cs"/>
              </a:rPr>
              <a:t>放置文字</a:t>
            </a:r>
            <a:r>
              <a:rPr lang="en-US" altLang="zh-CN" sz="1200" b="1" i="0" u="none" strike="noStrike" kern="1200" dirty="0">
                <a:solidFill>
                  <a:schemeClr val="tx1"/>
                </a:solidFill>
                <a:effectLst/>
                <a:latin typeface="+mn-lt"/>
                <a:ea typeface="+mn-ea"/>
                <a:cs typeface="+mn-cs"/>
              </a:rPr>
              <a:t>Placement literals</a:t>
            </a:r>
            <a:r>
              <a:rPr lang="zh-CN" altLang="en-US" sz="1200" b="1"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只有</a:t>
            </a:r>
            <a:r>
              <a:rPr lang="en-US" altLang="zh-CN" sz="1200" b="0" i="0" u="none" strike="noStrike" kern="1200" dirty="0" err="1">
                <a:solidFill>
                  <a:schemeClr val="tx1"/>
                </a:solidFill>
                <a:effectLst/>
                <a:latin typeface="+mn-lt"/>
                <a:ea typeface="+mn-ea"/>
                <a:cs typeface="+mn-cs"/>
              </a:rPr>
              <a:t>tff.SERVER</a:t>
            </a:r>
            <a:r>
              <a:rPr lang="zh-CN" altLang="en-US" sz="1200" b="0" i="0" u="none" strike="noStrike" kern="1200" dirty="0">
                <a:solidFill>
                  <a:schemeClr val="tx1"/>
                </a:solidFill>
                <a:effectLst/>
                <a:latin typeface="+mn-lt"/>
                <a:ea typeface="+mn-ea"/>
                <a:cs typeface="+mn-cs"/>
              </a:rPr>
              <a:t>和</a:t>
            </a:r>
            <a:r>
              <a:rPr lang="en-US" altLang="zh-CN" sz="1200" b="0" i="0" u="none" strike="noStrike" kern="1200" dirty="0" err="1">
                <a:solidFill>
                  <a:schemeClr val="tx1"/>
                </a:solidFill>
                <a:effectLst/>
                <a:latin typeface="+mn-lt"/>
                <a:ea typeface="+mn-ea"/>
                <a:cs typeface="+mn-cs"/>
              </a:rPr>
              <a:t>tff.CLIENTS</a:t>
            </a:r>
            <a:r>
              <a:rPr lang="zh-CN" altLang="en-US" sz="1200" b="0" i="0" u="none" strike="noStrike" kern="1200" dirty="0">
                <a:solidFill>
                  <a:schemeClr val="tx1"/>
                </a:solidFill>
                <a:effectLst/>
                <a:latin typeface="+mn-lt"/>
                <a:ea typeface="+mn-ea"/>
                <a:cs typeface="+mn-cs"/>
              </a:rPr>
              <a:t>允许定义简单的客户端 </a:t>
            </a:r>
            <a:r>
              <a:rPr lang="en-US"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服务器计算</a:t>
            </a:r>
            <a:endParaRPr lang="en-US" altLang="zh-CN" sz="1200" b="0" i="0" u="none" strike="noStrike" kern="1200" dirty="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Tx/>
              <a:buAutoNum type="arabicPeriod" startAt="3"/>
              <a:tabLst/>
              <a:defRPr/>
            </a:pPr>
            <a:r>
              <a:rPr lang="zh-CN" altLang="en-US" dirty="0">
                <a:effectLst/>
              </a:rPr>
              <a:t>可以使用标准</a:t>
            </a:r>
            <a:r>
              <a:rPr lang="en-US" altLang="zh-CN" dirty="0">
                <a:effectLst/>
              </a:rPr>
              <a:t>Python __call__</a:t>
            </a:r>
            <a:r>
              <a:rPr lang="zh-CN" altLang="en-US" dirty="0">
                <a:effectLst/>
              </a:rPr>
              <a:t>语法调用任何具有函数类型的函数。调用是一个表达式，其类型与被调用函数的结果类型相同。</a:t>
            </a:r>
          </a:p>
          <a:p>
            <a:pPr marL="685800" marR="0" lvl="1" indent="-228600" algn="l" defTabSz="914400" rtl="0" eaLnBrk="1" fontAlgn="auto" latinLnBrk="0" hangingPunct="1">
              <a:lnSpc>
                <a:spcPct val="100000"/>
              </a:lnSpc>
              <a:spcBef>
                <a:spcPts val="0"/>
              </a:spcBef>
              <a:spcAft>
                <a:spcPts val="0"/>
              </a:spcAft>
              <a:buClrTx/>
              <a:buSzTx/>
              <a:buFontTx/>
              <a:buAutoNum type="arabicPeriod" startAt="3"/>
              <a:tabLst/>
              <a:defRPr/>
            </a:pPr>
            <a:r>
              <a:rPr lang="zh-CN" altLang="en-US" sz="1200" b="0" i="0" u="none" strike="noStrike" kern="1200" dirty="0">
                <a:solidFill>
                  <a:schemeClr val="tx1"/>
                </a:solidFill>
                <a:effectLst/>
                <a:latin typeface="+mn-lt"/>
                <a:ea typeface="+mn-ea"/>
                <a:cs typeface="+mn-cs"/>
              </a:rPr>
              <a:t>形式为</a:t>
            </a:r>
            <a:r>
              <a:rPr lang="en-US" altLang="zh-CN" sz="1200" b="0" i="0" u="none" strike="noStrike" kern="1200" dirty="0">
                <a:solidFill>
                  <a:schemeClr val="tx1"/>
                </a:solidFill>
                <a:effectLst/>
                <a:latin typeface="+mn-lt"/>
                <a:ea typeface="+mn-ea"/>
                <a:cs typeface="+mn-cs"/>
              </a:rPr>
              <a:t>[x</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y]</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x [y]</a:t>
            </a:r>
            <a:r>
              <a:rPr lang="zh-CN" altLang="en-US" sz="1200" b="0" i="0" u="none" strike="noStrike" kern="1200" dirty="0">
                <a:solidFill>
                  <a:schemeClr val="tx1"/>
                </a:solidFill>
                <a:effectLst/>
                <a:latin typeface="+mn-lt"/>
                <a:ea typeface="+mn-ea"/>
                <a:cs typeface="+mn-cs"/>
              </a:rPr>
              <a:t>或</a:t>
            </a:r>
            <a:r>
              <a:rPr lang="en-US" altLang="zh-CN" sz="1200" b="0" i="0" u="none" strike="noStrike" kern="1200" dirty="0" err="1">
                <a:solidFill>
                  <a:schemeClr val="tx1"/>
                </a:solidFill>
                <a:effectLst/>
                <a:latin typeface="+mn-lt"/>
                <a:ea typeface="+mn-ea"/>
                <a:cs typeface="+mn-cs"/>
              </a:rPr>
              <a:t>x.y</a:t>
            </a:r>
            <a:r>
              <a:rPr lang="zh-CN" altLang="en-US" sz="1200" b="0" i="0" u="none" strike="noStrike" kern="1200" dirty="0">
                <a:solidFill>
                  <a:schemeClr val="tx1"/>
                </a:solidFill>
                <a:effectLst/>
                <a:latin typeface="+mn-lt"/>
                <a:ea typeface="+mn-ea"/>
                <a:cs typeface="+mn-cs"/>
              </a:rPr>
              <a:t>的</a:t>
            </a:r>
            <a:r>
              <a:rPr lang="en-US" altLang="zh-CN" sz="1200" b="0" i="0" u="none" strike="noStrike" kern="1200" dirty="0">
                <a:solidFill>
                  <a:schemeClr val="tx1"/>
                </a:solidFill>
                <a:effectLst/>
                <a:latin typeface="+mn-lt"/>
                <a:ea typeface="+mn-ea"/>
                <a:cs typeface="+mn-cs"/>
              </a:rPr>
              <a:t>Python</a:t>
            </a:r>
            <a:r>
              <a:rPr lang="zh-CN" altLang="en-US" sz="1200" b="0" i="0" u="none" strike="noStrike" kern="1200" dirty="0">
                <a:solidFill>
                  <a:schemeClr val="tx1"/>
                </a:solidFill>
                <a:effectLst/>
                <a:latin typeface="+mn-lt"/>
                <a:ea typeface="+mn-ea"/>
                <a:cs typeface="+mn-cs"/>
              </a:rPr>
              <a:t>表达式，出现在用</a:t>
            </a:r>
            <a:r>
              <a:rPr lang="en-US" altLang="zh-CN" sz="1200" b="0" i="0" u="none" strike="noStrike" kern="1200" dirty="0" err="1">
                <a:solidFill>
                  <a:schemeClr val="tx1"/>
                </a:solidFill>
                <a:effectLst/>
                <a:latin typeface="+mn-lt"/>
                <a:ea typeface="+mn-ea"/>
                <a:cs typeface="+mn-cs"/>
              </a:rPr>
              <a:t>tff.federated_computation</a:t>
            </a:r>
            <a:r>
              <a:rPr lang="zh-CN" altLang="en-US" sz="1200" b="0" i="0" u="none" strike="noStrike" kern="1200" dirty="0">
                <a:solidFill>
                  <a:schemeClr val="tx1"/>
                </a:solidFill>
                <a:effectLst/>
                <a:latin typeface="+mn-lt"/>
                <a:ea typeface="+mn-ea"/>
                <a:cs typeface="+mn-cs"/>
              </a:rPr>
              <a:t>修饰的函数体中</a:t>
            </a:r>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63FC19D2-4FDD-425D-BD10-B3D6F105F0C4}" type="slidenum">
              <a:rPr lang="zh-CN" altLang="en-US" smtClean="0"/>
              <a:t>19</a:t>
            </a:fld>
            <a:endParaRPr lang="zh-CN" altLang="en-US"/>
          </a:p>
        </p:txBody>
      </p:sp>
    </p:spTree>
    <p:extLst>
      <p:ext uri="{BB962C8B-B14F-4D97-AF65-F5344CB8AC3E}">
        <p14:creationId xmlns:p14="http://schemas.microsoft.com/office/powerpoint/2010/main" val="1792965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a:solidFill>
                  <a:schemeClr val="tx1"/>
                </a:solidFill>
                <a:effectLst/>
                <a:latin typeface="+mn-lt"/>
                <a:ea typeface="+mn-ea"/>
                <a:cs typeface="+mn-cs"/>
              </a:rPr>
              <a:t>两处输入</a:t>
            </a:r>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63FC19D2-4FDD-425D-BD10-B3D6F105F0C4}" type="slidenum">
              <a:rPr lang="zh-CN" altLang="en-US" smtClean="0"/>
              <a:t>20</a:t>
            </a:fld>
            <a:endParaRPr lang="zh-CN" altLang="en-US"/>
          </a:p>
        </p:txBody>
      </p:sp>
    </p:spTree>
    <p:extLst>
      <p:ext uri="{BB962C8B-B14F-4D97-AF65-F5344CB8AC3E}">
        <p14:creationId xmlns:p14="http://schemas.microsoft.com/office/powerpoint/2010/main" val="3297791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论文学习，背景介绍 介绍联合学习的背景</a:t>
            </a:r>
            <a:endParaRPr kumimoji="1" lang="en-US" altLang="zh-CN" dirty="0"/>
          </a:p>
          <a:p>
            <a:pPr marL="228600" indent="-228600">
              <a:buAutoNum type="arabicPeriod"/>
            </a:pPr>
            <a:r>
              <a:rPr kumimoji="1" lang="zh-CN" altLang="en-US" dirty="0"/>
              <a:t>联合学习的算法使用，效果，</a:t>
            </a:r>
            <a:endParaRPr kumimoji="1" lang="en-US" altLang="zh-CN" dirty="0"/>
          </a:p>
          <a:p>
            <a:pPr marL="228600" indent="-228600">
              <a:buAutoNum type="arabicPeriod"/>
            </a:pPr>
            <a:r>
              <a:rPr kumimoji="1" lang="en-US" altLang="zh-CN" dirty="0"/>
              <a:t>Google</a:t>
            </a:r>
            <a:r>
              <a:rPr kumimoji="1" lang="zh-CN" altLang="en-US" dirty="0"/>
              <a:t>推出的</a:t>
            </a:r>
            <a:r>
              <a:rPr kumimoji="1" lang="en-US" altLang="zh-CN" dirty="0"/>
              <a:t>TFF</a:t>
            </a:r>
            <a:r>
              <a:rPr kumimoji="1" lang="zh-CN" altLang="en-US" dirty="0"/>
              <a:t>的框架， 的介绍与使用，</a:t>
            </a:r>
            <a:r>
              <a:rPr kumimoji="1" lang="zh-CN" altLang="en-US" b="1" dirty="0"/>
              <a:t>框架</a:t>
            </a:r>
            <a:endParaRPr kumimoji="1" lang="en-US" altLang="zh-CN" b="1" dirty="0"/>
          </a:p>
          <a:p>
            <a:pPr marL="228600" indent="-228600">
              <a:buAutoNum type="arabicPeriod"/>
            </a:pPr>
            <a:r>
              <a:rPr kumimoji="1" lang="zh-CN" altLang="en-US" dirty="0"/>
              <a:t>改进的工作，</a:t>
            </a:r>
            <a:r>
              <a:rPr kumimoji="1" lang="zh-CN" altLang="en-US" b="1" dirty="0"/>
              <a:t>底层的一些工作</a:t>
            </a:r>
            <a:r>
              <a:rPr kumimoji="1" lang="zh-CN" altLang="en-US" dirty="0"/>
              <a:t>，</a:t>
            </a:r>
            <a:r>
              <a:rPr kumimoji="1" lang="zh-CN" altLang="en-US" b="1" dirty="0"/>
              <a:t>数据集的使用，通信的进行，如何改造</a:t>
            </a:r>
            <a:endParaRPr kumimoji="1" lang="en-US" altLang="zh-CN" b="1" dirty="0"/>
          </a:p>
          <a:p>
            <a:pPr marL="228600" indent="-228600">
              <a:buAutoNum type="arabicPeriod"/>
            </a:pPr>
            <a:r>
              <a:rPr kumimoji="1" lang="zh-CN" altLang="en-US" b="1" dirty="0"/>
              <a:t>如何结合当前项目？</a:t>
            </a:r>
          </a:p>
        </p:txBody>
      </p:sp>
      <p:sp>
        <p:nvSpPr>
          <p:cNvPr id="4" name="灯片编号占位符 3"/>
          <p:cNvSpPr>
            <a:spLocks noGrp="1"/>
          </p:cNvSpPr>
          <p:nvPr>
            <p:ph type="sldNum" sz="quarter" idx="5"/>
          </p:nvPr>
        </p:nvSpPr>
        <p:spPr/>
        <p:txBody>
          <a:bodyPr/>
          <a:lstStyle/>
          <a:p>
            <a:fld id="{63FC19D2-4FDD-425D-BD10-B3D6F105F0C4}" type="slidenum">
              <a:rPr lang="zh-CN" altLang="en-US" smtClean="0"/>
              <a:t>2</a:t>
            </a:fld>
            <a:endParaRPr lang="zh-CN" altLang="en-US"/>
          </a:p>
        </p:txBody>
      </p:sp>
    </p:spTree>
    <p:extLst>
      <p:ext uri="{BB962C8B-B14F-4D97-AF65-F5344CB8AC3E}">
        <p14:creationId xmlns:p14="http://schemas.microsoft.com/office/powerpoint/2010/main" val="2880799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第一步： 分发</a:t>
            </a:r>
            <a:r>
              <a:rPr lang="en-US" altLang="zh-CN" sz="1200" b="0" i="0" u="none" strike="noStrike" kern="1200" dirty="0">
                <a:solidFill>
                  <a:schemeClr val="tx1"/>
                </a:solidFill>
                <a:effectLst/>
                <a:latin typeface="+mn-lt"/>
                <a:ea typeface="+mn-ea"/>
                <a:cs typeface="+mn-cs"/>
              </a:rPr>
              <a:t>threshold</a:t>
            </a:r>
            <a:r>
              <a:rPr lang="zh-CN" altLang="en-US" sz="1200" b="0" i="0" u="none" strike="noStrike" kern="1200" dirty="0">
                <a:solidFill>
                  <a:schemeClr val="tx1"/>
                </a:solidFill>
                <a:effectLst/>
                <a:latin typeface="+mn-lt"/>
                <a:ea typeface="+mn-ea"/>
                <a:cs typeface="+mn-cs"/>
              </a:rPr>
              <a:t>值给每一个客户端</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63FC19D2-4FDD-425D-BD10-B3D6F105F0C4}" type="slidenum">
              <a:rPr lang="zh-CN" altLang="en-US" smtClean="0"/>
              <a:t>21</a:t>
            </a:fld>
            <a:endParaRPr lang="zh-CN" altLang="en-US"/>
          </a:p>
        </p:txBody>
      </p:sp>
    </p:spTree>
    <p:extLst>
      <p:ext uri="{BB962C8B-B14F-4D97-AF65-F5344CB8AC3E}">
        <p14:creationId xmlns:p14="http://schemas.microsoft.com/office/powerpoint/2010/main" val="4142952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使用类似于</a:t>
            </a:r>
            <a:r>
              <a:rPr lang="en-US" altLang="zh-CN" sz="1200" b="0" i="0" u="none" strike="noStrike" kern="1200" dirty="0">
                <a:solidFill>
                  <a:schemeClr val="tx1"/>
                </a:solidFill>
                <a:effectLst/>
                <a:latin typeface="+mn-lt"/>
                <a:ea typeface="+mn-ea"/>
                <a:cs typeface="+mn-cs"/>
              </a:rPr>
              <a:t>MapReduce</a:t>
            </a:r>
            <a:r>
              <a:rPr lang="zh-CN" altLang="en-US" sz="1200" b="0" i="0" u="none" strike="noStrike" kern="1200" dirty="0">
                <a:solidFill>
                  <a:schemeClr val="tx1"/>
                </a:solidFill>
                <a:effectLst/>
                <a:latin typeface="+mn-lt"/>
                <a:ea typeface="+mn-ea"/>
                <a:cs typeface="+mn-cs"/>
              </a:rPr>
              <a:t>的方式计算以上</a:t>
            </a:r>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63FC19D2-4FDD-425D-BD10-B3D6F105F0C4}" type="slidenum">
              <a:rPr lang="zh-CN" altLang="en-US" smtClean="0"/>
              <a:t>22</a:t>
            </a:fld>
            <a:endParaRPr lang="zh-CN" altLang="en-US"/>
          </a:p>
        </p:txBody>
      </p:sp>
    </p:spTree>
    <p:extLst>
      <p:ext uri="{BB962C8B-B14F-4D97-AF65-F5344CB8AC3E}">
        <p14:creationId xmlns:p14="http://schemas.microsoft.com/office/powerpoint/2010/main" val="37739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63FC19D2-4FDD-425D-BD10-B3D6F105F0C4}" type="slidenum">
              <a:rPr lang="zh-CN" altLang="en-US" smtClean="0"/>
              <a:t>23</a:t>
            </a:fld>
            <a:endParaRPr lang="zh-CN" altLang="en-US"/>
          </a:p>
        </p:txBody>
      </p:sp>
    </p:spTree>
    <p:extLst>
      <p:ext uri="{BB962C8B-B14F-4D97-AF65-F5344CB8AC3E}">
        <p14:creationId xmlns:p14="http://schemas.microsoft.com/office/powerpoint/2010/main" val="858819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b="1" dirty="0"/>
              <a:t>code</a:t>
            </a:r>
            <a:r>
              <a:rPr kumimoji="1" lang="zh-CN" altLang="en-US" b="1" dirty="0"/>
              <a:t>执行 底层如何分发？</a:t>
            </a:r>
          </a:p>
          <a:p>
            <a:pPr marL="228600" indent="-228600">
              <a:buAutoNum type="arabicPeriod"/>
            </a:pPr>
            <a:r>
              <a:rPr kumimoji="1" lang="zh-CN" altLang="en-US" dirty="0"/>
              <a:t>使用：数据集使用？底层实现？  学习使用？新特性？ 通信使用 ？移植使用？</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effectLst/>
            </a:endParaRPr>
          </a:p>
        </p:txBody>
      </p:sp>
      <p:sp>
        <p:nvSpPr>
          <p:cNvPr id="4" name="灯片编号占位符 3"/>
          <p:cNvSpPr>
            <a:spLocks noGrp="1"/>
          </p:cNvSpPr>
          <p:nvPr>
            <p:ph type="sldNum" sz="quarter" idx="5"/>
          </p:nvPr>
        </p:nvSpPr>
        <p:spPr/>
        <p:txBody>
          <a:bodyPr/>
          <a:lstStyle/>
          <a:p>
            <a:fld id="{63FC19D2-4FDD-425D-BD10-B3D6F105F0C4}" type="slidenum">
              <a:rPr lang="zh-CN" altLang="en-US" smtClean="0"/>
              <a:t>24</a:t>
            </a:fld>
            <a:endParaRPr lang="zh-CN" altLang="en-US"/>
          </a:p>
        </p:txBody>
      </p:sp>
    </p:spTree>
    <p:extLst>
      <p:ext uri="{BB962C8B-B14F-4D97-AF65-F5344CB8AC3E}">
        <p14:creationId xmlns:p14="http://schemas.microsoft.com/office/powerpoint/2010/main" val="3722548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b="1" dirty="0"/>
              <a:t>code</a:t>
            </a:r>
            <a:r>
              <a:rPr kumimoji="1" lang="zh-CN" altLang="en-US" b="1" dirty="0"/>
              <a:t>执行 底层如何分发？</a:t>
            </a:r>
          </a:p>
          <a:p>
            <a:pPr marL="228600" indent="-228600">
              <a:buAutoNum type="arabicPeriod"/>
            </a:pPr>
            <a:r>
              <a:rPr kumimoji="1" lang="zh-CN" altLang="en-US" dirty="0"/>
              <a:t>使用：数据集使用？底层实现？  学习使用？新特性？ 通信使用 ？移植使用？</a:t>
            </a:r>
          </a:p>
          <a:p>
            <a:endParaRPr kumimoji="1" lang="zh-CN" altLang="en-US" dirty="0"/>
          </a:p>
        </p:txBody>
      </p:sp>
      <p:sp>
        <p:nvSpPr>
          <p:cNvPr id="4" name="灯片编号占位符 3"/>
          <p:cNvSpPr>
            <a:spLocks noGrp="1"/>
          </p:cNvSpPr>
          <p:nvPr>
            <p:ph type="sldNum" sz="quarter" idx="5"/>
          </p:nvPr>
        </p:nvSpPr>
        <p:spPr/>
        <p:txBody>
          <a:bodyPr/>
          <a:lstStyle/>
          <a:p>
            <a:fld id="{63FC19D2-4FDD-425D-BD10-B3D6F105F0C4}" type="slidenum">
              <a:rPr lang="zh-CN" altLang="en-US" smtClean="0"/>
              <a:t>25</a:t>
            </a:fld>
            <a:endParaRPr lang="zh-CN" altLang="en-US"/>
          </a:p>
        </p:txBody>
      </p:sp>
    </p:spTree>
    <p:extLst>
      <p:ext uri="{BB962C8B-B14F-4D97-AF65-F5344CB8AC3E}">
        <p14:creationId xmlns:p14="http://schemas.microsoft.com/office/powerpoint/2010/main" val="769943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b="1" dirty="0"/>
              <a:t>code</a:t>
            </a:r>
            <a:r>
              <a:rPr kumimoji="1" lang="zh-CN" altLang="en-US" b="1" dirty="0"/>
              <a:t>执行 底层如何分发？</a:t>
            </a:r>
          </a:p>
          <a:p>
            <a:pPr marL="228600" indent="-228600">
              <a:buAutoNum type="arabicPeriod"/>
            </a:pPr>
            <a:r>
              <a:rPr kumimoji="1" lang="zh-CN" altLang="en-US" dirty="0"/>
              <a:t>使用：数据集使用？底层实现？  学习使用？新特性？ 通信使用 ？移植使用？</a:t>
            </a:r>
          </a:p>
          <a:p>
            <a:pPr latinLnBrk="1"/>
            <a:r>
              <a:rPr lang="zh-CN" altLang="en-US" sz="1200" b="1" i="0" kern="1200" dirty="0">
                <a:solidFill>
                  <a:schemeClr val="tx1"/>
                </a:solidFill>
                <a:effectLst/>
                <a:latin typeface="+mn-lt"/>
                <a:ea typeface="+mn-ea"/>
                <a:cs typeface="+mn-cs"/>
              </a:rPr>
              <a:t>偏向性</a:t>
            </a:r>
            <a:endParaRPr lang="zh-CN" altLang="en-US" sz="1200" b="0" i="0" kern="1200" dirty="0">
              <a:solidFill>
                <a:schemeClr val="tx1"/>
              </a:solidFill>
              <a:effectLst/>
              <a:latin typeface="+mn-lt"/>
              <a:ea typeface="+mn-ea"/>
              <a:cs typeface="+mn-cs"/>
            </a:endParaRPr>
          </a:p>
          <a:p>
            <a:pPr latinLnBrk="1"/>
            <a:r>
              <a:rPr lang="zh-CN" altLang="en-US" sz="1200" b="0" i="0" kern="1200" dirty="0">
                <a:solidFill>
                  <a:schemeClr val="tx1"/>
                </a:solidFill>
                <a:effectLst/>
                <a:latin typeface="+mn-lt"/>
                <a:ea typeface="+mn-ea"/>
                <a:cs typeface="+mn-cs"/>
              </a:rPr>
              <a:t>目前我们假定多有设备等可能参与每轮训练，然而只有特定的设备才会参与，例如充电、连接不限量网络、安卓系统和内存，这种偏向性需要被解决。</a:t>
            </a:r>
          </a:p>
          <a:p>
            <a:pPr latinLnBrk="1"/>
            <a:r>
              <a:rPr lang="zh-CN" altLang="en-US" sz="1200" b="1" i="0" kern="1200" dirty="0">
                <a:solidFill>
                  <a:schemeClr val="tx1"/>
                </a:solidFill>
                <a:effectLst/>
                <a:latin typeface="+mn-lt"/>
                <a:ea typeface="+mn-ea"/>
                <a:cs typeface="+mn-cs"/>
              </a:rPr>
              <a:t>收敛时间</a:t>
            </a:r>
            <a:endParaRPr lang="zh-CN" altLang="en-US" sz="1200" b="0" i="0" kern="1200" dirty="0">
              <a:solidFill>
                <a:schemeClr val="tx1"/>
              </a:solidFill>
              <a:effectLst/>
              <a:latin typeface="+mn-lt"/>
              <a:ea typeface="+mn-ea"/>
              <a:cs typeface="+mn-cs"/>
            </a:endParaRPr>
          </a:p>
          <a:p>
            <a:pPr latinLnBrk="1"/>
            <a:r>
              <a:rPr lang="zh-CN" altLang="en-US" sz="1200" b="0" i="0" kern="1200" dirty="0">
                <a:solidFill>
                  <a:schemeClr val="tx1"/>
                </a:solidFill>
                <a:effectLst/>
                <a:latin typeface="+mn-lt"/>
                <a:ea typeface="+mn-ea"/>
                <a:cs typeface="+mn-cs"/>
              </a:rPr>
              <a:t>目前联邦学习的收敛时间会慢于传统机器学习，同时目前的并行度并不高，未来可以研究如何降低收敛时间以及提高并行度。</a:t>
            </a:r>
          </a:p>
          <a:p>
            <a:pPr latinLnBrk="1"/>
            <a:r>
              <a:rPr lang="zh-CN" altLang="en-US" sz="1200" b="1" i="0" kern="1200" dirty="0">
                <a:solidFill>
                  <a:schemeClr val="tx1"/>
                </a:solidFill>
                <a:effectLst/>
                <a:latin typeface="+mn-lt"/>
                <a:ea typeface="+mn-ea"/>
                <a:cs typeface="+mn-cs"/>
              </a:rPr>
              <a:t>多任务规划</a:t>
            </a:r>
            <a:endParaRPr lang="zh-CN" altLang="en-US" sz="1200" b="0" i="0" kern="1200" dirty="0">
              <a:solidFill>
                <a:schemeClr val="tx1"/>
              </a:solidFill>
              <a:effectLst/>
              <a:latin typeface="+mn-lt"/>
              <a:ea typeface="+mn-ea"/>
              <a:cs typeface="+mn-cs"/>
            </a:endParaRPr>
          </a:p>
          <a:p>
            <a:pPr latinLnBrk="1"/>
            <a:r>
              <a:rPr lang="zh-CN" altLang="en-US" sz="1200" b="0" i="0" kern="1200" dirty="0">
                <a:solidFill>
                  <a:schemeClr val="tx1"/>
                </a:solidFill>
                <a:effectLst/>
                <a:latin typeface="+mn-lt"/>
                <a:ea typeface="+mn-ea"/>
                <a:cs typeface="+mn-cs"/>
              </a:rPr>
              <a:t>目前多租用规划只是简单地使用队列来考虑任务执行的先后关系，未来可以采用更加实用的算法，保证不会重复训练没有新数据的任务，而是训练数据更新的任务。</a:t>
            </a:r>
          </a:p>
          <a:p>
            <a:pPr latinLnBrk="1"/>
            <a:r>
              <a:rPr lang="zh-CN" altLang="en-US" sz="1200" b="1" i="0" kern="1200" dirty="0">
                <a:solidFill>
                  <a:schemeClr val="tx1"/>
                </a:solidFill>
                <a:effectLst/>
                <a:latin typeface="+mn-lt"/>
                <a:ea typeface="+mn-ea"/>
                <a:cs typeface="+mn-cs"/>
              </a:rPr>
              <a:t>带宽</a:t>
            </a:r>
            <a:endParaRPr lang="zh-CN" altLang="en-US" sz="1200" b="0" i="0" kern="1200" dirty="0">
              <a:solidFill>
                <a:schemeClr val="tx1"/>
              </a:solidFill>
              <a:effectLst/>
              <a:latin typeface="+mn-lt"/>
              <a:ea typeface="+mn-ea"/>
              <a:cs typeface="+mn-cs"/>
            </a:endParaRPr>
          </a:p>
          <a:p>
            <a:pPr latinLnBrk="1"/>
            <a:r>
              <a:rPr lang="zh-CN" altLang="en-US" sz="1200" b="0" i="0" kern="1200" dirty="0">
                <a:solidFill>
                  <a:schemeClr val="tx1"/>
                </a:solidFill>
                <a:effectLst/>
                <a:latin typeface="+mn-lt"/>
                <a:ea typeface="+mn-ea"/>
                <a:cs typeface="+mn-cs"/>
              </a:rPr>
              <a:t>目前往往需要传输很大量的数据，如果我们不进行一定的压缩而是传输原始数据，数据规模更大，因而未来需要研究更高效的压缩算法</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effectLst/>
            </a:endParaRPr>
          </a:p>
        </p:txBody>
      </p:sp>
      <p:sp>
        <p:nvSpPr>
          <p:cNvPr id="4" name="灯片编号占位符 3"/>
          <p:cNvSpPr>
            <a:spLocks noGrp="1"/>
          </p:cNvSpPr>
          <p:nvPr>
            <p:ph type="sldNum" sz="quarter" idx="5"/>
          </p:nvPr>
        </p:nvSpPr>
        <p:spPr/>
        <p:txBody>
          <a:bodyPr/>
          <a:lstStyle/>
          <a:p>
            <a:fld id="{63FC19D2-4FDD-425D-BD10-B3D6F105F0C4}" type="slidenum">
              <a:rPr lang="zh-CN" altLang="en-US" smtClean="0"/>
              <a:t>26</a:t>
            </a:fld>
            <a:endParaRPr lang="zh-CN" altLang="en-US"/>
          </a:p>
        </p:txBody>
      </p:sp>
    </p:spTree>
    <p:extLst>
      <p:ext uri="{BB962C8B-B14F-4D97-AF65-F5344CB8AC3E}">
        <p14:creationId xmlns:p14="http://schemas.microsoft.com/office/powerpoint/2010/main" val="2770208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fr-FR" sz="1200" u="none" kern="1200" dirty="0">
                <a:solidFill>
                  <a:schemeClr val="tx1"/>
                </a:solidFill>
                <a:effectLst/>
                <a:latin typeface="+mn-lt"/>
                <a:ea typeface="+mn-ea"/>
                <a:cs typeface="+mn-cs"/>
                <a:hlinkClick r:id="rId3"/>
              </a:rPr>
              <a:t>官网</a:t>
            </a:r>
            <a:r>
              <a:rPr lang="zh-CN" altLang="en-US" sz="1200" u="none" kern="1200" dirty="0">
                <a:solidFill>
                  <a:schemeClr val="tx1"/>
                </a:solidFill>
                <a:effectLst/>
                <a:latin typeface="+mn-lt"/>
                <a:ea typeface="+mn-ea"/>
                <a:cs typeface="+mn-cs"/>
                <a:hlinkClick r:id="rId3"/>
              </a:rPr>
              <a:t>：</a:t>
            </a:r>
            <a:endParaRPr lang="fr-FR" altLang="zh-CN" sz="1200" u="none" kern="1200" dirty="0">
              <a:solidFill>
                <a:schemeClr val="tx1"/>
              </a:solidFill>
              <a:effectLst/>
              <a:latin typeface="+mn-lt"/>
              <a:ea typeface="+mn-ea"/>
              <a:cs typeface="+mn-cs"/>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altLang="zh-CN" sz="1200" kern="1200" dirty="0">
                <a:solidFill>
                  <a:schemeClr val="tx1"/>
                </a:solidFill>
                <a:effectLst/>
                <a:latin typeface="+mn-lt"/>
                <a:ea typeface="+mn-ea"/>
                <a:cs typeface="+mn-cs"/>
                <a:hlinkClick r:id="rId3"/>
              </a:rPr>
              <a:t>https://www.tensorflow.org/federated</a:t>
            </a:r>
            <a:endParaRPr lang="fr-FR" altLang="zh-CN" sz="1200" kern="1200" dirty="0">
              <a:solidFill>
                <a:schemeClr val="tx1"/>
              </a:solidFill>
              <a:effectLst/>
              <a:latin typeface="+mn-lt"/>
              <a:ea typeface="+mn-ea"/>
              <a:cs typeface="+mn-cs"/>
            </a:endParaRPr>
          </a:p>
          <a:p>
            <a:r>
              <a:rPr kumimoji="1" lang="zh-CN" altLang="en-US" dirty="0"/>
              <a:t>补充论文：</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altLang="zh-CN" sz="1200" kern="1200" dirty="0">
                <a:solidFill>
                  <a:schemeClr val="tx1"/>
                </a:solidFill>
                <a:effectLst/>
                <a:latin typeface="+mn-lt"/>
                <a:ea typeface="+mn-ea"/>
                <a:cs typeface="+mn-cs"/>
                <a:hlinkClick r:id="rId4"/>
              </a:rPr>
              <a:t>https://arxiv.org/abs/1602.05629</a:t>
            </a:r>
            <a:endParaRPr lang="fr-FR"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63FC19D2-4FDD-425D-BD10-B3D6F105F0C4}" type="slidenum">
              <a:rPr lang="zh-CN" altLang="en-US" smtClean="0"/>
              <a:t>27</a:t>
            </a:fld>
            <a:endParaRPr lang="zh-CN" altLang="en-US"/>
          </a:p>
        </p:txBody>
      </p:sp>
    </p:spTree>
    <p:extLst>
      <p:ext uri="{BB962C8B-B14F-4D97-AF65-F5344CB8AC3E}">
        <p14:creationId xmlns:p14="http://schemas.microsoft.com/office/powerpoint/2010/main" val="232643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为什么提出联合学习</a:t>
            </a:r>
            <a:endParaRPr kumimoji="1" lang="en-US" altLang="zh-CN" dirty="0"/>
          </a:p>
          <a:p>
            <a:pPr marL="228600" indent="-228600">
              <a:buAutoNum type="arabicPeriod"/>
            </a:pPr>
            <a:r>
              <a:rPr kumimoji="1" lang="zh-CN" altLang="en-US" dirty="0"/>
              <a:t>大概步骤</a:t>
            </a:r>
            <a:endParaRPr kumimoji="1" lang="en-US" altLang="zh-CN" dirty="0"/>
          </a:p>
          <a:p>
            <a:pPr marL="228600" indent="-228600">
              <a:buAutoNum type="arabicPeriod"/>
            </a:pPr>
            <a:endParaRPr kumimoji="1" lang="zh-CN" altLang="en-US" dirty="0"/>
          </a:p>
        </p:txBody>
      </p:sp>
      <p:sp>
        <p:nvSpPr>
          <p:cNvPr id="4" name="灯片编号占位符 3"/>
          <p:cNvSpPr>
            <a:spLocks noGrp="1"/>
          </p:cNvSpPr>
          <p:nvPr>
            <p:ph type="sldNum" sz="quarter" idx="5"/>
          </p:nvPr>
        </p:nvSpPr>
        <p:spPr/>
        <p:txBody>
          <a:bodyPr/>
          <a:lstStyle/>
          <a:p>
            <a:fld id="{63FC19D2-4FDD-425D-BD10-B3D6F105F0C4}" type="slidenum">
              <a:rPr lang="zh-CN" altLang="en-US" smtClean="0"/>
              <a:t>3</a:t>
            </a:fld>
            <a:endParaRPr lang="zh-CN" altLang="en-US"/>
          </a:p>
        </p:txBody>
      </p:sp>
    </p:spTree>
    <p:extLst>
      <p:ext uri="{BB962C8B-B14F-4D97-AF65-F5344CB8AC3E}">
        <p14:creationId xmlns:p14="http://schemas.microsoft.com/office/powerpoint/2010/main" val="3956701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手机和平板电脑越来越多地成为许多人的主要计算设备</a:t>
            </a:r>
            <a:r>
              <a:rPr lang="en-US" altLang="zh-CN" dirty="0">
                <a:effectLst/>
              </a:rPr>
              <a:t>[30,2]</a:t>
            </a:r>
            <a:r>
              <a:rPr lang="zh-CN" altLang="en-US" dirty="0">
                <a:effectLst/>
              </a:rPr>
              <a:t>。 这些设备上的强大传感器（包括摄像头，麦克风和</a:t>
            </a:r>
            <a:r>
              <a:rPr lang="en-US" altLang="zh-CN" dirty="0">
                <a:effectLst/>
              </a:rPr>
              <a:t>GPS</a:t>
            </a:r>
            <a:r>
              <a:rPr lang="zh-CN" altLang="en-US" dirty="0">
                <a:effectLst/>
              </a:rPr>
              <a:t>），加上它们经常携带的事实，意味着它们可以访问前所未有的大量数据，其中大部分是私有的。 在这些数据上学到的模型有望通过为更智能的应用程序提供动力来大大提高可用性，但</a:t>
            </a:r>
            <a:r>
              <a:rPr lang="zh-CN" altLang="en-US" b="1" dirty="0">
                <a:effectLst/>
              </a:rPr>
              <a:t>数据的敏感性意味着将其存储在集中位置存在风险和责任</a:t>
            </a:r>
            <a:r>
              <a:rPr lang="zh-CN" altLang="en-US" dirty="0">
                <a:effectLst/>
              </a:rPr>
              <a:t>。</a:t>
            </a:r>
          </a:p>
          <a:p>
            <a:endParaRPr kumimoji="1" lang="zh-CN" altLang="en-US" dirty="0"/>
          </a:p>
        </p:txBody>
      </p:sp>
      <p:sp>
        <p:nvSpPr>
          <p:cNvPr id="4" name="灯片编号占位符 3"/>
          <p:cNvSpPr>
            <a:spLocks noGrp="1"/>
          </p:cNvSpPr>
          <p:nvPr>
            <p:ph type="sldNum" sz="quarter" idx="5"/>
          </p:nvPr>
        </p:nvSpPr>
        <p:spPr/>
        <p:txBody>
          <a:bodyPr/>
          <a:lstStyle/>
          <a:p>
            <a:fld id="{63FC19D2-4FDD-425D-BD10-B3D6F105F0C4}" type="slidenum">
              <a:rPr lang="zh-CN" altLang="en-US" smtClean="0"/>
              <a:t>4</a:t>
            </a:fld>
            <a:endParaRPr lang="zh-CN" altLang="en-US"/>
          </a:p>
        </p:txBody>
      </p:sp>
    </p:spTree>
    <p:extLst>
      <p:ext uri="{BB962C8B-B14F-4D97-AF65-F5344CB8AC3E}">
        <p14:creationId xmlns:p14="http://schemas.microsoft.com/office/powerpoint/2010/main" val="3630324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kern="1200" dirty="0">
                <a:solidFill>
                  <a:schemeClr val="tx1"/>
                </a:solidFill>
                <a:effectLst/>
                <a:latin typeface="+mn-lt"/>
                <a:ea typeface="+mn-ea"/>
                <a:cs typeface="+mn-cs"/>
              </a:rPr>
              <a:t>因此我们需要希望实现在不获取数据的情况下，得到良好的模型，提出了联邦学习的算法。 大概了解下流程，训练数据分布在移动设备上，并通过本地计算的更新模型 </a:t>
            </a:r>
            <a:r>
              <a:rPr lang="en-US" altLang="zh-CN" sz="1200" b="1" kern="1200" dirty="0">
                <a:solidFill>
                  <a:schemeClr val="tx1"/>
                </a:solidFill>
                <a:effectLst/>
                <a:latin typeface="+mn-lt"/>
                <a:ea typeface="+mn-ea"/>
                <a:cs typeface="+mn-cs"/>
              </a:rPr>
              <a:t>=&gt;</a:t>
            </a:r>
            <a:r>
              <a:rPr lang="zh-CN" altLang="en-US" sz="1200" b="1" kern="1200" dirty="0">
                <a:solidFill>
                  <a:schemeClr val="tx1"/>
                </a:solidFill>
                <a:effectLst/>
                <a:latin typeface="+mn-lt"/>
                <a:ea typeface="+mn-ea"/>
                <a:cs typeface="+mn-cs"/>
              </a:rPr>
              <a:t>聚合得共享模型</a:t>
            </a:r>
            <a:endParaRPr lang="zh-CN" altLang="en-US"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63FC19D2-4FDD-425D-BD10-B3D6F105F0C4}" type="slidenum">
              <a:rPr lang="zh-CN" altLang="en-US" smtClean="0"/>
              <a:t>5</a:t>
            </a:fld>
            <a:endParaRPr lang="zh-CN" altLang="en-US"/>
          </a:p>
        </p:txBody>
      </p:sp>
    </p:spTree>
    <p:extLst>
      <p:ext uri="{BB962C8B-B14F-4D97-AF65-F5344CB8AC3E}">
        <p14:creationId xmlns:p14="http://schemas.microsoft.com/office/powerpoint/2010/main" val="3549810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接下来，我们来详细介绍联邦学习的优化目标和算法</a:t>
            </a:r>
          </a:p>
        </p:txBody>
      </p:sp>
      <p:sp>
        <p:nvSpPr>
          <p:cNvPr id="4" name="灯片编号占位符 3"/>
          <p:cNvSpPr>
            <a:spLocks noGrp="1"/>
          </p:cNvSpPr>
          <p:nvPr>
            <p:ph type="sldNum" sz="quarter" idx="5"/>
          </p:nvPr>
        </p:nvSpPr>
        <p:spPr/>
        <p:txBody>
          <a:bodyPr/>
          <a:lstStyle/>
          <a:p>
            <a:fld id="{63FC19D2-4FDD-425D-BD10-B3D6F105F0C4}" type="slidenum">
              <a:rPr lang="zh-CN" altLang="en-US" smtClean="0"/>
              <a:t>6</a:t>
            </a:fld>
            <a:endParaRPr lang="zh-CN" altLang="en-US"/>
          </a:p>
        </p:txBody>
      </p:sp>
    </p:spTree>
    <p:extLst>
      <p:ext uri="{BB962C8B-B14F-4D97-AF65-F5344CB8AC3E}">
        <p14:creationId xmlns:p14="http://schemas.microsoft.com/office/powerpoint/2010/main" val="3056374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我们将联合学习中</a:t>
            </a:r>
            <a:r>
              <a:rPr lang="zh-CN" altLang="en-US" b="1" dirty="0">
                <a:effectLst/>
              </a:rPr>
              <a:t>隐含的优化问题称为联合优化</a:t>
            </a:r>
            <a:r>
              <a:rPr lang="zh-CN" altLang="en-US" dirty="0">
                <a:effectLst/>
              </a:rPr>
              <a:t>，将连接（和对比）绘制为分布式优化。联合优化具有几个关键属性，可将其与典型的分布式优化问题区分开来：</a:t>
            </a:r>
          </a:p>
          <a:p>
            <a:r>
              <a:rPr lang="en-US" altLang="zh-CN" b="1" dirty="0">
                <a:effectLst/>
              </a:rPr>
              <a:t>Non-IID</a:t>
            </a:r>
            <a:r>
              <a:rPr lang="en-US" altLang="zh-CN" dirty="0">
                <a:effectLst/>
              </a:rPr>
              <a:t> </a:t>
            </a:r>
            <a:r>
              <a:rPr lang="zh-CN" altLang="en-US" dirty="0">
                <a:effectLst/>
              </a:rPr>
              <a:t>给定客户端上的训练数据通常基于特定用户对移动设备的使用，因此任何特定用户的本地数据集将不代表真实分布。</a:t>
            </a:r>
          </a:p>
          <a:p>
            <a:r>
              <a:rPr lang="en-US" altLang="zh-CN" b="1" dirty="0">
                <a:effectLst/>
              </a:rPr>
              <a:t>Unbalanced</a:t>
            </a:r>
            <a:r>
              <a:rPr lang="en-US" altLang="zh-CN" dirty="0">
                <a:effectLst/>
              </a:rPr>
              <a:t> </a:t>
            </a:r>
            <a:r>
              <a:rPr lang="zh-CN" altLang="en-US" dirty="0">
                <a:effectLst/>
              </a:rPr>
              <a:t>同样，一些用户将比其他用户更多地使用服务或应用程序，从而导致不同数量的本地培训数据。</a:t>
            </a:r>
          </a:p>
          <a:p>
            <a:r>
              <a:rPr lang="en-US" altLang="zh-CN" b="1" dirty="0">
                <a:effectLst/>
              </a:rPr>
              <a:t>Massively distributed</a:t>
            </a:r>
            <a:r>
              <a:rPr lang="zh-CN" altLang="en-US" sz="1200" b="0" i="0" kern="1200" dirty="0">
                <a:solidFill>
                  <a:schemeClr val="tx1"/>
                </a:solidFill>
                <a:effectLst/>
                <a:latin typeface="+mn-lt"/>
                <a:ea typeface="+mn-ea"/>
                <a:cs typeface="+mn-cs"/>
              </a:rPr>
              <a:t>设备端数量远远大于设备端训练模型的数量；</a:t>
            </a:r>
            <a:endParaRPr lang="en-US" altLang="zh-CN" sz="1200" b="0" i="0" kern="1200" dirty="0">
              <a:solidFill>
                <a:schemeClr val="tx1"/>
              </a:solidFill>
              <a:effectLst/>
              <a:latin typeface="+mn-lt"/>
              <a:ea typeface="+mn-ea"/>
              <a:cs typeface="+mn-cs"/>
            </a:endParaRPr>
          </a:p>
          <a:p>
            <a:r>
              <a:rPr lang="en-US" altLang="zh-CN" b="1" dirty="0">
                <a:effectLst/>
              </a:rPr>
              <a:t>Limited communication</a:t>
            </a:r>
            <a:r>
              <a:rPr lang="zh-CN" altLang="en-US" dirty="0">
                <a:effectLst/>
              </a:rPr>
              <a:t>移动设备经常处于脱机状态或连接缓慢或昂贵。</a:t>
            </a:r>
          </a:p>
          <a:p>
            <a:r>
              <a:rPr lang="zh-CN" altLang="en-US" dirty="0">
                <a:effectLst/>
              </a:rPr>
              <a:t>这项工作中，我们的</a:t>
            </a:r>
            <a:r>
              <a:rPr lang="zh-CN" altLang="en-US" b="1" dirty="0">
                <a:effectLst/>
              </a:rPr>
              <a:t>重点是优化</a:t>
            </a:r>
            <a:r>
              <a:rPr lang="zh-CN" altLang="en-US" dirty="0">
                <a:effectLst/>
              </a:rPr>
              <a:t>的</a:t>
            </a:r>
            <a:r>
              <a:rPr lang="zh-CN" altLang="en-US" b="1" dirty="0">
                <a:effectLst/>
              </a:rPr>
              <a:t>非</a:t>
            </a:r>
            <a:r>
              <a:rPr lang="en-US" altLang="zh-CN" b="1" dirty="0">
                <a:effectLst/>
              </a:rPr>
              <a:t>IID</a:t>
            </a:r>
            <a:r>
              <a:rPr lang="zh-CN" altLang="en-US" b="1" dirty="0">
                <a:effectLst/>
              </a:rPr>
              <a:t>和不平衡属性</a:t>
            </a:r>
            <a:r>
              <a:rPr lang="zh-CN" altLang="en-US" dirty="0">
                <a:effectLst/>
              </a:rPr>
              <a:t>，以及</a:t>
            </a:r>
            <a:r>
              <a:rPr lang="zh-CN" altLang="en-US" b="1" dirty="0">
                <a:effectLst/>
              </a:rPr>
              <a:t>通信约束的关键性质</a:t>
            </a:r>
            <a:r>
              <a:rPr lang="zh-CN" altLang="en-US" dirty="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effectLst/>
            </a:endParaRPr>
          </a:p>
        </p:txBody>
      </p:sp>
      <p:sp>
        <p:nvSpPr>
          <p:cNvPr id="4" name="灯片编号占位符 3"/>
          <p:cNvSpPr>
            <a:spLocks noGrp="1"/>
          </p:cNvSpPr>
          <p:nvPr>
            <p:ph type="sldNum" sz="quarter" idx="5"/>
          </p:nvPr>
        </p:nvSpPr>
        <p:spPr/>
        <p:txBody>
          <a:bodyPr/>
          <a:lstStyle/>
          <a:p>
            <a:fld id="{63FC19D2-4FDD-425D-BD10-B3D6F105F0C4}" type="slidenum">
              <a:rPr lang="zh-CN" altLang="en-US" smtClean="0"/>
              <a:t>7</a:t>
            </a:fld>
            <a:endParaRPr lang="zh-CN" altLang="en-US"/>
          </a:p>
        </p:txBody>
      </p:sp>
    </p:spTree>
    <p:extLst>
      <p:ext uri="{BB962C8B-B14F-4D97-AF65-F5344CB8AC3E}">
        <p14:creationId xmlns:p14="http://schemas.microsoft.com/office/powerpoint/2010/main" val="3040229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计算量由三个关键参数控制：</a:t>
            </a:r>
          </a:p>
          <a:p>
            <a:r>
              <a:rPr lang="en-US" altLang="zh-CN"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每轮执行计算的客户端的比例</a:t>
            </a:r>
            <a:r>
              <a:rPr lang="en-US" altLang="zh-CN" sz="1200" kern="1200" dirty="0">
                <a:solidFill>
                  <a:schemeClr val="tx1"/>
                </a:solidFill>
                <a:effectLst/>
                <a:latin typeface="+mn-lt"/>
                <a:ea typeface="+mn-ea"/>
                <a:cs typeface="+mn-cs"/>
              </a:rPr>
              <a:t>;</a:t>
            </a:r>
            <a:endParaRPr lang="zh-CN" altLang="en-US"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E:</a:t>
            </a:r>
            <a:r>
              <a:rPr lang="zh-CN" altLang="en-US" sz="1200" kern="1200" dirty="0">
                <a:solidFill>
                  <a:schemeClr val="tx1"/>
                </a:solidFill>
                <a:effectLst/>
                <a:latin typeface="+mn-lt"/>
                <a:ea typeface="+mn-ea"/>
                <a:cs typeface="+mn-cs"/>
              </a:rPr>
              <a:t>然后每个客户在每轮上对其本地数据集进行的训练次</a:t>
            </a:r>
          </a:p>
          <a:p>
            <a:r>
              <a:rPr lang="en-US" altLang="zh-CN" sz="1200" kern="1200" dirty="0">
                <a:solidFill>
                  <a:schemeClr val="tx1"/>
                </a:solidFill>
                <a:effectLst/>
                <a:latin typeface="+mn-lt"/>
                <a:ea typeface="+mn-ea"/>
                <a:cs typeface="+mn-cs"/>
              </a:rPr>
              <a:t>B:</a:t>
            </a:r>
            <a:r>
              <a:rPr lang="zh-CN" altLang="en-US" sz="1200" kern="1200" dirty="0">
                <a:solidFill>
                  <a:schemeClr val="tx1"/>
                </a:solidFill>
                <a:effectLst/>
                <a:latin typeface="+mn-lt"/>
                <a:ea typeface="+mn-ea"/>
                <a:cs typeface="+mn-cs"/>
              </a:rPr>
              <a:t>用于客户端更新的本地小批量大小。</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我们使用适合实验的受控环境，但仍解</a:t>
            </a:r>
            <a:r>
              <a:rPr lang="zh-CN" altLang="en-US" b="1" dirty="0">
                <a:effectLst/>
              </a:rPr>
              <a:t>决客户端可用性</a:t>
            </a:r>
            <a:r>
              <a:rPr lang="zh-CN" altLang="en-US" dirty="0">
                <a:effectLst/>
              </a:rPr>
              <a:t>以及</a:t>
            </a:r>
            <a:r>
              <a:rPr lang="zh-CN" altLang="en-US" b="1" dirty="0">
                <a:effectLst/>
              </a:rPr>
              <a:t>不平衡</a:t>
            </a:r>
            <a:r>
              <a:rPr lang="zh-CN" altLang="en-US" dirty="0">
                <a:effectLst/>
              </a:rPr>
              <a:t>和</a:t>
            </a:r>
            <a:r>
              <a:rPr lang="zh-CN" altLang="en-US" b="1" dirty="0">
                <a:effectLst/>
              </a:rPr>
              <a:t>非</a:t>
            </a:r>
            <a:r>
              <a:rPr lang="en-US" altLang="zh-CN" b="1" dirty="0">
                <a:effectLst/>
              </a:rPr>
              <a:t>IID</a:t>
            </a:r>
            <a:r>
              <a:rPr lang="zh-CN" altLang="en-US" b="1" dirty="0">
                <a:effectLst/>
              </a:rPr>
              <a:t>数据</a:t>
            </a:r>
            <a:r>
              <a:rPr lang="zh-CN" altLang="en-US" dirty="0">
                <a:effectLst/>
              </a:rPr>
              <a:t>的关键问题。我们假设</a:t>
            </a:r>
            <a:r>
              <a:rPr lang="zh-CN" altLang="en-US" b="1" dirty="0">
                <a:effectLst/>
              </a:rPr>
              <a:t>一个同步更新方案，进行多轮通信。有一组固定的客户端，每个客户端都有一个固定的本地数据集。在每轮的开始，随机选择部分​个客户端，并且服务器将当前全局算法状态发送到这些客户端中的每一个（例如，当前模型参数）</a:t>
            </a:r>
            <a:r>
              <a:rPr lang="zh-CN" altLang="en-US" dirty="0">
                <a:effectLst/>
              </a:rPr>
              <a:t>。我们只选择一小部分客户来提高效率，因为我们的实验显示，在超过某一点时添加更多客户的收益递减。然后，</a:t>
            </a:r>
            <a:r>
              <a:rPr lang="zh-CN" altLang="en-US" b="1" dirty="0">
                <a:effectLst/>
              </a:rPr>
              <a:t>每个选定的客户端基于全局状态及其本地数据集执行本地计算，并向服务器发送更新。然后，服务器将这些更新应用于其全局状态，并重复该过程。</a:t>
            </a:r>
            <a:endParaRPr lang="zh-CN" alt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effectLst/>
            </a:endParaRPr>
          </a:p>
        </p:txBody>
      </p:sp>
      <p:sp>
        <p:nvSpPr>
          <p:cNvPr id="4" name="灯片编号占位符 3"/>
          <p:cNvSpPr>
            <a:spLocks noGrp="1"/>
          </p:cNvSpPr>
          <p:nvPr>
            <p:ph type="sldNum" sz="quarter" idx="5"/>
          </p:nvPr>
        </p:nvSpPr>
        <p:spPr/>
        <p:txBody>
          <a:bodyPr/>
          <a:lstStyle/>
          <a:p>
            <a:fld id="{63FC19D2-4FDD-425D-BD10-B3D6F105F0C4}" type="slidenum">
              <a:rPr lang="zh-CN" altLang="en-US" smtClean="0"/>
              <a:t>8</a:t>
            </a:fld>
            <a:endParaRPr lang="zh-CN" altLang="en-US"/>
          </a:p>
        </p:txBody>
      </p:sp>
    </p:spTree>
    <p:extLst>
      <p:ext uri="{BB962C8B-B14F-4D97-AF65-F5344CB8AC3E}">
        <p14:creationId xmlns:p14="http://schemas.microsoft.com/office/powerpoint/2010/main" val="4120274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公式的左端是参数平均后的模型对应的损失函数，公式的右端是各个局部模型损失函数的平均值，由于凸函数有这样的性质，所以我们获得的平均后的模型不会比平均前的更差。如果损失函数非凸函数，往往效果不会很好，但是根据近年来的研究发现，如果我们</a:t>
            </a:r>
            <a:r>
              <a:rPr lang="zh-CN" altLang="en-US" sz="1200" b="1" i="0" kern="1200" dirty="0">
                <a:solidFill>
                  <a:schemeClr val="tx1"/>
                </a:solidFill>
                <a:effectLst/>
                <a:latin typeface="+mn-lt"/>
                <a:ea typeface="+mn-ea"/>
                <a:cs typeface="+mn-cs"/>
              </a:rPr>
              <a:t>让各个节点以同样的随机状态开始训练</a:t>
            </a:r>
            <a:r>
              <a:rPr lang="zh-CN" altLang="en-US" sz="1200" b="0" i="0" kern="1200" dirty="0">
                <a:solidFill>
                  <a:schemeClr val="tx1"/>
                </a:solidFill>
                <a:effectLst/>
                <a:latin typeface="+mn-lt"/>
                <a:ea typeface="+mn-ea"/>
                <a:cs typeface="+mn-cs"/>
              </a:rPr>
              <a:t>，那么我们最后获得的效果也会比较好，由于联邦学习的每个节点开始时的状态都是一致的，所以我们最终训练也会达到比较好的效果。</a:t>
            </a:r>
            <a:endParaRPr lang="en-US" altLang="zh-CN" dirty="0">
              <a:effectLst/>
            </a:endParaRPr>
          </a:p>
        </p:txBody>
      </p:sp>
      <p:sp>
        <p:nvSpPr>
          <p:cNvPr id="4" name="灯片编号占位符 3"/>
          <p:cNvSpPr>
            <a:spLocks noGrp="1"/>
          </p:cNvSpPr>
          <p:nvPr>
            <p:ph type="sldNum" sz="quarter" idx="5"/>
          </p:nvPr>
        </p:nvSpPr>
        <p:spPr/>
        <p:txBody>
          <a:bodyPr/>
          <a:lstStyle/>
          <a:p>
            <a:fld id="{63FC19D2-4FDD-425D-BD10-B3D6F105F0C4}" type="slidenum">
              <a:rPr lang="zh-CN" altLang="en-US" smtClean="0"/>
              <a:t>9</a:t>
            </a:fld>
            <a:endParaRPr lang="zh-CN" altLang="en-US"/>
          </a:p>
        </p:txBody>
      </p:sp>
    </p:spTree>
    <p:extLst>
      <p:ext uri="{BB962C8B-B14F-4D97-AF65-F5344CB8AC3E}">
        <p14:creationId xmlns:p14="http://schemas.microsoft.com/office/powerpoint/2010/main" val="1655283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1D53A96-A9B7-42CE-95C0-4A48ABEAC11E}" type="datetimeFigureOut">
              <a:rPr lang="zh-CN" altLang="en-US" smtClean="0"/>
              <a:t>2019/7/3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D53A96-A9B7-42CE-95C0-4A48ABEAC11E}" type="datetimeFigureOut">
              <a:rPr lang="zh-CN" altLang="en-US" smtClean="0"/>
              <a:t>2019/7/3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D53A96-A9B7-42CE-95C0-4A48ABEAC11E}" type="datetimeFigureOut">
              <a:rPr lang="zh-CN" altLang="en-US" smtClean="0"/>
              <a:t>2019/7/3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D53A96-A9B7-42CE-95C0-4A48ABEAC11E}" type="datetimeFigureOut">
              <a:rPr lang="zh-CN" altLang="en-US" smtClean="0"/>
              <a:t>2019/7/3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1D53A96-A9B7-42CE-95C0-4A48ABEAC11E}" type="datetimeFigureOut">
              <a:rPr lang="zh-CN" altLang="en-US" smtClean="0"/>
              <a:t>2019/7/3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1D53A96-A9B7-42CE-95C0-4A48ABEAC11E}" type="datetimeFigureOut">
              <a:rPr lang="zh-CN" altLang="en-US" smtClean="0"/>
              <a:t>2019/7/3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1D53A96-A9B7-42CE-95C0-4A48ABEAC11E}" type="datetimeFigureOut">
              <a:rPr lang="zh-CN" altLang="en-US" smtClean="0"/>
              <a:t>2019/7/3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53A96-A9B7-42CE-95C0-4A48ABEAC11E}" type="datetimeFigureOut">
              <a:rPr lang="zh-CN" altLang="en-US" smtClean="0"/>
              <a:t>2019/7/3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D53A96-A9B7-42CE-95C0-4A48ABEAC11E}" type="datetimeFigureOut">
              <a:rPr lang="zh-CN" altLang="en-US" smtClean="0"/>
              <a:t>2019/7/3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1D53A96-A9B7-42CE-95C0-4A48ABEAC11E}" type="datetimeFigureOut">
              <a:rPr lang="zh-CN" altLang="en-US" smtClean="0"/>
              <a:t>2019/7/3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1D53A96-A9B7-42CE-95C0-4A48ABEAC11E}" type="datetimeFigureOut">
              <a:rPr lang="zh-CN" altLang="en-US" smtClean="0"/>
              <a:t>2019/7/3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53A96-A9B7-42CE-95C0-4A48ABEAC11E}" type="datetimeFigureOut">
              <a:rPr lang="zh-CN" altLang="en-US" smtClean="0"/>
              <a:t>2019/7/3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E7F7E-4CB1-4F59-B8E7-C74BFC40037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4">
            <a:extLst>
              <a:ext uri="{BEBA8EAE-BF5A-486C-A8C5-ECC9F3942E4B}">
                <a14:imgProps xmlns:a14="http://schemas.microsoft.com/office/drawing/2010/main">
                  <a14:imgLayer>
                    <a14:imgEffect>
                      <a14:brightnessContrast bright="-40000"/>
                    </a14:imgEffect>
                    <a14:imgEffect>
                      <a14:saturation sat="0"/>
                    </a14:imgEffect>
                  </a14:imgLayer>
                </a14:imgProps>
              </a:ext>
              <a:ext uri="{28A0092B-C50C-407E-A947-70E740481C1C}">
                <a14:useLocalDpi xmlns:a14="http://schemas.microsoft.com/office/drawing/2010/main" val="0"/>
              </a:ext>
            </a:extLst>
          </a:blip>
          <a:srcRect t="50108"/>
          <a:stretch>
            <a:fillRect/>
          </a:stretch>
        </p:blipFill>
        <p:spPr>
          <a:xfrm>
            <a:off x="-26272" y="-30954"/>
            <a:ext cx="12218272" cy="3429000"/>
          </a:xfrm>
          <a:prstGeom prst="rect">
            <a:avLst/>
          </a:prstGeom>
        </p:spPr>
      </p:pic>
      <p:sp>
        <p:nvSpPr>
          <p:cNvPr id="8" name="圆角矩形 7"/>
          <p:cNvSpPr/>
          <p:nvPr/>
        </p:nvSpPr>
        <p:spPr>
          <a:xfrm>
            <a:off x="660373" y="722587"/>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联邦学习与应用联邦学习的开源框架</a:t>
            </a:r>
            <a:endParaRPr lang="zh-CN" altLang="en-US" dirty="0"/>
          </a:p>
        </p:txBody>
      </p:sp>
      <p:cxnSp>
        <p:nvCxnSpPr>
          <p:cNvPr id="53" name="直接连接符 52"/>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22B8D08-CCBE-F747-9484-F5A520E60DD0}"/>
              </a:ext>
            </a:extLst>
          </p:cNvPr>
          <p:cNvSpPr txBox="1"/>
          <p:nvPr/>
        </p:nvSpPr>
        <p:spPr>
          <a:xfrm>
            <a:off x="1948787" y="2184131"/>
            <a:ext cx="8842987" cy="584775"/>
          </a:xfrm>
          <a:prstGeom prst="rect">
            <a:avLst/>
          </a:prstGeom>
          <a:noFill/>
        </p:spPr>
        <p:txBody>
          <a:bodyPr wrap="square" rtlCol="0">
            <a:spAutoFit/>
          </a:bodyPr>
          <a:lstStyle/>
          <a:p>
            <a:r>
              <a:rPr lang="en-US" altLang="zh-CN" sz="3200" dirty="0">
                <a:latin typeface="Arial"/>
                <a:ea typeface="微软雅黑"/>
                <a:sym typeface="Arial"/>
              </a:rPr>
              <a:t>Federated</a:t>
            </a:r>
            <a:r>
              <a:rPr lang="zh-CN" altLang="en-US" sz="3200" dirty="0">
                <a:latin typeface="Arial"/>
                <a:ea typeface="微软雅黑"/>
                <a:sym typeface="Arial"/>
              </a:rPr>
              <a:t> </a:t>
            </a:r>
            <a:r>
              <a:rPr lang="en-US" altLang="zh-CN" sz="3200" dirty="0">
                <a:latin typeface="Arial"/>
                <a:ea typeface="微软雅黑"/>
                <a:sym typeface="Arial"/>
              </a:rPr>
              <a:t>Learning</a:t>
            </a:r>
            <a:r>
              <a:rPr lang="zh-CN" altLang="en-US" sz="3200" dirty="0">
                <a:latin typeface="Arial"/>
                <a:ea typeface="微软雅黑"/>
                <a:sym typeface="Arial"/>
              </a:rPr>
              <a:t> </a:t>
            </a:r>
            <a:r>
              <a:rPr lang="en-US" altLang="zh-CN" sz="3200" dirty="0">
                <a:latin typeface="Arial"/>
                <a:ea typeface="微软雅黑"/>
                <a:sym typeface="Arial"/>
              </a:rPr>
              <a:t>And</a:t>
            </a:r>
            <a:r>
              <a:rPr lang="zh-CN" altLang="en-US" sz="3200" dirty="0">
                <a:latin typeface="Arial"/>
                <a:ea typeface="微软雅黑"/>
                <a:sym typeface="Arial"/>
              </a:rPr>
              <a:t> </a:t>
            </a:r>
            <a:r>
              <a:rPr lang="en-US" altLang="zh-CN" sz="3200" dirty="0">
                <a:latin typeface="Arial" panose="020B0604020202020204" pitchFamily="34" charset="0"/>
                <a:cs typeface="Arial" panose="020B0604020202020204" pitchFamily="34" charset="0"/>
              </a:rPr>
              <a:t>TensorFlow Federated</a:t>
            </a:r>
          </a:p>
        </p:txBody>
      </p:sp>
      <p:sp>
        <p:nvSpPr>
          <p:cNvPr id="13" name="文本框 12">
            <a:extLst>
              <a:ext uri="{FF2B5EF4-FFF2-40B4-BE49-F238E27FC236}">
                <a16:creationId xmlns:a16="http://schemas.microsoft.com/office/drawing/2014/main" id="{C1DA29EC-0845-EA41-9DDE-97A39C3EEB63}"/>
              </a:ext>
            </a:extLst>
          </p:cNvPr>
          <p:cNvSpPr txBox="1"/>
          <p:nvPr/>
        </p:nvSpPr>
        <p:spPr>
          <a:xfrm>
            <a:off x="7908647" y="4608244"/>
            <a:ext cx="2637184" cy="646331"/>
          </a:xfrm>
          <a:prstGeom prst="rect">
            <a:avLst/>
          </a:prstGeom>
          <a:noFill/>
        </p:spPr>
        <p:txBody>
          <a:bodyPr wrap="square" rtlCol="0">
            <a:spAutoFit/>
          </a:bodyPr>
          <a:lstStyle>
            <a:defPPr>
              <a:defRPr lang="zh-CN"/>
            </a:defPPr>
            <a:lvl1pPr>
              <a:defRPr sz="3200">
                <a:latin typeface="汉仪特细等线简" panose="02010604000101010101" pitchFamily="2" charset="-122"/>
                <a:ea typeface="汉仪特细等线简" panose="02010604000101010101" pitchFamily="2" charset="-122"/>
              </a:defRPr>
            </a:lvl1pPr>
          </a:lstStyle>
          <a:p>
            <a:r>
              <a:rPr lang="zh-CN" altLang="en-US" sz="1800" dirty="0">
                <a:solidFill>
                  <a:schemeClr val="tx1">
                    <a:lumMod val="65000"/>
                    <a:lumOff val="35000"/>
                  </a:schemeClr>
                </a:solidFill>
                <a:latin typeface="Arial"/>
                <a:ea typeface="微软雅黑"/>
                <a:sym typeface="Arial"/>
              </a:rPr>
              <a:t>汇报时间：</a:t>
            </a:r>
            <a:r>
              <a:rPr lang="en-US" altLang="zh-CN" sz="1800" dirty="0">
                <a:solidFill>
                  <a:schemeClr val="tx1">
                    <a:lumMod val="65000"/>
                    <a:lumOff val="35000"/>
                  </a:schemeClr>
                </a:solidFill>
                <a:latin typeface="Arial"/>
                <a:ea typeface="微软雅黑"/>
                <a:sym typeface="Arial"/>
              </a:rPr>
              <a:t>2019</a:t>
            </a:r>
            <a:r>
              <a:rPr lang="zh-CN" altLang="en-US" sz="1800" dirty="0">
                <a:solidFill>
                  <a:schemeClr val="tx1">
                    <a:lumMod val="65000"/>
                    <a:lumOff val="35000"/>
                  </a:schemeClr>
                </a:solidFill>
                <a:latin typeface="Arial"/>
                <a:ea typeface="微软雅黑"/>
                <a:sym typeface="Arial"/>
              </a:rPr>
              <a:t>年</a:t>
            </a:r>
            <a:r>
              <a:rPr lang="en-US" altLang="zh-CN" sz="1800" dirty="0">
                <a:solidFill>
                  <a:schemeClr val="tx1">
                    <a:lumMod val="65000"/>
                    <a:lumOff val="35000"/>
                  </a:schemeClr>
                </a:solidFill>
                <a:latin typeface="Arial"/>
                <a:ea typeface="微软雅黑"/>
                <a:sym typeface="Arial"/>
              </a:rPr>
              <a:t>6</a:t>
            </a:r>
            <a:r>
              <a:rPr lang="zh-CN" altLang="en-US" sz="1800" dirty="0">
                <a:solidFill>
                  <a:schemeClr val="tx1">
                    <a:lumMod val="65000"/>
                    <a:lumOff val="35000"/>
                  </a:schemeClr>
                </a:solidFill>
                <a:latin typeface="Arial"/>
                <a:ea typeface="微软雅黑"/>
                <a:sym typeface="Arial"/>
              </a:rPr>
              <a:t>月      汇报人：刘丽锋</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1000"/>
                                        <p:tgtEl>
                                          <p:spTgt spid="8"/>
                                        </p:tgtEl>
                                      </p:cBhvr>
                                    </p:animEffect>
                                  </p:childTnLst>
                                </p:cTn>
                              </p:par>
                              <p:par>
                                <p:cTn id="8" presetID="5" presetClass="entr" presetSubtype="1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checkerboard(across)">
                                      <p:cBhvr>
                                        <p:cTn id="10" dur="1000"/>
                                        <p:tgtEl>
                                          <p:spTgt spid="53"/>
                                        </p:tgtEl>
                                      </p:cBhvr>
                                    </p:animEffect>
                                  </p:childTnLst>
                                </p:cTn>
                              </p:par>
                              <p:par>
                                <p:cTn id="11" presetID="5" presetClass="entr" presetSubtype="1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checkerboard(across)">
                                      <p:cBhvr>
                                        <p:cTn id="13" dur="1000"/>
                                        <p:tgtEl>
                                          <p:spTgt spid="54"/>
                                        </p:tgtEl>
                                      </p:cBhvr>
                                    </p:animEffect>
                                  </p:childTnLst>
                                </p:cTn>
                              </p:par>
                              <p:par>
                                <p:cTn id="14" presetID="5" presetClass="entr" presetSubtype="1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heckerboard(across)">
                                      <p:cBhvr>
                                        <p:cTn id="16" dur="1000"/>
                                        <p:tgtEl>
                                          <p:spTgt spid="2"/>
                                        </p:tgtEl>
                                      </p:cBhvr>
                                    </p:animEffect>
                                  </p:childTnLst>
                                </p:cTn>
                              </p:par>
                              <p:par>
                                <p:cTn id="17" presetID="5"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heckerboard(across)">
                                      <p:cBhvr>
                                        <p:cTn id="1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Algorithm</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pic>
        <p:nvPicPr>
          <p:cNvPr id="9" name="图片 8">
            <a:extLst>
              <a:ext uri="{FF2B5EF4-FFF2-40B4-BE49-F238E27FC236}">
                <a16:creationId xmlns:a16="http://schemas.microsoft.com/office/drawing/2014/main" id="{709E2D3D-5FE6-B445-95C8-E7AF91F080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4800" y="400050"/>
            <a:ext cx="6931804" cy="6457950"/>
          </a:xfrm>
          <a:prstGeom prst="rect">
            <a:avLst/>
          </a:prstGeom>
        </p:spPr>
      </p:pic>
    </p:spTree>
    <p:extLst>
      <p:ext uri="{BB962C8B-B14F-4D97-AF65-F5344CB8AC3E}">
        <p14:creationId xmlns:p14="http://schemas.microsoft.com/office/powerpoint/2010/main" val="3455706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Algorithm</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pic>
        <p:nvPicPr>
          <p:cNvPr id="2" name="图片 1">
            <a:extLst>
              <a:ext uri="{FF2B5EF4-FFF2-40B4-BE49-F238E27FC236}">
                <a16:creationId xmlns:a16="http://schemas.microsoft.com/office/drawing/2014/main" id="{3BB463D4-C019-7C40-99BF-3477FC3687CA}"/>
              </a:ext>
            </a:extLst>
          </p:cNvPr>
          <p:cNvPicPr>
            <a:picLocks noChangeAspect="1"/>
          </p:cNvPicPr>
          <p:nvPr/>
        </p:nvPicPr>
        <p:blipFill>
          <a:blip r:embed="rId3"/>
          <a:stretch>
            <a:fillRect/>
          </a:stretch>
        </p:blipFill>
        <p:spPr>
          <a:xfrm>
            <a:off x="2797336" y="1723696"/>
            <a:ext cx="6023033" cy="3367909"/>
          </a:xfrm>
          <a:prstGeom prst="rect">
            <a:avLst/>
          </a:prstGeom>
        </p:spPr>
      </p:pic>
    </p:spTree>
    <p:extLst>
      <p:ext uri="{BB962C8B-B14F-4D97-AF65-F5344CB8AC3E}">
        <p14:creationId xmlns:p14="http://schemas.microsoft.com/office/powerpoint/2010/main" val="703396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a:extLst>
              <a:ext uri="{BEBA8EAE-BF5A-486C-A8C5-ECC9F3942E4B}">
                <a14:imgProps xmlns:a14="http://schemas.microsoft.com/office/drawing/2010/main">
                  <a14:imgLayer>
                    <a14:imgEffect>
                      <a14:brightnessContrast bright="-40000"/>
                    </a14:imgEffect>
                    <a14:imgEffect>
                      <a14:saturation sat="0"/>
                    </a14:imgEffect>
                  </a14:imgLayer>
                </a14:imgProps>
              </a:ext>
              <a:ext uri="{28A0092B-C50C-407E-A947-70E740481C1C}">
                <a14:useLocalDpi xmlns:a14="http://schemas.microsoft.com/office/drawing/2010/main" val="0"/>
              </a:ext>
            </a:extLst>
          </a:blip>
          <a:srcRect t="50108"/>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5260"/>
          </a:xfrm>
          <a:prstGeom prst="rect">
            <a:avLst/>
          </a:prstGeom>
          <a:noFill/>
        </p:spPr>
        <p:txBody>
          <a:bodyPr wrap="square" rtlCol="0">
            <a:spAutoFit/>
          </a:bodyPr>
          <a:lstStyle/>
          <a:p>
            <a:pPr algn="ctr"/>
            <a:r>
              <a:rPr lang="en-US" altLang="zh-CN" sz="8800" dirty="0">
                <a:latin typeface="FuturaBookC" pitchFamily="2" charset="-52"/>
              </a:rPr>
              <a:t>03</a:t>
            </a:r>
            <a:endParaRPr lang="zh-CN" altLang="en-US" sz="8800" dirty="0">
              <a:latin typeface="FuturaBookC" pitchFamily="2" charset="-52"/>
            </a:endParaRPr>
          </a:p>
        </p:txBody>
      </p:sp>
      <p:sp>
        <p:nvSpPr>
          <p:cNvPr id="32" name="文本框 31"/>
          <p:cNvSpPr txBox="1"/>
          <p:nvPr/>
        </p:nvSpPr>
        <p:spPr>
          <a:xfrm>
            <a:off x="4964390" y="2637065"/>
            <a:ext cx="5714120" cy="1323439"/>
          </a:xfrm>
          <a:prstGeom prst="rect">
            <a:avLst/>
          </a:prstGeom>
          <a:noFill/>
        </p:spPr>
        <p:txBody>
          <a:bodyPr wrap="square" rtlCol="0">
            <a:spAutoFit/>
          </a:bodyPr>
          <a:lstStyle/>
          <a:p>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TensorFlow</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Federated</a:t>
            </a:r>
          </a:p>
          <a:p>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edge">
                                      <p:cBhvr>
                                        <p:cTn id="20" dur="2000"/>
                                        <p:tgtEl>
                                          <p:spTgt spid="26"/>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edge">
                                      <p:cBhvr>
                                        <p:cTn id="26" dur="2000"/>
                                        <p:tgtEl>
                                          <p:spTgt spid="2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edge">
                                      <p:cBhvr>
                                        <p:cTn id="29" dur="2000"/>
                                        <p:tgtEl>
                                          <p:spTgt spid="30"/>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TensorFlow</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Federated</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矩形 1">
            <a:extLst>
              <a:ext uri="{FF2B5EF4-FFF2-40B4-BE49-F238E27FC236}">
                <a16:creationId xmlns:a16="http://schemas.microsoft.com/office/drawing/2014/main" id="{AD1531DC-9C13-B04B-A2F9-40CAD8A633EF}"/>
              </a:ext>
            </a:extLst>
          </p:cNvPr>
          <p:cNvSpPr/>
          <p:nvPr/>
        </p:nvSpPr>
        <p:spPr>
          <a:xfrm>
            <a:off x="1057275" y="1334814"/>
            <a:ext cx="8166538" cy="646331"/>
          </a:xfrm>
          <a:prstGeom prst="rect">
            <a:avLst/>
          </a:prstGeom>
        </p:spPr>
        <p:txBody>
          <a:bodyPr wrap="square">
            <a:spAutoFit/>
          </a:bodyPr>
          <a:lstStyle/>
          <a:p>
            <a:r>
              <a:rPr lang="en-US" altLang="zh-CN" dirty="0"/>
              <a:t>TensorFlow Federated (TFF) is an open-source framework for machine learning and other computations on </a:t>
            </a:r>
            <a:r>
              <a:rPr lang="en-US" altLang="zh-CN" b="1" dirty="0"/>
              <a:t>decentralized data</a:t>
            </a:r>
            <a:r>
              <a:rPr lang="en-US" altLang="zh-CN" dirty="0"/>
              <a:t>. </a:t>
            </a:r>
          </a:p>
        </p:txBody>
      </p:sp>
      <p:sp>
        <p:nvSpPr>
          <p:cNvPr id="8" name="矩形 7">
            <a:extLst>
              <a:ext uri="{FF2B5EF4-FFF2-40B4-BE49-F238E27FC236}">
                <a16:creationId xmlns:a16="http://schemas.microsoft.com/office/drawing/2014/main" id="{EF119D4C-AA58-9146-B056-CCBD6147EC64}"/>
              </a:ext>
            </a:extLst>
          </p:cNvPr>
          <p:cNvSpPr/>
          <p:nvPr/>
        </p:nvSpPr>
        <p:spPr>
          <a:xfrm>
            <a:off x="1057275" y="2482701"/>
            <a:ext cx="6096000" cy="923330"/>
          </a:xfrm>
          <a:prstGeom prst="rect">
            <a:avLst/>
          </a:prstGeom>
        </p:spPr>
        <p:txBody>
          <a:bodyPr>
            <a:spAutoFit/>
          </a:bodyPr>
          <a:lstStyle/>
          <a:p>
            <a:r>
              <a:rPr lang="en-US" altLang="zh-CN" b="1" dirty="0"/>
              <a:t>Federated Learning (FL)</a:t>
            </a:r>
          </a:p>
          <a:p>
            <a:pPr marL="285750" indent="-285750">
              <a:buFontTx/>
              <a:buChar char="-"/>
            </a:pPr>
            <a:r>
              <a:rPr lang="en-US" altLang="zh-CN" b="1" dirty="0"/>
              <a:t>a shared global model </a:t>
            </a:r>
          </a:p>
          <a:p>
            <a:pPr marL="285750" indent="-285750">
              <a:buFontTx/>
              <a:buChar char="-"/>
            </a:pPr>
            <a:r>
              <a:rPr lang="en-US" altLang="zh-CN" b="1" dirty="0"/>
              <a:t>keep their training data locally</a:t>
            </a:r>
            <a:endParaRPr lang="zh-CN" altLang="en-US" dirty="0"/>
          </a:p>
        </p:txBody>
      </p:sp>
    </p:spTree>
    <p:extLst>
      <p:ext uri="{BB962C8B-B14F-4D97-AF65-F5344CB8AC3E}">
        <p14:creationId xmlns:p14="http://schemas.microsoft.com/office/powerpoint/2010/main" val="859327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TensorFlow</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Federated</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pic>
        <p:nvPicPr>
          <p:cNvPr id="12" name="图片 11">
            <a:extLst>
              <a:ext uri="{FF2B5EF4-FFF2-40B4-BE49-F238E27FC236}">
                <a16:creationId xmlns:a16="http://schemas.microsoft.com/office/drawing/2014/main" id="{92EB2AFA-C72C-B847-92FA-10C7730F37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275" y="1277042"/>
            <a:ext cx="9372600" cy="4571746"/>
          </a:xfrm>
          <a:prstGeom prst="rect">
            <a:avLst/>
          </a:prstGeom>
        </p:spPr>
      </p:pic>
    </p:spTree>
    <p:extLst>
      <p:ext uri="{BB962C8B-B14F-4D97-AF65-F5344CB8AC3E}">
        <p14:creationId xmlns:p14="http://schemas.microsoft.com/office/powerpoint/2010/main" val="2051384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TensorFlow</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Federated</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pic>
        <p:nvPicPr>
          <p:cNvPr id="3" name="图片 2">
            <a:extLst>
              <a:ext uri="{FF2B5EF4-FFF2-40B4-BE49-F238E27FC236}">
                <a16:creationId xmlns:a16="http://schemas.microsoft.com/office/drawing/2014/main" id="{28ACE4CD-3060-9E49-BC7F-E2028C3BB1F8}"/>
              </a:ext>
            </a:extLst>
          </p:cNvPr>
          <p:cNvPicPr>
            <a:picLocks noChangeAspect="1"/>
          </p:cNvPicPr>
          <p:nvPr/>
        </p:nvPicPr>
        <p:blipFill>
          <a:blip r:embed="rId3"/>
          <a:stretch>
            <a:fillRect/>
          </a:stretch>
        </p:blipFill>
        <p:spPr>
          <a:xfrm>
            <a:off x="2237644" y="1320460"/>
            <a:ext cx="1595802" cy="2496962"/>
          </a:xfrm>
          <a:prstGeom prst="rect">
            <a:avLst/>
          </a:prstGeom>
        </p:spPr>
      </p:pic>
      <p:pic>
        <p:nvPicPr>
          <p:cNvPr id="9" name="图片 8">
            <a:extLst>
              <a:ext uri="{FF2B5EF4-FFF2-40B4-BE49-F238E27FC236}">
                <a16:creationId xmlns:a16="http://schemas.microsoft.com/office/drawing/2014/main" id="{E5B4993E-9C49-CE4A-B58F-F65043830418}"/>
              </a:ext>
            </a:extLst>
          </p:cNvPr>
          <p:cNvPicPr>
            <a:picLocks noChangeAspect="1"/>
          </p:cNvPicPr>
          <p:nvPr/>
        </p:nvPicPr>
        <p:blipFill>
          <a:blip r:embed="rId4"/>
          <a:stretch>
            <a:fillRect/>
          </a:stretch>
        </p:blipFill>
        <p:spPr>
          <a:xfrm>
            <a:off x="7558103" y="508317"/>
            <a:ext cx="1482396" cy="4128821"/>
          </a:xfrm>
          <a:prstGeom prst="rect">
            <a:avLst/>
          </a:prstGeom>
        </p:spPr>
      </p:pic>
      <p:sp>
        <p:nvSpPr>
          <p:cNvPr id="14" name="右箭头 13">
            <a:extLst>
              <a:ext uri="{FF2B5EF4-FFF2-40B4-BE49-F238E27FC236}">
                <a16:creationId xmlns:a16="http://schemas.microsoft.com/office/drawing/2014/main" id="{8C8BEDFF-3EFC-D24F-9098-DC248AD54C40}"/>
              </a:ext>
            </a:extLst>
          </p:cNvPr>
          <p:cNvSpPr/>
          <p:nvPr/>
        </p:nvSpPr>
        <p:spPr>
          <a:xfrm>
            <a:off x="4908199" y="2275461"/>
            <a:ext cx="1575151" cy="8194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a:extLst>
              <a:ext uri="{FF2B5EF4-FFF2-40B4-BE49-F238E27FC236}">
                <a16:creationId xmlns:a16="http://schemas.microsoft.com/office/drawing/2014/main" id="{3C1AF226-5DFC-6041-98B8-47177AC9D515}"/>
              </a:ext>
            </a:extLst>
          </p:cNvPr>
          <p:cNvSpPr/>
          <p:nvPr/>
        </p:nvSpPr>
        <p:spPr>
          <a:xfrm>
            <a:off x="1151670" y="4782978"/>
            <a:ext cx="9012314" cy="1477328"/>
          </a:xfrm>
          <a:prstGeom prst="rect">
            <a:avLst/>
          </a:prstGeom>
        </p:spPr>
        <p:txBody>
          <a:bodyPr wrap="square">
            <a:spAutoFit/>
          </a:bodyPr>
          <a:lstStyle/>
          <a:p>
            <a:r>
              <a:rPr lang="en-US" altLang="zh-CN" dirty="0">
                <a:solidFill>
                  <a:srgbClr val="262626"/>
                </a:solidFill>
                <a:latin typeface="Helvetica Neue" panose="02000503000000020004" pitchFamily="2" charset="0"/>
              </a:rPr>
              <a:t>TensorFlow</a:t>
            </a:r>
            <a:r>
              <a:rPr lang="zh-CN" altLang="en-US" dirty="0">
                <a:solidFill>
                  <a:srgbClr val="262626"/>
                </a:solidFill>
                <a:latin typeface="PingFang SC" panose="020B0400000000000000" pitchFamily="34" charset="-122"/>
                <a:ea typeface="PingFang SC" panose="020B0400000000000000" pitchFamily="34" charset="-122"/>
              </a:rPr>
              <a:t>联合（</a:t>
            </a:r>
            <a:r>
              <a:rPr lang="en-US" altLang="zh-CN" dirty="0">
                <a:solidFill>
                  <a:srgbClr val="262626"/>
                </a:solidFill>
                <a:latin typeface="Helvetica Neue" panose="02000503000000020004" pitchFamily="2" charset="0"/>
              </a:rPr>
              <a:t>TFF</a:t>
            </a:r>
            <a:r>
              <a:rPr lang="zh-CN" altLang="en-US" dirty="0">
                <a:solidFill>
                  <a:srgbClr val="262626"/>
                </a:solidFill>
                <a:latin typeface="PingFang SC" panose="020B0400000000000000" pitchFamily="34" charset="-122"/>
                <a:ea typeface="PingFang SC" panose="020B0400000000000000" pitchFamily="34" charset="-122"/>
              </a:rPr>
              <a:t>）平台由两层组成：</a:t>
            </a:r>
            <a:endParaRPr lang="zh-CN" altLang="en-US" dirty="0">
              <a:solidFill>
                <a:srgbClr val="262626"/>
              </a:solidFill>
              <a:latin typeface="Helvetica Neue" panose="02000503000000020004" pitchFamily="2" charset="0"/>
            </a:endParaRPr>
          </a:p>
          <a:p>
            <a:pPr marL="285750" indent="-285750">
              <a:buFont typeface="Arial" panose="020B0604020202020204" pitchFamily="34" charset="0"/>
              <a:buChar char="•"/>
            </a:pPr>
            <a:r>
              <a:rPr lang="zh-CN" altLang="en-US" dirty="0">
                <a:solidFill>
                  <a:srgbClr val="262626"/>
                </a:solidFill>
                <a:latin typeface="PingFang SC" panose="020B0400000000000000" pitchFamily="34" charset="-122"/>
                <a:ea typeface="PingFang SC" panose="020B0400000000000000" pitchFamily="34" charset="-122"/>
              </a:rPr>
              <a:t>联合学习（</a:t>
            </a:r>
            <a:r>
              <a:rPr lang="en-US" altLang="zh-CN" dirty="0">
                <a:solidFill>
                  <a:srgbClr val="262626"/>
                </a:solidFill>
                <a:latin typeface="Helvetica Neue" panose="02000503000000020004" pitchFamily="2" charset="0"/>
                <a:ea typeface="PingFang SC" panose="020B0400000000000000" pitchFamily="34" charset="-122"/>
              </a:rPr>
              <a:t>FL</a:t>
            </a:r>
            <a:r>
              <a:rPr lang="zh-CN" altLang="en-US" dirty="0">
                <a:solidFill>
                  <a:srgbClr val="262626"/>
                </a:solidFill>
                <a:latin typeface="PingFang SC" panose="020B0400000000000000" pitchFamily="34" charset="-122"/>
                <a:ea typeface="PingFang SC" panose="020B0400000000000000" pitchFamily="34" charset="-122"/>
              </a:rPr>
              <a:t>），将现有</a:t>
            </a:r>
            <a:r>
              <a:rPr lang="en-US" altLang="zh-CN" dirty="0" err="1">
                <a:solidFill>
                  <a:srgbClr val="262626"/>
                </a:solidFill>
                <a:latin typeface="Helvetica Neue" panose="02000503000000020004" pitchFamily="2" charset="0"/>
                <a:ea typeface="PingFang SC" panose="020B0400000000000000" pitchFamily="34" charset="-122"/>
              </a:rPr>
              <a:t>Keras</a:t>
            </a:r>
            <a:r>
              <a:rPr lang="zh-CN" altLang="en-US" dirty="0">
                <a:solidFill>
                  <a:srgbClr val="262626"/>
                </a:solidFill>
                <a:latin typeface="PingFang SC" panose="020B0400000000000000" pitchFamily="34" charset="-122"/>
                <a:ea typeface="PingFang SC" panose="020B0400000000000000" pitchFamily="34" charset="-122"/>
              </a:rPr>
              <a:t>或非</a:t>
            </a:r>
            <a:r>
              <a:rPr lang="en-US" altLang="zh-CN" dirty="0" err="1">
                <a:solidFill>
                  <a:srgbClr val="262626"/>
                </a:solidFill>
                <a:latin typeface="Helvetica Neue" panose="02000503000000020004" pitchFamily="2" charset="0"/>
                <a:ea typeface="PingFang SC" panose="020B0400000000000000" pitchFamily="34" charset="-122"/>
              </a:rPr>
              <a:t>Keras</a:t>
            </a:r>
            <a:r>
              <a:rPr lang="zh-CN" altLang="en-US" dirty="0">
                <a:solidFill>
                  <a:srgbClr val="262626"/>
                </a:solidFill>
                <a:latin typeface="PingFang SC" panose="020B0400000000000000" pitchFamily="34" charset="-122"/>
                <a:ea typeface="PingFang SC" panose="020B0400000000000000" pitchFamily="34" charset="-122"/>
              </a:rPr>
              <a:t>模型插入</a:t>
            </a:r>
            <a:r>
              <a:rPr lang="en-US" altLang="zh-CN" dirty="0">
                <a:solidFill>
                  <a:srgbClr val="262626"/>
                </a:solidFill>
                <a:latin typeface="Helvetica Neue" panose="02000503000000020004" pitchFamily="2" charset="0"/>
                <a:ea typeface="PingFang SC" panose="020B0400000000000000" pitchFamily="34" charset="-122"/>
              </a:rPr>
              <a:t>TFF</a:t>
            </a:r>
            <a:r>
              <a:rPr lang="zh-CN" altLang="en-US" dirty="0">
                <a:solidFill>
                  <a:srgbClr val="262626"/>
                </a:solidFill>
                <a:latin typeface="PingFang SC" panose="020B0400000000000000" pitchFamily="34" charset="-122"/>
                <a:ea typeface="PingFang SC" panose="020B0400000000000000" pitchFamily="34" charset="-122"/>
              </a:rPr>
              <a:t>框架的</a:t>
            </a:r>
            <a:r>
              <a:rPr lang="zh-CN" altLang="en-US" b="1" dirty="0">
                <a:solidFill>
                  <a:srgbClr val="262626"/>
                </a:solidFill>
                <a:latin typeface="PingFang SC" panose="020B0400000000000000" pitchFamily="34" charset="-122"/>
                <a:ea typeface="PingFang SC" panose="020B0400000000000000" pitchFamily="34" charset="-122"/>
              </a:rPr>
              <a:t>高级接口</a:t>
            </a:r>
            <a:r>
              <a:rPr lang="zh-CN" altLang="en-US" dirty="0">
                <a:solidFill>
                  <a:srgbClr val="262626"/>
                </a:solidFill>
                <a:latin typeface="PingFang SC" panose="020B0400000000000000" pitchFamily="34" charset="-122"/>
                <a:ea typeface="PingFang SC" panose="020B0400000000000000" pitchFamily="34" charset="-122"/>
              </a:rPr>
              <a:t>。您可以执行基本任务，例如</a:t>
            </a:r>
            <a:r>
              <a:rPr lang="zh-CN" altLang="en-US" b="1" dirty="0">
                <a:solidFill>
                  <a:srgbClr val="262626"/>
                </a:solidFill>
                <a:latin typeface="PingFang SC" panose="020B0400000000000000" pitchFamily="34" charset="-122"/>
                <a:ea typeface="PingFang SC" panose="020B0400000000000000" pitchFamily="34" charset="-122"/>
              </a:rPr>
              <a:t>联合训练或评估</a:t>
            </a:r>
            <a:r>
              <a:rPr lang="zh-CN" altLang="en-US" dirty="0">
                <a:solidFill>
                  <a:srgbClr val="262626"/>
                </a:solidFill>
                <a:latin typeface="PingFang SC" panose="020B0400000000000000" pitchFamily="34" charset="-122"/>
                <a:ea typeface="PingFang SC" panose="020B0400000000000000" pitchFamily="34" charset="-122"/>
              </a:rPr>
              <a:t>。</a:t>
            </a:r>
          </a:p>
          <a:p>
            <a:pPr marL="285750" indent="-285750">
              <a:buFont typeface="Arial" panose="020B0604020202020204" pitchFamily="34" charset="0"/>
              <a:buChar char="•"/>
            </a:pPr>
            <a:r>
              <a:rPr lang="zh-CN" altLang="en-US" dirty="0">
                <a:solidFill>
                  <a:srgbClr val="262626"/>
                </a:solidFill>
                <a:latin typeface="PingFang SC" panose="020B0400000000000000" pitchFamily="34" charset="-122"/>
                <a:ea typeface="PingFang SC" panose="020B0400000000000000" pitchFamily="34" charset="-122"/>
              </a:rPr>
              <a:t>联合核心（</a:t>
            </a:r>
            <a:r>
              <a:rPr lang="en-US" altLang="zh-CN" dirty="0">
                <a:solidFill>
                  <a:srgbClr val="262626"/>
                </a:solidFill>
                <a:latin typeface="Helvetica Neue" panose="02000503000000020004" pitchFamily="2" charset="0"/>
                <a:ea typeface="PingFang SC" panose="020B0400000000000000" pitchFamily="34" charset="-122"/>
              </a:rPr>
              <a:t>FC</a:t>
            </a:r>
            <a:r>
              <a:rPr lang="zh-CN" altLang="en-US" dirty="0">
                <a:solidFill>
                  <a:srgbClr val="262626"/>
                </a:solidFill>
                <a:latin typeface="PingFang SC" panose="020B0400000000000000" pitchFamily="34" charset="-122"/>
                <a:ea typeface="PingFang SC" panose="020B0400000000000000" pitchFamily="34" charset="-122"/>
              </a:rPr>
              <a:t>），通过在强类型函数编程环境中将</a:t>
            </a:r>
            <a:r>
              <a:rPr lang="en-US" altLang="zh-CN" b="1" dirty="0">
                <a:solidFill>
                  <a:srgbClr val="262626"/>
                </a:solidFill>
                <a:latin typeface="Helvetica Neue" panose="02000503000000020004" pitchFamily="2" charset="0"/>
                <a:ea typeface="PingFang SC" panose="020B0400000000000000" pitchFamily="34" charset="-122"/>
              </a:rPr>
              <a:t>TensorFlow</a:t>
            </a:r>
            <a:r>
              <a:rPr lang="zh-CN" altLang="en-US" b="1" dirty="0">
                <a:solidFill>
                  <a:srgbClr val="262626"/>
                </a:solidFill>
                <a:latin typeface="PingFang SC" panose="020B0400000000000000" pitchFamily="34" charset="-122"/>
                <a:ea typeface="PingFang SC" panose="020B0400000000000000" pitchFamily="34" charset="-122"/>
              </a:rPr>
              <a:t>与分布式通信运算符</a:t>
            </a:r>
            <a:r>
              <a:rPr lang="zh-CN" altLang="en-US" dirty="0">
                <a:solidFill>
                  <a:srgbClr val="262626"/>
                </a:solidFill>
                <a:latin typeface="PingFang SC" panose="020B0400000000000000" pitchFamily="34" charset="-122"/>
                <a:ea typeface="PingFang SC" panose="020B0400000000000000" pitchFamily="34" charset="-122"/>
              </a:rPr>
              <a:t>相结合，简洁地表达自定义联合算法的低级接口。</a:t>
            </a:r>
            <a:endParaRPr lang="zh-CN" altLang="en-US" dirty="0">
              <a:solidFill>
                <a:srgbClr val="262626"/>
              </a:solidFill>
              <a:effectLst/>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141579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TensorFlow</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Federated</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pic>
        <p:nvPicPr>
          <p:cNvPr id="8" name="图片 7">
            <a:extLst>
              <a:ext uri="{FF2B5EF4-FFF2-40B4-BE49-F238E27FC236}">
                <a16:creationId xmlns:a16="http://schemas.microsoft.com/office/drawing/2014/main" id="{2F8D3F0B-DBAD-9E4C-86FD-C61B95FB94C9}"/>
              </a:ext>
            </a:extLst>
          </p:cNvPr>
          <p:cNvPicPr>
            <a:picLocks noChangeAspect="1"/>
          </p:cNvPicPr>
          <p:nvPr/>
        </p:nvPicPr>
        <p:blipFill>
          <a:blip r:embed="rId3"/>
          <a:stretch>
            <a:fillRect/>
          </a:stretch>
        </p:blipFill>
        <p:spPr>
          <a:xfrm>
            <a:off x="1814764" y="1053307"/>
            <a:ext cx="9514271" cy="5112146"/>
          </a:xfrm>
          <a:prstGeom prst="rect">
            <a:avLst/>
          </a:prstGeom>
        </p:spPr>
      </p:pic>
    </p:spTree>
    <p:extLst>
      <p:ext uri="{BB962C8B-B14F-4D97-AF65-F5344CB8AC3E}">
        <p14:creationId xmlns:p14="http://schemas.microsoft.com/office/powerpoint/2010/main" val="3308105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BEBA8EAE-BF5A-486C-A8C5-ECC9F3942E4B}">
                <a14:imgProps xmlns:a14="http://schemas.microsoft.com/office/drawing/2010/main">
                  <a14:imgLayer>
                    <a14:imgEffect>
                      <a14:brightnessContrast bright="-40000"/>
                    </a14:imgEffect>
                    <a14:imgEffect>
                      <a14:saturation sat="0"/>
                    </a14:imgEffect>
                  </a14:imgLayer>
                </a14:imgProps>
              </a:ext>
              <a:ext uri="{28A0092B-C50C-407E-A947-70E740481C1C}">
                <a14:useLocalDpi xmlns:a14="http://schemas.microsoft.com/office/drawing/2010/main" val="0"/>
              </a:ext>
            </a:extLst>
          </a:blip>
          <a:srcRect t="50108"/>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5260"/>
          </a:xfrm>
          <a:prstGeom prst="rect">
            <a:avLst/>
          </a:prstGeom>
          <a:noFill/>
        </p:spPr>
        <p:txBody>
          <a:bodyPr wrap="square" rtlCol="0">
            <a:spAutoFit/>
          </a:bodyPr>
          <a:lstStyle/>
          <a:p>
            <a:pPr algn="ctr"/>
            <a:r>
              <a:rPr lang="en-US" altLang="zh-CN" sz="8800" dirty="0">
                <a:latin typeface="FuturaBookC" pitchFamily="2" charset="-52"/>
              </a:rPr>
              <a:t>04</a:t>
            </a:r>
            <a:endParaRPr lang="zh-CN" altLang="en-US" sz="8800" dirty="0">
              <a:latin typeface="FuturaBookC" pitchFamily="2" charset="-52"/>
            </a:endParaRPr>
          </a:p>
        </p:txBody>
      </p:sp>
      <p:sp>
        <p:nvSpPr>
          <p:cNvPr id="32" name="文本框 31"/>
          <p:cNvSpPr txBox="1"/>
          <p:nvPr/>
        </p:nvSpPr>
        <p:spPr>
          <a:xfrm>
            <a:off x="5304472" y="2637065"/>
            <a:ext cx="4422225" cy="707886"/>
          </a:xfrm>
          <a:prstGeom prst="rect">
            <a:avLst/>
          </a:prstGeom>
          <a:noFill/>
        </p:spPr>
        <p:txBody>
          <a:bodyPr wrap="square" rtlCol="0">
            <a:spAutoFit/>
          </a:bodyPr>
          <a:lstStyle/>
          <a:p>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Component</a:t>
            </a: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edge">
                                      <p:cBhvr>
                                        <p:cTn id="20" dur="2000"/>
                                        <p:tgtEl>
                                          <p:spTgt spid="26"/>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edge">
                                      <p:cBhvr>
                                        <p:cTn id="26" dur="2000"/>
                                        <p:tgtEl>
                                          <p:spTgt spid="2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edge">
                                      <p:cBhvr>
                                        <p:cTn id="29" dur="2000"/>
                                        <p:tgtEl>
                                          <p:spTgt spid="30"/>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166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Component</a:t>
            </a:r>
          </a:p>
        </p:txBody>
      </p:sp>
      <p:sp>
        <p:nvSpPr>
          <p:cNvPr id="11" name="文本框 10">
            <a:extLst>
              <a:ext uri="{FF2B5EF4-FFF2-40B4-BE49-F238E27FC236}">
                <a16:creationId xmlns:a16="http://schemas.microsoft.com/office/drawing/2014/main" id="{6554D210-5CE6-4A40-A171-D679CD77E38B}"/>
              </a:ext>
            </a:extLst>
          </p:cNvPr>
          <p:cNvSpPr txBox="1"/>
          <p:nvPr/>
        </p:nvSpPr>
        <p:spPr>
          <a:xfrm>
            <a:off x="1057274" y="1292378"/>
            <a:ext cx="5426075" cy="46037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FL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API</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 name="矩形 2">
            <a:extLst>
              <a:ext uri="{FF2B5EF4-FFF2-40B4-BE49-F238E27FC236}">
                <a16:creationId xmlns:a16="http://schemas.microsoft.com/office/drawing/2014/main" id="{8FCCDB90-FF85-9743-A940-5241CEACD962}"/>
              </a:ext>
            </a:extLst>
          </p:cNvPr>
          <p:cNvSpPr/>
          <p:nvPr/>
        </p:nvSpPr>
        <p:spPr>
          <a:xfrm>
            <a:off x="1057273" y="2130788"/>
            <a:ext cx="9894506" cy="2862322"/>
          </a:xfrm>
          <a:prstGeom prst="rect">
            <a:avLst/>
          </a:prstGeom>
        </p:spPr>
        <p:txBody>
          <a:bodyPr wrap="square">
            <a:spAutoFit/>
          </a:bodyPr>
          <a:lstStyle/>
          <a:p>
            <a:pPr marL="285750" indent="-285750">
              <a:buFont typeface="Arial" panose="020B0604020202020204" pitchFamily="34" charset="0"/>
              <a:buChar char="•"/>
            </a:pPr>
            <a:r>
              <a:rPr lang="en-US" altLang="zh-CN" b="1" dirty="0"/>
              <a:t>Models:</a:t>
            </a:r>
            <a:r>
              <a:rPr lang="zh-CN" altLang="en-US" b="1" dirty="0"/>
              <a:t> </a:t>
            </a:r>
            <a:r>
              <a:rPr lang="zh-CN" altLang="en-US" dirty="0"/>
              <a:t>包装模型可以像调用单个包装函数（例如</a:t>
            </a:r>
            <a:r>
              <a:rPr lang="en-US" altLang="zh-CN" dirty="0" err="1"/>
              <a:t>tff.learning.from_keras_model</a:t>
            </a:r>
            <a:r>
              <a:rPr lang="zh-CN" altLang="en-US" dirty="0"/>
              <a:t>），定义</a:t>
            </a:r>
            <a:r>
              <a:rPr lang="en-US" altLang="zh-CN" dirty="0" err="1"/>
              <a:t>tff.learning.Model</a:t>
            </a:r>
            <a:r>
              <a:rPr lang="zh-CN" altLang="en-US" dirty="0"/>
              <a:t>接口的子类以实现完全可定制</a:t>
            </a:r>
            <a:endParaRPr lang="en-US" altLang="zh-CN" dirty="0"/>
          </a:p>
          <a:p>
            <a:pPr marL="742950" lvl="1" indent="-285750">
              <a:buFont typeface="Arial" panose="020B0604020202020204" pitchFamily="34" charset="0"/>
              <a:buChar char="•"/>
            </a:pPr>
            <a:r>
              <a:rPr lang="zh-CN" altLang="en-US" dirty="0"/>
              <a:t>序列化</a:t>
            </a:r>
            <a:r>
              <a:rPr lang="en-US" altLang="zh-CN" dirty="0"/>
              <a:t>:</a:t>
            </a:r>
            <a:r>
              <a:rPr lang="zh-CN" altLang="en-US" dirty="0"/>
              <a:t>使用 </a:t>
            </a:r>
            <a:r>
              <a:rPr lang="en-US" altLang="zh-CN" dirty="0" err="1"/>
              <a:t>tff.learning.Model</a:t>
            </a:r>
            <a:r>
              <a:rPr lang="zh-CN" altLang="en-US" dirty="0"/>
              <a:t>来包装模型</a:t>
            </a:r>
            <a:endParaRPr lang="en-US" altLang="zh-CN" dirty="0"/>
          </a:p>
          <a:p>
            <a:pPr marL="742950" lvl="1" indent="-285750">
              <a:buFont typeface="Arial" panose="020B0604020202020204" pitchFamily="34" charset="0"/>
              <a:buChar char="•"/>
            </a:pPr>
            <a:r>
              <a:rPr lang="zh-CN" altLang="en-US" dirty="0"/>
              <a:t>聚合</a:t>
            </a:r>
            <a:r>
              <a:rPr lang="en-US" altLang="zh-CN" dirty="0"/>
              <a:t>:</a:t>
            </a:r>
            <a:r>
              <a:rPr lang="zh-CN" altLang="en-US" dirty="0"/>
              <a:t> </a:t>
            </a:r>
            <a:r>
              <a:rPr lang="en-US" altLang="zh-CN" dirty="0"/>
              <a:t>1.</a:t>
            </a:r>
            <a:r>
              <a:rPr lang="zh-CN" altLang="en-US" b="1" dirty="0"/>
              <a:t>本地聚合  </a:t>
            </a:r>
            <a:r>
              <a:rPr lang="en-US" altLang="zh-CN" b="1" dirty="0"/>
              <a:t>2.</a:t>
            </a:r>
            <a:r>
              <a:rPr lang="zh-CN" altLang="en-US" b="1" dirty="0"/>
              <a:t>联合聚合</a:t>
            </a:r>
            <a:endParaRPr lang="en-US" altLang="zh-CN" dirty="0"/>
          </a:p>
          <a:p>
            <a:endParaRPr lang="zh-CN" altLang="en-US" dirty="0"/>
          </a:p>
          <a:p>
            <a:pPr marL="285750" indent="-285750">
              <a:buFont typeface="Arial" panose="020B0604020202020204" pitchFamily="34" charset="0"/>
              <a:buChar char="•"/>
            </a:pPr>
            <a:r>
              <a:rPr lang="en-US" altLang="zh-CN" b="1" dirty="0"/>
              <a:t>Federated Computation Builders:</a:t>
            </a:r>
            <a:r>
              <a:rPr lang="en-US" altLang="zh-CN" dirty="0"/>
              <a:t> </a:t>
            </a:r>
            <a:r>
              <a:rPr lang="zh-CN" altLang="en-US" dirty="0"/>
              <a:t>使用现有模型构建用于</a:t>
            </a:r>
            <a:r>
              <a:rPr lang="zh-CN" altLang="en-US" b="1" dirty="0"/>
              <a:t>训练或评估</a:t>
            </a:r>
            <a:r>
              <a:rPr lang="zh-CN" altLang="en-US" dirty="0"/>
              <a:t>的联邦计算</a:t>
            </a:r>
            <a:endParaRPr lang="en-US" altLang="zh-CN" dirty="0"/>
          </a:p>
          <a:p>
            <a:pPr marL="742950" lvl="1" indent="-285750">
              <a:buFont typeface="Arial" panose="020B0604020202020204" pitchFamily="34" charset="0"/>
              <a:buChar char="•"/>
            </a:pPr>
            <a:r>
              <a:rPr lang="en-US" altLang="zh-CN" b="1" dirty="0"/>
              <a:t>Execution:</a:t>
            </a:r>
            <a:r>
              <a:rPr lang="zh-CN" altLang="en-US" b="1" dirty="0"/>
              <a:t> </a:t>
            </a:r>
            <a:r>
              <a:rPr lang="zh-CN" altLang="en-US" dirty="0"/>
              <a:t> </a:t>
            </a:r>
            <a:r>
              <a:rPr lang="en-US" altLang="zh-CN" dirty="0"/>
              <a:t>1.</a:t>
            </a:r>
            <a:r>
              <a:rPr lang="zh-CN" altLang="en-US" dirty="0"/>
              <a:t> 编译  </a:t>
            </a:r>
            <a:r>
              <a:rPr lang="en-US" altLang="zh-CN" dirty="0"/>
              <a:t>2.</a:t>
            </a:r>
            <a:r>
              <a:rPr lang="zh-CN" altLang="en-US" dirty="0"/>
              <a:t> 执行</a:t>
            </a:r>
            <a:endParaRPr lang="en-US" altLang="zh-CN" dirty="0"/>
          </a:p>
          <a:p>
            <a:pPr marL="742950" lvl="1" indent="-285750">
              <a:buFont typeface="Arial" panose="020B0604020202020204" pitchFamily="34" charset="0"/>
              <a:buChar char="•"/>
            </a:pPr>
            <a:r>
              <a:rPr lang="en-US" altLang="zh-CN" b="1" dirty="0"/>
              <a:t>Modeling state:</a:t>
            </a:r>
            <a:r>
              <a:rPr lang="zh-CN" altLang="en-US" b="1" dirty="0"/>
              <a:t> 定义状态</a:t>
            </a: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en-US" altLang="zh-CN" b="1" dirty="0"/>
              <a:t>Datasets:</a:t>
            </a:r>
            <a:r>
              <a:rPr lang="zh-CN" altLang="en-US" b="1" dirty="0"/>
              <a:t> </a:t>
            </a:r>
            <a:r>
              <a:rPr lang="zh-CN" altLang="en-US" dirty="0"/>
              <a:t>模拟分散数据集，用于模拟联邦学习方案，</a:t>
            </a:r>
            <a:r>
              <a:rPr lang="en-US" altLang="zh-CN" b="1" dirty="0" err="1"/>
              <a:t>tff.simulation.datasets</a:t>
            </a:r>
            <a:endParaRPr lang="zh-CN" altLang="en-US" dirty="0">
              <a:effectLst/>
            </a:endParaRPr>
          </a:p>
        </p:txBody>
      </p:sp>
      <p:sp>
        <p:nvSpPr>
          <p:cNvPr id="9" name="矩形 8">
            <a:extLst>
              <a:ext uri="{FF2B5EF4-FFF2-40B4-BE49-F238E27FC236}">
                <a16:creationId xmlns:a16="http://schemas.microsoft.com/office/drawing/2014/main" id="{33CD69C6-1D4F-034B-9390-530EDF4315E6}"/>
              </a:ext>
            </a:extLst>
          </p:cNvPr>
          <p:cNvSpPr/>
          <p:nvPr/>
        </p:nvSpPr>
        <p:spPr>
          <a:xfrm>
            <a:off x="1057273" y="6006068"/>
            <a:ext cx="4009880" cy="369332"/>
          </a:xfrm>
          <a:prstGeom prst="rect">
            <a:avLst/>
          </a:prstGeom>
        </p:spPr>
        <p:txBody>
          <a:bodyPr wrap="none">
            <a:spAutoFit/>
          </a:bodyPr>
          <a:lstStyle/>
          <a:p>
            <a:r>
              <a:rPr lang="zh-CN" altLang="en-US" b="1" dirty="0">
                <a:solidFill>
                  <a:srgbClr val="333333"/>
                </a:solidFill>
                <a:latin typeface="Open Sans"/>
              </a:rPr>
              <a:t>接口主要在</a:t>
            </a:r>
            <a:r>
              <a:rPr lang="en-US" altLang="zh-CN" b="1" dirty="0" err="1">
                <a:solidFill>
                  <a:srgbClr val="333333"/>
                </a:solidFill>
                <a:latin typeface="Open Sans"/>
              </a:rPr>
              <a:t>tff.learning</a:t>
            </a:r>
            <a:r>
              <a:rPr lang="zh-CN" altLang="en-US" b="1" dirty="0">
                <a:solidFill>
                  <a:srgbClr val="333333"/>
                </a:solidFill>
                <a:latin typeface="Open Sans"/>
              </a:rPr>
              <a:t>命名空间中定义</a:t>
            </a:r>
            <a:endParaRPr lang="zh-CN" altLang="en-US" dirty="0"/>
          </a:p>
        </p:txBody>
      </p:sp>
    </p:spTree>
    <p:extLst>
      <p:ext uri="{BB962C8B-B14F-4D97-AF65-F5344CB8AC3E}">
        <p14:creationId xmlns:p14="http://schemas.microsoft.com/office/powerpoint/2010/main" val="3314974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166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Component</a:t>
            </a:r>
          </a:p>
        </p:txBody>
      </p:sp>
      <p:sp>
        <p:nvSpPr>
          <p:cNvPr id="11" name="文本框 10">
            <a:extLst>
              <a:ext uri="{FF2B5EF4-FFF2-40B4-BE49-F238E27FC236}">
                <a16:creationId xmlns:a16="http://schemas.microsoft.com/office/drawing/2014/main" id="{6554D210-5CE6-4A40-A171-D679CD77E38B}"/>
              </a:ext>
            </a:extLst>
          </p:cNvPr>
          <p:cNvSpPr txBox="1"/>
          <p:nvPr/>
        </p:nvSpPr>
        <p:spPr>
          <a:xfrm>
            <a:off x="1057274" y="1292378"/>
            <a:ext cx="5426075" cy="46037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FC</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API</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矩形 1">
            <a:extLst>
              <a:ext uri="{FF2B5EF4-FFF2-40B4-BE49-F238E27FC236}">
                <a16:creationId xmlns:a16="http://schemas.microsoft.com/office/drawing/2014/main" id="{3F8F1620-DE91-B647-8288-FA6BA19E7428}"/>
              </a:ext>
            </a:extLst>
          </p:cNvPr>
          <p:cNvSpPr/>
          <p:nvPr/>
        </p:nvSpPr>
        <p:spPr>
          <a:xfrm>
            <a:off x="1057274" y="1936004"/>
            <a:ext cx="9856911" cy="369332"/>
          </a:xfrm>
          <a:prstGeom prst="rect">
            <a:avLst/>
          </a:prstGeom>
        </p:spPr>
        <p:txBody>
          <a:bodyPr wrap="square">
            <a:spAutoFit/>
          </a:bodyPr>
          <a:lstStyle/>
          <a:p>
            <a:pPr lvl="0">
              <a:defRPr/>
            </a:pPr>
            <a:r>
              <a:rPr lang="zh-CN" altLang="en-US" b="1" dirty="0"/>
              <a:t>用于实现分布式计算的编程环境</a:t>
            </a:r>
            <a:r>
              <a:rPr lang="en-US" altLang="zh-CN" b="1" dirty="0"/>
              <a:t>,</a:t>
            </a:r>
            <a:r>
              <a:rPr lang="zh-CN" altLang="en-US" b="1" dirty="0"/>
              <a:t> 在本地进行简单处理，并通过网络进行通信以协调其工作</a:t>
            </a:r>
            <a:r>
              <a:rPr lang="zh-CN" altLang="en-US" dirty="0"/>
              <a:t>。</a:t>
            </a:r>
            <a:endParaRPr lang="en-US" altLang="zh-CN" dirty="0"/>
          </a:p>
        </p:txBody>
      </p:sp>
      <p:sp>
        <p:nvSpPr>
          <p:cNvPr id="8" name="矩形 7">
            <a:extLst>
              <a:ext uri="{FF2B5EF4-FFF2-40B4-BE49-F238E27FC236}">
                <a16:creationId xmlns:a16="http://schemas.microsoft.com/office/drawing/2014/main" id="{56DFAC82-5696-DD4E-B97E-65DE0FD405E1}"/>
              </a:ext>
            </a:extLst>
          </p:cNvPr>
          <p:cNvSpPr/>
          <p:nvPr/>
        </p:nvSpPr>
        <p:spPr>
          <a:xfrm>
            <a:off x="1057274" y="2488587"/>
            <a:ext cx="10625025" cy="3970318"/>
          </a:xfrm>
          <a:prstGeom prst="rect">
            <a:avLst/>
          </a:prstGeom>
        </p:spPr>
        <p:txBody>
          <a:bodyPr wrap="none">
            <a:spAutoFit/>
          </a:bodyPr>
          <a:lstStyle/>
          <a:p>
            <a:pPr marL="285750" indent="-285750">
              <a:buFont typeface="Arial" panose="020B0604020202020204" pitchFamily="34" charset="0"/>
              <a:buChar char="•"/>
            </a:pPr>
            <a:r>
              <a:rPr lang="en-US" altLang="zh-CN" b="1" dirty="0">
                <a:solidFill>
                  <a:srgbClr val="333333"/>
                </a:solidFill>
                <a:latin typeface="Open Sans"/>
              </a:rPr>
              <a:t>Python Interface:</a:t>
            </a:r>
            <a:r>
              <a:rPr lang="zh-CN" altLang="en-US" b="1" dirty="0">
                <a:solidFill>
                  <a:srgbClr val="333333"/>
                </a:solidFill>
                <a:latin typeface="Open Sans"/>
              </a:rPr>
              <a:t>  使用装饰器</a:t>
            </a:r>
            <a:r>
              <a:rPr lang="en-US" altLang="zh-CN" b="1" dirty="0">
                <a:solidFill>
                  <a:srgbClr val="333333"/>
                </a:solidFill>
                <a:latin typeface="Open Sans"/>
              </a:rPr>
              <a:t>,</a:t>
            </a:r>
            <a:r>
              <a:rPr lang="zh-CN" altLang="en-US" b="1" dirty="0">
                <a:solidFill>
                  <a:srgbClr val="333333"/>
                </a:solidFill>
                <a:latin typeface="Open Sans"/>
              </a:rPr>
              <a:t> 内部执行</a:t>
            </a:r>
            <a:r>
              <a:rPr lang="en-US" altLang="zh-CN" b="1" dirty="0" err="1">
                <a:solidFill>
                  <a:srgbClr val="333333"/>
                </a:solidFill>
                <a:latin typeface="Open Sans"/>
              </a:rPr>
              <a:t>tf</a:t>
            </a:r>
            <a:r>
              <a:rPr lang="zh-CN" altLang="en-US" b="1" dirty="0">
                <a:solidFill>
                  <a:srgbClr val="333333"/>
                </a:solidFill>
                <a:latin typeface="Open Sans"/>
              </a:rPr>
              <a:t>图形，增加操作</a:t>
            </a:r>
            <a:endParaRPr lang="en-US" altLang="zh-CN" b="1" dirty="0">
              <a:solidFill>
                <a:srgbClr val="333333"/>
              </a:solidFill>
              <a:latin typeface="Open Sans"/>
            </a:endParaRPr>
          </a:p>
          <a:p>
            <a:pPr marL="285750" indent="-285750">
              <a:buFont typeface="Arial" panose="020B0604020202020204" pitchFamily="34" charset="0"/>
              <a:buChar char="•"/>
            </a:pPr>
            <a:endParaRPr lang="en-US" altLang="zh-CN" b="1" dirty="0">
              <a:solidFill>
                <a:srgbClr val="333333"/>
              </a:solidFill>
              <a:latin typeface="Open Sans"/>
            </a:endParaRPr>
          </a:p>
          <a:p>
            <a:pPr marL="285750" indent="-285750">
              <a:buFont typeface="Arial" panose="020B0604020202020204" pitchFamily="34" charset="0"/>
              <a:buChar char="•"/>
            </a:pPr>
            <a:r>
              <a:rPr lang="en-US" altLang="zh-CN" b="1" dirty="0"/>
              <a:t>Type System:</a:t>
            </a:r>
            <a:r>
              <a:rPr lang="zh-CN" altLang="en-US" b="1" dirty="0"/>
              <a:t> 类型系统</a:t>
            </a:r>
            <a:endParaRPr lang="en-US" altLang="zh-CN" b="1" dirty="0"/>
          </a:p>
          <a:p>
            <a:pPr marL="742950" lvl="1" indent="-285750">
              <a:buFont typeface="Arial" panose="020B0604020202020204" pitchFamily="34" charset="0"/>
              <a:buChar char="•"/>
            </a:pPr>
            <a:r>
              <a:rPr lang="zh-CN" altLang="en-US" dirty="0"/>
              <a:t>类似</a:t>
            </a:r>
            <a:r>
              <a:rPr lang="en-US" altLang="zh-CN" dirty="0"/>
              <a:t>:</a:t>
            </a:r>
            <a:r>
              <a:rPr lang="zh-CN" altLang="en-US" dirty="0"/>
              <a:t> </a:t>
            </a:r>
            <a:r>
              <a:rPr lang="en-US" altLang="zh-CN" dirty="0" err="1"/>
              <a:t>tff.TensorType</a:t>
            </a:r>
            <a:r>
              <a:rPr lang="en-US" altLang="zh-CN" dirty="0"/>
              <a:t>,</a:t>
            </a:r>
            <a:r>
              <a:rPr lang="zh-CN" altLang="en-US" dirty="0"/>
              <a:t> </a:t>
            </a:r>
            <a:r>
              <a:rPr lang="en-US" altLang="zh-CN" dirty="0" err="1"/>
              <a:t>tff.SequenceType</a:t>
            </a:r>
            <a:r>
              <a:rPr lang="en-US" altLang="zh-CN" dirty="0"/>
              <a:t>, </a:t>
            </a:r>
            <a:r>
              <a:rPr lang="en-US" altLang="zh-CN" dirty="0" err="1"/>
              <a:t>tff.NamedTupleType</a:t>
            </a:r>
            <a:r>
              <a:rPr lang="en-US" altLang="zh-CN" dirty="0"/>
              <a:t>,</a:t>
            </a:r>
            <a:r>
              <a:rPr lang="zh-CN" altLang="en-US" dirty="0"/>
              <a:t> </a:t>
            </a:r>
            <a:r>
              <a:rPr lang="en-US" altLang="zh-CN" dirty="0" err="1"/>
              <a:t>tff.FunctionType</a:t>
            </a:r>
            <a:endParaRPr lang="en-US" altLang="zh-CN" dirty="0"/>
          </a:p>
          <a:p>
            <a:pPr marL="742950" lvl="1" indent="-285750">
              <a:buFont typeface="Arial" panose="020B0604020202020204" pitchFamily="34" charset="0"/>
              <a:buChar char="•"/>
            </a:pPr>
            <a:r>
              <a:rPr lang="zh-CN" altLang="en-US" dirty="0"/>
              <a:t>不同</a:t>
            </a:r>
            <a:r>
              <a:rPr lang="en-US" altLang="zh-CN" dirty="0"/>
              <a:t>:</a:t>
            </a:r>
            <a:r>
              <a:rPr lang="zh-CN" altLang="en-US" dirty="0"/>
              <a:t> </a:t>
            </a:r>
            <a:r>
              <a:rPr lang="en-US" altLang="zh-CN" dirty="0"/>
              <a:t>Placement type,</a:t>
            </a:r>
            <a:r>
              <a:rPr lang="zh-CN" altLang="en-US" dirty="0"/>
              <a:t> </a:t>
            </a:r>
            <a:r>
              <a:rPr lang="en-US" altLang="zh-CN" dirty="0" err="1"/>
              <a:t>tff.FederatedType</a:t>
            </a:r>
            <a:r>
              <a:rPr lang="en-US" altLang="zh-CN" dirty="0"/>
              <a:t>(T @ G</a:t>
            </a:r>
            <a:r>
              <a:rPr lang="zh-CN" altLang="en-US" dirty="0"/>
              <a:t>或</a:t>
            </a:r>
            <a:r>
              <a:rPr lang="en-US" altLang="zh-CN" dirty="0"/>
              <a:t>{T} @G),</a:t>
            </a:r>
            <a:r>
              <a:rPr lang="zh-CN" altLang="en-US" dirty="0"/>
              <a:t> 如 </a:t>
            </a:r>
            <a:r>
              <a:rPr lang="en-US" altLang="zh-CN" dirty="0"/>
              <a:t>{int32} @CLIENTS</a:t>
            </a:r>
            <a:r>
              <a:rPr lang="zh-CN" altLang="en-US" dirty="0"/>
              <a:t>表示一个联合值，</a:t>
            </a:r>
            <a:r>
              <a:rPr lang="en-US" altLang="zh-CN" dirty="0"/>
              <a:t> </a:t>
            </a:r>
          </a:p>
          <a:p>
            <a:pPr lvl="1"/>
            <a:r>
              <a:rPr lang="en-US" altLang="zh-CN" dirty="0"/>
              <a:t>&lt;weights = float32 [10,5]</a:t>
            </a:r>
            <a:r>
              <a:rPr lang="zh-CN" altLang="en-US" dirty="0"/>
              <a:t>，</a:t>
            </a:r>
            <a:r>
              <a:rPr lang="en-US" altLang="zh-CN" dirty="0"/>
              <a:t>bias [5]&gt; @ SERVER</a:t>
            </a:r>
            <a:r>
              <a:rPr lang="zh-CN" altLang="en-US" dirty="0"/>
              <a:t>表示服务器上的权重和偏差张量的命名元组</a:t>
            </a:r>
            <a:endParaRPr lang="en-US" altLang="zh-CN" dirty="0"/>
          </a:p>
          <a:p>
            <a:pPr lvl="1"/>
            <a:endParaRPr lang="en-US" altLang="zh-CN" dirty="0"/>
          </a:p>
          <a:p>
            <a:pPr marL="285750" indent="-285750">
              <a:buFont typeface="Arial" panose="020B0604020202020204" pitchFamily="34" charset="0"/>
              <a:buChar char="•"/>
            </a:pPr>
            <a:r>
              <a:rPr lang="zh-CN" altLang="en-US" b="1" dirty="0">
                <a:solidFill>
                  <a:srgbClr val="333333"/>
                </a:solidFill>
                <a:latin typeface="Open Sans"/>
              </a:rPr>
              <a:t> </a:t>
            </a:r>
            <a:r>
              <a:rPr lang="en-US" altLang="zh-CN" b="1" dirty="0"/>
              <a:t>Building Blocks</a:t>
            </a:r>
            <a:r>
              <a:rPr lang="en-US" altLang="zh-CN" b="1" dirty="0">
                <a:solidFill>
                  <a:srgbClr val="333333"/>
                </a:solidFill>
                <a:latin typeface="Open Sans"/>
              </a:rPr>
              <a:t>:</a:t>
            </a:r>
            <a:r>
              <a:rPr lang="zh-CN" altLang="en-US" b="1" dirty="0">
                <a:solidFill>
                  <a:srgbClr val="333333"/>
                </a:solidFill>
                <a:latin typeface="Open Sans"/>
              </a:rPr>
              <a:t> </a:t>
            </a:r>
            <a:endParaRPr lang="en-US" altLang="zh-CN" b="1" dirty="0">
              <a:solidFill>
                <a:srgbClr val="333333"/>
              </a:solidFill>
              <a:latin typeface="Open Sans"/>
            </a:endParaRPr>
          </a:p>
          <a:p>
            <a:pPr marL="742950" lvl="1" indent="-285750">
              <a:buFont typeface="Arial" panose="020B0604020202020204" pitchFamily="34" charset="0"/>
              <a:buChar char="•"/>
            </a:pPr>
            <a:r>
              <a:rPr lang="en-US" altLang="zh-CN" dirty="0"/>
              <a:t>TensorFlow</a:t>
            </a:r>
            <a:r>
              <a:rPr lang="zh-CN" altLang="en-US" dirty="0"/>
              <a:t>计算（</a:t>
            </a:r>
            <a:r>
              <a:rPr lang="en-US" altLang="zh-CN" dirty="0" err="1"/>
              <a:t>tff.tf_computation</a:t>
            </a:r>
            <a:r>
              <a:rPr lang="zh-CN" altLang="en-US" dirty="0"/>
              <a:t>）</a:t>
            </a:r>
            <a:endParaRPr lang="en-US" altLang="zh-CN" dirty="0"/>
          </a:p>
          <a:p>
            <a:pPr marL="742950" lvl="1" indent="-285750">
              <a:buFont typeface="Arial" panose="020B0604020202020204" pitchFamily="34" charset="0"/>
              <a:buChar char="•"/>
            </a:pPr>
            <a:r>
              <a:rPr lang="zh-CN" altLang="en-US" dirty="0"/>
              <a:t>内在函数或联合运算符（</a:t>
            </a:r>
            <a:r>
              <a:rPr lang="en-US" altLang="zh-CN" dirty="0" err="1"/>
              <a:t>tff.federated</a:t>
            </a:r>
            <a:r>
              <a:rPr lang="en-US" altLang="zh-CN" dirty="0"/>
              <a:t> _...</a:t>
            </a:r>
            <a:r>
              <a:rPr lang="zh-CN" altLang="en-US" dirty="0"/>
              <a:t>）</a:t>
            </a:r>
            <a:endParaRPr lang="en-US" altLang="zh-CN" dirty="0"/>
          </a:p>
          <a:p>
            <a:pPr marL="742950" lvl="1" indent="-285750">
              <a:buFont typeface="Arial" panose="020B0604020202020204" pitchFamily="34" charset="0"/>
              <a:buChar char="•"/>
            </a:pPr>
            <a:r>
              <a:rPr lang="en-US" altLang="zh-CN" dirty="0"/>
              <a:t>Lambda</a:t>
            </a:r>
            <a:r>
              <a:rPr lang="zh-CN" altLang="en-US" dirty="0"/>
              <a:t>表达式（</a:t>
            </a:r>
            <a:r>
              <a:rPr lang="en-US" altLang="zh-CN" dirty="0" err="1"/>
              <a:t>tff.federated_computation</a:t>
            </a:r>
            <a:r>
              <a:rPr lang="zh-CN" altLang="en-US" dirty="0"/>
              <a:t>）</a:t>
            </a:r>
            <a:endParaRPr lang="en-US" altLang="zh-CN" dirty="0"/>
          </a:p>
          <a:p>
            <a:pPr marL="742950" lvl="1" indent="-285750">
              <a:buFont typeface="Arial" panose="020B0604020202020204" pitchFamily="34" charset="0"/>
              <a:buChar char="•"/>
            </a:pPr>
            <a:r>
              <a:rPr lang="zh-CN" altLang="en-US" dirty="0"/>
              <a:t>放置文字</a:t>
            </a:r>
            <a:r>
              <a:rPr lang="en-US" altLang="zh-CN" dirty="0"/>
              <a:t>Placement literals</a:t>
            </a:r>
          </a:p>
          <a:p>
            <a:pPr marL="742950" lvl="1" indent="-285750">
              <a:buFont typeface="Arial" panose="020B0604020202020204" pitchFamily="34" charset="0"/>
              <a:buChar char="•"/>
            </a:pPr>
            <a:r>
              <a:rPr lang="zh-CN" altLang="en-US" dirty="0"/>
              <a:t>函数调用</a:t>
            </a:r>
            <a:r>
              <a:rPr lang="en-US" altLang="zh-CN" dirty="0"/>
              <a:t>Function invocations</a:t>
            </a:r>
            <a:r>
              <a:rPr lang="zh-CN" altLang="en-US" dirty="0"/>
              <a:t>（</a:t>
            </a:r>
            <a:r>
              <a:rPr lang="en-US" altLang="zh-CN" dirty="0"/>
              <a:t>__call__</a:t>
            </a:r>
            <a:r>
              <a:rPr lang="zh-CN" altLang="en-US" dirty="0"/>
              <a:t>）</a:t>
            </a:r>
          </a:p>
          <a:p>
            <a:pPr marL="742950" lvl="1" indent="-285750">
              <a:buFont typeface="Arial" panose="020B0604020202020204" pitchFamily="34" charset="0"/>
              <a:buChar char="•"/>
            </a:pPr>
            <a:r>
              <a:rPr lang="en-US" altLang="zh-CN" dirty="0"/>
              <a:t>Forming tuples and selecting their elements </a:t>
            </a:r>
            <a:r>
              <a:rPr lang="zh-CN" altLang="en-US" dirty="0"/>
              <a:t>形成元组并选择它们的元素</a:t>
            </a:r>
          </a:p>
        </p:txBody>
      </p:sp>
    </p:spTree>
    <p:extLst>
      <p:ext uri="{BB962C8B-B14F-4D97-AF65-F5344CB8AC3E}">
        <p14:creationId xmlns:p14="http://schemas.microsoft.com/office/powerpoint/2010/main" val="3578579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BEBA8EAE-BF5A-486C-A8C5-ECC9F3942E4B}">
                <a14:imgProps xmlns:a14="http://schemas.microsoft.com/office/drawing/2010/main">
                  <a14:imgLayer>
                    <a14:imgEffect>
                      <a14:brightnessContrast bright="-40000"/>
                    </a14:imgEffect>
                    <a14:imgEffect>
                      <a14:saturation sat="0"/>
                    </a14:imgEffect>
                  </a14:imgLayer>
                </a14:imgProps>
              </a:ext>
              <a:ext uri="{28A0092B-C50C-407E-A947-70E740481C1C}">
                <a14:useLocalDpi xmlns:a14="http://schemas.microsoft.com/office/drawing/2010/main" val="0"/>
              </a:ext>
            </a:extLst>
          </a:blip>
          <a:srcRect t="50108"/>
          <a:stretch>
            <a:fillRect/>
          </a:stretch>
        </p:blipFill>
        <p:spPr>
          <a:xfrm>
            <a:off x="0" y="3465949"/>
            <a:ext cx="12218272" cy="3429000"/>
          </a:xfrm>
          <a:prstGeom prst="rect">
            <a:avLst/>
          </a:prstGeom>
        </p:spPr>
      </p:pic>
      <p:sp>
        <p:nvSpPr>
          <p:cNvPr id="5" name="圆角矩形 4"/>
          <p:cNvSpPr/>
          <p:nvPr/>
        </p:nvSpPr>
        <p:spPr>
          <a:xfrm>
            <a:off x="672874"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328675" y="1603429"/>
            <a:ext cx="588049"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0" name="文本框 9"/>
          <p:cNvSpPr txBox="1"/>
          <p:nvPr/>
        </p:nvSpPr>
        <p:spPr>
          <a:xfrm>
            <a:off x="6257886" y="1604064"/>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7076294" y="1603429"/>
            <a:ext cx="3011951"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6" name="矩形 15"/>
          <p:cNvSpPr/>
          <p:nvPr/>
        </p:nvSpPr>
        <p:spPr>
          <a:xfrm>
            <a:off x="7148864" y="1634206"/>
            <a:ext cx="4774531" cy="523220"/>
          </a:xfrm>
          <a:prstGeom prst="rect">
            <a:avLst/>
          </a:prstGeom>
        </p:spPr>
        <p:txBody>
          <a:bodyPr wrap="square">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Introduction</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6328675" y="2442505"/>
            <a:ext cx="588049" cy="58477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8" name="文本框 17"/>
          <p:cNvSpPr txBox="1"/>
          <p:nvPr/>
        </p:nvSpPr>
        <p:spPr>
          <a:xfrm>
            <a:off x="6257886" y="2443140"/>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7076294" y="2442505"/>
            <a:ext cx="3011951"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7" name="矩形 26"/>
          <p:cNvSpPr/>
          <p:nvPr/>
        </p:nvSpPr>
        <p:spPr>
          <a:xfrm>
            <a:off x="7148864" y="2473282"/>
            <a:ext cx="4774531" cy="523220"/>
          </a:xfrm>
          <a:prstGeom prst="rect">
            <a:avLst/>
          </a:prstGeom>
        </p:spPr>
        <p:txBody>
          <a:bodyPr wrap="square">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Algorithm</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6328675" y="3281581"/>
            <a:ext cx="588049"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4" name="文本框 23"/>
          <p:cNvSpPr txBox="1"/>
          <p:nvPr/>
        </p:nvSpPr>
        <p:spPr>
          <a:xfrm>
            <a:off x="6258521" y="3280946"/>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7076294" y="3281581"/>
            <a:ext cx="3011951"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35" name="矩形 34"/>
          <p:cNvSpPr/>
          <p:nvPr/>
        </p:nvSpPr>
        <p:spPr>
          <a:xfrm>
            <a:off x="7093533" y="3385389"/>
            <a:ext cx="4774531" cy="400110"/>
          </a:xfrm>
          <a:prstGeom prst="rect">
            <a:avLst/>
          </a:prstGeom>
        </p:spPr>
        <p:txBody>
          <a:bodyPr wrap="square">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TensorFlow</a:t>
            </a: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Federated</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6328675" y="4120657"/>
            <a:ext cx="588049"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40" name="文本框 39"/>
          <p:cNvSpPr txBox="1"/>
          <p:nvPr/>
        </p:nvSpPr>
        <p:spPr>
          <a:xfrm>
            <a:off x="6257886" y="4143517"/>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7076294" y="4120657"/>
            <a:ext cx="3011951"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44" name="矩形 43"/>
          <p:cNvSpPr/>
          <p:nvPr/>
        </p:nvSpPr>
        <p:spPr>
          <a:xfrm>
            <a:off x="7148864" y="4151434"/>
            <a:ext cx="4774531" cy="523220"/>
          </a:xfrm>
          <a:prstGeom prst="rect">
            <a:avLst/>
          </a:prstGeom>
        </p:spPr>
        <p:txBody>
          <a:bodyPr wrap="square">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Component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6328675" y="4959733"/>
            <a:ext cx="588049"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55" name="文本框 54"/>
          <p:cNvSpPr txBox="1"/>
          <p:nvPr/>
        </p:nvSpPr>
        <p:spPr>
          <a:xfrm>
            <a:off x="6257886" y="4959733"/>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05</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a:off x="7076294" y="4959733"/>
            <a:ext cx="3011951"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57" name="矩形 56"/>
          <p:cNvSpPr/>
          <p:nvPr/>
        </p:nvSpPr>
        <p:spPr>
          <a:xfrm>
            <a:off x="7148864" y="4990510"/>
            <a:ext cx="4774531" cy="523220"/>
          </a:xfrm>
          <a:prstGeom prst="rect">
            <a:avLst/>
          </a:prstGeom>
        </p:spPr>
        <p:txBody>
          <a:bodyPr wrap="square">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Future</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2513295" y="3620200"/>
            <a:ext cx="2669236" cy="523220"/>
          </a:xfrm>
          <a:prstGeom prst="rect">
            <a:avLst/>
          </a:prstGeom>
          <a:noFill/>
        </p:spPr>
        <p:txBody>
          <a:bodyPr wrap="square" rtlCol="0">
            <a:spAutoFit/>
          </a:bodyPr>
          <a:lstStyle/>
          <a:p>
            <a:pPr algn="ctr"/>
            <a:r>
              <a:rPr lang="en-US" altLang="zh-CN" sz="2800" b="1" dirty="0">
                <a:solidFill>
                  <a:srgbClr val="48505B"/>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3200" b="1" dirty="0">
              <a:solidFill>
                <a:srgbClr val="48505B"/>
              </a:solidFill>
              <a:latin typeface="Arial" panose="020B0604020202020204" pitchFamily="34" charset="0"/>
              <a:ea typeface="微软雅黑" panose="020B0503020204020204" pitchFamily="34" charset="-122"/>
              <a:cs typeface="Arial" panose="020B0604020202020204" pitchFamily="34" charset="0"/>
            </a:endParaRPr>
          </a:p>
        </p:txBody>
      </p:sp>
      <p:sp>
        <p:nvSpPr>
          <p:cNvPr id="59" name="文本框 58"/>
          <p:cNvSpPr txBox="1"/>
          <p:nvPr/>
        </p:nvSpPr>
        <p:spPr>
          <a:xfrm>
            <a:off x="2513295" y="2511835"/>
            <a:ext cx="2669236" cy="1107996"/>
          </a:xfrm>
          <a:prstGeom prst="rect">
            <a:avLst/>
          </a:prstGeom>
          <a:noFill/>
          <a:ln w="22225">
            <a:solidFill>
              <a:schemeClr val="tx1">
                <a:lumMod val="75000"/>
                <a:lumOff val="25000"/>
              </a:schemeClr>
            </a:solidFill>
            <a:prstDash val="lgDashDot"/>
          </a:ln>
        </p:spPr>
        <p:txBody>
          <a:bodyPr wrap="square" rtlCol="0">
            <a:spAutoFit/>
          </a:bodyPr>
          <a:lstStyle/>
          <a:p>
            <a:pPr algn="ctr"/>
            <a:r>
              <a:rPr lang="zh-CN" altLang="en-US" sz="6600" dirty="0">
                <a:solidFill>
                  <a:srgbClr val="48505B"/>
                </a:solidFill>
                <a:latin typeface="微软雅黑" panose="020B0503020204020204" pitchFamily="34" charset="-122"/>
                <a:ea typeface="微软雅黑" panose="020B0503020204020204" pitchFamily="34" charset="-122"/>
                <a:cs typeface="Arial" panose="020B0604020202020204" pitchFamily="34" charset="0"/>
              </a:rPr>
              <a:t>目  录</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5"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heckerboard(across)">
                                      <p:cBhvr>
                                        <p:cTn id="20" dur="500"/>
                                        <p:tgtEl>
                                          <p:spTgt spid="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checkerboard(across)">
                                      <p:cBhvr>
                                        <p:cTn id="23" dur="500"/>
                                        <p:tgtEl>
                                          <p:spTgt spid="10"/>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heckerboard(across)">
                                      <p:cBhvr>
                                        <p:cTn id="26" dur="500"/>
                                        <p:tgtEl>
                                          <p:spTgt spid="11"/>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checkerboard(across)">
                                      <p:cBhvr>
                                        <p:cTn id="29" dur="500"/>
                                        <p:tgtEl>
                                          <p:spTgt spid="12"/>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checkerboard(across)">
                                      <p:cBhvr>
                                        <p:cTn id="32" dur="500"/>
                                        <p:tgtEl>
                                          <p:spTgt spid="18"/>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checkerboard(across)">
                                      <p:cBhvr>
                                        <p:cTn id="35" dur="500"/>
                                        <p:tgtEl>
                                          <p:spTgt spid="19"/>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checkerboard(across)">
                                      <p:cBhvr>
                                        <p:cTn id="38" dur="500"/>
                                        <p:tgtEl>
                                          <p:spTgt spid="23"/>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checkerboard(across)">
                                      <p:cBhvr>
                                        <p:cTn id="41" dur="500"/>
                                        <p:tgtEl>
                                          <p:spTgt spid="24"/>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checkerboard(across)">
                                      <p:cBhvr>
                                        <p:cTn id="44" dur="500"/>
                                        <p:tgtEl>
                                          <p:spTgt spid="25"/>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checkerboard(across)">
                                      <p:cBhvr>
                                        <p:cTn id="47" dur="500"/>
                                        <p:tgtEl>
                                          <p:spTgt spid="39"/>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checkerboard(across)">
                                      <p:cBhvr>
                                        <p:cTn id="50" dur="500"/>
                                        <p:tgtEl>
                                          <p:spTgt spid="40"/>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checkerboard(across)">
                                      <p:cBhvr>
                                        <p:cTn id="53" dur="500"/>
                                        <p:tgtEl>
                                          <p:spTgt spid="43"/>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checkerboard(across)">
                                      <p:cBhvr>
                                        <p:cTn id="56" dur="500"/>
                                        <p:tgtEl>
                                          <p:spTgt spid="45"/>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checkerboard(across)">
                                      <p:cBhvr>
                                        <p:cTn id="59" dur="500"/>
                                        <p:tgtEl>
                                          <p:spTgt spid="55"/>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checkerboard(across)">
                                      <p:cBhvr>
                                        <p:cTn id="62" dur="500"/>
                                        <p:tgtEl>
                                          <p:spTgt spid="56"/>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checkerboard(across)">
                                      <p:cBhvr>
                                        <p:cTn id="65" dur="500"/>
                                        <p:tgtEl>
                                          <p:spTgt spid="58"/>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checkerboard(across)">
                                      <p:cBhvr>
                                        <p:cTn id="6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animBg="1"/>
      <p:bldP spid="18" grpId="0"/>
      <p:bldP spid="19" grpId="0" animBg="1"/>
      <p:bldP spid="23" grpId="0" animBg="1"/>
      <p:bldP spid="24" grpId="0"/>
      <p:bldP spid="25" grpId="0" animBg="1"/>
      <p:bldP spid="39" grpId="0" animBg="1"/>
      <p:bldP spid="40" grpId="0"/>
      <p:bldP spid="43" grpId="0" animBg="1"/>
      <p:bldP spid="45" grpId="0" animBg="1"/>
      <p:bldP spid="55" grpId="0"/>
      <p:bldP spid="56" grpId="0" animBg="1"/>
      <p:bldP spid="58" grpId="0"/>
      <p:bldP spid="5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166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Component</a:t>
            </a:r>
          </a:p>
        </p:txBody>
      </p:sp>
      <p:pic>
        <p:nvPicPr>
          <p:cNvPr id="2" name="图片 1">
            <a:extLst>
              <a:ext uri="{FF2B5EF4-FFF2-40B4-BE49-F238E27FC236}">
                <a16:creationId xmlns:a16="http://schemas.microsoft.com/office/drawing/2014/main" id="{FE081C4D-6CA1-2D44-8BC9-59B8C1557C97}"/>
              </a:ext>
            </a:extLst>
          </p:cNvPr>
          <p:cNvPicPr>
            <a:picLocks noChangeAspect="1"/>
          </p:cNvPicPr>
          <p:nvPr/>
        </p:nvPicPr>
        <p:blipFill>
          <a:blip r:embed="rId3"/>
          <a:stretch>
            <a:fillRect/>
          </a:stretch>
        </p:blipFill>
        <p:spPr>
          <a:xfrm>
            <a:off x="1028700" y="965200"/>
            <a:ext cx="10134600" cy="4927600"/>
          </a:xfrm>
          <a:prstGeom prst="rect">
            <a:avLst/>
          </a:prstGeom>
        </p:spPr>
      </p:pic>
    </p:spTree>
    <p:extLst>
      <p:ext uri="{BB962C8B-B14F-4D97-AF65-F5344CB8AC3E}">
        <p14:creationId xmlns:p14="http://schemas.microsoft.com/office/powerpoint/2010/main" val="7039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166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Component</a:t>
            </a:r>
          </a:p>
        </p:txBody>
      </p:sp>
      <p:pic>
        <p:nvPicPr>
          <p:cNvPr id="2" name="图片 1">
            <a:extLst>
              <a:ext uri="{FF2B5EF4-FFF2-40B4-BE49-F238E27FC236}">
                <a16:creationId xmlns:a16="http://schemas.microsoft.com/office/drawing/2014/main" id="{FE081C4D-6CA1-2D44-8BC9-59B8C1557C97}"/>
              </a:ext>
            </a:extLst>
          </p:cNvPr>
          <p:cNvPicPr>
            <a:picLocks noChangeAspect="1"/>
          </p:cNvPicPr>
          <p:nvPr/>
        </p:nvPicPr>
        <p:blipFill>
          <a:blip r:embed="rId3"/>
          <a:stretch>
            <a:fillRect/>
          </a:stretch>
        </p:blipFill>
        <p:spPr>
          <a:xfrm>
            <a:off x="1028700" y="965200"/>
            <a:ext cx="10134600" cy="4927600"/>
          </a:xfrm>
          <a:prstGeom prst="rect">
            <a:avLst/>
          </a:prstGeom>
        </p:spPr>
      </p:pic>
      <p:pic>
        <p:nvPicPr>
          <p:cNvPr id="3" name="图片 2">
            <a:extLst>
              <a:ext uri="{FF2B5EF4-FFF2-40B4-BE49-F238E27FC236}">
                <a16:creationId xmlns:a16="http://schemas.microsoft.com/office/drawing/2014/main" id="{14E249A7-17C8-2747-AD7D-A130264FDBE3}"/>
              </a:ext>
            </a:extLst>
          </p:cNvPr>
          <p:cNvPicPr>
            <a:picLocks noChangeAspect="1"/>
          </p:cNvPicPr>
          <p:nvPr/>
        </p:nvPicPr>
        <p:blipFill>
          <a:blip r:embed="rId4"/>
          <a:stretch>
            <a:fillRect/>
          </a:stretch>
        </p:blipFill>
        <p:spPr>
          <a:xfrm>
            <a:off x="704850" y="965200"/>
            <a:ext cx="10782300" cy="4927600"/>
          </a:xfrm>
          <a:prstGeom prst="rect">
            <a:avLst/>
          </a:prstGeom>
        </p:spPr>
      </p:pic>
    </p:spTree>
    <p:extLst>
      <p:ext uri="{BB962C8B-B14F-4D97-AF65-F5344CB8AC3E}">
        <p14:creationId xmlns:p14="http://schemas.microsoft.com/office/powerpoint/2010/main" val="762429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166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Component</a:t>
            </a:r>
          </a:p>
        </p:txBody>
      </p:sp>
      <p:pic>
        <p:nvPicPr>
          <p:cNvPr id="8" name="图片 7">
            <a:extLst>
              <a:ext uri="{FF2B5EF4-FFF2-40B4-BE49-F238E27FC236}">
                <a16:creationId xmlns:a16="http://schemas.microsoft.com/office/drawing/2014/main" id="{AA362D09-9F7A-5E41-B3DA-91E29FD19840}"/>
              </a:ext>
            </a:extLst>
          </p:cNvPr>
          <p:cNvPicPr>
            <a:picLocks noChangeAspect="1"/>
          </p:cNvPicPr>
          <p:nvPr/>
        </p:nvPicPr>
        <p:blipFill>
          <a:blip r:embed="rId3"/>
          <a:stretch>
            <a:fillRect/>
          </a:stretch>
        </p:blipFill>
        <p:spPr>
          <a:xfrm>
            <a:off x="1241701" y="1142206"/>
            <a:ext cx="9931400" cy="4813300"/>
          </a:xfrm>
          <a:prstGeom prst="rect">
            <a:avLst/>
          </a:prstGeom>
        </p:spPr>
      </p:pic>
    </p:spTree>
    <p:extLst>
      <p:ext uri="{BB962C8B-B14F-4D97-AF65-F5344CB8AC3E}">
        <p14:creationId xmlns:p14="http://schemas.microsoft.com/office/powerpoint/2010/main" val="3224471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166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Component</a:t>
            </a:r>
          </a:p>
        </p:txBody>
      </p:sp>
      <p:pic>
        <p:nvPicPr>
          <p:cNvPr id="9" name="图片 8">
            <a:extLst>
              <a:ext uri="{FF2B5EF4-FFF2-40B4-BE49-F238E27FC236}">
                <a16:creationId xmlns:a16="http://schemas.microsoft.com/office/drawing/2014/main" id="{064ACE0B-8637-ED45-B677-BC6B64253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0346" y="1451122"/>
            <a:ext cx="7696200" cy="4236523"/>
          </a:xfrm>
          <a:prstGeom prst="rect">
            <a:avLst/>
          </a:prstGeom>
        </p:spPr>
      </p:pic>
    </p:spTree>
    <p:extLst>
      <p:ext uri="{BB962C8B-B14F-4D97-AF65-F5344CB8AC3E}">
        <p14:creationId xmlns:p14="http://schemas.microsoft.com/office/powerpoint/2010/main" val="3559967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Component</a:t>
            </a:r>
          </a:p>
        </p:txBody>
      </p:sp>
      <p:sp>
        <p:nvSpPr>
          <p:cNvPr id="3" name="文本框 2">
            <a:extLst>
              <a:ext uri="{FF2B5EF4-FFF2-40B4-BE49-F238E27FC236}">
                <a16:creationId xmlns:a16="http://schemas.microsoft.com/office/drawing/2014/main" id="{96C0DEF0-6BF5-3045-B84B-44F5D3888A33}"/>
              </a:ext>
            </a:extLst>
          </p:cNvPr>
          <p:cNvSpPr txBox="1"/>
          <p:nvPr/>
        </p:nvSpPr>
        <p:spPr>
          <a:xfrm>
            <a:off x="1137138" y="1524000"/>
            <a:ext cx="10447091" cy="2585323"/>
          </a:xfrm>
          <a:prstGeom prst="rect">
            <a:avLst/>
          </a:prstGeom>
          <a:noFill/>
        </p:spPr>
        <p:txBody>
          <a:bodyPr wrap="none" rtlCol="0">
            <a:spAutoFit/>
          </a:bodyPr>
          <a:lstStyle/>
          <a:p>
            <a:r>
              <a:rPr kumimoji="1" lang="zh-CN" altLang="en-US" dirty="0"/>
              <a:t>通信： 使用</a:t>
            </a:r>
            <a:r>
              <a:rPr kumimoji="1" lang="en-US" altLang="zh-CN" dirty="0" err="1"/>
              <a:t>gRPC</a:t>
            </a:r>
            <a:r>
              <a:rPr kumimoji="1" lang="zh-CN" altLang="en-US" dirty="0"/>
              <a:t>库</a:t>
            </a:r>
            <a:endParaRPr kumimoji="1" lang="en-US" altLang="zh-CN" dirty="0"/>
          </a:p>
          <a:p>
            <a:endParaRPr kumimoji="1" lang="en-US" altLang="zh-CN" dirty="0"/>
          </a:p>
          <a:p>
            <a:r>
              <a:rPr kumimoji="1" lang="en-US" altLang="zh-CN" dirty="0"/>
              <a:t>1.</a:t>
            </a:r>
            <a:r>
              <a:rPr kumimoji="1" lang="zh-CN" altLang="en-US" dirty="0"/>
              <a:t> </a:t>
            </a:r>
            <a:r>
              <a:rPr lang="zh-CN" altLang="en-US" dirty="0"/>
              <a:t>使用 </a:t>
            </a:r>
            <a:r>
              <a:rPr lang="en-US" altLang="zh-CN" dirty="0" err="1"/>
              <a:t>protobuf</a:t>
            </a:r>
            <a:r>
              <a:rPr lang="en-US" altLang="zh-CN" dirty="0"/>
              <a:t> </a:t>
            </a:r>
            <a:r>
              <a:rPr lang="zh-CN" altLang="en-US" dirty="0"/>
              <a:t>进行数据传输</a:t>
            </a:r>
            <a:r>
              <a:rPr lang="en-US" altLang="zh-CN" dirty="0"/>
              <a:t>. </a:t>
            </a:r>
            <a:r>
              <a:rPr lang="en-US" altLang="zh-CN" dirty="0" err="1"/>
              <a:t>protobuf</a:t>
            </a:r>
            <a:r>
              <a:rPr lang="en-US" altLang="zh-CN" dirty="0"/>
              <a:t> </a:t>
            </a:r>
            <a:r>
              <a:rPr lang="zh-CN" altLang="en-US" dirty="0"/>
              <a:t>是一种数据交换格式</a:t>
            </a:r>
            <a:endParaRPr lang="en-US" altLang="zh-CN" dirty="0"/>
          </a:p>
          <a:p>
            <a:r>
              <a:rPr kumimoji="1" lang="en-US" altLang="zh-CN" dirty="0"/>
              <a:t>	1.</a:t>
            </a:r>
            <a:r>
              <a:rPr kumimoji="1" lang="zh-CN" altLang="en-US" dirty="0"/>
              <a:t> </a:t>
            </a:r>
            <a:r>
              <a:rPr lang="en-US" altLang="zh-CN" dirty="0"/>
              <a:t>proto </a:t>
            </a:r>
            <a:r>
              <a:rPr lang="zh-CN" altLang="en-US" dirty="0"/>
              <a:t>文件</a:t>
            </a:r>
            <a:r>
              <a:rPr lang="en-US" altLang="zh-CN" dirty="0"/>
              <a:t>: </a:t>
            </a:r>
            <a:r>
              <a:rPr lang="zh-CN" altLang="en-US" dirty="0"/>
              <a:t>使用的 </a:t>
            </a:r>
            <a:r>
              <a:rPr lang="en-US" altLang="zh-CN" dirty="0"/>
              <a:t>proto </a:t>
            </a:r>
            <a:r>
              <a:rPr lang="zh-CN" altLang="en-US" dirty="0"/>
              <a:t>语法的文本文件</a:t>
            </a:r>
            <a:r>
              <a:rPr lang="en-US" altLang="zh-CN" dirty="0"/>
              <a:t>, </a:t>
            </a:r>
            <a:r>
              <a:rPr lang="zh-CN" altLang="en-US" dirty="0"/>
              <a:t>用来定义数据格式</a:t>
            </a:r>
            <a:endParaRPr kumimoji="1" lang="en-US" altLang="zh-CN" dirty="0"/>
          </a:p>
          <a:p>
            <a:r>
              <a:rPr kumimoji="1" lang="en-US" altLang="zh-CN" dirty="0"/>
              <a:t>	2.</a:t>
            </a:r>
            <a:r>
              <a:rPr kumimoji="1" lang="zh-CN" altLang="en-US" dirty="0"/>
              <a:t> </a:t>
            </a:r>
            <a:r>
              <a:rPr lang="en-US" altLang="zh-CN" dirty="0" err="1"/>
              <a:t>protoc</a:t>
            </a:r>
            <a:r>
              <a:rPr lang="en-US" altLang="zh-CN" dirty="0"/>
              <a:t>: </a:t>
            </a:r>
            <a:r>
              <a:rPr lang="en-US" altLang="zh-CN" dirty="0" err="1"/>
              <a:t>protobuf</a:t>
            </a:r>
            <a:r>
              <a:rPr lang="en-US" altLang="zh-CN" dirty="0"/>
              <a:t> </a:t>
            </a:r>
            <a:r>
              <a:rPr lang="zh-CN" altLang="en-US" dirty="0"/>
              <a:t>编译器</a:t>
            </a:r>
            <a:r>
              <a:rPr lang="en-US" altLang="zh-CN" dirty="0"/>
              <a:t>(compile), </a:t>
            </a:r>
            <a:r>
              <a:rPr lang="zh-CN" altLang="en-US" dirty="0"/>
              <a:t>将 </a:t>
            </a:r>
            <a:r>
              <a:rPr lang="en-US" altLang="zh-CN" dirty="0"/>
              <a:t>proto </a:t>
            </a:r>
            <a:r>
              <a:rPr lang="zh-CN" altLang="en-US" dirty="0"/>
              <a:t>文件编译成不同语言的实现</a:t>
            </a:r>
            <a:r>
              <a:rPr lang="en-US" altLang="zh-CN" dirty="0"/>
              <a:t>, </a:t>
            </a:r>
            <a:r>
              <a:rPr lang="zh-CN" altLang="en-US" dirty="0"/>
              <a:t>这样不同语言中</a:t>
            </a:r>
            <a:endParaRPr lang="en-US" altLang="zh-CN" dirty="0"/>
          </a:p>
          <a:p>
            <a:r>
              <a:rPr lang="en-US" altLang="zh-CN" dirty="0"/>
              <a:t>	</a:t>
            </a:r>
            <a:r>
              <a:rPr lang="zh-CN" altLang="en-US" dirty="0"/>
              <a:t>    的数据就可以和 </a:t>
            </a:r>
            <a:r>
              <a:rPr lang="en-US" altLang="zh-CN" dirty="0" err="1"/>
              <a:t>protobuf</a:t>
            </a:r>
            <a:r>
              <a:rPr lang="en-US" altLang="zh-CN" dirty="0"/>
              <a:t> </a:t>
            </a:r>
            <a:r>
              <a:rPr lang="zh-CN" altLang="en-US" dirty="0"/>
              <a:t>格式的数据进行交互</a:t>
            </a:r>
            <a:endParaRPr lang="en-US" altLang="zh-CN" dirty="0"/>
          </a:p>
          <a:p>
            <a:r>
              <a:rPr lang="en-US" altLang="zh-CN" dirty="0"/>
              <a:t>	3.</a:t>
            </a:r>
            <a:r>
              <a:rPr lang="zh-CN" altLang="en-US" dirty="0"/>
              <a:t> </a:t>
            </a:r>
            <a:r>
              <a:rPr lang="en-US" altLang="zh-CN" dirty="0" err="1"/>
              <a:t>protobuf</a:t>
            </a:r>
            <a:r>
              <a:rPr lang="en-US" altLang="zh-CN" dirty="0"/>
              <a:t> </a:t>
            </a:r>
            <a:r>
              <a:rPr lang="zh-CN" altLang="en-US" dirty="0"/>
              <a:t>运行时</a:t>
            </a:r>
            <a:r>
              <a:rPr lang="en-US" altLang="zh-CN" dirty="0"/>
              <a:t>(runtime): </a:t>
            </a:r>
            <a:r>
              <a:rPr lang="en-US" altLang="zh-CN" dirty="0" err="1"/>
              <a:t>protobuf</a:t>
            </a:r>
            <a:r>
              <a:rPr lang="en-US" altLang="zh-CN" dirty="0"/>
              <a:t> </a:t>
            </a:r>
            <a:r>
              <a:rPr lang="zh-CN" altLang="en-US" dirty="0"/>
              <a:t>运行时所需要的库</a:t>
            </a:r>
            <a:r>
              <a:rPr lang="en-US" altLang="zh-CN" dirty="0"/>
              <a:t>, </a:t>
            </a:r>
            <a:r>
              <a:rPr lang="zh-CN" altLang="en-US" dirty="0"/>
              <a:t>和 </a:t>
            </a:r>
            <a:r>
              <a:rPr lang="en-US" altLang="zh-CN" dirty="0" err="1"/>
              <a:t>protoc</a:t>
            </a:r>
            <a:r>
              <a:rPr lang="en-US" altLang="zh-CN" dirty="0"/>
              <a:t> </a:t>
            </a:r>
            <a:r>
              <a:rPr lang="zh-CN" altLang="en-US" dirty="0"/>
              <a:t>编译生成的代码进行交互</a:t>
            </a:r>
            <a:endParaRPr lang="en-US" altLang="zh-CN" dirty="0"/>
          </a:p>
          <a:p>
            <a:r>
              <a:rPr lang="en-US" altLang="zh-CN" dirty="0"/>
              <a:t>2.</a:t>
            </a:r>
            <a:r>
              <a:rPr lang="zh-CN" altLang="en-US" dirty="0"/>
              <a:t> 配置 </a:t>
            </a:r>
            <a:r>
              <a:rPr lang="en-US" altLang="zh-CN" dirty="0" err="1"/>
              <a:t>server.py</a:t>
            </a:r>
            <a:r>
              <a:rPr lang="zh-CN" altLang="en-US" dirty="0"/>
              <a:t> 和 </a:t>
            </a:r>
            <a:r>
              <a:rPr lang="en-US" altLang="zh-CN" dirty="0" err="1"/>
              <a:t>client.py</a:t>
            </a:r>
            <a:r>
              <a:rPr lang="en-US" altLang="zh-CN" dirty="0"/>
              <a:t>;</a:t>
            </a:r>
            <a:r>
              <a:rPr lang="zh-CN" altLang="en-US" dirty="0"/>
              <a:t> 客服端多次请求</a:t>
            </a:r>
            <a:r>
              <a:rPr lang="en-US" altLang="zh-CN" dirty="0"/>
              <a:t>(</a:t>
            </a:r>
            <a:r>
              <a:rPr lang="zh-CN" altLang="en-US" dirty="0"/>
              <a:t>流式</a:t>
            </a:r>
            <a:r>
              <a:rPr lang="en-US" altLang="zh-CN" dirty="0"/>
              <a:t>), </a:t>
            </a:r>
            <a:r>
              <a:rPr lang="zh-CN" altLang="en-US" dirty="0"/>
              <a:t>服务器多次应答</a:t>
            </a:r>
            <a:r>
              <a:rPr lang="en-US" altLang="zh-CN" dirty="0"/>
              <a:t>(</a:t>
            </a:r>
            <a:r>
              <a:rPr lang="zh-CN" altLang="en-US" dirty="0"/>
              <a:t>流式</a:t>
            </a:r>
            <a:r>
              <a:rPr lang="en-US" altLang="zh-CN" dirty="0"/>
              <a:t>)</a:t>
            </a:r>
          </a:p>
          <a:p>
            <a:endParaRPr lang="zh-CN" altLang="en-US" dirty="0"/>
          </a:p>
        </p:txBody>
      </p:sp>
      <p:sp>
        <p:nvSpPr>
          <p:cNvPr id="8" name="文本框 7">
            <a:extLst>
              <a:ext uri="{FF2B5EF4-FFF2-40B4-BE49-F238E27FC236}">
                <a16:creationId xmlns:a16="http://schemas.microsoft.com/office/drawing/2014/main" id="{F7F1B0C5-1CDB-284E-BA8A-0FD78E9A9B5F}"/>
              </a:ext>
            </a:extLst>
          </p:cNvPr>
          <p:cNvSpPr txBox="1"/>
          <p:nvPr/>
        </p:nvSpPr>
        <p:spPr>
          <a:xfrm>
            <a:off x="1137138" y="4663082"/>
            <a:ext cx="3821880" cy="369332"/>
          </a:xfrm>
          <a:prstGeom prst="rect">
            <a:avLst/>
          </a:prstGeom>
          <a:noFill/>
        </p:spPr>
        <p:txBody>
          <a:bodyPr wrap="none" rtlCol="0">
            <a:spAutoFit/>
          </a:bodyPr>
          <a:lstStyle/>
          <a:p>
            <a:r>
              <a:rPr kumimoji="1" lang="zh-CN" altLang="en-US" dirty="0"/>
              <a:t>数据集： 赋值 </a:t>
            </a:r>
            <a:r>
              <a:rPr kumimoji="1" lang="en-US" altLang="zh-CN" dirty="0" err="1"/>
              <a:t>clientID</a:t>
            </a:r>
            <a:r>
              <a:rPr kumimoji="1" lang="zh-CN" altLang="en-US" dirty="0"/>
              <a:t>，数据集分散</a:t>
            </a:r>
          </a:p>
        </p:txBody>
      </p:sp>
    </p:spTree>
    <p:extLst>
      <p:ext uri="{BB962C8B-B14F-4D97-AF65-F5344CB8AC3E}">
        <p14:creationId xmlns:p14="http://schemas.microsoft.com/office/powerpoint/2010/main" val="1374579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a:extLst>
              <a:ext uri="{BEBA8EAE-BF5A-486C-A8C5-ECC9F3942E4B}">
                <a14:imgProps xmlns:a14="http://schemas.microsoft.com/office/drawing/2010/main">
                  <a14:imgLayer>
                    <a14:imgEffect>
                      <a14:brightnessContrast bright="-40000"/>
                    </a14:imgEffect>
                    <a14:imgEffect>
                      <a14:saturation sat="0"/>
                    </a14:imgEffect>
                  </a14:imgLayer>
                </a14:imgProps>
              </a:ext>
              <a:ext uri="{28A0092B-C50C-407E-A947-70E740481C1C}">
                <a14:useLocalDpi xmlns:a14="http://schemas.microsoft.com/office/drawing/2010/main" val="0"/>
              </a:ext>
            </a:extLst>
          </a:blip>
          <a:srcRect t="50108"/>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5260"/>
          </a:xfrm>
          <a:prstGeom prst="rect">
            <a:avLst/>
          </a:prstGeom>
          <a:noFill/>
        </p:spPr>
        <p:txBody>
          <a:bodyPr wrap="square" rtlCol="0">
            <a:spAutoFit/>
          </a:bodyPr>
          <a:lstStyle/>
          <a:p>
            <a:pPr algn="ctr"/>
            <a:r>
              <a:rPr lang="en-US" altLang="zh-CN" sz="8800" dirty="0">
                <a:latin typeface="FuturaBookC" pitchFamily="2" charset="-52"/>
              </a:rPr>
              <a:t>0</a:t>
            </a:r>
            <a:r>
              <a:rPr lang="en-US" sz="8800" dirty="0">
                <a:latin typeface="FuturaBookC" pitchFamily="2" charset="-52"/>
              </a:rPr>
              <a:t>5</a:t>
            </a:r>
          </a:p>
        </p:txBody>
      </p:sp>
      <p:sp>
        <p:nvSpPr>
          <p:cNvPr id="32" name="文本框 31"/>
          <p:cNvSpPr txBox="1"/>
          <p:nvPr/>
        </p:nvSpPr>
        <p:spPr>
          <a:xfrm>
            <a:off x="5304472" y="2637065"/>
            <a:ext cx="4422225" cy="706755"/>
          </a:xfrm>
          <a:prstGeom prst="rect">
            <a:avLst/>
          </a:prstGeom>
          <a:noFill/>
        </p:spPr>
        <p:txBody>
          <a:bodyPr wrap="square" rtlCol="0">
            <a:spAutoFit/>
          </a:bodyPr>
          <a:lstStyle/>
          <a:p>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Future</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edge">
                                      <p:cBhvr>
                                        <p:cTn id="20" dur="2000"/>
                                        <p:tgtEl>
                                          <p:spTgt spid="26"/>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edge">
                                      <p:cBhvr>
                                        <p:cTn id="26" dur="2000"/>
                                        <p:tgtEl>
                                          <p:spTgt spid="2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edge">
                                      <p:cBhvr>
                                        <p:cTn id="29" dur="2000"/>
                                        <p:tgtEl>
                                          <p:spTgt spid="30"/>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Future</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pic>
        <p:nvPicPr>
          <p:cNvPr id="9" name="图片 8">
            <a:extLst>
              <a:ext uri="{FF2B5EF4-FFF2-40B4-BE49-F238E27FC236}">
                <a16:creationId xmlns:a16="http://schemas.microsoft.com/office/drawing/2014/main" id="{2D100B5B-D59F-F049-BED8-8A965EB427A4}"/>
              </a:ext>
            </a:extLst>
          </p:cNvPr>
          <p:cNvPicPr>
            <a:picLocks noChangeAspect="1"/>
          </p:cNvPicPr>
          <p:nvPr/>
        </p:nvPicPr>
        <p:blipFill>
          <a:blip r:embed="rId3"/>
          <a:stretch>
            <a:fillRect/>
          </a:stretch>
        </p:blipFill>
        <p:spPr>
          <a:xfrm>
            <a:off x="1448623" y="1793631"/>
            <a:ext cx="10069454" cy="3247292"/>
          </a:xfrm>
          <a:prstGeom prst="rect">
            <a:avLst/>
          </a:prstGeom>
        </p:spPr>
      </p:pic>
    </p:spTree>
    <p:extLst>
      <p:ext uri="{BB962C8B-B14F-4D97-AF65-F5344CB8AC3E}">
        <p14:creationId xmlns:p14="http://schemas.microsoft.com/office/powerpoint/2010/main" val="2625631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3">
            <a:extLst>
              <a:ext uri="{BEBA8EAE-BF5A-486C-A8C5-ECC9F3942E4B}">
                <a14:imgProps xmlns:a14="http://schemas.microsoft.com/office/drawing/2010/main">
                  <a14:imgLayer>
                    <a14:imgEffect>
                      <a14:brightnessContrast bright="-40000"/>
                    </a14:imgEffect>
                    <a14:imgEffect>
                      <a14:saturation sat="0"/>
                    </a14:imgEffect>
                  </a14:imgLayer>
                </a14:imgProps>
              </a:ext>
              <a:ext uri="{28A0092B-C50C-407E-A947-70E740481C1C}">
                <a14:useLocalDpi xmlns:a14="http://schemas.microsoft.com/office/drawing/2010/main" val="0"/>
              </a:ext>
            </a:extLst>
          </a:blip>
          <a:srcRect t="50108"/>
          <a:stretch>
            <a:fillRect/>
          </a:stretch>
        </p:blipFill>
        <p:spPr>
          <a:xfrm>
            <a:off x="-26272" y="-30954"/>
            <a:ext cx="12218272" cy="3429000"/>
          </a:xfrm>
          <a:prstGeom prst="rect">
            <a:avLst/>
          </a:prstGeom>
        </p:spPr>
      </p:pic>
      <p:sp>
        <p:nvSpPr>
          <p:cNvPr id="8" name="圆角矩形 7"/>
          <p:cNvSpPr/>
          <p:nvPr/>
        </p:nvSpPr>
        <p:spPr>
          <a:xfrm>
            <a:off x="673509" y="591959"/>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0" dirty="0">
                <a:solidFill>
                  <a:schemeClr val="tx1"/>
                </a:solidFill>
              </a:rPr>
              <a:t>Thank</a:t>
            </a:r>
            <a:r>
              <a:rPr lang="zh-CN" altLang="en-US" sz="10000" dirty="0">
                <a:solidFill>
                  <a:schemeClr val="tx1"/>
                </a:solidFill>
              </a:rPr>
              <a:t> </a:t>
            </a:r>
            <a:r>
              <a:rPr lang="en-US" altLang="zh-CN" sz="10000" dirty="0">
                <a:solidFill>
                  <a:schemeClr val="tx1"/>
                </a:solidFill>
              </a:rPr>
              <a:t>you</a:t>
            </a:r>
            <a:r>
              <a:rPr lang="zh-CN" altLang="en-US" sz="10000" dirty="0">
                <a:solidFill>
                  <a:schemeClr val="tx1"/>
                </a:solidFill>
              </a:rPr>
              <a:t> </a:t>
            </a:r>
          </a:p>
        </p:txBody>
      </p:sp>
      <p:cxnSp>
        <p:nvCxnSpPr>
          <p:cNvPr id="53" name="直接连接符 52"/>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1000"/>
                                        <p:tgtEl>
                                          <p:spTgt spid="8"/>
                                        </p:tgtEl>
                                      </p:cBhvr>
                                    </p:animEffect>
                                  </p:childTnLst>
                                </p:cTn>
                              </p:par>
                              <p:par>
                                <p:cTn id="8" presetID="5" presetClass="entr" presetSubtype="1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checkerboard(across)">
                                      <p:cBhvr>
                                        <p:cTn id="10" dur="1000"/>
                                        <p:tgtEl>
                                          <p:spTgt spid="53"/>
                                        </p:tgtEl>
                                      </p:cBhvr>
                                    </p:animEffect>
                                  </p:childTnLst>
                                </p:cTn>
                              </p:par>
                              <p:par>
                                <p:cTn id="11" presetID="5" presetClass="entr" presetSubtype="1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checkerboard(across)">
                                      <p:cBhvr>
                                        <p:cTn id="13" dur="1000"/>
                                        <p:tgtEl>
                                          <p:spTgt spid="54"/>
                                        </p:tgtEl>
                                      </p:cBhvr>
                                    </p:animEffect>
                                  </p:childTnLst>
                                </p:cTn>
                              </p:par>
                              <p:par>
                                <p:cTn id="14" presetID="5" presetClass="entr" presetSubtype="1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heckerboard(across)">
                                      <p:cBhvr>
                                        <p:cTn id="16" dur="1000"/>
                                        <p:tgtEl>
                                          <p:spTgt spid="2"/>
                                        </p:tgtEl>
                                      </p:cBhvr>
                                    </p:animEffect>
                                  </p:childTnLst>
                                </p:cTn>
                              </p:par>
                              <p:par>
                                <p:cTn id="17" presetID="5"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heckerboard(across)">
                                      <p:cBhvr>
                                        <p:cTn id="1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a:extLst>
              <a:ext uri="{BEBA8EAE-BF5A-486C-A8C5-ECC9F3942E4B}">
                <a14:imgProps xmlns:a14="http://schemas.microsoft.com/office/drawing/2010/main">
                  <a14:imgLayer>
                    <a14:imgEffect>
                      <a14:brightnessContrast bright="-40000"/>
                    </a14:imgEffect>
                    <a14:imgEffect>
                      <a14:saturation sat="0"/>
                    </a14:imgEffect>
                  </a14:imgLayer>
                </a14:imgProps>
              </a:ext>
              <a:ext uri="{28A0092B-C50C-407E-A947-70E740481C1C}">
                <a14:useLocalDpi xmlns:a14="http://schemas.microsoft.com/office/drawing/2010/main" val="0"/>
              </a:ext>
            </a:extLst>
          </a:blip>
          <a:srcRect t="50108"/>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6550"/>
          </a:xfrm>
          <a:prstGeom prst="rect">
            <a:avLst/>
          </a:prstGeom>
          <a:noFill/>
        </p:spPr>
        <p:txBody>
          <a:bodyPr wrap="square" rtlCol="0">
            <a:spAutoFit/>
          </a:bodyPr>
          <a:lstStyle/>
          <a:p>
            <a:pPr algn="ctr"/>
            <a:r>
              <a:rPr lang="en-US" altLang="zh-CN" sz="8800" dirty="0">
                <a:latin typeface="FuturaBookC" pitchFamily="2" charset="-52"/>
              </a:rPr>
              <a:t>01</a:t>
            </a:r>
            <a:endParaRPr lang="zh-CN" altLang="en-US" sz="8800" dirty="0">
              <a:latin typeface="FuturaBookC" pitchFamily="2" charset="-52"/>
            </a:endParaRPr>
          </a:p>
        </p:txBody>
      </p:sp>
      <p:sp>
        <p:nvSpPr>
          <p:cNvPr id="32" name="文本框 31"/>
          <p:cNvSpPr txBox="1"/>
          <p:nvPr/>
        </p:nvSpPr>
        <p:spPr>
          <a:xfrm>
            <a:off x="5293235" y="2766994"/>
            <a:ext cx="4422225" cy="706755"/>
          </a:xfrm>
          <a:prstGeom prst="rect">
            <a:avLst/>
          </a:prstGeom>
          <a:noFill/>
        </p:spPr>
        <p:txBody>
          <a:bodyPr wrap="square" rtlCol="0">
            <a:spAutoFit/>
          </a:bodyPr>
          <a:lstStyle/>
          <a:p>
            <a:pPr algn="dist"/>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Introduction</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edge">
                                      <p:cBhvr>
                                        <p:cTn id="20" dur="2000"/>
                                        <p:tgtEl>
                                          <p:spTgt spid="26"/>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edge">
                                      <p:cBhvr>
                                        <p:cTn id="26" dur="2000"/>
                                        <p:tgtEl>
                                          <p:spTgt spid="2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edge">
                                      <p:cBhvr>
                                        <p:cTn id="29" dur="2000"/>
                                        <p:tgtEl>
                                          <p:spTgt spid="30"/>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BC9150D0-0A81-4F4A-9702-3E0B2C9B00A0}"/>
              </a:ext>
            </a:extLst>
          </p:cNvPr>
          <p:cNvSpPr>
            <a:spLocks noGrp="1"/>
          </p:cNvSpPr>
          <p:nvPr>
            <p:ph type="subTitle" idx="1"/>
          </p:nvPr>
        </p:nvSpPr>
        <p:spPr>
          <a:xfrm>
            <a:off x="924910" y="1902372"/>
            <a:ext cx="9743090" cy="3355428"/>
          </a:xfrm>
        </p:spPr>
        <p:txBody>
          <a:bodyPr/>
          <a:lstStyle/>
          <a:p>
            <a:pPr marL="457200" indent="-457200" algn="l">
              <a:lnSpc>
                <a:spcPct val="250000"/>
              </a:lnSpc>
              <a:buFont typeface="Arial" panose="020B0604020202020204" pitchFamily="34" charset="0"/>
              <a:buChar char="•"/>
            </a:pPr>
            <a:r>
              <a:rPr kumimoji="1" lang="zh-CN" altLang="en-US" dirty="0"/>
              <a:t>终端设备计算力的发展</a:t>
            </a:r>
            <a:endParaRPr kumimoji="1" lang="en-US" altLang="zh-CN" dirty="0"/>
          </a:p>
          <a:p>
            <a:pPr marL="457200" indent="-457200" algn="l">
              <a:lnSpc>
                <a:spcPct val="250000"/>
              </a:lnSpc>
              <a:buFont typeface="Arial" panose="020B0604020202020204" pitchFamily="34" charset="0"/>
              <a:buChar char="•"/>
            </a:pPr>
            <a:r>
              <a:rPr kumimoji="1" lang="zh-CN" altLang="en-US" dirty="0"/>
              <a:t>终端持有的数据量</a:t>
            </a:r>
            <a:endParaRPr kumimoji="1" lang="en-US" altLang="zh-CN" dirty="0"/>
          </a:p>
          <a:p>
            <a:pPr marL="457200" indent="-457200" algn="l">
              <a:lnSpc>
                <a:spcPct val="250000"/>
              </a:lnSpc>
              <a:buFont typeface="Arial" panose="020B0604020202020204" pitchFamily="34" charset="0"/>
              <a:buChar char="•"/>
            </a:pPr>
            <a:r>
              <a:rPr kumimoji="1" lang="zh-CN" altLang="en-US" dirty="0"/>
              <a:t>数据的隐私性</a:t>
            </a:r>
          </a:p>
        </p:txBody>
      </p:sp>
      <p:grpSp>
        <p:nvGrpSpPr>
          <p:cNvPr id="4" name="组合 3">
            <a:extLst>
              <a:ext uri="{FF2B5EF4-FFF2-40B4-BE49-F238E27FC236}">
                <a16:creationId xmlns:a16="http://schemas.microsoft.com/office/drawing/2014/main" id="{517505C3-EEE6-F546-969C-34C53E2F46A1}"/>
              </a:ext>
            </a:extLst>
          </p:cNvPr>
          <p:cNvGrpSpPr/>
          <p:nvPr/>
        </p:nvGrpSpPr>
        <p:grpSpPr>
          <a:xfrm>
            <a:off x="-24130" y="277971"/>
            <a:ext cx="839788" cy="514747"/>
            <a:chOff x="0" y="615156"/>
            <a:chExt cx="839788" cy="514747"/>
          </a:xfrm>
        </p:grpSpPr>
        <p:sp>
          <p:nvSpPr>
            <p:cNvPr id="5" name="平行四边形 4">
              <a:extLst>
                <a:ext uri="{FF2B5EF4-FFF2-40B4-BE49-F238E27FC236}">
                  <a16:creationId xmlns:a16="http://schemas.microsoft.com/office/drawing/2014/main" id="{D09535BC-A533-1D41-BBF5-746E83B52936}"/>
                </a:ext>
              </a:extLst>
            </p:cNvPr>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9">
              <a:extLst>
                <a:ext uri="{FF2B5EF4-FFF2-40B4-BE49-F238E27FC236}">
                  <a16:creationId xmlns:a16="http://schemas.microsoft.com/office/drawing/2014/main" id="{F271BACD-B2A4-9C4F-90CF-DFA7108C3D63}"/>
                </a:ext>
              </a:extLst>
            </p:cNvPr>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a:extLst>
              <a:ext uri="{FF2B5EF4-FFF2-40B4-BE49-F238E27FC236}">
                <a16:creationId xmlns:a16="http://schemas.microsoft.com/office/drawing/2014/main" id="{15FDD88B-E3D3-A24C-9836-1707B62CFAF8}"/>
              </a:ext>
            </a:extLst>
          </p:cNvPr>
          <p:cNvSpPr txBox="1"/>
          <p:nvPr/>
        </p:nvSpPr>
        <p:spPr>
          <a:xfrm>
            <a:off x="1057275" y="278130"/>
            <a:ext cx="5426075" cy="46037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Introduction</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330036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Introduction</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pic>
        <p:nvPicPr>
          <p:cNvPr id="9" name="图片 8">
            <a:extLst>
              <a:ext uri="{FF2B5EF4-FFF2-40B4-BE49-F238E27FC236}">
                <a16:creationId xmlns:a16="http://schemas.microsoft.com/office/drawing/2014/main" id="{6754F532-0F37-BD42-8FCA-52E786AEEE7B}"/>
              </a:ext>
            </a:extLst>
          </p:cNvPr>
          <p:cNvPicPr>
            <a:picLocks noChangeAspect="1"/>
          </p:cNvPicPr>
          <p:nvPr/>
        </p:nvPicPr>
        <p:blipFill>
          <a:blip r:embed="rId3"/>
          <a:stretch>
            <a:fillRect/>
          </a:stretch>
        </p:blipFill>
        <p:spPr>
          <a:xfrm>
            <a:off x="2060028" y="1729018"/>
            <a:ext cx="7446360" cy="4111230"/>
          </a:xfrm>
          <a:prstGeom prst="rect">
            <a:avLst/>
          </a:prstGeom>
        </p:spPr>
      </p:pic>
    </p:spTree>
    <p:extLst>
      <p:ext uri="{BB962C8B-B14F-4D97-AF65-F5344CB8AC3E}">
        <p14:creationId xmlns:p14="http://schemas.microsoft.com/office/powerpoint/2010/main" val="3307227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a:extLst>
              <a:ext uri="{BEBA8EAE-BF5A-486C-A8C5-ECC9F3942E4B}">
                <a14:imgProps xmlns:a14="http://schemas.microsoft.com/office/drawing/2010/main">
                  <a14:imgLayer>
                    <a14:imgEffect>
                      <a14:brightnessContrast bright="-40000"/>
                    </a14:imgEffect>
                    <a14:imgEffect>
                      <a14:saturation sat="0"/>
                    </a14:imgEffect>
                  </a14:imgLayer>
                </a14:imgProps>
              </a:ext>
              <a:ext uri="{28A0092B-C50C-407E-A947-70E740481C1C}">
                <a14:useLocalDpi xmlns:a14="http://schemas.microsoft.com/office/drawing/2010/main" val="0"/>
              </a:ext>
            </a:extLst>
          </a:blip>
          <a:srcRect t="50108"/>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5260"/>
          </a:xfrm>
          <a:prstGeom prst="rect">
            <a:avLst/>
          </a:prstGeom>
          <a:noFill/>
        </p:spPr>
        <p:txBody>
          <a:bodyPr wrap="square" rtlCol="0">
            <a:spAutoFit/>
          </a:bodyPr>
          <a:lstStyle/>
          <a:p>
            <a:pPr algn="ctr"/>
            <a:r>
              <a:rPr lang="en-US" altLang="zh-CN" sz="8800" dirty="0">
                <a:latin typeface="FuturaBookC" pitchFamily="2" charset="-52"/>
              </a:rPr>
              <a:t>02</a:t>
            </a:r>
            <a:endParaRPr lang="zh-CN" altLang="en-US" sz="8800" dirty="0">
              <a:latin typeface="FuturaBookC" pitchFamily="2" charset="-52"/>
            </a:endParaRPr>
          </a:p>
        </p:txBody>
      </p:sp>
      <p:sp>
        <p:nvSpPr>
          <p:cNvPr id="32" name="文本框 31"/>
          <p:cNvSpPr txBox="1"/>
          <p:nvPr/>
        </p:nvSpPr>
        <p:spPr>
          <a:xfrm>
            <a:off x="5304472" y="2637065"/>
            <a:ext cx="4422225" cy="707886"/>
          </a:xfrm>
          <a:prstGeom prst="rect">
            <a:avLst/>
          </a:prstGeom>
          <a:noFill/>
        </p:spPr>
        <p:txBody>
          <a:bodyPr wrap="square" rtlCol="0">
            <a:spAutoFit/>
          </a:bodyPr>
          <a:lstStyle/>
          <a:p>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Algorithm</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edge">
                                      <p:cBhvr>
                                        <p:cTn id="20" dur="2000"/>
                                        <p:tgtEl>
                                          <p:spTgt spid="26"/>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edge">
                                      <p:cBhvr>
                                        <p:cTn id="26" dur="2000"/>
                                        <p:tgtEl>
                                          <p:spTgt spid="2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edge">
                                      <p:cBhvr>
                                        <p:cTn id="29" dur="2000"/>
                                        <p:tgtEl>
                                          <p:spTgt spid="30"/>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Algorithm</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 name="矩形 2">
            <a:extLst>
              <a:ext uri="{FF2B5EF4-FFF2-40B4-BE49-F238E27FC236}">
                <a16:creationId xmlns:a16="http://schemas.microsoft.com/office/drawing/2014/main" id="{6351C4BF-050D-DA46-885A-EE268BA70D65}"/>
              </a:ext>
            </a:extLst>
          </p:cNvPr>
          <p:cNvSpPr/>
          <p:nvPr/>
        </p:nvSpPr>
        <p:spPr>
          <a:xfrm>
            <a:off x="1057275" y="1831539"/>
            <a:ext cx="6096000" cy="2231508"/>
          </a:xfrm>
          <a:prstGeom prst="rect">
            <a:avLst/>
          </a:prstGeom>
        </p:spPr>
        <p:txBody>
          <a:bodyPr>
            <a:spAutoFit/>
          </a:bodyPr>
          <a:lstStyle/>
          <a:p>
            <a:pPr marL="285750" indent="-285750">
              <a:lnSpc>
                <a:spcPct val="200000"/>
              </a:lnSpc>
              <a:buFont typeface="Arial" panose="020B0604020202020204" pitchFamily="34" charset="0"/>
              <a:buChar char="•"/>
            </a:pPr>
            <a:r>
              <a:rPr lang="en-US" altLang="zh-CN" b="1" dirty="0"/>
              <a:t>Non-IID</a:t>
            </a:r>
            <a:r>
              <a:rPr lang="en-US" altLang="zh-CN" dirty="0"/>
              <a:t> </a:t>
            </a:r>
          </a:p>
          <a:p>
            <a:pPr marL="285750" indent="-285750">
              <a:lnSpc>
                <a:spcPct val="200000"/>
              </a:lnSpc>
              <a:buFont typeface="Arial" panose="020B0604020202020204" pitchFamily="34" charset="0"/>
              <a:buChar char="•"/>
            </a:pPr>
            <a:r>
              <a:rPr lang="en-US" altLang="zh-CN" b="1" dirty="0"/>
              <a:t>Unbalanced</a:t>
            </a:r>
            <a:r>
              <a:rPr lang="en-US" altLang="zh-CN" dirty="0"/>
              <a:t> </a:t>
            </a:r>
          </a:p>
          <a:p>
            <a:pPr marL="285750" indent="-285750">
              <a:lnSpc>
                <a:spcPct val="200000"/>
              </a:lnSpc>
              <a:buFont typeface="Arial" panose="020B0604020202020204" pitchFamily="34" charset="0"/>
              <a:buChar char="•"/>
            </a:pPr>
            <a:r>
              <a:rPr lang="en-US" altLang="zh-CN" b="1" dirty="0"/>
              <a:t>Massively distributed</a:t>
            </a:r>
            <a:r>
              <a:rPr lang="en-US" altLang="zh-CN" dirty="0"/>
              <a:t> </a:t>
            </a:r>
          </a:p>
          <a:p>
            <a:pPr marL="285750" indent="-285750">
              <a:lnSpc>
                <a:spcPct val="200000"/>
              </a:lnSpc>
              <a:buFont typeface="Arial" panose="020B0604020202020204" pitchFamily="34" charset="0"/>
              <a:buChar char="•"/>
            </a:pPr>
            <a:r>
              <a:rPr lang="en-US" altLang="zh-CN" b="1" dirty="0"/>
              <a:t>Limited communication</a:t>
            </a:r>
            <a:endParaRPr lang="zh-CN" altLang="en-US" dirty="0">
              <a:effectLst/>
            </a:endParaRPr>
          </a:p>
        </p:txBody>
      </p:sp>
      <p:sp>
        <p:nvSpPr>
          <p:cNvPr id="9" name="矩形 8">
            <a:extLst>
              <a:ext uri="{FF2B5EF4-FFF2-40B4-BE49-F238E27FC236}">
                <a16:creationId xmlns:a16="http://schemas.microsoft.com/office/drawing/2014/main" id="{943E70A4-9C25-1547-8964-7B4840C021F5}"/>
              </a:ext>
            </a:extLst>
          </p:cNvPr>
          <p:cNvSpPr/>
          <p:nvPr/>
        </p:nvSpPr>
        <p:spPr>
          <a:xfrm>
            <a:off x="1057275" y="1289410"/>
            <a:ext cx="2439963" cy="369332"/>
          </a:xfrm>
          <a:prstGeom prst="rect">
            <a:avLst/>
          </a:prstGeom>
        </p:spPr>
        <p:txBody>
          <a:bodyPr wrap="none">
            <a:spAutoFit/>
          </a:bodyPr>
          <a:lstStyle/>
          <a:p>
            <a:r>
              <a:rPr lang="en-US" altLang="zh-CN" b="1" dirty="0">
                <a:solidFill>
                  <a:srgbClr val="333333"/>
                </a:solidFill>
                <a:latin typeface="Open Sans"/>
              </a:rPr>
              <a:t>Federated Optimization</a:t>
            </a:r>
            <a:endParaRPr lang="en-US" altLang="zh-CN" b="1" i="0" u="none" strike="noStrike" dirty="0">
              <a:solidFill>
                <a:srgbClr val="333333"/>
              </a:solidFill>
              <a:effectLst/>
              <a:latin typeface="Open Sans"/>
            </a:endParaRPr>
          </a:p>
        </p:txBody>
      </p:sp>
    </p:spTree>
    <p:extLst>
      <p:ext uri="{BB962C8B-B14F-4D97-AF65-F5344CB8AC3E}">
        <p14:creationId xmlns:p14="http://schemas.microsoft.com/office/powerpoint/2010/main" val="362215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Algorithm</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 name="矩形 2">
            <a:extLst>
              <a:ext uri="{FF2B5EF4-FFF2-40B4-BE49-F238E27FC236}">
                <a16:creationId xmlns:a16="http://schemas.microsoft.com/office/drawing/2014/main" id="{36719B86-3EA4-B94E-8F62-8DCDB7DFC552}"/>
              </a:ext>
            </a:extLst>
          </p:cNvPr>
          <p:cNvSpPr/>
          <p:nvPr/>
        </p:nvSpPr>
        <p:spPr>
          <a:xfrm>
            <a:off x="1057275" y="1079203"/>
            <a:ext cx="3640868" cy="369332"/>
          </a:xfrm>
          <a:prstGeom prst="rect">
            <a:avLst/>
          </a:prstGeom>
        </p:spPr>
        <p:txBody>
          <a:bodyPr wrap="none">
            <a:spAutoFit/>
          </a:bodyPr>
          <a:lstStyle/>
          <a:p>
            <a:r>
              <a:rPr lang="en-US" altLang="zh-CN" b="1" dirty="0">
                <a:solidFill>
                  <a:srgbClr val="000000"/>
                </a:solidFill>
                <a:latin typeface="PT Sans" panose="020B0503020203020204" pitchFamily="34" charset="0"/>
              </a:rPr>
              <a:t>The </a:t>
            </a:r>
            <a:r>
              <a:rPr lang="en-US" altLang="zh-CN" b="1" dirty="0" err="1">
                <a:solidFill>
                  <a:srgbClr val="000000"/>
                </a:solidFill>
                <a:latin typeface="PT Sans" panose="020B0503020203020204" pitchFamily="34" charset="0"/>
              </a:rPr>
              <a:t>FederatedAveraging</a:t>
            </a:r>
            <a:r>
              <a:rPr lang="en-US" altLang="zh-CN" b="1" dirty="0">
                <a:solidFill>
                  <a:srgbClr val="000000"/>
                </a:solidFill>
                <a:latin typeface="PT Sans" panose="020B0503020203020204" pitchFamily="34" charset="0"/>
              </a:rPr>
              <a:t> Algorithm</a:t>
            </a:r>
            <a:endParaRPr lang="en-US" altLang="zh-CN" dirty="0">
              <a:solidFill>
                <a:srgbClr val="000000"/>
              </a:solidFill>
              <a:effectLst/>
              <a:latin typeface="PT Sans" panose="020B0503020203020204" pitchFamily="34" charset="0"/>
            </a:endParaRPr>
          </a:p>
        </p:txBody>
      </p:sp>
      <p:sp>
        <p:nvSpPr>
          <p:cNvPr id="8" name="矩形 7">
            <a:extLst>
              <a:ext uri="{FF2B5EF4-FFF2-40B4-BE49-F238E27FC236}">
                <a16:creationId xmlns:a16="http://schemas.microsoft.com/office/drawing/2014/main" id="{83A23AFD-CBB3-944B-9BD9-952005C6BDD5}"/>
              </a:ext>
            </a:extLst>
          </p:cNvPr>
          <p:cNvSpPr/>
          <p:nvPr/>
        </p:nvSpPr>
        <p:spPr>
          <a:xfrm>
            <a:off x="1056864" y="2661172"/>
            <a:ext cx="9295415" cy="369332"/>
          </a:xfrm>
          <a:prstGeom prst="rect">
            <a:avLst/>
          </a:prstGeom>
        </p:spPr>
        <p:txBody>
          <a:bodyPr wrap="square">
            <a:spAutoFit/>
          </a:bodyPr>
          <a:lstStyle/>
          <a:p>
            <a:r>
              <a:rPr lang="en-US" altLang="zh-CN" b="1" dirty="0">
                <a:solidFill>
                  <a:srgbClr val="000000"/>
                </a:solidFill>
                <a:latin typeface="PingFang SC" panose="020B0400000000000000" pitchFamily="34" charset="-122"/>
                <a:ea typeface="PingFang SC" panose="020B0400000000000000" pitchFamily="34" charset="-122"/>
              </a:rPr>
              <a:t>2.</a:t>
            </a:r>
            <a:r>
              <a:rPr lang="zh-CN" altLang="en-US" b="1" dirty="0">
                <a:solidFill>
                  <a:srgbClr val="000000"/>
                </a:solidFill>
                <a:latin typeface="PingFang SC" panose="020B0400000000000000" pitchFamily="34" charset="-122"/>
                <a:ea typeface="PingFang SC" panose="020B0400000000000000" pitchFamily="34" charset="-122"/>
              </a:rPr>
              <a:t> 每一轮中，选择一小部分</a:t>
            </a:r>
            <a:r>
              <a:rPr lang="en-US" altLang="zh-CN" b="1" dirty="0">
                <a:solidFill>
                  <a:srgbClr val="000000"/>
                </a:solidFill>
                <a:latin typeface="PT Sans" panose="020B0503020203020204" pitchFamily="34" charset="0"/>
                <a:ea typeface="PingFang SC Semibold" panose="020B0400000000000000" pitchFamily="34" charset="-122"/>
              </a:rPr>
              <a:t>C</a:t>
            </a:r>
            <a:r>
              <a:rPr lang="en-US" altLang="zh-CN" b="1" dirty="0">
                <a:solidFill>
                  <a:srgbClr val="000000"/>
                </a:solidFill>
                <a:latin typeface="PingFang SC" panose="020B0400000000000000" pitchFamily="34" charset="-122"/>
                <a:ea typeface="PingFang SC" panose="020B0400000000000000" pitchFamily="34" charset="-122"/>
              </a:rPr>
              <a:t> clients</a:t>
            </a:r>
            <a:r>
              <a:rPr lang="zh-CN" altLang="en-US" b="1" dirty="0">
                <a:solidFill>
                  <a:srgbClr val="000000"/>
                </a:solidFill>
                <a:latin typeface="PingFang SC" panose="020B0400000000000000" pitchFamily="34" charset="-122"/>
                <a:ea typeface="PingFang SC" panose="020B0400000000000000" pitchFamily="34" charset="-122"/>
              </a:rPr>
              <a:t>并计算这些</a:t>
            </a:r>
            <a:r>
              <a:rPr lang="en-US" altLang="zh-CN" b="1" dirty="0">
                <a:solidFill>
                  <a:srgbClr val="000000"/>
                </a:solidFill>
                <a:latin typeface="PingFang SC" panose="020B0400000000000000" pitchFamily="34" charset="-122"/>
                <a:ea typeface="PingFang SC" panose="020B0400000000000000" pitchFamily="34" charset="-122"/>
              </a:rPr>
              <a:t>clients</a:t>
            </a:r>
            <a:r>
              <a:rPr lang="zh-CN" altLang="en-US" b="1" dirty="0">
                <a:solidFill>
                  <a:srgbClr val="000000"/>
                </a:solidFill>
                <a:latin typeface="PingFang SC" panose="020B0400000000000000" pitchFamily="34" charset="-122"/>
                <a:ea typeface="PingFang SC" panose="020B0400000000000000" pitchFamily="34" charset="-122"/>
              </a:rPr>
              <a:t>持有的所有数据的损失梯度</a:t>
            </a:r>
            <a:r>
              <a:rPr lang="zh-CN" altLang="en-US" dirty="0">
                <a:solidFill>
                  <a:srgbClr val="000000"/>
                </a:solidFill>
                <a:latin typeface="PingFang SC" panose="020B0400000000000000" pitchFamily="34" charset="-122"/>
                <a:ea typeface="PingFang SC" panose="020B0400000000000000" pitchFamily="34" charset="-122"/>
              </a:rPr>
              <a:t>。</a:t>
            </a:r>
            <a:endParaRPr lang="zh-CN" altLang="en-US" dirty="0">
              <a:solidFill>
                <a:srgbClr val="000000"/>
              </a:solidFill>
              <a:effectLst/>
              <a:latin typeface="PingFang SC Semibold" panose="020B0400000000000000" pitchFamily="34" charset="-122"/>
              <a:ea typeface="PingFang SC Semibold" panose="020B0400000000000000" pitchFamily="34" charset="-122"/>
            </a:endParaRPr>
          </a:p>
        </p:txBody>
      </p:sp>
      <p:sp>
        <p:nvSpPr>
          <p:cNvPr id="11" name="矩形 10">
            <a:extLst>
              <a:ext uri="{FF2B5EF4-FFF2-40B4-BE49-F238E27FC236}">
                <a16:creationId xmlns:a16="http://schemas.microsoft.com/office/drawing/2014/main" id="{9B6C2CB0-0659-CB48-B477-6B90B30C20CE}"/>
              </a:ext>
            </a:extLst>
          </p:cNvPr>
          <p:cNvSpPr/>
          <p:nvPr/>
        </p:nvSpPr>
        <p:spPr>
          <a:xfrm>
            <a:off x="1056864" y="3449028"/>
            <a:ext cx="6473247" cy="369332"/>
          </a:xfrm>
          <a:prstGeom prst="rect">
            <a:avLst/>
          </a:prstGeom>
        </p:spPr>
        <p:txBody>
          <a:bodyPr wrap="square">
            <a:spAutoFit/>
          </a:bodyPr>
          <a:lstStyle/>
          <a:p>
            <a:r>
              <a:rPr lang="en-US" altLang="zh-CN" b="1" dirty="0">
                <a:solidFill>
                  <a:srgbClr val="000000"/>
                </a:solidFill>
                <a:latin typeface="PingFang SC" panose="020B0400000000000000" pitchFamily="34" charset="-122"/>
                <a:ea typeface="PingFang SC" panose="020B0400000000000000" pitchFamily="34" charset="-122"/>
              </a:rPr>
              <a:t>3.</a:t>
            </a:r>
            <a:r>
              <a:rPr lang="zh-CN" altLang="en-US" b="1" dirty="0">
                <a:solidFill>
                  <a:srgbClr val="000000"/>
                </a:solidFill>
                <a:latin typeface="PingFang SC" panose="020B0400000000000000" pitchFamily="34" charset="-122"/>
                <a:ea typeface="PingFang SC" panose="020B0400000000000000" pitchFamily="34" charset="-122"/>
              </a:rPr>
              <a:t> 每个</a:t>
            </a:r>
            <a:r>
              <a:rPr lang="en-US" altLang="zh-CN" b="1" dirty="0">
                <a:solidFill>
                  <a:srgbClr val="000000"/>
                </a:solidFill>
                <a:latin typeface="PingFang SC" panose="020B0400000000000000" pitchFamily="34" charset="-122"/>
                <a:ea typeface="PingFang SC" panose="020B0400000000000000" pitchFamily="34" charset="-122"/>
              </a:rPr>
              <a:t>client</a:t>
            </a:r>
            <a:r>
              <a:rPr lang="zh-CN" altLang="en-US" b="1" dirty="0">
                <a:solidFill>
                  <a:srgbClr val="000000"/>
                </a:solidFill>
                <a:latin typeface="PingFang SC" panose="020B0400000000000000" pitchFamily="34" charset="-122"/>
                <a:ea typeface="PingFang SC" panose="020B0400000000000000" pitchFamily="34" charset="-122"/>
              </a:rPr>
              <a:t>使用其本地数据在当前模型上本地采用梯度下降</a:t>
            </a:r>
            <a:endParaRPr lang="zh-CN" altLang="en-US" dirty="0">
              <a:solidFill>
                <a:srgbClr val="000000"/>
              </a:solidFill>
              <a:effectLst/>
              <a:latin typeface="PingFang SC Semibold" panose="020B0400000000000000" pitchFamily="34" charset="-122"/>
              <a:ea typeface="PingFang SC Semibold" panose="020B0400000000000000" pitchFamily="34" charset="-122"/>
            </a:endParaRPr>
          </a:p>
        </p:txBody>
      </p:sp>
      <p:sp>
        <p:nvSpPr>
          <p:cNvPr id="12" name="矩形 11">
            <a:extLst>
              <a:ext uri="{FF2B5EF4-FFF2-40B4-BE49-F238E27FC236}">
                <a16:creationId xmlns:a16="http://schemas.microsoft.com/office/drawing/2014/main" id="{364CEE54-8A80-FF44-9335-841AF7148F0F}"/>
              </a:ext>
            </a:extLst>
          </p:cNvPr>
          <p:cNvSpPr/>
          <p:nvPr/>
        </p:nvSpPr>
        <p:spPr>
          <a:xfrm>
            <a:off x="1056864" y="4236884"/>
            <a:ext cx="5426486" cy="369332"/>
          </a:xfrm>
          <a:prstGeom prst="rect">
            <a:avLst/>
          </a:prstGeom>
        </p:spPr>
        <p:txBody>
          <a:bodyPr wrap="none">
            <a:spAutoFit/>
          </a:bodyPr>
          <a:lstStyle/>
          <a:p>
            <a:r>
              <a:rPr lang="en-US" altLang="zh-CN" b="1" dirty="0">
                <a:solidFill>
                  <a:srgbClr val="000000"/>
                </a:solidFill>
                <a:latin typeface="PingFang SC" panose="020B0400000000000000" pitchFamily="34" charset="-122"/>
                <a:ea typeface="PingFang SC" panose="020B0400000000000000" pitchFamily="34" charset="-122"/>
              </a:rPr>
              <a:t>4.</a:t>
            </a:r>
            <a:r>
              <a:rPr lang="zh-CN" altLang="en-US" b="1" dirty="0">
                <a:solidFill>
                  <a:srgbClr val="000000"/>
                </a:solidFill>
                <a:latin typeface="PingFang SC" panose="020B0400000000000000" pitchFamily="34" charset="-122"/>
                <a:ea typeface="PingFang SC" panose="020B0400000000000000" pitchFamily="34" charset="-122"/>
              </a:rPr>
              <a:t> 迭代本地更新为每个</a:t>
            </a:r>
            <a:r>
              <a:rPr lang="en-US" altLang="zh-CN" b="1" dirty="0">
                <a:solidFill>
                  <a:srgbClr val="000000"/>
                </a:solidFill>
                <a:latin typeface="PingFang SC" panose="020B0400000000000000" pitchFamily="34" charset="-122"/>
                <a:ea typeface="PingFang SC" panose="020B0400000000000000" pitchFamily="34" charset="-122"/>
              </a:rPr>
              <a:t>client</a:t>
            </a:r>
            <a:r>
              <a:rPr lang="zh-CN" altLang="en-US" b="1" dirty="0">
                <a:solidFill>
                  <a:srgbClr val="000000"/>
                </a:solidFill>
                <a:latin typeface="PingFang SC" panose="020B0400000000000000" pitchFamily="34" charset="-122"/>
                <a:ea typeface="PingFang SC" panose="020B0400000000000000" pitchFamily="34" charset="-122"/>
              </a:rPr>
              <a:t>迭代</a:t>
            </a:r>
            <a:r>
              <a:rPr lang="en-US" altLang="zh-CN" b="1" dirty="0">
                <a:solidFill>
                  <a:srgbClr val="000000"/>
                </a:solidFill>
                <a:latin typeface="PT Sans" panose="020B0503020203020204" pitchFamily="34" charset="0"/>
                <a:ea typeface="PingFang SC Semibold" panose="020B0400000000000000" pitchFamily="34" charset="-122"/>
              </a:rPr>
              <a:t>E</a:t>
            </a:r>
            <a:r>
              <a:rPr lang="zh-CN" altLang="en-US" b="1" dirty="0">
                <a:solidFill>
                  <a:srgbClr val="000000"/>
                </a:solidFill>
                <a:latin typeface="PingFang SC" panose="020B0400000000000000" pitchFamily="34" charset="-122"/>
                <a:ea typeface="PingFang SC" panose="020B0400000000000000" pitchFamily="34" charset="-122"/>
              </a:rPr>
              <a:t>次，</a:t>
            </a:r>
            <a:r>
              <a:rPr lang="en-US" altLang="zh-CN" b="1" dirty="0">
                <a:solidFill>
                  <a:srgbClr val="000000"/>
                </a:solidFill>
                <a:latin typeface="PT Sans" panose="020B0503020203020204" pitchFamily="34" charset="0"/>
                <a:ea typeface="PingFang SC Semibold" panose="020B0400000000000000" pitchFamily="34" charset="-122"/>
              </a:rPr>
              <a:t>B:</a:t>
            </a:r>
            <a:r>
              <a:rPr lang="zh-CN" altLang="en-US" b="1" dirty="0">
                <a:solidFill>
                  <a:srgbClr val="000000"/>
                </a:solidFill>
                <a:latin typeface="PT Sans" panose="020B0503020203020204" pitchFamily="34" charset="0"/>
                <a:ea typeface="PingFang SC Semibold" panose="020B0400000000000000" pitchFamily="34" charset="-122"/>
              </a:rPr>
              <a:t> </a:t>
            </a:r>
            <a:r>
              <a:rPr lang="en-US" altLang="zh-CN" b="1" dirty="0">
                <a:solidFill>
                  <a:srgbClr val="000000"/>
                </a:solidFill>
                <a:latin typeface="PT Sans" panose="020B0503020203020204" pitchFamily="34" charset="0"/>
                <a:ea typeface="PingFang SC Semibold" panose="020B0400000000000000" pitchFamily="34" charset="-122"/>
              </a:rPr>
              <a:t>batch</a:t>
            </a:r>
            <a:r>
              <a:rPr lang="zh-CN" altLang="en-US" b="1" dirty="0">
                <a:solidFill>
                  <a:srgbClr val="000000"/>
                </a:solidFill>
                <a:latin typeface="PT Sans" panose="020B0503020203020204" pitchFamily="34" charset="0"/>
                <a:ea typeface="PingFang SC Semibold" panose="020B0400000000000000" pitchFamily="34" charset="-122"/>
              </a:rPr>
              <a:t> </a:t>
            </a:r>
            <a:r>
              <a:rPr lang="en-US" altLang="zh-CN" b="1" dirty="0">
                <a:solidFill>
                  <a:srgbClr val="000000"/>
                </a:solidFill>
                <a:latin typeface="PT Sans" panose="020B0503020203020204" pitchFamily="34" charset="0"/>
                <a:ea typeface="PingFang SC Semibold" panose="020B0400000000000000" pitchFamily="34" charset="-122"/>
              </a:rPr>
              <a:t>size</a:t>
            </a:r>
            <a:endParaRPr lang="en-US" altLang="zh-CN" dirty="0">
              <a:solidFill>
                <a:srgbClr val="000000"/>
              </a:solidFill>
              <a:effectLst/>
              <a:latin typeface="PingFang SC Semibold" panose="020B0400000000000000" pitchFamily="34" charset="-122"/>
              <a:ea typeface="PingFang SC Semibold" panose="020B0400000000000000" pitchFamily="34" charset="-122"/>
            </a:endParaRPr>
          </a:p>
        </p:txBody>
      </p:sp>
      <p:sp>
        <p:nvSpPr>
          <p:cNvPr id="14" name="矩形 13">
            <a:extLst>
              <a:ext uri="{FF2B5EF4-FFF2-40B4-BE49-F238E27FC236}">
                <a16:creationId xmlns:a16="http://schemas.microsoft.com/office/drawing/2014/main" id="{C6DD2446-6C3D-0B4A-AFAE-29449C48F4BE}"/>
              </a:ext>
            </a:extLst>
          </p:cNvPr>
          <p:cNvSpPr/>
          <p:nvPr/>
        </p:nvSpPr>
        <p:spPr>
          <a:xfrm>
            <a:off x="1056863" y="5024740"/>
            <a:ext cx="6473247" cy="369332"/>
          </a:xfrm>
          <a:prstGeom prst="rect">
            <a:avLst/>
          </a:prstGeom>
        </p:spPr>
        <p:txBody>
          <a:bodyPr wrap="none">
            <a:spAutoFit/>
          </a:bodyPr>
          <a:lstStyle/>
          <a:p>
            <a:r>
              <a:rPr lang="en-US" altLang="zh-CN" b="1" dirty="0">
                <a:solidFill>
                  <a:srgbClr val="000000"/>
                </a:solidFill>
                <a:latin typeface="PingFang SC" panose="020B0400000000000000" pitchFamily="34" charset="-122"/>
                <a:ea typeface="PingFang SC" panose="020B0400000000000000" pitchFamily="34" charset="-122"/>
              </a:rPr>
              <a:t>5.</a:t>
            </a:r>
            <a:r>
              <a:rPr lang="zh-CN" altLang="en-US" b="1" dirty="0">
                <a:solidFill>
                  <a:srgbClr val="000000"/>
                </a:solidFill>
                <a:latin typeface="PingFang SC" panose="020B0400000000000000" pitchFamily="34" charset="-122"/>
                <a:ea typeface="PingFang SC" panose="020B0400000000000000" pitchFamily="34" charset="-122"/>
              </a:rPr>
              <a:t> 然后</a:t>
            </a:r>
            <a:r>
              <a:rPr lang="en-US" altLang="zh-CN" b="1" dirty="0">
                <a:solidFill>
                  <a:srgbClr val="000000"/>
                </a:solidFill>
                <a:latin typeface="PingFang SC" panose="020B0400000000000000" pitchFamily="34" charset="-122"/>
                <a:ea typeface="PingFang SC" panose="020B0400000000000000" pitchFamily="34" charset="-122"/>
              </a:rPr>
              <a:t>Server</a:t>
            </a:r>
            <a:r>
              <a:rPr lang="zh-CN" altLang="en-US" b="1" dirty="0">
                <a:solidFill>
                  <a:srgbClr val="000000"/>
                </a:solidFill>
                <a:latin typeface="PingFang SC" panose="020B0400000000000000" pitchFamily="34" charset="-122"/>
                <a:ea typeface="PingFang SC" panose="020B0400000000000000" pitchFamily="34" charset="-122"/>
              </a:rPr>
              <a:t>对所得模型进行加权平均，多轮迭代，直至收敛</a:t>
            </a:r>
            <a:endParaRPr lang="zh-CN" altLang="en-US" dirty="0">
              <a:solidFill>
                <a:srgbClr val="000000"/>
              </a:solidFill>
              <a:effectLst/>
              <a:latin typeface="PingFang SC Semibold" panose="020B0400000000000000" pitchFamily="34" charset="-122"/>
              <a:ea typeface="PingFang SC Semibold" panose="020B0400000000000000" pitchFamily="34" charset="-122"/>
            </a:endParaRPr>
          </a:p>
        </p:txBody>
      </p:sp>
      <p:sp>
        <p:nvSpPr>
          <p:cNvPr id="19" name="矩形 18">
            <a:extLst>
              <a:ext uri="{FF2B5EF4-FFF2-40B4-BE49-F238E27FC236}">
                <a16:creationId xmlns:a16="http://schemas.microsoft.com/office/drawing/2014/main" id="{F296776A-C4F8-1D4E-8562-6CC154874D9D}"/>
              </a:ext>
            </a:extLst>
          </p:cNvPr>
          <p:cNvSpPr/>
          <p:nvPr/>
        </p:nvSpPr>
        <p:spPr>
          <a:xfrm>
            <a:off x="1057275" y="1873316"/>
            <a:ext cx="6096000" cy="369332"/>
          </a:xfrm>
          <a:prstGeom prst="rect">
            <a:avLst/>
          </a:prstGeom>
        </p:spPr>
        <p:txBody>
          <a:bodyPr>
            <a:spAutoFit/>
          </a:bodyPr>
          <a:lstStyle/>
          <a:p>
            <a:r>
              <a:rPr lang="en-US" altLang="zh-CN" b="1" dirty="0">
                <a:solidFill>
                  <a:srgbClr val="000000"/>
                </a:solidFill>
                <a:latin typeface="PingFang SC" panose="020B0400000000000000" pitchFamily="34" charset="-122"/>
                <a:ea typeface="PingFang SC" panose="020B0400000000000000" pitchFamily="34" charset="-122"/>
              </a:rPr>
              <a:t>1.</a:t>
            </a:r>
            <a:r>
              <a:rPr lang="zh-CN" altLang="en-US" b="1" dirty="0">
                <a:solidFill>
                  <a:srgbClr val="000000"/>
                </a:solidFill>
                <a:latin typeface="PingFang SC" panose="020B0400000000000000" pitchFamily="34" charset="-122"/>
                <a:ea typeface="PingFang SC" panose="020B0400000000000000" pitchFamily="34" charset="-122"/>
              </a:rPr>
              <a:t> </a:t>
            </a:r>
            <a:r>
              <a:rPr lang="en-US" altLang="zh-CN" b="1" dirty="0">
                <a:solidFill>
                  <a:srgbClr val="000000"/>
                </a:solidFill>
                <a:latin typeface="PingFang SC" panose="020B0400000000000000" pitchFamily="34" charset="-122"/>
                <a:ea typeface="PingFang SC" panose="020B0400000000000000" pitchFamily="34" charset="-122"/>
              </a:rPr>
              <a:t>Server</a:t>
            </a:r>
            <a:r>
              <a:rPr lang="zh-CN" altLang="en-US" b="1" dirty="0">
                <a:solidFill>
                  <a:srgbClr val="000000"/>
                </a:solidFill>
                <a:latin typeface="PingFang SC" panose="020B0400000000000000" pitchFamily="34" charset="-122"/>
                <a:ea typeface="PingFang SC" panose="020B0400000000000000" pitchFamily="34" charset="-122"/>
              </a:rPr>
              <a:t>分发共同的初始参数给</a:t>
            </a:r>
            <a:r>
              <a:rPr lang="en-US" altLang="zh-CN" b="1" dirty="0">
                <a:solidFill>
                  <a:srgbClr val="000000"/>
                </a:solidFill>
                <a:latin typeface="PingFang SC" panose="020B0400000000000000" pitchFamily="34" charset="-122"/>
                <a:ea typeface="PingFang SC" panose="020B0400000000000000" pitchFamily="34" charset="-122"/>
              </a:rPr>
              <a:t>clients</a:t>
            </a:r>
            <a:endParaRPr lang="zh-CN" altLang="en-US" dirty="0">
              <a:solidFill>
                <a:srgbClr val="000000"/>
              </a:solidFill>
              <a:effectLst/>
              <a:latin typeface="PingFang SC Semibold" panose="020B0400000000000000" pitchFamily="34" charset="-122"/>
              <a:ea typeface="PingFang SC Semibold" panose="020B0400000000000000" pitchFamily="34" charset="-122"/>
            </a:endParaRPr>
          </a:p>
        </p:txBody>
      </p:sp>
    </p:spTree>
    <p:extLst>
      <p:ext uri="{BB962C8B-B14F-4D97-AF65-F5344CB8AC3E}">
        <p14:creationId xmlns:p14="http://schemas.microsoft.com/office/powerpoint/2010/main" val="585431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Algorithm</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 name="矩形 2">
            <a:extLst>
              <a:ext uri="{FF2B5EF4-FFF2-40B4-BE49-F238E27FC236}">
                <a16:creationId xmlns:a16="http://schemas.microsoft.com/office/drawing/2014/main" id="{35C3764E-1929-C844-903A-0F596E105321}"/>
              </a:ext>
            </a:extLst>
          </p:cNvPr>
          <p:cNvSpPr/>
          <p:nvPr/>
        </p:nvSpPr>
        <p:spPr>
          <a:xfrm>
            <a:off x="1145060" y="1245457"/>
            <a:ext cx="7059826" cy="369332"/>
          </a:xfrm>
          <a:prstGeom prst="rect">
            <a:avLst/>
          </a:prstGeom>
        </p:spPr>
        <p:txBody>
          <a:bodyPr wrap="square">
            <a:spAutoFit/>
          </a:bodyPr>
          <a:lstStyle/>
          <a:p>
            <a:r>
              <a:rPr lang="zh-CN" altLang="en-US" dirty="0">
                <a:solidFill>
                  <a:srgbClr val="2C3E50"/>
                </a:solidFill>
                <a:latin typeface="Avenir" panose="02000503020000020003" pitchFamily="2" charset="0"/>
              </a:rPr>
              <a:t>为什么中心服务器采用加权平均算法可以达到比较好的效果？</a:t>
            </a:r>
            <a:endParaRPr lang="zh-CN" altLang="en-US" dirty="0"/>
          </a:p>
        </p:txBody>
      </p:sp>
      <p:pic>
        <p:nvPicPr>
          <p:cNvPr id="8" name="图片 7">
            <a:extLst>
              <a:ext uri="{FF2B5EF4-FFF2-40B4-BE49-F238E27FC236}">
                <a16:creationId xmlns:a16="http://schemas.microsoft.com/office/drawing/2014/main" id="{A1243B28-07DE-B648-AD20-C5B964EDCD72}"/>
              </a:ext>
            </a:extLst>
          </p:cNvPr>
          <p:cNvPicPr>
            <a:picLocks noChangeAspect="1"/>
          </p:cNvPicPr>
          <p:nvPr/>
        </p:nvPicPr>
        <p:blipFill>
          <a:blip r:embed="rId3"/>
          <a:stretch>
            <a:fillRect/>
          </a:stretch>
        </p:blipFill>
        <p:spPr>
          <a:xfrm>
            <a:off x="1057275" y="2771861"/>
            <a:ext cx="8953500" cy="1536700"/>
          </a:xfrm>
          <a:prstGeom prst="rect">
            <a:avLst/>
          </a:prstGeom>
        </p:spPr>
      </p:pic>
      <p:sp>
        <p:nvSpPr>
          <p:cNvPr id="11" name="矩形 10">
            <a:extLst>
              <a:ext uri="{FF2B5EF4-FFF2-40B4-BE49-F238E27FC236}">
                <a16:creationId xmlns:a16="http://schemas.microsoft.com/office/drawing/2014/main" id="{F671C460-FC1B-A14F-BF47-B12BA821A363}"/>
              </a:ext>
            </a:extLst>
          </p:cNvPr>
          <p:cNvSpPr/>
          <p:nvPr/>
        </p:nvSpPr>
        <p:spPr>
          <a:xfrm>
            <a:off x="1145060" y="2121741"/>
            <a:ext cx="5724644" cy="369332"/>
          </a:xfrm>
          <a:prstGeom prst="rect">
            <a:avLst/>
          </a:prstGeom>
        </p:spPr>
        <p:txBody>
          <a:bodyPr wrap="none">
            <a:spAutoFit/>
          </a:bodyPr>
          <a:lstStyle/>
          <a:p>
            <a:r>
              <a:rPr lang="zh-CN" altLang="en-US" dirty="0">
                <a:solidFill>
                  <a:srgbClr val="2C3E50"/>
                </a:solidFill>
                <a:latin typeface="Avenir" panose="02000503020000020003" pitchFamily="2" charset="0"/>
              </a:rPr>
              <a:t>首先如果损失函数是凸函数，凸函数具有这样的性质。</a:t>
            </a:r>
            <a:endParaRPr lang="zh-CN" altLang="en-US" dirty="0"/>
          </a:p>
        </p:txBody>
      </p:sp>
    </p:spTree>
    <p:extLst>
      <p:ext uri="{BB962C8B-B14F-4D97-AF65-F5344CB8AC3E}">
        <p14:creationId xmlns:p14="http://schemas.microsoft.com/office/powerpoint/2010/main" val="11819922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千图网海量PPT模板www.58pic.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3208</TotalTime>
  <Words>2855</Words>
  <Application>Microsoft Macintosh PowerPoint</Application>
  <PresentationFormat>宽屏</PresentationFormat>
  <Paragraphs>225</Paragraphs>
  <Slides>27</Slides>
  <Notes>26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等线</vt:lpstr>
      <vt:lpstr>等线 Light</vt:lpstr>
      <vt:lpstr>微软雅黑</vt:lpstr>
      <vt:lpstr>FuturaBookC</vt:lpstr>
      <vt:lpstr>Open Sans</vt:lpstr>
      <vt:lpstr>PingFang SC</vt:lpstr>
      <vt:lpstr>PingFang SC Semibold</vt:lpstr>
      <vt:lpstr>Arial</vt:lpstr>
      <vt:lpstr>Avenir</vt:lpstr>
      <vt:lpstr>Calibri</vt:lpstr>
      <vt:lpstr>Helvetica Neue</vt:lpstr>
      <vt:lpstr>PT Sans</vt:lpstr>
      <vt:lpstr>千图网海量PPT模板www.58pic.com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换 蓝蓝</cp:lastModifiedBy>
  <cp:revision>549</cp:revision>
  <dcterms:created xsi:type="dcterms:W3CDTF">2018-03-08T13:14:00Z</dcterms:created>
  <dcterms:modified xsi:type="dcterms:W3CDTF">2019-07-03T06:59:14Z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2</vt:lpwstr>
  </property>
</Properties>
</file>