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70" r:id="rId10"/>
    <p:sldId id="262" r:id="rId11"/>
    <p:sldId id="272" r:id="rId12"/>
    <p:sldId id="263" r:id="rId13"/>
    <p:sldId id="26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2" d="100"/>
          <a:sy n="112" d="100"/>
        </p:scale>
        <p:origin x="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0" y="0"/>
            <a:ext cx="12192000" cy="3008209"/>
          </a:xfrm>
          <a:custGeom>
            <a:avLst/>
            <a:gdLst>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1" fmla="*/ 0 w 12192000"/>
              <a:gd name="connsiteY0-2" fmla="*/ 0 h 4903963"/>
              <a:gd name="connsiteX1-3" fmla="*/ 12192000 w 12192000"/>
              <a:gd name="connsiteY1-4" fmla="*/ 0 h 4903963"/>
              <a:gd name="connsiteX2-5" fmla="*/ 12192000 w 12192000"/>
              <a:gd name="connsiteY2-6" fmla="*/ 3368675 h 4903963"/>
              <a:gd name="connsiteX3-7" fmla="*/ 0 w 12192000"/>
              <a:gd name="connsiteY3-8" fmla="*/ 3368675 h 4903963"/>
              <a:gd name="connsiteX4-9" fmla="*/ 0 w 12192000"/>
              <a:gd name="connsiteY4-10" fmla="*/ 0 h 4903963"/>
              <a:gd name="connsiteX0-11" fmla="*/ 0 w 12192000"/>
              <a:gd name="connsiteY0-12" fmla="*/ 0 h 5964239"/>
              <a:gd name="connsiteX1-13" fmla="*/ 12192000 w 12192000"/>
              <a:gd name="connsiteY1-14" fmla="*/ 0 h 5964239"/>
              <a:gd name="connsiteX2-15" fmla="*/ 12192000 w 12192000"/>
              <a:gd name="connsiteY2-16" fmla="*/ 3368675 h 5964239"/>
              <a:gd name="connsiteX3-17" fmla="*/ 0 w 12192000"/>
              <a:gd name="connsiteY3-18" fmla="*/ 3368675 h 5964239"/>
              <a:gd name="connsiteX4-19" fmla="*/ 0 w 12192000"/>
              <a:gd name="connsiteY4-20" fmla="*/ 0 h 59642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5964239">
                <a:moveTo>
                  <a:pt x="0" y="0"/>
                </a:moveTo>
                <a:lnTo>
                  <a:pt x="12192000" y="0"/>
                </a:lnTo>
                <a:lnTo>
                  <a:pt x="12192000" y="3368675"/>
                </a:lnTo>
                <a:cubicBezTo>
                  <a:pt x="6070600" y="6835775"/>
                  <a:pt x="6134100" y="6823075"/>
                  <a:pt x="0" y="3368675"/>
                </a:cubicBezTo>
                <a:lnTo>
                  <a:pt x="0" y="0"/>
                </a:lnTo>
                <a:close/>
              </a:path>
            </a:pathLst>
          </a:custGeom>
          <a:gradFill>
            <a:gsLst>
              <a:gs pos="36000">
                <a:srgbClr val="5D7088"/>
              </a:gs>
              <a:gs pos="0">
                <a:srgbClr val="768BA6"/>
              </a:gs>
              <a:gs pos="100000">
                <a:srgbClr val="44546A"/>
              </a:gs>
            </a:gsLst>
            <a:lin ang="5400000" scaled="1"/>
          </a:gradFill>
          <a:ln w="9525" cap="flat" cmpd="sng" algn="ctr">
            <a:noFill/>
            <a:prstDash val="solid"/>
            <a:round/>
            <a:headEnd type="none" w="med" len="med"/>
            <a:tailEnd type="none" w="med" len="med"/>
          </a:ln>
          <a:effectLst>
            <a:outerShdw blurRad="406400" dist="38100" dir="5400000" algn="t" rotWithShape="0">
              <a:prstClr val="black">
                <a:alpha val="32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3079" name="文本框 12"/>
          <p:cNvSpPr>
            <a:spLocks noChangeArrowheads="1"/>
          </p:cNvSpPr>
          <p:nvPr/>
        </p:nvSpPr>
        <p:spPr bwMode="auto">
          <a:xfrm>
            <a:off x="2465704" y="3250776"/>
            <a:ext cx="73526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GB" altLang="zh-CN" sz="2400" dirty="0"/>
              <a:t>Adult image classification by a local-context aware network</a:t>
            </a:r>
            <a:endParaRPr lang="zh-CN" altLang="en-US" sz="2400" spc="300" dirty="0">
              <a:solidFill>
                <a:schemeClr val="tx1">
                  <a:lumMod val="75000"/>
                  <a:lumOff val="25000"/>
                </a:schemeClr>
              </a:solidFill>
              <a:latin typeface="+mn-lt"/>
              <a:ea typeface="+mn-ea"/>
              <a:cs typeface="+mn-ea"/>
              <a:sym typeface="+mn-lt"/>
            </a:endParaRPr>
          </a:p>
        </p:txBody>
      </p:sp>
      <p:sp>
        <p:nvSpPr>
          <p:cNvPr id="85" name="文本框 84"/>
          <p:cNvSpPr txBox="1"/>
          <p:nvPr/>
        </p:nvSpPr>
        <p:spPr>
          <a:xfrm>
            <a:off x="3450393" y="4301480"/>
            <a:ext cx="5289944" cy="337185"/>
          </a:xfrm>
          <a:prstGeom prst="rect">
            <a:avLst/>
          </a:prstGeom>
          <a:solidFill>
            <a:srgbClr val="4B5C72"/>
          </a:solidFill>
        </p:spPr>
        <p:txBody>
          <a:bodyPr wrap="square" rtlCol="0">
            <a:spAutoFit/>
          </a:bodyPr>
          <a:lstStyle/>
          <a:p>
            <a:pPr algn="ctr" eaLnBrk="1" hangingPunct="1"/>
            <a:r>
              <a:rPr lang="zh-CN" altLang="en-US" sz="1600" dirty="0">
                <a:solidFill>
                  <a:schemeClr val="bg1"/>
                </a:solidFill>
                <a:latin typeface="+mn-ea"/>
                <a:ea typeface="+mn-ea"/>
                <a:cs typeface="+mn-ea"/>
                <a:sym typeface="+mn-lt"/>
              </a:rPr>
              <a:t>报告人：程文卓             </a:t>
            </a:r>
            <a:endParaRPr lang="zh-CN" altLang="en-US" sz="1600" dirty="0">
              <a:solidFill>
                <a:schemeClr val="bg1"/>
              </a:solidFill>
              <a:latin typeface="+mn-ea"/>
              <a:ea typeface="+mn-ea"/>
              <a:cs typeface="+mn-ea"/>
              <a:sym typeface="+mn-lt"/>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9"/>
                                        </p:tgtEl>
                                        <p:attrNameLst>
                                          <p:attrName>style.visibility</p:attrName>
                                        </p:attrNameLst>
                                      </p:cBhvr>
                                      <p:to>
                                        <p:strVal val="visible"/>
                                      </p:to>
                                    </p:set>
                                    <p:animEffect transition="in" filter="fade">
                                      <p:cBhvr>
                                        <p:cTn id="7" dur="500"/>
                                        <p:tgtEl>
                                          <p:spTgt spid="3079"/>
                                        </p:tgtEl>
                                      </p:cBhvr>
                                    </p:animEffect>
                                    <p:anim calcmode="lin" valueType="num">
                                      <p:cBhvr>
                                        <p:cTn id="8" dur="500" fill="hold"/>
                                        <p:tgtEl>
                                          <p:spTgt spid="3079"/>
                                        </p:tgtEl>
                                        <p:attrNameLst>
                                          <p:attrName>ppt_x</p:attrName>
                                        </p:attrNameLst>
                                      </p:cBhvr>
                                      <p:tavLst>
                                        <p:tav tm="0">
                                          <p:val>
                                            <p:strVal val="#ppt_x"/>
                                          </p:val>
                                        </p:tav>
                                        <p:tav tm="100000">
                                          <p:val>
                                            <p:strVal val="#ppt_x"/>
                                          </p:val>
                                        </p:tav>
                                      </p:tavLst>
                                    </p:anim>
                                    <p:anim calcmode="lin" valueType="num">
                                      <p:cBhvr>
                                        <p:cTn id="9" dur="500" fill="hold"/>
                                        <p:tgtEl>
                                          <p:spTgt spid="307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P spid="8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overall</a:t>
            </a:r>
            <a:endParaRPr lang="en-US" altLang="zh-CN"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10" name="文本框 9"/>
          <p:cNvSpPr txBox="1"/>
          <p:nvPr/>
        </p:nvSpPr>
        <p:spPr>
          <a:xfrm>
            <a:off x="6720840" y="6377940"/>
            <a:ext cx="184731" cy="369332"/>
          </a:xfrm>
          <a:prstGeom prst="rect">
            <a:avLst/>
          </a:prstGeom>
          <a:noFill/>
        </p:spPr>
        <p:txBody>
          <a:bodyPr wrap="none" rtlCol="0">
            <a:spAutoFit/>
          </a:bodyPr>
          <a:lstStyle/>
          <a:p>
            <a:endParaRPr kumimoji="1" lang="zh-CN" altLang="en-US" dirty="0"/>
          </a:p>
        </p:txBody>
      </p:sp>
      <p:pic>
        <p:nvPicPr>
          <p:cNvPr id="2" name="图片 1"/>
          <p:cNvPicPr>
            <a:picLocks noChangeAspect="1"/>
          </p:cNvPicPr>
          <p:nvPr/>
        </p:nvPicPr>
        <p:blipFill>
          <a:blip r:embed="rId1"/>
          <a:stretch>
            <a:fillRect/>
          </a:stretch>
        </p:blipFill>
        <p:spPr>
          <a:xfrm>
            <a:off x="1336359" y="1289467"/>
            <a:ext cx="9775506" cy="5226903"/>
          </a:xfrm>
          <a:prstGeom prst="rect">
            <a:avLst/>
          </a:prstGeom>
        </p:spPr>
      </p:pic>
    </p:spTree>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a:solidFill>
                  <a:schemeClr val="bg1"/>
                </a:solidFill>
                <a:latin typeface="+mn-ea"/>
                <a:ea typeface="+mn-ea"/>
                <a:cs typeface="+mn-ea"/>
                <a:sym typeface="+mn-lt"/>
              </a:rPr>
              <a:t>递进学习策略</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10" name="文本框 9"/>
          <p:cNvSpPr txBox="1"/>
          <p:nvPr/>
        </p:nvSpPr>
        <p:spPr>
          <a:xfrm>
            <a:off x="6720840" y="6377940"/>
            <a:ext cx="184731" cy="369332"/>
          </a:xfrm>
          <a:prstGeom prst="rect">
            <a:avLst/>
          </a:prstGeom>
          <a:noFill/>
        </p:spPr>
        <p:txBody>
          <a:bodyPr wrap="none" rtlCol="0">
            <a:spAutoFit/>
          </a:bodyPr>
          <a:lstStyle/>
          <a:p>
            <a:endParaRPr kumimoji="1" lang="zh-CN" altLang="en-US" dirty="0"/>
          </a:p>
        </p:txBody>
      </p:sp>
      <p:pic>
        <p:nvPicPr>
          <p:cNvPr id="2" name="图片 1"/>
          <p:cNvPicPr>
            <a:picLocks noChangeAspect="1"/>
          </p:cNvPicPr>
          <p:nvPr/>
        </p:nvPicPr>
        <p:blipFill>
          <a:blip r:embed="rId1"/>
          <a:stretch>
            <a:fillRect/>
          </a:stretch>
        </p:blipFill>
        <p:spPr>
          <a:xfrm>
            <a:off x="3025140" y="1814830"/>
            <a:ext cx="6096000" cy="4051300"/>
          </a:xfrm>
          <a:prstGeom prst="rect">
            <a:avLst/>
          </a:prstGeom>
        </p:spPr>
      </p:pic>
    </p:spTree>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a:solidFill>
                  <a:schemeClr val="bg1"/>
                </a:solidFill>
                <a:latin typeface="+mn-ea"/>
                <a:ea typeface="+mn-ea"/>
                <a:cs typeface="+mn-ea"/>
                <a:sym typeface="+mn-lt"/>
              </a:rPr>
              <a:t>论文结果</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10" name="文本框 9"/>
          <p:cNvSpPr txBox="1"/>
          <p:nvPr/>
        </p:nvSpPr>
        <p:spPr>
          <a:xfrm>
            <a:off x="6720840" y="6377940"/>
            <a:ext cx="184731" cy="369332"/>
          </a:xfrm>
          <a:prstGeom prst="rect">
            <a:avLst/>
          </a:prstGeom>
          <a:noFill/>
        </p:spPr>
        <p:txBody>
          <a:bodyPr wrap="none" rtlCol="0">
            <a:spAutoFit/>
          </a:bodyPr>
          <a:lstStyle/>
          <a:p>
            <a:endParaRPr kumimoji="1" lang="zh-CN" altLang="en-US" dirty="0"/>
          </a:p>
        </p:txBody>
      </p:sp>
      <p:pic>
        <p:nvPicPr>
          <p:cNvPr id="3" name="图片 2"/>
          <p:cNvPicPr>
            <a:picLocks noChangeAspect="1"/>
          </p:cNvPicPr>
          <p:nvPr/>
        </p:nvPicPr>
        <p:blipFill>
          <a:blip r:embed="rId1"/>
          <a:stretch>
            <a:fillRect/>
          </a:stretch>
        </p:blipFill>
        <p:spPr>
          <a:xfrm>
            <a:off x="205740" y="1827711"/>
            <a:ext cx="11780520" cy="3365863"/>
          </a:xfrm>
          <a:prstGeom prst="rect">
            <a:avLst/>
          </a:prstGeom>
        </p:spPr>
      </p:pic>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平行四边形 14"/>
          <p:cNvSpPr/>
          <p:nvPr/>
        </p:nvSpPr>
        <p:spPr bwMode="auto">
          <a:xfrm>
            <a:off x="-275978" y="363237"/>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16" name="文本框 1"/>
          <p:cNvSpPr txBox="1">
            <a:spLocks noChangeArrowheads="1"/>
          </p:cNvSpPr>
          <p:nvPr/>
        </p:nvSpPr>
        <p:spPr bwMode="auto">
          <a:xfrm>
            <a:off x="1888090" y="423350"/>
            <a:ext cx="31258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zh-CN" altLang="en-US" sz="2400" dirty="0">
                <a:solidFill>
                  <a:schemeClr val="bg1"/>
                </a:solidFill>
                <a:latin typeface="+mn-ea"/>
                <a:ea typeface="+mn-ea"/>
                <a:cs typeface="+mn-ea"/>
                <a:sym typeface="+mn-lt"/>
              </a:rPr>
              <a:t>鉴黄已有结果 </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pic>
        <p:nvPicPr>
          <p:cNvPr id="10" name="图片 9"/>
          <p:cNvPicPr>
            <a:picLocks noChangeAspect="1"/>
          </p:cNvPicPr>
          <p:nvPr/>
        </p:nvPicPr>
        <p:blipFill>
          <a:blip r:embed="rId1"/>
          <a:stretch>
            <a:fillRect/>
          </a:stretch>
        </p:blipFill>
        <p:spPr>
          <a:xfrm>
            <a:off x="4506473" y="1668348"/>
            <a:ext cx="6503670" cy="4618152"/>
          </a:xfrm>
          <a:prstGeom prst="rect">
            <a:avLst/>
          </a:prstGeom>
        </p:spPr>
      </p:pic>
      <p:sp>
        <p:nvSpPr>
          <p:cNvPr id="3" name="文本框 2"/>
          <p:cNvSpPr txBox="1"/>
          <p:nvPr/>
        </p:nvSpPr>
        <p:spPr>
          <a:xfrm>
            <a:off x="806047" y="2205558"/>
            <a:ext cx="3246120" cy="1200329"/>
          </a:xfrm>
          <a:prstGeom prst="rect">
            <a:avLst/>
          </a:prstGeom>
          <a:noFill/>
        </p:spPr>
        <p:txBody>
          <a:bodyPr wrap="square" rtlCol="0">
            <a:spAutoFit/>
          </a:bodyPr>
          <a:lstStyle/>
          <a:p>
            <a:r>
              <a:rPr kumimoji="1" lang="en-US" altLang="zh-CN" dirty="0"/>
              <a:t>1</a:t>
            </a:r>
            <a:r>
              <a:rPr kumimoji="1" lang="zh-CN" altLang="en-US" dirty="0"/>
              <a:t>、已有模型是</a:t>
            </a:r>
            <a:r>
              <a:rPr kumimoji="1" lang="en-US" altLang="zh-CN" dirty="0"/>
              <a:t>two</a:t>
            </a:r>
            <a:r>
              <a:rPr kumimoji="1" lang="zh-CN" altLang="en-US" dirty="0"/>
              <a:t> </a:t>
            </a:r>
            <a:r>
              <a:rPr kumimoji="1" lang="en-US" altLang="zh-CN" dirty="0"/>
              <a:t>stage</a:t>
            </a:r>
            <a:r>
              <a:rPr kumimoji="1" lang="zh-CN" altLang="en-US" dirty="0"/>
              <a:t>网络模型。</a:t>
            </a:r>
            <a:endParaRPr kumimoji="1" lang="en-US" altLang="zh-CN" dirty="0"/>
          </a:p>
          <a:p>
            <a:r>
              <a:rPr kumimoji="1" lang="en-US" altLang="zh-CN" dirty="0"/>
              <a:t>2</a:t>
            </a:r>
            <a:r>
              <a:rPr kumimoji="1" lang="zh-CN" altLang="en-US" dirty="0"/>
              <a:t>、需要更多关注敏感区域信息。</a:t>
            </a:r>
            <a:endParaRPr kumimoji="1" lang="zh-CN" altLang="en-US" dirty="0"/>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6" name="TextBox 8"/>
          <p:cNvSpPr txBox="1"/>
          <p:nvPr/>
        </p:nvSpPr>
        <p:spPr>
          <a:xfrm>
            <a:off x="5258435" y="2823210"/>
            <a:ext cx="1779905" cy="1407160"/>
          </a:xfrm>
          <a:prstGeom prst="rect">
            <a:avLst/>
          </a:prstGeom>
          <a:noFill/>
        </p:spPr>
        <p:txBody>
          <a:bodyPr wrap="square" rtlCol="0">
            <a:spAutoFit/>
          </a:bodyPr>
          <a:lstStyle/>
          <a:p>
            <a:pPr>
              <a:lnSpc>
                <a:spcPct val="120000"/>
              </a:lnSpc>
            </a:pPr>
            <a:r>
              <a:rPr lang="zh-CN" altLang="en-US" sz="3600" dirty="0">
                <a:solidFill>
                  <a:schemeClr val="bg1"/>
                </a:solidFill>
                <a:latin typeface="微软雅黑" panose="020B0503020204020204" charset="-122"/>
                <a:ea typeface="微软雅黑" panose="020B0503020204020204" charset="-122"/>
              </a:rPr>
              <a:t>实习中！！！</a:t>
            </a:r>
            <a:endParaRPr lang="zh-CN" altLang="en-US" sz="3600" dirty="0">
              <a:solidFill>
                <a:schemeClr val="bg1"/>
              </a:solidFill>
              <a:latin typeface="微软雅黑" panose="020B0503020204020204" charset="-122"/>
              <a:ea typeface="微软雅黑" panose="020B0503020204020204" charset="-122"/>
            </a:endParaRPr>
          </a:p>
        </p:txBody>
      </p:sp>
      <p:sp>
        <p:nvSpPr>
          <p:cNvPr id="10"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a:solidFill>
                  <a:schemeClr val="bg1"/>
                </a:solidFill>
                <a:latin typeface="+mn-ea"/>
                <a:ea typeface="+mn-ea"/>
                <a:cs typeface="+mn-ea"/>
                <a:sym typeface="+mn-lt"/>
              </a:rPr>
              <a:t>论文网络模型</a:t>
            </a:r>
            <a:endParaRPr lang="zh-CN" altLang="en-US" sz="2400" dirty="0">
              <a:solidFill>
                <a:schemeClr val="bg1"/>
              </a:solidFill>
              <a:latin typeface="+mn-ea"/>
              <a:ea typeface="+mn-ea"/>
              <a:cs typeface="+mn-ea"/>
              <a:sym typeface="+mn-lt"/>
            </a:endParaRPr>
          </a:p>
        </p:txBody>
      </p:sp>
      <p:pic>
        <p:nvPicPr>
          <p:cNvPr id="11" name="图片 10"/>
          <p:cNvPicPr>
            <a:picLocks noChangeAspect="1"/>
          </p:cNvPicPr>
          <p:nvPr/>
        </p:nvPicPr>
        <p:blipFill>
          <a:blip r:embed="rId1"/>
          <a:stretch>
            <a:fillRect/>
          </a:stretch>
        </p:blipFill>
        <p:spPr>
          <a:xfrm>
            <a:off x="2411414" y="1276767"/>
            <a:ext cx="9775506" cy="5226903"/>
          </a:xfrm>
          <a:prstGeom prst="rect">
            <a:avLst/>
          </a:prstGeom>
        </p:spPr>
      </p:pic>
      <p:sp>
        <p:nvSpPr>
          <p:cNvPr id="3" name="文本框 2"/>
          <p:cNvSpPr txBox="1"/>
          <p:nvPr/>
        </p:nvSpPr>
        <p:spPr>
          <a:xfrm>
            <a:off x="537210" y="1794510"/>
            <a:ext cx="1874204" cy="2308324"/>
          </a:xfrm>
          <a:prstGeom prst="rect">
            <a:avLst/>
          </a:prstGeom>
          <a:noFill/>
        </p:spPr>
        <p:txBody>
          <a:bodyPr wrap="square" rtlCol="0">
            <a:spAutoFit/>
          </a:bodyPr>
          <a:lstStyle/>
          <a:p>
            <a:r>
              <a:rPr kumimoji="1" lang="en-US" altLang="zh-CN" dirty="0"/>
              <a:t>1</a:t>
            </a:r>
            <a:r>
              <a:rPr kumimoji="1" lang="zh-CN" altLang="en-US" dirty="0"/>
              <a:t>、模型主要分为三个部分：</a:t>
            </a:r>
            <a:r>
              <a:rPr kumimoji="1" lang="en-US" altLang="zh-CN" dirty="0" err="1"/>
              <a:t>gcnet</a:t>
            </a:r>
            <a:r>
              <a:rPr kumimoji="1" lang="zh-CN" altLang="en-US" dirty="0"/>
              <a:t>（全局分类网络），</a:t>
            </a:r>
            <a:r>
              <a:rPr kumimoji="1" lang="en-US" altLang="zh-CN" dirty="0"/>
              <a:t>backbone</a:t>
            </a:r>
            <a:r>
              <a:rPr kumimoji="1" lang="zh-CN" altLang="en-US" dirty="0"/>
              <a:t>（骨干网络），</a:t>
            </a:r>
            <a:endParaRPr kumimoji="1" lang="en-US" altLang="zh-CN" dirty="0"/>
          </a:p>
          <a:p>
            <a:r>
              <a:rPr kumimoji="1" lang="en-US" altLang="zh-CN" dirty="0" err="1"/>
              <a:t>Spnet</a:t>
            </a:r>
            <a:r>
              <a:rPr kumimoji="1" lang="zh-CN" altLang="en-US" dirty="0"/>
              <a:t>（敏感身体区域检测网络）</a:t>
            </a:r>
            <a:endParaRPr kumimoji="1" lang="zh-CN" altLang="en-US" dirty="0"/>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a:solidFill>
                  <a:schemeClr val="bg1"/>
                </a:solidFill>
                <a:latin typeface="+mn-ea"/>
                <a:ea typeface="+mn-ea"/>
                <a:cs typeface="+mn-ea"/>
                <a:sym typeface="+mn-lt"/>
              </a:rPr>
              <a:t>论文解决问题及贡献</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1384935" y="2243405"/>
            <a:ext cx="2811780" cy="2862322"/>
          </a:xfrm>
          <a:prstGeom prst="rect">
            <a:avLst/>
          </a:prstGeom>
          <a:noFill/>
        </p:spPr>
        <p:txBody>
          <a:bodyPr wrap="square" rtlCol="0">
            <a:spAutoFit/>
          </a:bodyPr>
          <a:lstStyle/>
          <a:p>
            <a:r>
              <a:rPr kumimoji="1" lang="zh-CN" altLang="en-US" dirty="0"/>
              <a:t>问题：</a:t>
            </a:r>
            <a:endParaRPr kumimoji="1" lang="en-US" altLang="zh-CN" dirty="0"/>
          </a:p>
          <a:p>
            <a:r>
              <a:rPr kumimoji="1" lang="en-US" altLang="zh-CN" dirty="0"/>
              <a:t>1</a:t>
            </a:r>
            <a:r>
              <a:rPr kumimoji="1" lang="zh-CN" altLang="en-US" dirty="0"/>
              <a:t>、目前现有的技术无法解决图像中存在敏感区域大小各异情况下的分类问题。</a:t>
            </a:r>
            <a:endParaRPr kumimoji="1" lang="en-US" altLang="zh-CN" dirty="0"/>
          </a:p>
          <a:p>
            <a:r>
              <a:rPr kumimoji="1" lang="en-US" altLang="zh-CN" dirty="0"/>
              <a:t>2</a:t>
            </a:r>
            <a:r>
              <a:rPr kumimoji="1" lang="zh-CN" altLang="en-US" dirty="0"/>
              <a:t>、目前的工作在敏感图片识别任务中存在缺陷。</a:t>
            </a:r>
            <a:r>
              <a:rPr kumimoji="1" lang="en-US" altLang="zh-CN" dirty="0"/>
              <a:t>3</a:t>
            </a:r>
            <a:r>
              <a:rPr kumimoji="1" lang="zh-CN" altLang="en-US" dirty="0"/>
              <a:t>、目前的工作在局部敏感区域数据的处理工作繁琐。</a:t>
            </a:r>
            <a:endParaRPr kumimoji="1" lang="zh-CN" altLang="en-US" dirty="0"/>
          </a:p>
        </p:txBody>
      </p:sp>
      <p:sp>
        <p:nvSpPr>
          <p:cNvPr id="9" name="文本框 8"/>
          <p:cNvSpPr txBox="1"/>
          <p:nvPr/>
        </p:nvSpPr>
        <p:spPr>
          <a:xfrm>
            <a:off x="5883788" y="2243405"/>
            <a:ext cx="3660262" cy="1754326"/>
          </a:xfrm>
          <a:prstGeom prst="rect">
            <a:avLst/>
          </a:prstGeom>
          <a:noFill/>
        </p:spPr>
        <p:txBody>
          <a:bodyPr wrap="square" rtlCol="0">
            <a:spAutoFit/>
          </a:bodyPr>
          <a:lstStyle/>
          <a:p>
            <a:r>
              <a:rPr kumimoji="1" lang="zh-CN" altLang="en-US" dirty="0"/>
              <a:t>贡献：</a:t>
            </a:r>
            <a:endParaRPr kumimoji="1" lang="en-US" altLang="zh-CN" dirty="0"/>
          </a:p>
          <a:p>
            <a:r>
              <a:rPr kumimoji="1" lang="en-US" altLang="zh-CN" dirty="0"/>
              <a:t>1</a:t>
            </a:r>
            <a:r>
              <a:rPr kumimoji="1" lang="zh-CN" altLang="en-US" dirty="0"/>
              <a:t>、设计了</a:t>
            </a:r>
            <a:r>
              <a:rPr kumimoji="1" lang="en-US" altLang="zh-CN" dirty="0" err="1"/>
              <a:t>spnet</a:t>
            </a:r>
            <a:r>
              <a:rPr kumimoji="1" lang="zh-CN" altLang="en-US" dirty="0"/>
              <a:t>来使特征提取网络更加关注敏感身体区域，学习了具有强语义信息的多尺度特征表示。</a:t>
            </a:r>
            <a:endParaRPr kumimoji="1" lang="en-US" altLang="zh-CN" dirty="0"/>
          </a:p>
          <a:p>
            <a:r>
              <a:rPr kumimoji="1" lang="en-US" altLang="zh-CN" dirty="0"/>
              <a:t>2</a:t>
            </a:r>
            <a:r>
              <a:rPr kumimoji="1" lang="zh-CN" altLang="en-US" dirty="0"/>
              <a:t>、使用了递进学习的策略使得模型能够快速移植到其他数据集。</a:t>
            </a:r>
            <a:endParaRPr kumimoji="1" lang="zh-CN" altLang="en-US" dirty="0"/>
          </a:p>
        </p:txBody>
      </p:sp>
    </p:spTree>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backbone</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7131050" y="1357630"/>
            <a:ext cx="2616200" cy="4965700"/>
          </a:xfrm>
          <a:prstGeom prst="rect">
            <a:avLst/>
          </a:prstGeom>
        </p:spPr>
      </p:pic>
      <p:sp>
        <p:nvSpPr>
          <p:cNvPr id="7" name="文本框 6"/>
          <p:cNvSpPr txBox="1"/>
          <p:nvPr/>
        </p:nvSpPr>
        <p:spPr>
          <a:xfrm>
            <a:off x="1537335" y="2013626"/>
            <a:ext cx="3852545" cy="369332"/>
          </a:xfrm>
          <a:prstGeom prst="rect">
            <a:avLst/>
          </a:prstGeom>
          <a:noFill/>
        </p:spPr>
        <p:txBody>
          <a:bodyPr wrap="square" rtlCol="0">
            <a:spAutoFit/>
          </a:bodyPr>
          <a:lstStyle/>
          <a:p>
            <a:r>
              <a:rPr kumimoji="1" lang="en-US" altLang="zh-CN" dirty="0"/>
              <a:t>1</a:t>
            </a:r>
            <a:r>
              <a:rPr kumimoji="1" lang="zh-CN" altLang="en-US" dirty="0"/>
              <a:t>、</a:t>
            </a:r>
            <a:r>
              <a:rPr kumimoji="1" lang="en-US" altLang="zh-CN" dirty="0"/>
              <a:t>backbone</a:t>
            </a:r>
            <a:r>
              <a:rPr kumimoji="1" lang="zh-CN" altLang="en-US" dirty="0"/>
              <a:t>（骨干网络）</a:t>
            </a:r>
            <a:endParaRPr kumimoji="1" lang="zh-CN" altLang="en-US" dirty="0"/>
          </a:p>
        </p:txBody>
      </p:sp>
    </p:spTree>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err="1">
                <a:solidFill>
                  <a:schemeClr val="bg1"/>
                </a:solidFill>
                <a:latin typeface="+mn-ea"/>
                <a:ea typeface="+mn-ea"/>
                <a:cs typeface="+mn-ea"/>
                <a:sym typeface="+mn-lt"/>
              </a:rPr>
              <a:t>gcnet</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10" name="文本框 9"/>
          <p:cNvSpPr txBox="1"/>
          <p:nvPr/>
        </p:nvSpPr>
        <p:spPr>
          <a:xfrm>
            <a:off x="6720840" y="6377940"/>
            <a:ext cx="184731" cy="369332"/>
          </a:xfrm>
          <a:prstGeom prst="rect">
            <a:avLst/>
          </a:prstGeom>
          <a:noFill/>
        </p:spPr>
        <p:txBody>
          <a:bodyPr wrap="none" rtlCol="0">
            <a:spAutoFit/>
          </a:bodyPr>
          <a:lstStyle/>
          <a:p>
            <a:endParaRPr kumimoji="1" lang="zh-CN" altLang="en-US" dirty="0"/>
          </a:p>
        </p:txBody>
      </p:sp>
      <p:pic>
        <p:nvPicPr>
          <p:cNvPr id="7" name="图片 6"/>
          <p:cNvPicPr>
            <a:picLocks noChangeAspect="1"/>
          </p:cNvPicPr>
          <p:nvPr/>
        </p:nvPicPr>
        <p:blipFill>
          <a:blip r:embed="rId1"/>
          <a:stretch>
            <a:fillRect/>
          </a:stretch>
        </p:blipFill>
        <p:spPr>
          <a:xfrm>
            <a:off x="6398652" y="1510030"/>
            <a:ext cx="4419600" cy="4787900"/>
          </a:xfrm>
          <a:prstGeom prst="rect">
            <a:avLst/>
          </a:prstGeom>
        </p:spPr>
      </p:pic>
      <p:sp>
        <p:nvSpPr>
          <p:cNvPr id="9" name="文本框 8"/>
          <p:cNvSpPr txBox="1"/>
          <p:nvPr/>
        </p:nvSpPr>
        <p:spPr>
          <a:xfrm>
            <a:off x="1467802" y="1931670"/>
            <a:ext cx="3943350" cy="369332"/>
          </a:xfrm>
          <a:prstGeom prst="rect">
            <a:avLst/>
          </a:prstGeom>
          <a:noFill/>
        </p:spPr>
        <p:txBody>
          <a:bodyPr wrap="square" rtlCol="0">
            <a:spAutoFit/>
          </a:bodyPr>
          <a:lstStyle/>
          <a:p>
            <a:r>
              <a:rPr kumimoji="1" lang="en-US" altLang="zh-CN" dirty="0"/>
              <a:t>2</a:t>
            </a:r>
            <a:r>
              <a:rPr kumimoji="1" lang="zh-CN" altLang="en-US" dirty="0"/>
              <a:t>、</a:t>
            </a:r>
            <a:r>
              <a:rPr kumimoji="1" lang="en-US" altLang="zh-CN" dirty="0" err="1"/>
              <a:t>gcnet</a:t>
            </a:r>
            <a:r>
              <a:rPr kumimoji="1" lang="zh-CN" altLang="en-US" dirty="0"/>
              <a:t>（全局分类网络）</a:t>
            </a:r>
            <a:endParaRPr kumimoji="1" lang="zh-CN" altLang="en-US" dirty="0"/>
          </a:p>
        </p:txBody>
      </p:sp>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err="1">
                <a:solidFill>
                  <a:schemeClr val="bg1"/>
                </a:solidFill>
                <a:latin typeface="+mn-ea"/>
                <a:ea typeface="+mn-ea"/>
                <a:cs typeface="+mn-ea"/>
                <a:sym typeface="+mn-lt"/>
              </a:rPr>
              <a:t>spnet</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6" name="TextBox 8"/>
          <p:cNvSpPr txBox="1"/>
          <p:nvPr/>
        </p:nvSpPr>
        <p:spPr>
          <a:xfrm>
            <a:off x="5258435" y="2823210"/>
            <a:ext cx="1779905" cy="1407160"/>
          </a:xfrm>
          <a:prstGeom prst="rect">
            <a:avLst/>
          </a:prstGeom>
          <a:noFill/>
        </p:spPr>
        <p:txBody>
          <a:bodyPr wrap="square" rtlCol="0">
            <a:spAutoFit/>
          </a:bodyPr>
          <a:lstStyle/>
          <a:p>
            <a:pPr>
              <a:lnSpc>
                <a:spcPct val="120000"/>
              </a:lnSpc>
            </a:pPr>
            <a:r>
              <a:rPr lang="zh-CN" altLang="en-US" sz="3600" dirty="0">
                <a:solidFill>
                  <a:schemeClr val="bg1"/>
                </a:solidFill>
                <a:latin typeface="微软雅黑" panose="020B0503020204020204" charset="-122"/>
                <a:ea typeface="微软雅黑" panose="020B0503020204020204" charset="-122"/>
              </a:rPr>
              <a:t>实习中！！！</a:t>
            </a:r>
            <a:endParaRPr lang="zh-CN" altLang="en-US" sz="36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6720840" y="6377940"/>
            <a:ext cx="184731" cy="369332"/>
          </a:xfrm>
          <a:prstGeom prst="rect">
            <a:avLst/>
          </a:prstGeom>
          <a:noFill/>
        </p:spPr>
        <p:txBody>
          <a:bodyPr wrap="none" rtlCol="0">
            <a:spAutoFit/>
          </a:bodyPr>
          <a:lstStyle/>
          <a:p>
            <a:endParaRPr kumimoji="1" lang="zh-CN" altLang="en-US" dirty="0"/>
          </a:p>
        </p:txBody>
      </p:sp>
      <p:pic>
        <p:nvPicPr>
          <p:cNvPr id="2" name="图片 1"/>
          <p:cNvPicPr>
            <a:picLocks noChangeAspect="1"/>
          </p:cNvPicPr>
          <p:nvPr/>
        </p:nvPicPr>
        <p:blipFill>
          <a:blip r:embed="rId1"/>
          <a:stretch>
            <a:fillRect/>
          </a:stretch>
        </p:blipFill>
        <p:spPr>
          <a:xfrm>
            <a:off x="2074545" y="1541145"/>
            <a:ext cx="8042275" cy="4932045"/>
          </a:xfrm>
          <a:prstGeom prst="rect">
            <a:avLst/>
          </a:prstGeom>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err="1">
                <a:solidFill>
                  <a:schemeClr val="bg1"/>
                </a:solidFill>
                <a:latin typeface="+mn-ea"/>
                <a:ea typeface="+mn-ea"/>
                <a:cs typeface="+mn-ea"/>
                <a:sym typeface="+mn-lt"/>
              </a:rPr>
              <a:t>spnet</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6" name="TextBox 8"/>
          <p:cNvSpPr txBox="1"/>
          <p:nvPr/>
        </p:nvSpPr>
        <p:spPr>
          <a:xfrm>
            <a:off x="5258435" y="2823210"/>
            <a:ext cx="1779905" cy="1407160"/>
          </a:xfrm>
          <a:prstGeom prst="rect">
            <a:avLst/>
          </a:prstGeom>
          <a:noFill/>
        </p:spPr>
        <p:txBody>
          <a:bodyPr wrap="square" rtlCol="0">
            <a:spAutoFit/>
          </a:bodyPr>
          <a:lstStyle/>
          <a:p>
            <a:pPr>
              <a:lnSpc>
                <a:spcPct val="120000"/>
              </a:lnSpc>
            </a:pPr>
            <a:r>
              <a:rPr lang="zh-CN" altLang="en-US" sz="3600" dirty="0">
                <a:solidFill>
                  <a:schemeClr val="bg1"/>
                </a:solidFill>
                <a:latin typeface="微软雅黑" panose="020B0503020204020204" charset="-122"/>
                <a:ea typeface="微软雅黑" panose="020B0503020204020204" charset="-122"/>
              </a:rPr>
              <a:t>实习中！！！</a:t>
            </a:r>
            <a:endParaRPr lang="zh-CN" altLang="en-US" sz="36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6720840" y="6377940"/>
            <a:ext cx="184731" cy="369332"/>
          </a:xfrm>
          <a:prstGeom prst="rect">
            <a:avLst/>
          </a:prstGeom>
          <a:noFill/>
        </p:spPr>
        <p:txBody>
          <a:bodyPr wrap="none" rtlCol="0">
            <a:spAutoFit/>
          </a:bodyPr>
          <a:lstStyle/>
          <a:p>
            <a:endParaRPr kumimoji="1" lang="zh-CN" altLang="en-US" dirty="0"/>
          </a:p>
        </p:txBody>
      </p:sp>
      <p:pic>
        <p:nvPicPr>
          <p:cNvPr id="3" name="图片 2"/>
          <p:cNvPicPr>
            <a:picLocks noChangeAspect="1"/>
          </p:cNvPicPr>
          <p:nvPr/>
        </p:nvPicPr>
        <p:blipFill>
          <a:blip r:embed="rId1"/>
          <a:stretch>
            <a:fillRect/>
          </a:stretch>
        </p:blipFill>
        <p:spPr>
          <a:xfrm>
            <a:off x="3432810" y="1294130"/>
            <a:ext cx="8572500" cy="4978400"/>
          </a:xfrm>
          <a:prstGeom prst="rect">
            <a:avLst/>
          </a:prstGeom>
        </p:spPr>
      </p:pic>
      <p:sp>
        <p:nvSpPr>
          <p:cNvPr id="9" name="文本框 8"/>
          <p:cNvSpPr txBox="1"/>
          <p:nvPr/>
        </p:nvSpPr>
        <p:spPr>
          <a:xfrm>
            <a:off x="481965" y="1752005"/>
            <a:ext cx="2308860" cy="2031325"/>
          </a:xfrm>
          <a:prstGeom prst="rect">
            <a:avLst/>
          </a:prstGeom>
          <a:noFill/>
        </p:spPr>
        <p:txBody>
          <a:bodyPr wrap="square" rtlCol="0">
            <a:spAutoFit/>
          </a:bodyPr>
          <a:lstStyle/>
          <a:p>
            <a:r>
              <a:rPr kumimoji="1" lang="en-US" altLang="zh-CN" dirty="0"/>
              <a:t>3</a:t>
            </a:r>
            <a:r>
              <a:rPr kumimoji="1" lang="zh-CN" altLang="en-US" dirty="0"/>
              <a:t>、</a:t>
            </a:r>
            <a:r>
              <a:rPr kumimoji="1" lang="en-US" altLang="zh-CN" dirty="0" err="1"/>
              <a:t>spnet</a:t>
            </a:r>
            <a:r>
              <a:rPr kumimoji="1" lang="zh-CN" altLang="en-US" dirty="0"/>
              <a:t>（敏感身体区域检测网络）：可以对</a:t>
            </a:r>
            <a:r>
              <a:rPr kumimoji="1" lang="en-US" altLang="zh-CN" dirty="0"/>
              <a:t>c3</a:t>
            </a:r>
            <a:r>
              <a:rPr kumimoji="1" lang="zh-CN" altLang="en-US" dirty="0"/>
              <a:t>到</a:t>
            </a:r>
            <a:r>
              <a:rPr kumimoji="1" lang="en-US" altLang="zh-CN" dirty="0"/>
              <a:t>c5</a:t>
            </a:r>
            <a:r>
              <a:rPr kumimoji="1" lang="zh-CN" altLang="en-US" dirty="0"/>
              <a:t>特征提取层的参数进行调整，</a:t>
            </a:r>
            <a:r>
              <a:rPr kumimoji="1" lang="zh-CN" altLang="en-US" dirty="0">
                <a:solidFill>
                  <a:srgbClr val="FF0000"/>
                </a:solidFill>
              </a:rPr>
              <a:t>使分类网络更关注敏感区域</a:t>
            </a:r>
            <a:r>
              <a:rPr kumimoji="1" lang="zh-CN" altLang="en-US" dirty="0"/>
              <a:t>，学习到更高鉴别力的特征。</a:t>
            </a:r>
            <a:endParaRPr kumimoji="1" lang="zh-CN" altLang="en-US" dirty="0"/>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302260" y="363220"/>
            <a:ext cx="6186170" cy="601345"/>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p:txBody>
      </p:sp>
      <p:sp>
        <p:nvSpPr>
          <p:cNvPr id="6149" name="文本框 1"/>
          <p:cNvSpPr txBox="1">
            <a:spLocks noChangeArrowheads="1"/>
          </p:cNvSpPr>
          <p:nvPr/>
        </p:nvSpPr>
        <p:spPr bwMode="auto">
          <a:xfrm>
            <a:off x="1887855" y="423545"/>
            <a:ext cx="41008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err="1">
                <a:solidFill>
                  <a:schemeClr val="bg1"/>
                </a:solidFill>
                <a:latin typeface="+mn-ea"/>
                <a:ea typeface="+mn-ea"/>
                <a:cs typeface="+mn-ea"/>
                <a:sym typeface="+mn-lt"/>
              </a:rPr>
              <a:t>spnet</a:t>
            </a:r>
            <a:endParaRPr lang="zh-CN" altLang="en-US" sz="2400" dirty="0">
              <a:solidFill>
                <a:schemeClr val="bg1"/>
              </a:solidFill>
              <a:latin typeface="+mn-ea"/>
              <a:ea typeface="+mn-ea"/>
              <a:cs typeface="+mn-ea"/>
              <a:sym typeface="+mn-lt"/>
            </a:endParaRPr>
          </a:p>
        </p:txBody>
      </p:sp>
      <p:cxnSp>
        <p:nvCxnSpPr>
          <p:cNvPr id="42" name="直接连接符 41"/>
          <p:cNvCxnSpPr>
            <a:cxnSpLocks noChangeAspect="1"/>
          </p:cNvCxnSpPr>
          <p:nvPr/>
        </p:nvCxnSpPr>
        <p:spPr bwMode="auto">
          <a:xfrm>
            <a:off x="5639443"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reeform 5"/>
          <p:cNvSpPr>
            <a:spLocks noEditPoints="1"/>
          </p:cNvSpPr>
          <p:nvPr/>
        </p:nvSpPr>
        <p:spPr bwMode="auto">
          <a:xfrm>
            <a:off x="986790" y="363220"/>
            <a:ext cx="641985" cy="65405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10" name="文本框 9"/>
          <p:cNvSpPr txBox="1"/>
          <p:nvPr/>
        </p:nvSpPr>
        <p:spPr>
          <a:xfrm>
            <a:off x="6720840" y="6377940"/>
            <a:ext cx="184731" cy="369332"/>
          </a:xfrm>
          <a:prstGeom prst="rect">
            <a:avLst/>
          </a:prstGeom>
          <a:noFill/>
        </p:spPr>
        <p:txBody>
          <a:bodyPr wrap="none" rtlCol="0">
            <a:spAutoFit/>
          </a:bodyPr>
          <a:lstStyle/>
          <a:p>
            <a:endParaRPr kumimoji="1" lang="zh-CN" altLang="en-US" dirty="0"/>
          </a:p>
        </p:txBody>
      </p:sp>
      <p:pic>
        <p:nvPicPr>
          <p:cNvPr id="7" name="图片 6"/>
          <p:cNvPicPr>
            <a:picLocks noChangeAspect="1"/>
          </p:cNvPicPr>
          <p:nvPr/>
        </p:nvPicPr>
        <p:blipFill>
          <a:blip r:embed="rId1"/>
          <a:stretch>
            <a:fillRect/>
          </a:stretch>
        </p:blipFill>
        <p:spPr>
          <a:xfrm>
            <a:off x="298000" y="2277745"/>
            <a:ext cx="4584700" cy="609600"/>
          </a:xfrm>
          <a:prstGeom prst="rect">
            <a:avLst/>
          </a:prstGeom>
        </p:spPr>
      </p:pic>
      <p:sp>
        <p:nvSpPr>
          <p:cNvPr id="9" name="文本框 8"/>
          <p:cNvSpPr txBox="1"/>
          <p:nvPr/>
        </p:nvSpPr>
        <p:spPr>
          <a:xfrm>
            <a:off x="986790" y="1737360"/>
            <a:ext cx="2951480" cy="377190"/>
          </a:xfrm>
          <a:prstGeom prst="rect">
            <a:avLst/>
          </a:prstGeom>
          <a:noFill/>
        </p:spPr>
        <p:txBody>
          <a:bodyPr wrap="square" rtlCol="0">
            <a:spAutoFit/>
          </a:bodyPr>
          <a:lstStyle/>
          <a:p>
            <a:r>
              <a:rPr kumimoji="1" lang="en-US" altLang="zh-CN" dirty="0"/>
              <a:t>1</a:t>
            </a:r>
            <a:r>
              <a:rPr kumimoji="1" lang="zh-CN" altLang="en-US" dirty="0"/>
              <a:t>、</a:t>
            </a:r>
            <a:r>
              <a:rPr kumimoji="1" lang="en-US" altLang="zh-CN" dirty="0"/>
              <a:t>focal</a:t>
            </a:r>
            <a:r>
              <a:rPr kumimoji="1" lang="zh-CN" altLang="en-US" dirty="0"/>
              <a:t> </a:t>
            </a:r>
            <a:r>
              <a:rPr kumimoji="1" lang="en-US" altLang="zh-CN" dirty="0"/>
              <a:t>loss</a:t>
            </a:r>
            <a:endParaRPr kumimoji="1" lang="zh-CN" altLang="en-US" dirty="0"/>
          </a:p>
        </p:txBody>
      </p:sp>
      <p:pic>
        <p:nvPicPr>
          <p:cNvPr id="11" name="图片 10"/>
          <p:cNvPicPr>
            <a:picLocks noChangeAspect="1"/>
          </p:cNvPicPr>
          <p:nvPr/>
        </p:nvPicPr>
        <p:blipFill>
          <a:blip r:embed="rId2"/>
          <a:stretch>
            <a:fillRect/>
          </a:stretch>
        </p:blipFill>
        <p:spPr>
          <a:xfrm>
            <a:off x="5193673" y="2083554"/>
            <a:ext cx="4330700" cy="736600"/>
          </a:xfrm>
          <a:prstGeom prst="rect">
            <a:avLst/>
          </a:prstGeom>
        </p:spPr>
      </p:pic>
      <p:sp>
        <p:nvSpPr>
          <p:cNvPr id="12" name="文本框 11"/>
          <p:cNvSpPr txBox="1"/>
          <p:nvPr/>
        </p:nvSpPr>
        <p:spPr>
          <a:xfrm>
            <a:off x="6317932" y="1646358"/>
            <a:ext cx="1817370" cy="369332"/>
          </a:xfrm>
          <a:prstGeom prst="rect">
            <a:avLst/>
          </a:prstGeom>
          <a:noFill/>
        </p:spPr>
        <p:txBody>
          <a:bodyPr wrap="square" rtlCol="0">
            <a:spAutoFit/>
          </a:bodyPr>
          <a:lstStyle/>
          <a:p>
            <a:r>
              <a:rPr kumimoji="1" lang="en-US" altLang="zh-CN" dirty="0"/>
              <a:t>2</a:t>
            </a:r>
            <a:r>
              <a:rPr kumimoji="1" lang="zh-CN" altLang="en-US" dirty="0"/>
              <a:t>、</a:t>
            </a:r>
            <a:r>
              <a:rPr kumimoji="1" lang="en-US" altLang="zh-CN" dirty="0" err="1"/>
              <a:t>pt</a:t>
            </a:r>
            <a:r>
              <a:rPr kumimoji="1" lang="zh-CN" altLang="en-US" dirty="0"/>
              <a:t>定义</a:t>
            </a:r>
            <a:endParaRPr kumimoji="1" lang="zh-CN" altLang="en-US" dirty="0"/>
          </a:p>
        </p:txBody>
      </p:sp>
      <p:pic>
        <p:nvPicPr>
          <p:cNvPr id="13" name="图片 12"/>
          <p:cNvPicPr>
            <a:picLocks noChangeAspect="1"/>
          </p:cNvPicPr>
          <p:nvPr/>
        </p:nvPicPr>
        <p:blipFill>
          <a:blip r:embed="rId3"/>
          <a:stretch>
            <a:fillRect/>
          </a:stretch>
        </p:blipFill>
        <p:spPr>
          <a:xfrm>
            <a:off x="6109652" y="2820154"/>
            <a:ext cx="4051300" cy="774700"/>
          </a:xfrm>
          <a:prstGeom prst="rect">
            <a:avLst/>
          </a:prstGeom>
        </p:spPr>
      </p:pic>
      <p:pic>
        <p:nvPicPr>
          <p:cNvPr id="14" name="图片 13"/>
          <p:cNvPicPr>
            <a:picLocks noChangeAspect="1"/>
          </p:cNvPicPr>
          <p:nvPr/>
        </p:nvPicPr>
        <p:blipFill>
          <a:blip r:embed="rId4"/>
          <a:stretch>
            <a:fillRect/>
          </a:stretch>
        </p:blipFill>
        <p:spPr>
          <a:xfrm>
            <a:off x="734890" y="4147820"/>
            <a:ext cx="10297795" cy="1739900"/>
          </a:xfrm>
          <a:prstGeom prst="rect">
            <a:avLst/>
          </a:prstGeom>
        </p:spPr>
      </p:pic>
    </p:spTree>
  </p:cSld>
  <p:clrMapOvr>
    <a:masterClrMapping/>
  </p:clrMapOvr>
  <p:transition spd="med">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Words>
  <Application>WPS 演示</Application>
  <PresentationFormat>宽屏</PresentationFormat>
  <Paragraphs>56</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方正书宋_GBK</vt:lpstr>
      <vt:lpstr>Wingdings</vt:lpstr>
      <vt:lpstr>宋体</vt:lpstr>
      <vt:lpstr>Calibri</vt:lpstr>
      <vt:lpstr>微软雅黑</vt:lpstr>
      <vt:lpstr>Helvetica Neue</vt:lpstr>
      <vt:lpstr>汉仪书宋二KW</vt:lpstr>
      <vt:lpstr>汉仪旗黑KW</vt:lpstr>
      <vt:lpstr>宋体</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chengwenzhuo</cp:lastModifiedBy>
  <cp:revision>60</cp:revision>
  <dcterms:created xsi:type="dcterms:W3CDTF">2019-07-26T07:40:22Z</dcterms:created>
  <dcterms:modified xsi:type="dcterms:W3CDTF">2019-07-26T07:40:22Z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