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4" r:id="rId20"/>
    <p:sldId id="278" r:id="rId21"/>
    <p:sldId id="275" r:id="rId22"/>
    <p:sldId id="26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4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54B-8DB3-42E4-A734-B877BD36CE8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9BC7-62F9-40F5-B80F-5E583ACFD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2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54B-8DB3-42E4-A734-B877BD36CE8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9BC7-62F9-40F5-B80F-5E583ACFD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8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54B-8DB3-42E4-A734-B877BD36CE8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9BC7-62F9-40F5-B80F-5E583ACFD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54B-8DB3-42E4-A734-B877BD36CE8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9BC7-62F9-40F5-B80F-5E583ACFD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2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54B-8DB3-42E4-A734-B877BD36CE8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9BC7-62F9-40F5-B80F-5E583ACFD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5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54B-8DB3-42E4-A734-B877BD36CE8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9BC7-62F9-40F5-B80F-5E583ACFD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54B-8DB3-42E4-A734-B877BD36CE8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9BC7-62F9-40F5-B80F-5E583ACFD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5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54B-8DB3-42E4-A734-B877BD36CE8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9BC7-62F9-40F5-B80F-5E583ACFD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54B-8DB3-42E4-A734-B877BD36CE8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9BC7-62F9-40F5-B80F-5E583ACFD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3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54B-8DB3-42E4-A734-B877BD36CE8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9BC7-62F9-40F5-B80F-5E583ACFD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2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954B-8DB3-42E4-A734-B877BD36CE8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9BC7-62F9-40F5-B80F-5E583ACFD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954B-8DB3-42E4-A734-B877BD36CE84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9BC7-62F9-40F5-B80F-5E583ACFD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7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77400" cy="2333531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Communication-Efficient Learning of Deep Networks from Decentralized Data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algn="r"/>
            <a:r>
              <a:rPr lang="zh-CN" altLang="en-US" sz="3300" dirty="0" smtClean="0"/>
              <a:t>分享人：罗双</a:t>
            </a:r>
            <a:endParaRPr lang="zh-CN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9164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FederatedAveraging</a:t>
            </a:r>
            <a:r>
              <a:rPr lang="en-US" altLang="zh-CN" dirty="0" smtClean="0"/>
              <a:t> Algorithm (or </a:t>
            </a:r>
            <a:r>
              <a:rPr lang="en-US" altLang="zh-CN" dirty="0" err="1" smtClean="0"/>
              <a:t>FedAvg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050" name="Picture 2" descr="http://static.tongtianta.site/paper_image/529d4856-4fa5-11e9-b576-00163e08bb86/linetable_4_1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741" y="1690688"/>
            <a:ext cx="5230906" cy="492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the left plot,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 were initialized using different random seeds; for the right plot, a shared seed was used. </a:t>
                </a:r>
              </a:p>
              <a:p>
                <a:r>
                  <a:rPr lang="en-US" altLang="zh-CN" dirty="0" smtClean="0"/>
                  <a:t>The horizontal line gives the best loss achieved by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http://static.tongtianta.site/paper_image/529d4856-4fa5-11e9-b576-00163e08bb86/image_3_2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96" y="3284686"/>
            <a:ext cx="7044070" cy="35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00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Considering five different </a:t>
            </a:r>
            <a:r>
              <a:rPr lang="en-US" altLang="zh-CN" dirty="0"/>
              <a:t>model architectures and four datasets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Our initial study includes three model families on two datasets. </a:t>
            </a:r>
            <a:endParaRPr lang="en-US" altLang="zh-CN" dirty="0" smtClean="0"/>
          </a:p>
          <a:p>
            <a:r>
              <a:rPr lang="en-US" altLang="zh-CN" dirty="0"/>
              <a:t>The </a:t>
            </a:r>
            <a:r>
              <a:rPr lang="en-US" altLang="zh-CN" dirty="0" smtClean="0"/>
              <a:t>first </a:t>
            </a:r>
            <a:r>
              <a:rPr lang="en-US" altLang="zh-CN" dirty="0"/>
              <a:t>two are for the MNIST digit recognition </a:t>
            </a:r>
            <a:r>
              <a:rPr lang="en-US" altLang="zh-CN" dirty="0" smtClean="0"/>
              <a:t>task: 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) A simple multilayer-perceptron with 2-hidden layers with 200 units each using </a:t>
            </a:r>
            <a:r>
              <a:rPr lang="en-US" altLang="zh-CN" dirty="0" err="1"/>
              <a:t>ReLu</a:t>
            </a:r>
            <a:r>
              <a:rPr lang="en-US" altLang="zh-CN" dirty="0"/>
              <a:t> activations (199,210 total parameters), which we refer to as the </a:t>
            </a:r>
            <a:r>
              <a:rPr lang="en-US" altLang="zh-CN" b="1" dirty="0"/>
              <a:t>MNIST 2NN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) A </a:t>
            </a:r>
            <a:r>
              <a:rPr lang="en-US" altLang="zh-CN" b="1" dirty="0"/>
              <a:t>CNN</a:t>
            </a:r>
            <a:r>
              <a:rPr lang="en-US" altLang="zh-CN" dirty="0"/>
              <a:t> with two 5x5 convolution layers (the </a:t>
            </a:r>
            <a:r>
              <a:rPr lang="en-US" altLang="zh-CN" dirty="0" smtClean="0"/>
              <a:t>first </a:t>
            </a:r>
            <a:r>
              <a:rPr lang="en-US" altLang="zh-CN" dirty="0" smtClean="0"/>
              <a:t>with </a:t>
            </a:r>
            <a:r>
              <a:rPr lang="en-US" altLang="zh-CN" dirty="0"/>
              <a:t>32 channels, the second with 64, each followed with 2x2 max pooling), a fully connected layer with 512 units and </a:t>
            </a:r>
            <a:r>
              <a:rPr lang="en-US" altLang="zh-CN" dirty="0" err="1"/>
              <a:t>ReLu</a:t>
            </a:r>
            <a:r>
              <a:rPr lang="en-US" altLang="zh-CN" dirty="0"/>
              <a:t> activation, and a ﬁnal </a:t>
            </a:r>
            <a:r>
              <a:rPr lang="en-US" altLang="zh-CN" dirty="0" err="1"/>
              <a:t>softmax</a:t>
            </a:r>
            <a:r>
              <a:rPr lang="en-US" altLang="zh-CN" dirty="0"/>
              <a:t> output layer (1,663,370 total parameters).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0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study federated optimization, we also need to specify how the data is distributed over the clients. </a:t>
            </a:r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study two ways of partitioning the MNIST data over clients: 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IID</a:t>
            </a:r>
            <a:r>
              <a:rPr lang="en-US" altLang="zh-CN" dirty="0"/>
              <a:t>, where the data is </a:t>
            </a:r>
            <a:r>
              <a:rPr lang="en-US" altLang="zh-CN" dirty="0" smtClean="0"/>
              <a:t>shuffled</a:t>
            </a:r>
            <a:r>
              <a:rPr lang="en-US" altLang="zh-CN" dirty="0"/>
              <a:t>, and then partitioned into 100 clients each receiving 600 </a:t>
            </a:r>
            <a:r>
              <a:rPr lang="en-US" altLang="zh-CN" dirty="0" smtClean="0"/>
              <a:t>examples</a:t>
            </a:r>
          </a:p>
          <a:p>
            <a:pPr lvl="1"/>
            <a:r>
              <a:rPr lang="en-US" altLang="zh-CN" b="1" dirty="0" smtClean="0"/>
              <a:t>Non-IID</a:t>
            </a:r>
            <a:r>
              <a:rPr lang="en-US" altLang="zh-CN" dirty="0"/>
              <a:t>, where we </a:t>
            </a:r>
            <a:r>
              <a:rPr lang="en-US" altLang="zh-CN" dirty="0" smtClean="0"/>
              <a:t>first </a:t>
            </a:r>
            <a:r>
              <a:rPr lang="en-US" altLang="zh-CN" dirty="0"/>
              <a:t>sort the data by digit label, divide it into 200 shards of size 300, and assign each of 100 clients 2 shards.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5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Increasing parallelism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Effect of the client fraction C on the MNIST 2NN with E = 1 and CNN with E = 5. </a:t>
            </a:r>
          </a:p>
          <a:p>
            <a:r>
              <a:rPr lang="en-US" altLang="zh-CN" dirty="0" smtClean="0"/>
              <a:t>Note C = 0.0 corresponds to one client per round</a:t>
            </a:r>
          </a:p>
          <a:p>
            <a:endParaRPr lang="zh-CN" altLang="en-US" dirty="0"/>
          </a:p>
        </p:txBody>
      </p:sp>
      <p:pic>
        <p:nvPicPr>
          <p:cNvPr id="4102" name="Picture 6" descr="http://static.tongtianta.site/paper_image/529d4856-4fa5-11e9-b576-00163e08bb86/linetable_4_2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79" y="3305983"/>
            <a:ext cx="6660109" cy="33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Increasing computation per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fix C = 0.1, and add more computation per client on each round, either decreasing B, increasing E, or both.</a:t>
            </a:r>
            <a:endParaRPr lang="zh-CN" altLang="en-US" dirty="0"/>
          </a:p>
        </p:txBody>
      </p:sp>
      <p:pic>
        <p:nvPicPr>
          <p:cNvPr id="5122" name="Picture 2" descr="http://static.tongtianta.site/paper_image/529d4856-4fa5-11e9-b576-00163e08bb86/linetable_5_1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19"/>
          <a:stretch/>
        </p:blipFill>
        <p:spPr bwMode="auto">
          <a:xfrm>
            <a:off x="481215" y="3368453"/>
            <a:ext cx="5358819" cy="221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2481" r="3548"/>
          <a:stretch/>
        </p:blipFill>
        <p:spPr>
          <a:xfrm>
            <a:off x="5840034" y="3312907"/>
            <a:ext cx="6196083" cy="232952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1215" y="5336276"/>
            <a:ext cx="5237197" cy="230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1214" y="3862339"/>
            <a:ext cx="5358820" cy="245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10929" y="3686808"/>
            <a:ext cx="5825188" cy="271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85586" y="5295331"/>
            <a:ext cx="5825188" cy="271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CIFAR experiments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dataset consists of 10 classes of 32x32 images with three RGB channels. </a:t>
                </a:r>
              </a:p>
              <a:p>
                <a:r>
                  <a:rPr lang="en-US" altLang="zh-CN" dirty="0" smtClean="0"/>
                  <a:t>There are 50,000 training examples and 10,000 testing examples, which we partitioned into 100 clients each containing 500 training and 100 testing examples</a:t>
                </a:r>
              </a:p>
              <a:p>
                <a:r>
                  <a:rPr lang="en-US" altLang="zh-CN" dirty="0" smtClean="0"/>
                  <a:t>The model architecture consists of two convolutional layers followed by two fully connected layers and then a linear transformation layer to produce logits, for a total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 smtClean="0"/>
                  <a:t> parameters.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4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CIFAR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SGD training on the full training set using </a:t>
            </a:r>
            <a:r>
              <a:rPr lang="en-US" altLang="zh-CN" dirty="0" err="1" smtClean="0"/>
              <a:t>minibatches</a:t>
            </a:r>
            <a:r>
              <a:rPr lang="en-US" altLang="zh-CN" dirty="0" smtClean="0"/>
              <a:t> of size 100. We achieved an 86% test accuracy after 197,500 </a:t>
            </a:r>
            <a:r>
              <a:rPr lang="en-US" altLang="zh-CN" dirty="0" err="1" smtClean="0"/>
              <a:t>minibatch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FedAvg</a:t>
            </a:r>
            <a:r>
              <a:rPr lang="en-US" altLang="zh-CN" dirty="0" smtClean="0"/>
              <a:t> achieves a similar test accuracy of 85% after only 2,000 communication rounds. </a:t>
            </a:r>
            <a:endParaRPr lang="zh-CN" altLang="en-US" dirty="0"/>
          </a:p>
        </p:txBody>
      </p:sp>
      <p:pic>
        <p:nvPicPr>
          <p:cNvPr id="6148" name="Picture 4" descr="http://static.tongtianta.site/paper_image/529d4856-4fa5-11e9-b576-00163e08bb86/linetable_7_1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415" y="3807960"/>
            <a:ext cx="9021170" cy="157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77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CIFAR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SGD training on the full training set using </a:t>
            </a:r>
            <a:r>
              <a:rPr lang="en-US" altLang="zh-CN" dirty="0" err="1" smtClean="0"/>
              <a:t>minibatches</a:t>
            </a:r>
            <a:r>
              <a:rPr lang="en-US" altLang="zh-CN" dirty="0" smtClean="0"/>
              <a:t> of size 100. We achieved an 86% test accuracy after 197,500 </a:t>
            </a:r>
            <a:r>
              <a:rPr lang="en-US" altLang="zh-CN" dirty="0" err="1" smtClean="0"/>
              <a:t>minibatch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FedAvg</a:t>
            </a:r>
            <a:r>
              <a:rPr lang="en-US" altLang="zh-CN" dirty="0" smtClean="0"/>
              <a:t> achieves a similar test accuracy of 85% after only 2,000 communication rounds.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273" y="3550691"/>
            <a:ext cx="6168567" cy="33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1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Large-scale LSTM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Training </a:t>
            </a:r>
            <a:r>
              <a:rPr lang="en-US" altLang="zh-CN" dirty="0"/>
              <a:t>dataset consists 10 million public posts from a large social network. We grouped the posts by author, for a total of over 500,000 clients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L</a:t>
            </a:r>
            <a:r>
              <a:rPr lang="en-US" altLang="zh-CN" dirty="0" smtClean="0"/>
              <a:t>imited </a:t>
            </a:r>
            <a:r>
              <a:rPr lang="en-US" altLang="zh-CN" dirty="0"/>
              <a:t>each client dataset to at most 5000 words, and report accuracy </a:t>
            </a:r>
            <a:r>
              <a:rPr lang="en-US" altLang="zh-CN" dirty="0" smtClean="0"/>
              <a:t>on </a:t>
            </a:r>
            <a:r>
              <a:rPr lang="en-US" altLang="zh-CN" dirty="0"/>
              <a:t>a test set of 1e5 posts from different (non-training) authors. </a:t>
            </a:r>
            <a:endParaRPr lang="en-US" altLang="zh-CN" dirty="0" smtClean="0"/>
          </a:p>
          <a:p>
            <a:r>
              <a:rPr lang="en-US" altLang="zh-CN" dirty="0" smtClean="0"/>
              <a:t>Model </a:t>
            </a:r>
            <a:r>
              <a:rPr lang="en-US" altLang="zh-CN" dirty="0"/>
              <a:t>is a 256 node LSTM on a vocabulary of 10,000 words. The input and output </a:t>
            </a:r>
            <a:r>
              <a:rPr lang="en-US" altLang="zh-CN" dirty="0" err="1"/>
              <a:t>embeddings</a:t>
            </a:r>
            <a:r>
              <a:rPr lang="en-US" altLang="zh-CN" dirty="0"/>
              <a:t> for each word were of dimension 192, and co-trained with the model; there are 4,950,544 parameters in all.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98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联邦学习介绍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FederatedAveraging</a:t>
            </a:r>
            <a:r>
              <a:rPr lang="zh-CN" altLang="en-US" dirty="0" smtClean="0"/>
              <a:t>算法介绍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实验过程和结果分析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67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Large-scale LSTM experiments</a:t>
            </a:r>
            <a:endParaRPr lang="zh-CN" altLang="en-US" dirty="0"/>
          </a:p>
        </p:txBody>
      </p:sp>
      <p:pic>
        <p:nvPicPr>
          <p:cNvPr id="7170" name="Picture 2" descr="http://static.tongtianta.site/paper_image/529d4856-4fa5-11e9-b576-00163e08bb86/image_7_2_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37" y="1825625"/>
            <a:ext cx="66227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61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Experiments </a:t>
            </a:r>
            <a:r>
              <a:rPr lang="en-US" altLang="zh-CN" dirty="0"/>
              <a:t>show that federated learning can be made practical, as </a:t>
            </a:r>
            <a:r>
              <a:rPr lang="en-US" altLang="zh-CN" dirty="0" err="1"/>
              <a:t>FedAvg</a:t>
            </a:r>
            <a:r>
              <a:rPr lang="en-US" altLang="zh-CN" dirty="0"/>
              <a:t> trains high-quality models using relatively few rounds of communication, as demonstrated by results on a variety of model </a:t>
            </a:r>
            <a:r>
              <a:rPr lang="en-US" altLang="zh-CN" dirty="0" smtClean="0"/>
              <a:t>architectures</a:t>
            </a:r>
          </a:p>
          <a:p>
            <a:r>
              <a:rPr lang="en-US" altLang="zh-CN" dirty="0"/>
              <a:t>These experiments demonstrate the approach is robust to the unbalanced and non-IID data distributions that are a </a:t>
            </a:r>
            <a:r>
              <a:rPr lang="en-US" altLang="zh-CN" dirty="0" smtClean="0"/>
              <a:t>defining </a:t>
            </a:r>
            <a:r>
              <a:rPr lang="en-US" altLang="zh-CN" dirty="0"/>
              <a:t>characteristic of this setting. </a:t>
            </a:r>
            <a:endParaRPr lang="en-US" altLang="zh-CN" dirty="0" smtClean="0"/>
          </a:p>
          <a:p>
            <a:r>
              <a:rPr lang="en-US" altLang="zh-CN" dirty="0" smtClean="0"/>
              <a:t>Communication </a:t>
            </a:r>
            <a:r>
              <a:rPr lang="en-US" altLang="zh-CN" dirty="0"/>
              <a:t>costs are the principal constraint, and we show a reduction in required communication rounds by 10–100× as compared to synchronized stochastic gradient descent.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577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algn="r"/>
            <a:r>
              <a:rPr lang="zh-CN" altLang="en-US" sz="3300" dirty="0" smtClean="0"/>
              <a:t>分享人：罗双</a:t>
            </a:r>
            <a:endParaRPr lang="zh-CN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3891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Federated </a:t>
            </a:r>
            <a:r>
              <a:rPr lang="en-US" altLang="zh-CN" dirty="0" smtClean="0"/>
              <a:t>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Modern mobile devices have access to a wealth of data suitable for learning models, which in turn can greatly improve the user experience on the device. </a:t>
            </a:r>
            <a:endParaRPr lang="en-US" altLang="zh-CN" dirty="0" smtClean="0"/>
          </a:p>
          <a:p>
            <a:r>
              <a:rPr lang="en-US" altLang="zh-CN" dirty="0"/>
              <a:t>However, this rich data is often privacy sensitive, large in quantity, or both, which may preclude logging to the data center and training there using conventional approaches.</a:t>
            </a:r>
            <a:endParaRPr lang="en-US" altLang="zh-CN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eaves </a:t>
            </a:r>
            <a:r>
              <a:rPr lang="en-US" altLang="zh-CN" dirty="0"/>
              <a:t>the training data distributed on the mobile devices, and learns a shared model by aggregating locally-computed </a:t>
            </a:r>
            <a:r>
              <a:rPr lang="en-US" altLang="zh-CN" dirty="0" smtClean="0"/>
              <a:t>updates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46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Federated Learning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752167" y="4786177"/>
            <a:ext cx="1676265" cy="1077208"/>
            <a:chOff x="4669156" y="3478867"/>
            <a:chExt cx="4016375" cy="245554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669156" y="3478867"/>
              <a:ext cx="0" cy="18338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746626" y="3506807"/>
              <a:ext cx="0" cy="18338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160646" y="3797002"/>
              <a:ext cx="0" cy="18338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213986" y="3810337"/>
              <a:ext cx="0" cy="18338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560696" y="3988137"/>
              <a:ext cx="0" cy="18338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622926" y="3983692"/>
              <a:ext cx="0" cy="18338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276591" y="4081482"/>
              <a:ext cx="0" cy="18338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343266" y="4072592"/>
              <a:ext cx="0" cy="18338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8633461" y="4068147"/>
              <a:ext cx="8890" cy="18662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685531" y="4037032"/>
              <a:ext cx="0" cy="18338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7319813" y="5422687"/>
            <a:ext cx="2414387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rtlCol="0" anchor="b" anchorCtr="0">
            <a:spAutoFit/>
          </a:bodyPr>
          <a:lstStyle/>
          <a:p>
            <a:pPr algn="ctr"/>
            <a:r>
              <a:rPr lang="zh-CN" altLang="en-US" dirty="0" smtClean="0"/>
              <a:t>图：联合学习</a:t>
            </a:r>
            <a:endParaRPr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4" b="3097"/>
          <a:stretch/>
        </p:blipFill>
        <p:spPr>
          <a:xfrm>
            <a:off x="6832055" y="1856149"/>
            <a:ext cx="3121034" cy="3494336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2152871" y="1486471"/>
            <a:ext cx="3884570" cy="974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中心服务器将</a:t>
            </a:r>
            <a:r>
              <a:rPr lang="zh-CN" altLang="en-US" dirty="0" smtClean="0">
                <a:solidFill>
                  <a:schemeClr val="tx1"/>
                </a:solidFill>
              </a:rPr>
              <a:t>初始全局模型</a:t>
            </a:r>
            <a:r>
              <a:rPr lang="zh-CN" altLang="en-US" dirty="0">
                <a:solidFill>
                  <a:schemeClr val="tx1"/>
                </a:solidFill>
              </a:rPr>
              <a:t>发送至分布式</a:t>
            </a:r>
            <a:r>
              <a:rPr lang="zh-CN" altLang="en-US" dirty="0" smtClean="0">
                <a:solidFill>
                  <a:schemeClr val="tx1"/>
                </a:solidFill>
              </a:rPr>
              <a:t>终端（即数据提供方）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154269" y="2737830"/>
            <a:ext cx="3884570" cy="974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大量边缘节点独立地利用所拥有的数据进行</a:t>
            </a:r>
            <a:r>
              <a:rPr lang="zh-CN" altLang="en-US" dirty="0" smtClean="0">
                <a:solidFill>
                  <a:schemeClr val="tx1"/>
                </a:solidFill>
              </a:rPr>
              <a:t>训练，生成局部模型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8" idx="2"/>
            <a:endCxn id="19" idx="0"/>
          </p:cNvCxnSpPr>
          <p:nvPr/>
        </p:nvCxnSpPr>
        <p:spPr>
          <a:xfrm>
            <a:off x="4095156" y="2460814"/>
            <a:ext cx="1398" cy="277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155667" y="4014356"/>
            <a:ext cx="3884570" cy="974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数据提供方将</a:t>
            </a:r>
            <a:r>
              <a:rPr lang="zh-CN" altLang="en-US" dirty="0">
                <a:solidFill>
                  <a:schemeClr val="tx1"/>
                </a:solidFill>
              </a:rPr>
              <a:t>梯度下降法所产生的局部权重更新传给中心节点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157065" y="5290882"/>
            <a:ext cx="3884570" cy="974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中心</a:t>
            </a:r>
            <a:r>
              <a:rPr lang="zh-CN" altLang="en-US" dirty="0">
                <a:solidFill>
                  <a:schemeClr val="tx1"/>
                </a:solidFill>
              </a:rPr>
              <a:t>节点对获得的大量局部权重更新取均值之后产生新的模型，并把新模型广播给所有的边缘节点</a:t>
            </a:r>
          </a:p>
        </p:txBody>
      </p:sp>
      <p:cxnSp>
        <p:nvCxnSpPr>
          <p:cNvPr id="23" name="直接箭头连接符 22"/>
          <p:cNvCxnSpPr>
            <a:stCxn id="19" idx="2"/>
            <a:endCxn id="21" idx="0"/>
          </p:cNvCxnSpPr>
          <p:nvPr/>
        </p:nvCxnSpPr>
        <p:spPr>
          <a:xfrm>
            <a:off x="4096554" y="3712173"/>
            <a:ext cx="1398" cy="302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  <a:endCxn id="22" idx="0"/>
          </p:cNvCxnSpPr>
          <p:nvPr/>
        </p:nvCxnSpPr>
        <p:spPr>
          <a:xfrm>
            <a:off x="4097952" y="4988699"/>
            <a:ext cx="1398" cy="302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6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Assume there are K clients,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 set of indexes of data points on client K,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|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zh-CN" dirty="0" smtClean="0"/>
                  <a:t>, the loss of the prediction on example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) made with model parameters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. 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 descr="http://static.tongtianta.site/paper_image/529d4856-4fa5-11e9-b576-00163e08bb86/PARAGRAPHLATEX2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09" y="2902600"/>
            <a:ext cx="9079606" cy="119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09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Federated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Non-IID </a:t>
            </a:r>
          </a:p>
          <a:p>
            <a:endParaRPr lang="en-US" altLang="zh-CN" dirty="0"/>
          </a:p>
          <a:p>
            <a:r>
              <a:rPr lang="en-US" altLang="zh-CN" dirty="0" smtClean="0"/>
              <a:t>Unbalanced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Massively distributed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Limited communication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14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6113" cy="4351338"/>
          </a:xfrm>
        </p:spPr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/>
              <a:t>federated </a:t>
            </a:r>
            <a:r>
              <a:rPr lang="en-US" altLang="zh-CN" dirty="0" smtClean="0"/>
              <a:t>optimization, communication </a:t>
            </a:r>
            <a:r>
              <a:rPr lang="en-US" altLang="zh-CN" dirty="0"/>
              <a:t>costs dominate </a:t>
            </a:r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will typically be limited by an upload bandwidth of 1 MB/s or less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Computation </a:t>
            </a:r>
            <a:r>
              <a:rPr lang="en-US" altLang="zh-CN" dirty="0"/>
              <a:t>becomes essentially free compared to communication costs for many model </a:t>
            </a:r>
            <a:r>
              <a:rPr lang="en-US" altLang="zh-CN" dirty="0" smtClean="0"/>
              <a:t>types</a:t>
            </a:r>
          </a:p>
          <a:p>
            <a:r>
              <a:rPr lang="en-US" altLang="zh-CN" dirty="0" smtClean="0"/>
              <a:t>Our </a:t>
            </a:r>
            <a:r>
              <a:rPr lang="en-US" altLang="zh-CN" dirty="0"/>
              <a:t>goal is to </a:t>
            </a:r>
            <a:r>
              <a:rPr lang="en-US" altLang="zh-CN" b="1" dirty="0"/>
              <a:t>use additional computation</a:t>
            </a:r>
            <a:r>
              <a:rPr lang="en-US" altLang="zh-CN" dirty="0"/>
              <a:t> in order to decrease the number of rounds of communication needed to train a </a:t>
            </a:r>
            <a:r>
              <a:rPr lang="en-US" altLang="zh-CN" dirty="0" smtClean="0"/>
              <a:t>model</a:t>
            </a:r>
          </a:p>
          <a:p>
            <a:pPr lvl="1"/>
            <a:r>
              <a:rPr lang="en-US" altLang="zh-CN" dirty="0" smtClean="0"/>
              <a:t>Increased parallelism</a:t>
            </a:r>
          </a:p>
          <a:p>
            <a:pPr lvl="1"/>
            <a:r>
              <a:rPr lang="en-US" altLang="zh-CN" dirty="0" smtClean="0"/>
              <a:t>Increased </a:t>
            </a:r>
            <a:r>
              <a:rPr lang="en-US" altLang="zh-CN" dirty="0"/>
              <a:t>computation on each </a:t>
            </a:r>
            <a:r>
              <a:rPr lang="en-US" altLang="zh-CN" dirty="0" smtClean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46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 smtClean="0"/>
              <a:t>Baseline Algorithm: </a:t>
            </a:r>
            <a:r>
              <a:rPr lang="en-US" altLang="zh-CN" dirty="0" err="1" smtClean="0"/>
              <a:t>FederatedSGD</a:t>
            </a:r>
            <a:r>
              <a:rPr lang="en-US" altLang="zh-CN" dirty="0" smtClean="0"/>
              <a:t> (or </a:t>
            </a:r>
            <a:r>
              <a:rPr lang="en-US" altLang="zh-CN" dirty="0" err="1" smtClean="0"/>
              <a:t>FedSGD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C </a:t>
                </a:r>
                <a:r>
                  <a:rPr lang="en-US" altLang="zh-CN" dirty="0"/>
                  <a:t>controls the global batch size</a:t>
                </a:r>
                <a:r>
                  <a:rPr lang="en-US" altLang="zh-CN" dirty="0" smtClean="0"/>
                  <a:t>, with C = 1 </a:t>
                </a:r>
                <a:r>
                  <a:rPr lang="en-US" altLang="zh-CN" dirty="0"/>
                  <a:t>corresponding to full-batch (non-stochastic) gradient descent</a:t>
                </a:r>
                <a:r>
                  <a:rPr lang="en-US" altLang="zh-CN" dirty="0" smtClean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each client locally takes one step of gradient descent on the current model using its local data, and the server then takes a weighted average of the resulting models. </a:t>
                </a:r>
                <a:endParaRPr lang="en-US" altLang="zh-CN" sz="2800" dirty="0" smtClean="0"/>
              </a:p>
              <a:p>
                <a:r>
                  <a:rPr lang="en-US" altLang="zh-CN" dirty="0" smtClean="0"/>
                  <a:t>Procedure:</a:t>
                </a:r>
              </a:p>
              <a:p>
                <a:pPr lvl="1"/>
                <a:r>
                  <a:rPr lang="en-US" altLang="zh-CN" dirty="0" smtClean="0"/>
                  <a:t>Each client K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3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zh-CN" dirty="0" err="1" smtClean="0"/>
              <a:t>FederatedAveraging</a:t>
            </a:r>
            <a:r>
              <a:rPr lang="en-US" altLang="zh-CN" dirty="0" smtClean="0"/>
              <a:t> Algorithm</a:t>
            </a:r>
            <a:r>
              <a:rPr lang="en-US" altLang="zh-CN" dirty="0"/>
              <a:t> (or </a:t>
            </a:r>
            <a:r>
              <a:rPr lang="en-US" altLang="zh-CN" dirty="0" err="1"/>
              <a:t>FedAvg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Add more computation to each client by iterating the local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multiple times before the averaging step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/>
                  <a:t>The amount of computation is controlled by three key parameters: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</a:t>
                </a:r>
                <a:r>
                  <a:rPr lang="en-US" altLang="zh-CN" dirty="0"/>
                  <a:t>, the fraction of clients that perform computation on each round;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E</a:t>
                </a:r>
                <a:r>
                  <a:rPr lang="en-US" altLang="zh-CN" dirty="0"/>
                  <a:t>, then number of training passes each client makes over its local dataset on each round;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B</a:t>
                </a:r>
                <a:r>
                  <a:rPr lang="en-US" altLang="zh-CN" dirty="0"/>
                  <a:t>, the local </a:t>
                </a:r>
                <a:r>
                  <a:rPr lang="en-US" altLang="zh-CN" dirty="0" err="1"/>
                  <a:t>minibatch</a:t>
                </a:r>
                <a:r>
                  <a:rPr lang="en-US" altLang="zh-CN" dirty="0"/>
                  <a:t> size used for the client updates.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1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591</Words>
  <Application>Microsoft Office PowerPoint</Application>
  <PresentationFormat>宽屏</PresentationFormat>
  <Paragraphs>107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Communication-Efficient Learning of Deep Networks from Decentralized Data</vt:lpstr>
      <vt:lpstr>目录</vt:lpstr>
      <vt:lpstr>Federated Learning</vt:lpstr>
      <vt:lpstr>Federated Learning</vt:lpstr>
      <vt:lpstr>Loss Function</vt:lpstr>
      <vt:lpstr>Federated Optimization</vt:lpstr>
      <vt:lpstr>Our goal</vt:lpstr>
      <vt:lpstr>Baseline Algorithm: FederatedSGD (or FedSGD)</vt:lpstr>
      <vt:lpstr>FederatedAveraging Algorithm (or FedAvg)</vt:lpstr>
      <vt:lpstr>FederatedAveraging Algorithm (or FedAvg)</vt:lpstr>
      <vt:lpstr>Experimental Results</vt:lpstr>
      <vt:lpstr>Experimental Results</vt:lpstr>
      <vt:lpstr>Experimental Results</vt:lpstr>
      <vt:lpstr>Increasing parallelism</vt:lpstr>
      <vt:lpstr>Increasing computation per client</vt:lpstr>
      <vt:lpstr>CIFAR experiments</vt:lpstr>
      <vt:lpstr>CIFAR experiments</vt:lpstr>
      <vt:lpstr>CIFAR experiments</vt:lpstr>
      <vt:lpstr>Large-scale LSTM experiments</vt:lpstr>
      <vt:lpstr>Large-scale LSTM experiments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Communication-Efficient Learning of Deep Networks from Decentralized Data</dc:title>
  <dc:creator>Windows 用户</dc:creator>
  <cp:lastModifiedBy>Windows 用户</cp:lastModifiedBy>
  <cp:revision>27</cp:revision>
  <dcterms:created xsi:type="dcterms:W3CDTF">2019-07-25T01:05:35Z</dcterms:created>
  <dcterms:modified xsi:type="dcterms:W3CDTF">2019-07-27T01:19:04Z</dcterms:modified>
</cp:coreProperties>
</file>