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65" r:id="rId5"/>
    <p:sldId id="258" r:id="rId6"/>
    <p:sldId id="263" r:id="rId7"/>
    <p:sldId id="264" r:id="rId8"/>
    <p:sldId id="266" r:id="rId9"/>
    <p:sldId id="268" r:id="rId10"/>
    <p:sldId id="275" r:id="rId11"/>
    <p:sldId id="271" r:id="rId12"/>
    <p:sldId id="272" r:id="rId13"/>
    <p:sldId id="279" r:id="rId14"/>
    <p:sldId id="262" r:id="rId15"/>
    <p:sldId id="299" r:id="rId16"/>
    <p:sldId id="296" r:id="rId17"/>
    <p:sldId id="278" r:id="rId18"/>
    <p:sldId id="297" r:id="rId19"/>
    <p:sldId id="270" r:id="rId20"/>
    <p:sldId id="281" r:id="rId21"/>
    <p:sldId id="282" r:id="rId22"/>
    <p:sldId id="269" r:id="rId23"/>
    <p:sldId id="283" r:id="rId24"/>
    <p:sldId id="284" r:id="rId25"/>
    <p:sldId id="261" r:id="rId26"/>
    <p:sldId id="286" r:id="rId27"/>
    <p:sldId id="288" r:id="rId28"/>
    <p:sldId id="292" r:id="rId29"/>
    <p:sldId id="289" r:id="rId30"/>
    <p:sldId id="298" r:id="rId31"/>
    <p:sldId id="290" r:id="rId32"/>
    <p:sldId id="300" r:id="rId33"/>
    <p:sldId id="291" r:id="rId34"/>
    <p:sldId id="293" r:id="rId35"/>
    <p:sldId id="29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91DA8DD-0F3E-4B1A-9FC6-7283090E15DD}">
          <p14:sldIdLst>
            <p14:sldId id="256"/>
            <p14:sldId id="257"/>
            <p14:sldId id="259"/>
            <p14:sldId id="265"/>
            <p14:sldId id="258"/>
            <p14:sldId id="263"/>
            <p14:sldId id="264"/>
            <p14:sldId id="266"/>
            <p14:sldId id="268"/>
            <p14:sldId id="275"/>
            <p14:sldId id="271"/>
            <p14:sldId id="272"/>
            <p14:sldId id="279"/>
            <p14:sldId id="262"/>
            <p14:sldId id="299"/>
            <p14:sldId id="296"/>
            <p14:sldId id="278"/>
            <p14:sldId id="297"/>
            <p14:sldId id="270"/>
            <p14:sldId id="281"/>
            <p14:sldId id="282"/>
            <p14:sldId id="269"/>
            <p14:sldId id="283"/>
            <p14:sldId id="284"/>
            <p14:sldId id="261"/>
            <p14:sldId id="286"/>
            <p14:sldId id="288"/>
            <p14:sldId id="292"/>
            <p14:sldId id="289"/>
            <p14:sldId id="298"/>
            <p14:sldId id="290"/>
            <p14:sldId id="300"/>
            <p14:sldId id="291"/>
            <p14:sldId id="29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97" autoAdjust="0"/>
    <p:restoredTop sz="85650" autoAdjust="0"/>
  </p:normalViewPr>
  <p:slideViewPr>
    <p:cSldViewPr snapToGrid="0">
      <p:cViewPr varScale="1">
        <p:scale>
          <a:sx n="102" d="100"/>
          <a:sy n="102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E745E-6ED2-4736-B925-A8F10C496B32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4F22F-AD1F-465A-B1F9-09A3BAFDE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4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F22F-AD1F-465A-B1F9-09A3BAFDE5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0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F22F-AD1F-465A-B1F9-09A3BAFDE5A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41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F22F-AD1F-465A-B1F9-09A3BAFDE5A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33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F22F-AD1F-465A-B1F9-09A3BAFDE5A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93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F22F-AD1F-465A-B1F9-09A3BAFDE5A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71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F22F-AD1F-465A-B1F9-09A3BAFDE5A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709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F22F-AD1F-465A-B1F9-09A3BAFDE5A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28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F22F-AD1F-465A-B1F9-09A3BAFDE5A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3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F22F-AD1F-465A-B1F9-09A3BAFDE5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3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F22F-AD1F-465A-B1F9-09A3BAFDE5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3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F22F-AD1F-465A-B1F9-09A3BAFDE5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84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F22F-AD1F-465A-B1F9-09A3BAFDE5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5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F22F-AD1F-465A-B1F9-09A3BAFDE5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2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F22F-AD1F-465A-B1F9-09A3BAFDE5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01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F22F-AD1F-465A-B1F9-09A3BAFDE5A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1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F22F-AD1F-465A-B1F9-09A3BAFDE5A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3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624-95D6-4597-9C68-8CEFA567C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EAF3EB-FC1F-4CD7-958E-94195EC04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967E7-1681-418C-8AA9-E6F5397B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FB91-67BD-4027-92AE-9471428E2B6A}" type="datetime1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FCD39-2724-4C64-A048-CA06E921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9F32A-5A8D-4479-BACF-C0F0DF3D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3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C0E20-A443-4048-9C86-40A4C37C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B7360D-44A7-41E9-AFBA-4114AF9E2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245D3-85FF-4CA9-8FA0-9C5E7502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AC67-D3E4-4EA9-8D6B-175D1C543CA7}" type="datetime1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A3DA7-51B7-461B-A6FD-2469769C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8B4E7-90E2-44EE-AFDA-476D83F0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8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622351-404C-483E-8BD6-776733DF6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AD439D-D4B1-4E4E-B928-0D386FCD4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65A58-2F39-4880-A403-8AA9A501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0E30-F1B7-4AF5-9093-80E5F9D8AC15}" type="datetime1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028CA-7993-447F-8A1F-8E5E8D12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9C585-01E0-44C9-94B1-D9AC4679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4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34EE6-B62D-4D3F-88FD-306B0BEE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84255-74F9-453A-BB06-30D7A1C0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4A9EC-BB30-4048-B390-EE471DEB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7608-8F0E-43C4-96D6-7CED8924A08F}" type="datetime1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95293-3FBC-4079-AE19-A0FC2A49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95C77-85D5-4574-9F04-AB0572FC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10504-98B3-411F-A4F1-2C412A56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8E218-64E7-4572-8D37-C8D5BC1E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5334D-7C33-429C-9950-F692F33C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BD53-A502-44DF-B08C-7B8D3785F185}" type="datetime1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31EA4-779B-4F75-979F-D469069A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44026-9059-4939-83E1-6E308000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92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C7018-7E17-42C8-BDE5-99BB4247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18109-70D1-4074-9BAF-C99691D17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79AD88-C34D-4ADD-A8EB-BB2599DB6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86C06-2721-475A-B135-3D7A9312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E24B-1F74-4AFA-90D9-6036040CF983}" type="datetime1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EA031-53B0-4294-A727-30546636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E21D1-48C9-4B74-8278-49E6E9BD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3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F08D5-1CE4-47E6-A1DA-CF43A8BC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2901BB-4080-462E-B721-40AB76698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D9726B-FA44-44BF-9542-FF736FCC4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73F1B3-ABDE-4A0A-A315-942F2FBBC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C924EB-77CD-437E-8864-4D03B00AB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3E6C80-9DF8-4125-A44C-56B3E992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19C5-2E01-4948-ABDC-A9F095F13E74}" type="datetime1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5B4472-4BDE-42CC-9285-33A67599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7C6BB3-A6E9-485B-A623-28164504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5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D8B3B-7898-44CA-9D3D-CD47CE7A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9359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586191-59FF-4674-AFE6-6F41601D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DBAD-7B70-43D0-AA0B-96207157BEBE}" type="datetime1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8F101A-2777-4D31-8979-B9A321CE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9B5CD-0EF1-4B28-8B62-D039B456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80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1FB8C5-BC4C-44C4-B7AB-4CE8A96D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D9C-261A-4867-B83E-872F877209C0}" type="datetime1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1DA8B5-03E5-44F2-96A6-53CD56CE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CC49BC-5593-4BFD-82F6-56D3A3A9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9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1E30B-50CE-4477-8C0C-15A5E8C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AE260-9335-4B35-8A10-2D83E34F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D66236-9EAA-478D-A5A0-CE27B75F0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6CB72-7147-4970-BC44-78BFD591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53AD-F3EC-4FB0-98E1-2DF40C9C64C9}" type="datetime1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9A626-3ED5-44CA-B1A9-177A4D1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43394-05B6-466E-A17C-422B34DE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2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9003B-7419-40FD-95CE-3E304C7D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C28637-675D-44A8-BEB2-AEA5A59E1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D52138-2CA3-463B-A4A5-8721D5684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9329A-C266-44CB-8137-3A6C0027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A0E7-B261-4E8E-9B90-FF544990428B}" type="datetime1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1A76C-365E-47C2-95FB-396E4770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88B508-4006-4502-82F1-0DFA4AB3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7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3955F2-CA03-4828-8723-0296F1E6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E2750-8388-4696-ABAB-61831B65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22BD0-D0D6-4FA0-9161-1C421E51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4D981-DA6E-41B3-878A-0E9C2D143930}" type="datetime1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AEB93-EEC0-4AF7-ACF3-B67DEAA0E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5F580-1D2D-47F9-B470-7966F4BE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C4571-5E17-4B53-8C6D-98A0E817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3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jun123qwe@163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ah.github.io/posts/2015-08-Understanding-LSTM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1387-EE93-4D21-AA3C-69F8BDC19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Sequence to Sequence Learning with Neural Networks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7AD130-56E8-4A67-9541-1E0B76CA9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分享人：胡 军（</a:t>
            </a:r>
            <a:r>
              <a:rPr lang="en-US" altLang="zh-CN" dirty="0">
                <a:hlinkClick r:id="rId2"/>
              </a:rPr>
              <a:t>hujun123qwe@163.com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8337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0BA9A-34FD-45EB-B0C8-0328BDAF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Intuition in Seq2Seq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94E72C-64CD-4551-8055-E8E771AE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148" name="Picture 4" descr="e&amp;d stru1">
            <a:extLst>
              <a:ext uri="{FF2B5EF4-FFF2-40B4-BE49-F238E27FC236}">
                <a16:creationId xmlns:a16="http://schemas.microsoft.com/office/drawing/2014/main" id="{6E62E4EC-981D-449E-87C8-C104759BE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64" y="1690688"/>
            <a:ext cx="10234072" cy="393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5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8F9F8-077E-4DA3-8572-4205FB2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Brief in authors’ work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95DEA-226A-4615-BD26-8E2355C3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954E026-C83F-4E7C-B338-92C335680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5288" y="1460935"/>
            <a:ext cx="7459116" cy="25625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06C3DD-FDDB-43B9-9259-109809309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88" y="4158924"/>
            <a:ext cx="9888330" cy="2333951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5657310-C459-49AC-9124-99FEB0811358}"/>
              </a:ext>
            </a:extLst>
          </p:cNvPr>
          <p:cNvSpPr/>
          <p:nvPr/>
        </p:nvSpPr>
        <p:spPr>
          <a:xfrm>
            <a:off x="6504495" y="3685880"/>
            <a:ext cx="678730" cy="2444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A301FF2-7528-4CAA-B7C5-3708C055242A}"/>
              </a:ext>
            </a:extLst>
          </p:cNvPr>
          <p:cNvSpPr/>
          <p:nvPr/>
        </p:nvSpPr>
        <p:spPr>
          <a:xfrm>
            <a:off x="6504495" y="2056162"/>
            <a:ext cx="678730" cy="2444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1D0E234E-564F-47F3-941C-558D8E699A92}"/>
              </a:ext>
            </a:extLst>
          </p:cNvPr>
          <p:cNvCxnSpPr>
            <a:stCxn id="15" idx="3"/>
          </p:cNvCxnSpPr>
          <p:nvPr/>
        </p:nvCxnSpPr>
        <p:spPr>
          <a:xfrm flipV="1">
            <a:off x="7183225" y="2178384"/>
            <a:ext cx="12700" cy="1629718"/>
          </a:xfrm>
          <a:prstGeom prst="curvedConnector4">
            <a:avLst>
              <a:gd name="adj1" fmla="val 3767008"/>
              <a:gd name="adj2" fmla="val 100604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5195C7F-5CEF-4F9F-998F-7B642B813BC5}"/>
              </a:ext>
            </a:extLst>
          </p:cNvPr>
          <p:cNvSpPr/>
          <p:nvPr/>
        </p:nvSpPr>
        <p:spPr>
          <a:xfrm>
            <a:off x="6504495" y="3429000"/>
            <a:ext cx="691430" cy="51450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21C3A19-DB30-4A07-B2C1-62097F9EC3D3}"/>
              </a:ext>
            </a:extLst>
          </p:cNvPr>
          <p:cNvSpPr/>
          <p:nvPr/>
        </p:nvSpPr>
        <p:spPr>
          <a:xfrm>
            <a:off x="8975889" y="5873879"/>
            <a:ext cx="678730" cy="2444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1BD5F82-ED4F-4EBB-8CD9-358B1A01CFFB}"/>
              </a:ext>
            </a:extLst>
          </p:cNvPr>
          <p:cNvSpPr/>
          <p:nvPr/>
        </p:nvSpPr>
        <p:spPr>
          <a:xfrm>
            <a:off x="8975889" y="5013193"/>
            <a:ext cx="678730" cy="2444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9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B36C0-A56F-45EA-85E9-9BCA0A2D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Seq2Seq Model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852A9F-A8BB-4FB6-BED9-A0EC109D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13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E9DC4-05EB-4EFD-AA6B-864E493F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Machines Understand Natural Language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D2E4D-CA8E-4EC5-9E29-6F37F34A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1</a:t>
            </a:r>
            <a:r>
              <a:rPr lang="zh-CN" altLang="en-US" dirty="0"/>
              <a:t>：</a:t>
            </a:r>
            <a:r>
              <a:rPr lang="en-US" altLang="zh-CN" dirty="0"/>
              <a:t>Understand words</a:t>
            </a:r>
          </a:p>
          <a:p>
            <a:pPr lvl="1"/>
            <a:r>
              <a:rPr lang="en-US" altLang="zh-CN" dirty="0"/>
              <a:t>One-hot word embedding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Step 2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Understand string of words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Sequence to sequence model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Step 3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Have memory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logical reasoning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Augmented Logic and Arithmetic Components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8EDBA-B83A-40FE-AFB4-97136517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2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1F113-0974-447F-9FCC-4001FAE4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One-Hot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C0034-65EA-465F-A5CB-905C21B6F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vector space terms, this is a vector with one	1 and	a lot of zeroes</a:t>
            </a:r>
          </a:p>
          <a:p>
            <a:r>
              <a:rPr lang="zh-CN" altLang="en-US" dirty="0"/>
              <a:t>例子：我，使用一个</a:t>
            </a:r>
            <a:r>
              <a:rPr lang="en-US" altLang="zh-CN" dirty="0"/>
              <a:t>15</a:t>
            </a:r>
            <a:r>
              <a:rPr lang="zh-CN" altLang="en-US" dirty="0"/>
              <a:t>维的向量表示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20EEF6-6E31-4385-87DC-4E90CDE2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8932F5-BBB6-4333-A6CF-B8F0127B1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09" y="3127342"/>
            <a:ext cx="8535591" cy="7811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E4ECA7-F5F6-4AD5-8850-ED448DB87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1609" y="4043438"/>
            <a:ext cx="10430154" cy="17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6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4F458-B336-438D-9111-B27F7022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Word Embedding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C0000-7505-4EBB-920E-47416F1F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9180D9-4D72-4B28-88E3-44F27C3D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1850799"/>
            <a:ext cx="9221487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7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E9DC4-05EB-4EFD-AA6B-864E493F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Machines Understand Natural Language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D2E4D-CA8E-4EC5-9E29-6F37F34A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Step 1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Understand words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One-hot word embedding</a:t>
            </a:r>
          </a:p>
          <a:p>
            <a:r>
              <a:rPr lang="en-US" altLang="zh-CN" dirty="0"/>
              <a:t>Step 2</a:t>
            </a:r>
            <a:r>
              <a:rPr lang="zh-CN" altLang="en-US" dirty="0"/>
              <a:t>：</a:t>
            </a:r>
            <a:r>
              <a:rPr lang="en-US" altLang="zh-CN" dirty="0"/>
              <a:t>Understand string of words</a:t>
            </a:r>
          </a:p>
          <a:p>
            <a:pPr lvl="1"/>
            <a:r>
              <a:rPr lang="en-US" altLang="zh-CN" dirty="0"/>
              <a:t>Sequence to sequence model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Step 3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Have memory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logical reasoning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Augmented Logic and Arithmetic Components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8EDBA-B83A-40FE-AFB4-97136517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69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B3B90-E591-48C5-9126-64724C76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Language Model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76F7E9-A5C6-485B-8E6B-0B4B28C29F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287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给定一段文字长度</a:t>
                </a:r>
                <a:r>
                  <a:rPr lang="en-US" altLang="zh-CN" sz="2000" dirty="0"/>
                  <a:t>T</a:t>
                </a:r>
                <a:r>
                  <a:rPr lang="zh-CN" altLang="en-US" sz="2000" dirty="0"/>
                  <a:t>，其中词为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语言模型将计算该序列的概率：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76F7E9-A5C6-485B-8E6B-0B4B28C29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28738"/>
              </a:xfrm>
              <a:blipFill>
                <a:blip r:embed="rId2"/>
                <a:stretch>
                  <a:fillRect l="-522" t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F6638-4FBF-45F9-8189-F829309B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6797FB-186E-48A3-A5D4-5F709D513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006" y="2204123"/>
            <a:ext cx="2548568" cy="4558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CB9EF8D-2B68-48A6-AC0A-B8BE0B5C6CAC}"/>
              </a:ext>
            </a:extLst>
          </p:cNvPr>
          <p:cNvSpPr txBox="1"/>
          <p:nvPr/>
        </p:nvSpPr>
        <p:spPr>
          <a:xfrm flipH="1">
            <a:off x="873630" y="2454363"/>
            <a:ext cx="7736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计算方式：条件概率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如有四个单词的句子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94C875-685A-4B33-A01B-5AC314056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845" y="3165402"/>
            <a:ext cx="5334744" cy="9145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EE6043-34A4-4F59-8967-E38F03877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213" y="4886013"/>
            <a:ext cx="844032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2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1F6DF70-CA5B-4335-BE40-55D3AE246D14}"/>
              </a:ext>
            </a:extLst>
          </p:cNvPr>
          <p:cNvSpPr txBox="1"/>
          <p:nvPr/>
        </p:nvSpPr>
        <p:spPr>
          <a:xfrm flipH="1">
            <a:off x="838200" y="1690688"/>
            <a:ext cx="77369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例子：语音识别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厨房里</a:t>
            </a:r>
            <a:r>
              <a:rPr lang="zh-CN" altLang="en-US" sz="2000" b="1" dirty="0">
                <a:solidFill>
                  <a:srgbClr val="0070C0"/>
                </a:solidFill>
              </a:rPr>
              <a:t>食油</a:t>
            </a:r>
            <a:r>
              <a:rPr lang="zh-CN" altLang="en-US" sz="2000" dirty="0"/>
              <a:t>用完了     </a:t>
            </a:r>
            <a:r>
              <a:rPr lang="en-US" altLang="zh-CN" sz="2000" dirty="0"/>
              <a:t>VS       </a:t>
            </a:r>
            <a:r>
              <a:rPr lang="zh-CN" altLang="en-US" sz="2000" dirty="0"/>
              <a:t>厨房里</a:t>
            </a:r>
            <a:r>
              <a:rPr lang="zh-CN" altLang="en-US" sz="2000" b="1" dirty="0">
                <a:solidFill>
                  <a:srgbClr val="0070C0"/>
                </a:solidFill>
              </a:rPr>
              <a:t>石油</a:t>
            </a:r>
            <a:r>
              <a:rPr lang="zh-CN" altLang="en-US" sz="2000" dirty="0"/>
              <a:t>用完了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例子：机器翻译</a:t>
            </a:r>
            <a:endParaRPr lang="en-US" altLang="zh-CN" sz="2000" dirty="0"/>
          </a:p>
          <a:p>
            <a:r>
              <a:rPr lang="en-US" altLang="zh-CN" sz="2000" dirty="0"/>
              <a:t>	you go first</a:t>
            </a:r>
            <a:r>
              <a:rPr lang="zh-CN" altLang="en-US" sz="2000" dirty="0"/>
              <a:t> 翻译：“你</a:t>
            </a:r>
            <a:r>
              <a:rPr lang="zh-CN" altLang="en-US" sz="2000" b="1" dirty="0">
                <a:solidFill>
                  <a:srgbClr val="0070C0"/>
                </a:solidFill>
              </a:rPr>
              <a:t>走先</a:t>
            </a:r>
            <a:r>
              <a:rPr lang="zh-CN" altLang="en-US" sz="2000" dirty="0"/>
              <a:t>”        </a:t>
            </a:r>
            <a:r>
              <a:rPr lang="en-US" altLang="zh-CN" sz="2000" dirty="0"/>
              <a:t>VS          </a:t>
            </a:r>
            <a:r>
              <a:rPr lang="zh-CN" altLang="en-US" sz="2000" dirty="0"/>
              <a:t>“你</a:t>
            </a:r>
            <a:r>
              <a:rPr lang="zh-CN" altLang="en-US" sz="2000" b="1" dirty="0">
                <a:solidFill>
                  <a:srgbClr val="0070C0"/>
                </a:solidFill>
              </a:rPr>
              <a:t>先走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1B3B90-E591-48C5-9126-64724C76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Language Model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F6638-4FBF-45F9-8189-F829309B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13A3A3-EC18-411A-ACB9-D78E5E321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60" y="2540078"/>
            <a:ext cx="3242919" cy="8889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48F7E26-37A4-4DC3-B5C0-503529F7D3E0}"/>
              </a:ext>
            </a:extLst>
          </p:cNvPr>
          <p:cNvSpPr txBox="1"/>
          <p:nvPr/>
        </p:nvSpPr>
        <p:spPr>
          <a:xfrm>
            <a:off x="4392891" y="4460677"/>
            <a:ext cx="3242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P(</a:t>
            </a:r>
            <a:r>
              <a:rPr lang="zh-CN" altLang="en-US" sz="2000" dirty="0"/>
              <a:t>先</a:t>
            </a:r>
            <a:r>
              <a:rPr lang="en-US" altLang="zh-CN" sz="2000" dirty="0"/>
              <a:t>|</a:t>
            </a:r>
            <a:r>
              <a:rPr lang="zh-CN" altLang="en-US" sz="2000" dirty="0"/>
              <a:t>走）</a:t>
            </a:r>
            <a:r>
              <a:rPr lang="en-US" altLang="zh-CN" sz="2000" dirty="0"/>
              <a:t>&lt; P(</a:t>
            </a:r>
            <a:r>
              <a:rPr lang="zh-CN" altLang="en-US" sz="2000" dirty="0"/>
              <a:t>走</a:t>
            </a:r>
            <a:r>
              <a:rPr lang="en-US" altLang="zh-CN" sz="2000" dirty="0"/>
              <a:t>|</a:t>
            </a:r>
            <a:r>
              <a:rPr lang="zh-CN" altLang="en-US" sz="2000" dirty="0"/>
              <a:t>先）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7916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4A661-668C-4F01-97AD-6C3DB929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Recurrent Neural Networks (RNNs)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9E9991E-DD2A-4BF0-BCAB-2B4BA2DB0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164" y="2314280"/>
            <a:ext cx="4192035" cy="222943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9E247-E4F7-450C-B111-7ED22A5A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E966DC-5A3A-4396-A667-8A295B4A5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454" y="2314280"/>
            <a:ext cx="6411870" cy="22294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F50299-0338-4BD8-8646-765F9D909D56}"/>
              </a:ext>
            </a:extLst>
          </p:cNvPr>
          <p:cNvSpPr txBox="1"/>
          <p:nvPr/>
        </p:nvSpPr>
        <p:spPr>
          <a:xfrm>
            <a:off x="952106" y="4996206"/>
            <a:ext cx="8446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循环往复地把前一步的计算结果作为条件，放进当前的输入中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适合在任意长度的序列中对上下文依赖性进行建模。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50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CEFEA-BB40-4812-95F7-24896ADC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E4451-09C9-4B8A-9319-69F019C68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94"/>
            <a:ext cx="10515600" cy="482295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Introduction</a:t>
            </a:r>
          </a:p>
          <a:p>
            <a:pPr lvl="1"/>
            <a:r>
              <a:rPr lang="en-US" altLang="zh-CN" dirty="0"/>
              <a:t>Deep Learning + NLP = Deep NLP</a:t>
            </a:r>
          </a:p>
          <a:p>
            <a:pPr lvl="1"/>
            <a:r>
              <a:rPr lang="en-US" altLang="zh-CN" dirty="0"/>
              <a:t>Why not DNNs ?</a:t>
            </a:r>
          </a:p>
          <a:p>
            <a:pPr lvl="1"/>
            <a:r>
              <a:rPr lang="en-US" altLang="zh-CN" dirty="0"/>
              <a:t>Intuition in Seq2Seq</a:t>
            </a:r>
          </a:p>
          <a:p>
            <a:pPr lvl="1"/>
            <a:r>
              <a:rPr lang="en-US" altLang="zh-CN" dirty="0"/>
              <a:t>Brief in authors’ work</a:t>
            </a:r>
          </a:p>
          <a:p>
            <a:r>
              <a:rPr lang="en-US" altLang="zh-CN" dirty="0"/>
              <a:t>Seq2Seq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/>
              <a:t>Machines Understand Natural Language</a:t>
            </a:r>
          </a:p>
          <a:p>
            <a:pPr lvl="1"/>
            <a:r>
              <a:rPr lang="en-US" altLang="zh-CN" dirty="0"/>
              <a:t>One-Hot Word Embedding</a:t>
            </a:r>
          </a:p>
          <a:p>
            <a:pPr lvl="1"/>
            <a:r>
              <a:rPr lang="en-US" altLang="zh-CN" dirty="0"/>
              <a:t>Language Model</a:t>
            </a:r>
          </a:p>
          <a:p>
            <a:pPr lvl="1"/>
            <a:r>
              <a:rPr lang="en-US" altLang="zh-CN" dirty="0"/>
              <a:t>RNN-LM</a:t>
            </a:r>
          </a:p>
          <a:p>
            <a:pPr lvl="1"/>
            <a:r>
              <a:rPr lang="en-US" altLang="zh-CN" dirty="0"/>
              <a:t>Double RNNs</a:t>
            </a:r>
          </a:p>
          <a:p>
            <a:pPr lvl="1"/>
            <a:r>
              <a:rPr lang="en-US" altLang="zh-CN" dirty="0"/>
              <a:t>LSTM-LM</a:t>
            </a:r>
          </a:p>
          <a:p>
            <a:pPr lvl="1"/>
            <a:r>
              <a:rPr lang="en-US" altLang="zh-CN" dirty="0"/>
              <a:t>Seq2Seq  actual model</a:t>
            </a:r>
          </a:p>
          <a:p>
            <a:r>
              <a:rPr lang="en-US" altLang="zh-CN" dirty="0"/>
              <a:t>Experiments and Conclusion</a:t>
            </a:r>
          </a:p>
          <a:p>
            <a:pPr lvl="1"/>
            <a:r>
              <a:rPr lang="en-US" altLang="zh-CN" dirty="0"/>
              <a:t>Experiments details</a:t>
            </a:r>
          </a:p>
          <a:p>
            <a:pPr lvl="1"/>
            <a:r>
              <a:rPr lang="en-US" altLang="zh-CN" dirty="0"/>
              <a:t>Training Objective</a:t>
            </a:r>
          </a:p>
          <a:p>
            <a:pPr lvl="1"/>
            <a:r>
              <a:rPr lang="en-US" altLang="zh-CN" dirty="0"/>
              <a:t>Decoding</a:t>
            </a:r>
          </a:p>
          <a:p>
            <a:pPr lvl="1"/>
            <a:r>
              <a:rPr lang="en-US" altLang="zh-CN" dirty="0"/>
              <a:t>Training details</a:t>
            </a:r>
          </a:p>
          <a:p>
            <a:pPr lvl="1"/>
            <a:r>
              <a:rPr lang="en-US" altLang="zh-CN" dirty="0"/>
              <a:t>Conclusion</a:t>
            </a:r>
          </a:p>
          <a:p>
            <a:r>
              <a:rPr lang="zh-CN" altLang="en-US" dirty="0"/>
              <a:t>中英文翻译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344B4-0457-4C1E-A72F-46E1A43A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69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8F0BA-E33E-4223-B3C1-9BE3C78F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RNN-LM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9C9451-C750-439A-B20E-934934AEF7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Given a sequence of inputs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), </m:t>
                    </m:r>
                  </m:oMath>
                </a14:m>
                <a:r>
                  <a:rPr lang="en-US" altLang="zh-CN" sz="2400" dirty="0"/>
                  <a:t>a standard RNN computes a sequence of outputs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US" altLang="zh-CN" sz="2400" dirty="0"/>
                  <a:t>by iterating the following equation: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b="1" dirty="0">
                    <a:solidFill>
                      <a:srgbClr val="0070C0"/>
                    </a:solidFill>
                  </a:rPr>
                  <a:t>Problems</a:t>
                </a:r>
                <a:r>
                  <a:rPr lang="en-US" altLang="zh-CN" sz="2400" dirty="0"/>
                  <a:t>:  input and output have different lengths with complicated and non-monotonic relationship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(knowing the alignment ahead of time)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9C9451-C750-439A-B20E-934934AEF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9096DC-D9A2-4255-B06B-122DCAE4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8652D7-ED84-4948-A3B2-14479249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391" y="2757923"/>
            <a:ext cx="389626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9FC6-1F1D-4096-B1C5-7EA1A567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Double RNNs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A376F-9461-44D8-B56C-7A756C98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One RNN maps the input sequence to a fixed-sized vector</a:t>
            </a:r>
          </a:p>
          <a:p>
            <a:r>
              <a:rPr lang="en-US" altLang="zh-CN" sz="2400" dirty="0"/>
              <a:t>Another RNN maps the vector to the target sequence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Problems</a:t>
            </a:r>
            <a:r>
              <a:rPr lang="en-US" altLang="zh-CN" sz="2400" dirty="0"/>
              <a:t>:  working in principle and hard to train</a:t>
            </a:r>
            <a:r>
              <a:rPr lang="zh-CN" altLang="en-US" sz="2400" dirty="0"/>
              <a:t>（</a:t>
            </a:r>
            <a:r>
              <a:rPr lang="en-US" altLang="zh-CN" sz="2400" dirty="0"/>
              <a:t>gradients vanish)</a:t>
            </a:r>
          </a:p>
          <a:p>
            <a:pPr marL="0" indent="0">
              <a:buNone/>
            </a:pPr>
            <a:r>
              <a:rPr lang="en-US" altLang="zh-CN" sz="2400" dirty="0"/>
              <a:t>Introducing LSTM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785A7A-B3CD-4C12-8E45-D67DDE98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098557-A7A6-417C-AA02-858BEDFD9B5F}"/>
              </a:ext>
            </a:extLst>
          </p:cNvPr>
          <p:cNvSpPr/>
          <p:nvPr/>
        </p:nvSpPr>
        <p:spPr>
          <a:xfrm>
            <a:off x="2168165" y="3497344"/>
            <a:ext cx="1706251" cy="348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Input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521AD8-C96C-42E4-998D-188CA136E1DB}"/>
              </a:ext>
            </a:extLst>
          </p:cNvPr>
          <p:cNvSpPr/>
          <p:nvPr/>
        </p:nvSpPr>
        <p:spPr>
          <a:xfrm>
            <a:off x="4718901" y="3497344"/>
            <a:ext cx="2238080" cy="348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Fixed-sized vector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A1CD58-CDCE-4A52-AA46-3B112F087708}"/>
              </a:ext>
            </a:extLst>
          </p:cNvPr>
          <p:cNvSpPr/>
          <p:nvPr/>
        </p:nvSpPr>
        <p:spPr>
          <a:xfrm>
            <a:off x="7801466" y="3497344"/>
            <a:ext cx="1706251" cy="348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Target</a:t>
            </a:r>
            <a:endParaRPr lang="zh-CN" altLang="en-US" b="1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2064C8-C0E1-476F-AE6A-0C77EA6EDD66}"/>
              </a:ext>
            </a:extLst>
          </p:cNvPr>
          <p:cNvSpPr/>
          <p:nvPr/>
        </p:nvSpPr>
        <p:spPr>
          <a:xfrm>
            <a:off x="1819374" y="3233393"/>
            <a:ext cx="5344998" cy="120959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10E8965-2F8E-47D8-8697-E7F63E9DBF0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874416" y="3671740"/>
            <a:ext cx="844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8B0196E-5C05-4CD6-B1E2-0CEB96321EA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956981" y="3671740"/>
            <a:ext cx="844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28FBABD-938F-47F8-B57B-AE8850B669AD}"/>
              </a:ext>
            </a:extLst>
          </p:cNvPr>
          <p:cNvSpPr txBox="1"/>
          <p:nvPr/>
        </p:nvSpPr>
        <p:spPr>
          <a:xfrm>
            <a:off x="3776221" y="3976186"/>
            <a:ext cx="169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One RNN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063D7F0-9DFD-42F8-8686-55938E00D8BB}"/>
              </a:ext>
            </a:extLst>
          </p:cNvPr>
          <p:cNvSpPr/>
          <p:nvPr/>
        </p:nvSpPr>
        <p:spPr>
          <a:xfrm>
            <a:off x="4678837" y="3211445"/>
            <a:ext cx="5344998" cy="120959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8C827A-E4AD-48AC-B3B2-0F3B7DCD8509}"/>
              </a:ext>
            </a:extLst>
          </p:cNvPr>
          <p:cNvSpPr txBox="1"/>
          <p:nvPr/>
        </p:nvSpPr>
        <p:spPr>
          <a:xfrm>
            <a:off x="6635684" y="3954238"/>
            <a:ext cx="169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Another RNN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025AE-AF3A-4E68-96E0-336F9B9F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Long Short-Term Memory (LSTM)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23220-CC3D-4BF9-BB70-6CA521A4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7739237-B99A-4209-B1DF-79E9E561A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4674" y="1690688"/>
            <a:ext cx="8954750" cy="38105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8319B46-14E0-456E-917D-D16C029B8B38}"/>
              </a:ext>
            </a:extLst>
          </p:cNvPr>
          <p:cNvSpPr txBox="1"/>
          <p:nvPr/>
        </p:nvSpPr>
        <p:spPr>
          <a:xfrm>
            <a:off x="6740166" y="5774896"/>
            <a:ext cx="4901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http://colah.github.io/posts/2015-08-Understanding-LSTMs/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9839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930AA-44FC-41A1-9D91-287D80AB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LSTM-LM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7B89F0-495A-4E65-867C-8443911F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23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A292AC1-E60B-4417-8799-51BA776E0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sz="2400" dirty="0"/>
                  <a:t>Estimate the conditional probability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represent the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US" altLang="zh-CN" sz="2400" dirty="0"/>
                  <a:t>given by the last hidden state of the LSTM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A292AC1-E60B-4417-8799-51BA776E0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1326367-E664-4517-B590-AD514350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250" y="2355178"/>
            <a:ext cx="5715798" cy="981212"/>
          </a:xfrm>
          <a:prstGeom prst="rect">
            <a:avLst/>
          </a:prstGeom>
        </p:spPr>
      </p:pic>
      <p:pic>
        <p:nvPicPr>
          <p:cNvPr id="4098" name="Picture 2" descr="lif) c ">
            <a:extLst>
              <a:ext uri="{FF2B5EF4-FFF2-40B4-BE49-F238E27FC236}">
                <a16:creationId xmlns:a16="http://schemas.microsoft.com/office/drawing/2014/main" id="{3173C728-7C81-4B7D-89A5-5C2943B92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782" y="4103429"/>
            <a:ext cx="2881315" cy="125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04CC8D-9693-4E01-B477-FADFDE24D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243034"/>
            <a:ext cx="3017288" cy="4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06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A09D1-8C95-4C6A-8D04-D629E987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Actual Model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6A335F-D18B-40CB-B02D-AF3090D2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EE41B1-8512-4DCA-A2FA-2542D17A1727}"/>
              </a:ext>
            </a:extLst>
          </p:cNvPr>
          <p:cNvSpPr/>
          <p:nvPr/>
        </p:nvSpPr>
        <p:spPr>
          <a:xfrm>
            <a:off x="1734536" y="4458878"/>
            <a:ext cx="461913" cy="207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5CB6FB-E7F8-4DE4-BB99-D9F05E84622F}"/>
              </a:ext>
            </a:extLst>
          </p:cNvPr>
          <p:cNvSpPr/>
          <p:nvPr/>
        </p:nvSpPr>
        <p:spPr>
          <a:xfrm>
            <a:off x="1734536" y="4007963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9E0C9-2BFF-4BFE-B89A-FEDACAC9058D}"/>
              </a:ext>
            </a:extLst>
          </p:cNvPr>
          <p:cNvSpPr/>
          <p:nvPr/>
        </p:nvSpPr>
        <p:spPr>
          <a:xfrm>
            <a:off x="1734535" y="3537409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74C7D1-5366-4B9A-A3BC-C80713A8D346}"/>
              </a:ext>
            </a:extLst>
          </p:cNvPr>
          <p:cNvSpPr/>
          <p:nvPr/>
        </p:nvSpPr>
        <p:spPr>
          <a:xfrm>
            <a:off x="1734534" y="3066462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CAE940-3FE3-4743-AC95-CA134BCF1EFF}"/>
              </a:ext>
            </a:extLst>
          </p:cNvPr>
          <p:cNvSpPr/>
          <p:nvPr/>
        </p:nvSpPr>
        <p:spPr>
          <a:xfrm>
            <a:off x="1734533" y="2643974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97C2EF9-8CCF-448C-9EEA-B881C911D2B5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1965493" y="4215352"/>
            <a:ext cx="0" cy="2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0E36A4D-86F5-451B-86EF-F86988C17E59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H="1" flipV="1">
            <a:off x="1965492" y="3744798"/>
            <a:ext cx="1" cy="26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F1BE414-18B5-4177-A776-F2AF33CD476C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1965491" y="3273851"/>
            <a:ext cx="1" cy="26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920A58C-1FBE-4F94-9B2B-C67C5C1AB5E9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1965490" y="2851363"/>
            <a:ext cx="1" cy="21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5605E73-510C-4887-8B52-FCF7CC6A409B}"/>
              </a:ext>
            </a:extLst>
          </p:cNvPr>
          <p:cNvSpPr/>
          <p:nvPr/>
        </p:nvSpPr>
        <p:spPr>
          <a:xfrm>
            <a:off x="2735348" y="4458878"/>
            <a:ext cx="461913" cy="207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16245C-0581-425D-BE9B-9A2A6E342F6F}"/>
              </a:ext>
            </a:extLst>
          </p:cNvPr>
          <p:cNvSpPr/>
          <p:nvPr/>
        </p:nvSpPr>
        <p:spPr>
          <a:xfrm>
            <a:off x="2735348" y="4007963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3BE74F-12EE-4609-96C0-8FDEFE9FFF18}"/>
              </a:ext>
            </a:extLst>
          </p:cNvPr>
          <p:cNvSpPr/>
          <p:nvPr/>
        </p:nvSpPr>
        <p:spPr>
          <a:xfrm>
            <a:off x="2735347" y="3537409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07E62F-4E11-4978-899E-DDB99DA89647}"/>
              </a:ext>
            </a:extLst>
          </p:cNvPr>
          <p:cNvSpPr/>
          <p:nvPr/>
        </p:nvSpPr>
        <p:spPr>
          <a:xfrm>
            <a:off x="2735346" y="3066462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6BF2CC-CAF2-4D02-B3DF-C5534A129898}"/>
              </a:ext>
            </a:extLst>
          </p:cNvPr>
          <p:cNvSpPr/>
          <p:nvPr/>
        </p:nvSpPr>
        <p:spPr>
          <a:xfrm>
            <a:off x="2735345" y="2643974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670E813-8B0D-4D40-9378-FDDF804221A3}"/>
              </a:ext>
            </a:extLst>
          </p:cNvPr>
          <p:cNvCxnSpPr>
            <a:stCxn id="23" idx="0"/>
            <a:endCxn id="24" idx="2"/>
          </p:cNvCxnSpPr>
          <p:nvPr/>
        </p:nvCxnSpPr>
        <p:spPr>
          <a:xfrm flipV="1">
            <a:off x="2966305" y="4215352"/>
            <a:ext cx="0" cy="2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F548B6-F927-4101-96E1-27340A3CD4A2}"/>
              </a:ext>
            </a:extLst>
          </p:cNvPr>
          <p:cNvCxnSpPr>
            <a:stCxn id="24" idx="0"/>
            <a:endCxn id="25" idx="2"/>
          </p:cNvCxnSpPr>
          <p:nvPr/>
        </p:nvCxnSpPr>
        <p:spPr>
          <a:xfrm flipH="1" flipV="1">
            <a:off x="2966304" y="3744798"/>
            <a:ext cx="1" cy="26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EF3F2A3-E11D-442E-867E-92A58BFD6DB1}"/>
              </a:ext>
            </a:extLst>
          </p:cNvPr>
          <p:cNvCxnSpPr>
            <a:stCxn id="25" idx="0"/>
            <a:endCxn id="26" idx="2"/>
          </p:cNvCxnSpPr>
          <p:nvPr/>
        </p:nvCxnSpPr>
        <p:spPr>
          <a:xfrm flipH="1" flipV="1">
            <a:off x="2966303" y="3273851"/>
            <a:ext cx="1" cy="26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A48FF3A-F728-45E8-B329-4725C8E5CBF5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flipH="1" flipV="1">
            <a:off x="2966302" y="2851363"/>
            <a:ext cx="1" cy="21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92F14A8-34E2-44B9-BBEC-47FDE962B39C}"/>
              </a:ext>
            </a:extLst>
          </p:cNvPr>
          <p:cNvSpPr/>
          <p:nvPr/>
        </p:nvSpPr>
        <p:spPr>
          <a:xfrm>
            <a:off x="4385039" y="4458878"/>
            <a:ext cx="461913" cy="207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1C76F6A-4DDD-4698-BAD0-D82D5BD028CD}"/>
              </a:ext>
            </a:extLst>
          </p:cNvPr>
          <p:cNvSpPr/>
          <p:nvPr/>
        </p:nvSpPr>
        <p:spPr>
          <a:xfrm>
            <a:off x="4385039" y="4007963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8FB6E0E-09F8-4A7C-B131-0EB201F67FD4}"/>
              </a:ext>
            </a:extLst>
          </p:cNvPr>
          <p:cNvSpPr/>
          <p:nvPr/>
        </p:nvSpPr>
        <p:spPr>
          <a:xfrm>
            <a:off x="4385038" y="3537409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A4FCEA8-1DA9-4C47-841F-A03DEAFC7253}"/>
              </a:ext>
            </a:extLst>
          </p:cNvPr>
          <p:cNvSpPr/>
          <p:nvPr/>
        </p:nvSpPr>
        <p:spPr>
          <a:xfrm>
            <a:off x="4385037" y="3066462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7C25D85-AF35-4A77-B148-8B943CA5E99E}"/>
              </a:ext>
            </a:extLst>
          </p:cNvPr>
          <p:cNvSpPr/>
          <p:nvPr/>
        </p:nvSpPr>
        <p:spPr>
          <a:xfrm>
            <a:off x="4385036" y="2643974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17FB59F-41C4-4963-9FA8-8F6A527C2981}"/>
              </a:ext>
            </a:extLst>
          </p:cNvPr>
          <p:cNvCxnSpPr>
            <a:stCxn id="32" idx="0"/>
            <a:endCxn id="33" idx="2"/>
          </p:cNvCxnSpPr>
          <p:nvPr/>
        </p:nvCxnSpPr>
        <p:spPr>
          <a:xfrm flipV="1">
            <a:off x="4615996" y="4215352"/>
            <a:ext cx="0" cy="2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782C446-7CE7-4C5C-8489-85BA56B830D1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H="1" flipV="1">
            <a:off x="4615995" y="3744798"/>
            <a:ext cx="1" cy="26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0ECD5A5-D14F-480B-9588-F47047A5AF64}"/>
              </a:ext>
            </a:extLst>
          </p:cNvPr>
          <p:cNvCxnSpPr>
            <a:stCxn id="34" idx="0"/>
            <a:endCxn id="35" idx="2"/>
          </p:cNvCxnSpPr>
          <p:nvPr/>
        </p:nvCxnSpPr>
        <p:spPr>
          <a:xfrm flipH="1" flipV="1">
            <a:off x="4615994" y="3273851"/>
            <a:ext cx="1" cy="26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7071B4D-32C7-4774-BB3B-ECC46B2D585D}"/>
              </a:ext>
            </a:extLst>
          </p:cNvPr>
          <p:cNvCxnSpPr>
            <a:stCxn id="35" idx="0"/>
            <a:endCxn id="36" idx="2"/>
          </p:cNvCxnSpPr>
          <p:nvPr/>
        </p:nvCxnSpPr>
        <p:spPr>
          <a:xfrm flipH="1" flipV="1">
            <a:off x="4615993" y="2851363"/>
            <a:ext cx="1" cy="21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87891AD-7B1A-4140-89FE-131973A7D76F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2196446" y="2747669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602265-25DD-4EED-9752-98709493067E}"/>
              </a:ext>
            </a:extLst>
          </p:cNvPr>
          <p:cNvCxnSpPr>
            <a:stCxn id="10" idx="3"/>
            <a:endCxn id="26" idx="1"/>
          </p:cNvCxnSpPr>
          <p:nvPr/>
        </p:nvCxnSpPr>
        <p:spPr>
          <a:xfrm>
            <a:off x="2196447" y="3170157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BAFF49B-A743-4CF9-BB7E-084541B12EAE}"/>
              </a:ext>
            </a:extLst>
          </p:cNvPr>
          <p:cNvCxnSpPr>
            <a:stCxn id="9" idx="3"/>
            <a:endCxn id="25" idx="1"/>
          </p:cNvCxnSpPr>
          <p:nvPr/>
        </p:nvCxnSpPr>
        <p:spPr>
          <a:xfrm>
            <a:off x="2196448" y="3641104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FBFEB1A-EEEE-41CC-B704-A837EB3C2718}"/>
              </a:ext>
            </a:extLst>
          </p:cNvPr>
          <p:cNvCxnSpPr>
            <a:stCxn id="8" idx="3"/>
            <a:endCxn id="24" idx="1"/>
          </p:cNvCxnSpPr>
          <p:nvPr/>
        </p:nvCxnSpPr>
        <p:spPr>
          <a:xfrm>
            <a:off x="2196449" y="4111658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652587-90BE-42A4-ADE9-A672DA6AF0DE}"/>
              </a:ext>
            </a:extLst>
          </p:cNvPr>
          <p:cNvCxnSpPr>
            <a:stCxn id="27" idx="3"/>
          </p:cNvCxnSpPr>
          <p:nvPr/>
        </p:nvCxnSpPr>
        <p:spPr>
          <a:xfrm flipV="1">
            <a:off x="3197258" y="2747668"/>
            <a:ext cx="375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283623A-63C8-4A45-8DEF-EBCEF00ABFB6}"/>
              </a:ext>
            </a:extLst>
          </p:cNvPr>
          <p:cNvCxnSpPr>
            <a:stCxn id="26" idx="3"/>
          </p:cNvCxnSpPr>
          <p:nvPr/>
        </p:nvCxnSpPr>
        <p:spPr>
          <a:xfrm flipV="1">
            <a:off x="3197259" y="3170156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85AC004-7261-43AD-A4BE-43D15823E890}"/>
              </a:ext>
            </a:extLst>
          </p:cNvPr>
          <p:cNvCxnSpPr/>
          <p:nvPr/>
        </p:nvCxnSpPr>
        <p:spPr>
          <a:xfrm flipV="1">
            <a:off x="3173303" y="3640907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C2C1B7F-ABAB-43DA-941C-2AE229E24CCD}"/>
              </a:ext>
            </a:extLst>
          </p:cNvPr>
          <p:cNvCxnSpPr/>
          <p:nvPr/>
        </p:nvCxnSpPr>
        <p:spPr>
          <a:xfrm flipV="1">
            <a:off x="3197259" y="4111656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A3451D5-194E-4F87-BBA4-160644E7A115}"/>
              </a:ext>
            </a:extLst>
          </p:cNvPr>
          <p:cNvCxnSpPr/>
          <p:nvPr/>
        </p:nvCxnSpPr>
        <p:spPr>
          <a:xfrm flipV="1">
            <a:off x="3990674" y="2741850"/>
            <a:ext cx="375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1D96F29-D744-4445-9787-805DF3D77CA7}"/>
              </a:ext>
            </a:extLst>
          </p:cNvPr>
          <p:cNvCxnSpPr/>
          <p:nvPr/>
        </p:nvCxnSpPr>
        <p:spPr>
          <a:xfrm flipV="1">
            <a:off x="3969469" y="3170156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57C3144-9A85-4C53-B9A7-A49DE53F49FA}"/>
              </a:ext>
            </a:extLst>
          </p:cNvPr>
          <p:cNvCxnSpPr/>
          <p:nvPr/>
        </p:nvCxnSpPr>
        <p:spPr>
          <a:xfrm flipV="1">
            <a:off x="3968687" y="3642872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AD2D82F-6067-4E16-90D9-84CF16697F99}"/>
              </a:ext>
            </a:extLst>
          </p:cNvPr>
          <p:cNvCxnSpPr/>
          <p:nvPr/>
        </p:nvCxnSpPr>
        <p:spPr>
          <a:xfrm flipV="1">
            <a:off x="3978905" y="4111656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CD96C9E7-18A5-4787-B267-3E265894FC3E}"/>
              </a:ext>
            </a:extLst>
          </p:cNvPr>
          <p:cNvSpPr/>
          <p:nvPr/>
        </p:nvSpPr>
        <p:spPr>
          <a:xfrm>
            <a:off x="3648374" y="2866758"/>
            <a:ext cx="287909" cy="13698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...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D15F510-4F00-4D78-B83D-9A76128C8841}"/>
              </a:ext>
            </a:extLst>
          </p:cNvPr>
          <p:cNvSpPr txBox="1"/>
          <p:nvPr/>
        </p:nvSpPr>
        <p:spPr>
          <a:xfrm>
            <a:off x="437920" y="4396359"/>
            <a:ext cx="139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Word embedding</a:t>
            </a:r>
            <a:endParaRPr lang="zh-CN" altLang="en-US" sz="1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94BBCA6-76DC-4F6E-AEDF-959233216F3F}"/>
              </a:ext>
            </a:extLst>
          </p:cNvPr>
          <p:cNvSpPr txBox="1"/>
          <p:nvPr/>
        </p:nvSpPr>
        <p:spPr>
          <a:xfrm>
            <a:off x="546759" y="3968556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 1</a:t>
            </a:r>
            <a:endParaRPr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61DD2F7-D2C2-4E78-B92F-7E4C16A45C23}"/>
              </a:ext>
            </a:extLst>
          </p:cNvPr>
          <p:cNvSpPr txBox="1"/>
          <p:nvPr/>
        </p:nvSpPr>
        <p:spPr>
          <a:xfrm>
            <a:off x="530755" y="3487438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 2</a:t>
            </a:r>
            <a:endParaRPr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67CD8A0-FA4E-4C5A-BB38-76828102562F}"/>
              </a:ext>
            </a:extLst>
          </p:cNvPr>
          <p:cNvSpPr txBox="1"/>
          <p:nvPr/>
        </p:nvSpPr>
        <p:spPr>
          <a:xfrm>
            <a:off x="524268" y="3036652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 3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2677998-6F4C-4BC6-9AE5-317767DBBDDF}"/>
              </a:ext>
            </a:extLst>
          </p:cNvPr>
          <p:cNvSpPr txBox="1"/>
          <p:nvPr/>
        </p:nvSpPr>
        <p:spPr>
          <a:xfrm>
            <a:off x="4496413" y="4968608"/>
            <a:ext cx="301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</a:rPr>
              <a:t>I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50ED6CF-367E-4955-8B71-8B2FE86351E1}"/>
              </a:ext>
            </a:extLst>
          </p:cNvPr>
          <p:cNvCxnSpPr/>
          <p:nvPr/>
        </p:nvCxnSpPr>
        <p:spPr>
          <a:xfrm flipV="1">
            <a:off x="1975704" y="4673358"/>
            <a:ext cx="0" cy="27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9DA6E9A-6D9C-4D1B-AE68-E165A117AC9C}"/>
              </a:ext>
            </a:extLst>
          </p:cNvPr>
          <p:cNvCxnSpPr/>
          <p:nvPr/>
        </p:nvCxnSpPr>
        <p:spPr>
          <a:xfrm flipV="1">
            <a:off x="2966302" y="4673358"/>
            <a:ext cx="0" cy="27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45EA3BD-4B6A-4C30-80A6-03C9FE6343DC}"/>
              </a:ext>
            </a:extLst>
          </p:cNvPr>
          <p:cNvCxnSpPr/>
          <p:nvPr/>
        </p:nvCxnSpPr>
        <p:spPr>
          <a:xfrm flipV="1">
            <a:off x="4615993" y="4666267"/>
            <a:ext cx="0" cy="27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3917456-5CDB-4827-8432-C491426F8612}"/>
              </a:ext>
            </a:extLst>
          </p:cNvPr>
          <p:cNvSpPr txBox="1"/>
          <p:nvPr/>
        </p:nvSpPr>
        <p:spPr>
          <a:xfrm>
            <a:off x="2815718" y="4968608"/>
            <a:ext cx="461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</a:rPr>
              <a:t>like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FC83322-A68D-4584-9065-C870CFB9D243}"/>
              </a:ext>
            </a:extLst>
          </p:cNvPr>
          <p:cNvSpPr txBox="1"/>
          <p:nvPr/>
        </p:nvSpPr>
        <p:spPr>
          <a:xfrm>
            <a:off x="1734533" y="4968608"/>
            <a:ext cx="76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</a:rPr>
              <a:t>dogs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0A2439D-801C-4B8E-871F-24B24952A570}"/>
              </a:ext>
            </a:extLst>
          </p:cNvPr>
          <p:cNvSpPr txBox="1"/>
          <p:nvPr/>
        </p:nvSpPr>
        <p:spPr>
          <a:xfrm>
            <a:off x="524268" y="2612028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 4</a:t>
            </a:r>
            <a:endParaRPr lang="zh-CN" altLang="en-US" sz="12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0A10742-F74B-44CB-8F80-7D29B10BFE2D}"/>
              </a:ext>
            </a:extLst>
          </p:cNvPr>
          <p:cNvCxnSpPr/>
          <p:nvPr/>
        </p:nvCxnSpPr>
        <p:spPr>
          <a:xfrm>
            <a:off x="1734533" y="2366127"/>
            <a:ext cx="30652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0E646B04-A557-4116-9850-94AAEAADDA2D}"/>
              </a:ext>
            </a:extLst>
          </p:cNvPr>
          <p:cNvSpPr txBox="1"/>
          <p:nvPr/>
        </p:nvSpPr>
        <p:spPr>
          <a:xfrm>
            <a:off x="2815718" y="2039663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1000 units</a:t>
            </a:r>
            <a:endParaRPr lang="zh-CN" altLang="en-US" sz="12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B4C6E11-56D5-4C5B-8709-5AF51B3E4EBE}"/>
              </a:ext>
            </a:extLst>
          </p:cNvPr>
          <p:cNvSpPr/>
          <p:nvPr/>
        </p:nvSpPr>
        <p:spPr>
          <a:xfrm>
            <a:off x="1602559" y="2507530"/>
            <a:ext cx="3535032" cy="18383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09A6F06-F68B-44DF-8B16-B09103054622}"/>
              </a:ext>
            </a:extLst>
          </p:cNvPr>
          <p:cNvSpPr/>
          <p:nvPr/>
        </p:nvSpPr>
        <p:spPr>
          <a:xfrm>
            <a:off x="7015117" y="4403890"/>
            <a:ext cx="461913" cy="207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CE79878-C97D-4DBD-993A-B77C2425FCCD}"/>
              </a:ext>
            </a:extLst>
          </p:cNvPr>
          <p:cNvSpPr/>
          <p:nvPr/>
        </p:nvSpPr>
        <p:spPr>
          <a:xfrm>
            <a:off x="7015117" y="3952975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68BF986-3BEA-46A3-B849-DAF2F93D5D0E}"/>
              </a:ext>
            </a:extLst>
          </p:cNvPr>
          <p:cNvSpPr/>
          <p:nvPr/>
        </p:nvSpPr>
        <p:spPr>
          <a:xfrm>
            <a:off x="7015116" y="3482421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05F6549-BED8-4670-BA3B-991BF02994C6}"/>
              </a:ext>
            </a:extLst>
          </p:cNvPr>
          <p:cNvSpPr/>
          <p:nvPr/>
        </p:nvSpPr>
        <p:spPr>
          <a:xfrm>
            <a:off x="7015115" y="3011474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E410B8E-788D-49B7-9C15-BD9FC570440D}"/>
              </a:ext>
            </a:extLst>
          </p:cNvPr>
          <p:cNvSpPr/>
          <p:nvPr/>
        </p:nvSpPr>
        <p:spPr>
          <a:xfrm>
            <a:off x="7015114" y="2588986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3191C23-2CDA-400C-9097-34BC803D2AC9}"/>
              </a:ext>
            </a:extLst>
          </p:cNvPr>
          <p:cNvCxnSpPr>
            <a:stCxn id="80" idx="0"/>
            <a:endCxn id="81" idx="2"/>
          </p:cNvCxnSpPr>
          <p:nvPr/>
        </p:nvCxnSpPr>
        <p:spPr>
          <a:xfrm flipV="1">
            <a:off x="7246074" y="4160364"/>
            <a:ext cx="0" cy="2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ADCBEB0-B7A9-4610-9035-1904BC2C2CF4}"/>
              </a:ext>
            </a:extLst>
          </p:cNvPr>
          <p:cNvCxnSpPr>
            <a:stCxn id="81" idx="0"/>
            <a:endCxn id="82" idx="2"/>
          </p:cNvCxnSpPr>
          <p:nvPr/>
        </p:nvCxnSpPr>
        <p:spPr>
          <a:xfrm flipH="1" flipV="1">
            <a:off x="7246073" y="3689810"/>
            <a:ext cx="1" cy="26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01B28D0-B0AF-4DA8-B2F2-DEF99FF7656A}"/>
              </a:ext>
            </a:extLst>
          </p:cNvPr>
          <p:cNvCxnSpPr>
            <a:stCxn id="82" idx="0"/>
            <a:endCxn id="83" idx="2"/>
          </p:cNvCxnSpPr>
          <p:nvPr/>
        </p:nvCxnSpPr>
        <p:spPr>
          <a:xfrm flipH="1" flipV="1">
            <a:off x="7246072" y="3218863"/>
            <a:ext cx="1" cy="26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FDBC771-D0DE-4B37-977C-C695E465429C}"/>
              </a:ext>
            </a:extLst>
          </p:cNvPr>
          <p:cNvCxnSpPr>
            <a:stCxn id="83" idx="0"/>
            <a:endCxn id="84" idx="2"/>
          </p:cNvCxnSpPr>
          <p:nvPr/>
        </p:nvCxnSpPr>
        <p:spPr>
          <a:xfrm flipH="1" flipV="1">
            <a:off x="7246071" y="2796375"/>
            <a:ext cx="1" cy="21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3B993B5-0CD0-479D-90E6-DBFA36226F7D}"/>
              </a:ext>
            </a:extLst>
          </p:cNvPr>
          <p:cNvSpPr/>
          <p:nvPr/>
        </p:nvSpPr>
        <p:spPr>
          <a:xfrm>
            <a:off x="8015929" y="4403890"/>
            <a:ext cx="461913" cy="207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C2AB580-3574-44CF-A7E4-8EA1AF06264B}"/>
              </a:ext>
            </a:extLst>
          </p:cNvPr>
          <p:cNvSpPr/>
          <p:nvPr/>
        </p:nvSpPr>
        <p:spPr>
          <a:xfrm>
            <a:off x="8015929" y="3952975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3CF442D-11EB-4BBB-99EE-C6AC71F581C4}"/>
              </a:ext>
            </a:extLst>
          </p:cNvPr>
          <p:cNvSpPr/>
          <p:nvPr/>
        </p:nvSpPr>
        <p:spPr>
          <a:xfrm>
            <a:off x="8015928" y="3482421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1519210-AFBF-492E-82F5-CB3FE726082B}"/>
              </a:ext>
            </a:extLst>
          </p:cNvPr>
          <p:cNvSpPr/>
          <p:nvPr/>
        </p:nvSpPr>
        <p:spPr>
          <a:xfrm>
            <a:off x="8015927" y="3011474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34948EF-7FAB-4EE3-B9D6-C266DD642CDD}"/>
              </a:ext>
            </a:extLst>
          </p:cNvPr>
          <p:cNvSpPr/>
          <p:nvPr/>
        </p:nvSpPr>
        <p:spPr>
          <a:xfrm>
            <a:off x="8015926" y="2588986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286346-48FC-4EDE-8E81-6E3E17D18C83}"/>
              </a:ext>
            </a:extLst>
          </p:cNvPr>
          <p:cNvCxnSpPr>
            <a:stCxn id="89" idx="0"/>
            <a:endCxn id="90" idx="2"/>
          </p:cNvCxnSpPr>
          <p:nvPr/>
        </p:nvCxnSpPr>
        <p:spPr>
          <a:xfrm flipV="1">
            <a:off x="8246886" y="4160364"/>
            <a:ext cx="0" cy="2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2A21BA04-2209-4A1F-9DD4-840E12203A09}"/>
              </a:ext>
            </a:extLst>
          </p:cNvPr>
          <p:cNvCxnSpPr>
            <a:stCxn id="90" idx="0"/>
            <a:endCxn id="91" idx="2"/>
          </p:cNvCxnSpPr>
          <p:nvPr/>
        </p:nvCxnSpPr>
        <p:spPr>
          <a:xfrm flipH="1" flipV="1">
            <a:off x="8246885" y="3689810"/>
            <a:ext cx="1" cy="26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CD7F7C8-6AC3-44DD-A63B-E7C1DEF301DB}"/>
              </a:ext>
            </a:extLst>
          </p:cNvPr>
          <p:cNvCxnSpPr>
            <a:stCxn id="91" idx="0"/>
            <a:endCxn id="92" idx="2"/>
          </p:cNvCxnSpPr>
          <p:nvPr/>
        </p:nvCxnSpPr>
        <p:spPr>
          <a:xfrm flipH="1" flipV="1">
            <a:off x="8246884" y="3218863"/>
            <a:ext cx="1" cy="26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A9E47F5-3A16-434E-B443-9A4107B356B4}"/>
              </a:ext>
            </a:extLst>
          </p:cNvPr>
          <p:cNvCxnSpPr>
            <a:stCxn id="92" idx="0"/>
            <a:endCxn id="93" idx="2"/>
          </p:cNvCxnSpPr>
          <p:nvPr/>
        </p:nvCxnSpPr>
        <p:spPr>
          <a:xfrm flipH="1" flipV="1">
            <a:off x="8246883" y="2796375"/>
            <a:ext cx="1" cy="21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C56E2315-101D-4654-9578-9D068A286E90}"/>
              </a:ext>
            </a:extLst>
          </p:cNvPr>
          <p:cNvSpPr/>
          <p:nvPr/>
        </p:nvSpPr>
        <p:spPr>
          <a:xfrm>
            <a:off x="9665620" y="4403890"/>
            <a:ext cx="461913" cy="207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599AB99-89F1-4948-949C-938A2E333DCA}"/>
              </a:ext>
            </a:extLst>
          </p:cNvPr>
          <p:cNvSpPr/>
          <p:nvPr/>
        </p:nvSpPr>
        <p:spPr>
          <a:xfrm>
            <a:off x="9665620" y="3952975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81B0BB8-D2FF-40ED-A905-98768281BC00}"/>
              </a:ext>
            </a:extLst>
          </p:cNvPr>
          <p:cNvSpPr/>
          <p:nvPr/>
        </p:nvSpPr>
        <p:spPr>
          <a:xfrm>
            <a:off x="9665619" y="3482421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083B0EA-E882-4CC8-B6F5-73782AA43851}"/>
              </a:ext>
            </a:extLst>
          </p:cNvPr>
          <p:cNvSpPr/>
          <p:nvPr/>
        </p:nvSpPr>
        <p:spPr>
          <a:xfrm>
            <a:off x="9665618" y="3011474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DDC9D2A-C3BF-4815-837D-3B60D7DCD59A}"/>
              </a:ext>
            </a:extLst>
          </p:cNvPr>
          <p:cNvSpPr/>
          <p:nvPr/>
        </p:nvSpPr>
        <p:spPr>
          <a:xfrm>
            <a:off x="9665617" y="2588986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99FD13B-89FA-4B89-947A-9B5DAABD39E1}"/>
              </a:ext>
            </a:extLst>
          </p:cNvPr>
          <p:cNvCxnSpPr>
            <a:stCxn id="98" idx="0"/>
            <a:endCxn id="99" idx="2"/>
          </p:cNvCxnSpPr>
          <p:nvPr/>
        </p:nvCxnSpPr>
        <p:spPr>
          <a:xfrm flipV="1">
            <a:off x="9896577" y="4160364"/>
            <a:ext cx="0" cy="2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929CE786-0D26-4DCA-909E-B4B72CD471C2}"/>
              </a:ext>
            </a:extLst>
          </p:cNvPr>
          <p:cNvCxnSpPr>
            <a:stCxn id="99" idx="0"/>
            <a:endCxn id="100" idx="2"/>
          </p:cNvCxnSpPr>
          <p:nvPr/>
        </p:nvCxnSpPr>
        <p:spPr>
          <a:xfrm flipH="1" flipV="1">
            <a:off x="9896576" y="3689810"/>
            <a:ext cx="1" cy="26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4416A62-B42E-49B2-8582-123623DD895F}"/>
              </a:ext>
            </a:extLst>
          </p:cNvPr>
          <p:cNvCxnSpPr>
            <a:stCxn id="100" idx="0"/>
            <a:endCxn id="101" idx="2"/>
          </p:cNvCxnSpPr>
          <p:nvPr/>
        </p:nvCxnSpPr>
        <p:spPr>
          <a:xfrm flipH="1" flipV="1">
            <a:off x="9896575" y="3218863"/>
            <a:ext cx="1" cy="26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7E0850E-1FBD-4509-B7D7-2E0C2E6FBFCF}"/>
              </a:ext>
            </a:extLst>
          </p:cNvPr>
          <p:cNvCxnSpPr>
            <a:stCxn id="101" idx="0"/>
            <a:endCxn id="102" idx="2"/>
          </p:cNvCxnSpPr>
          <p:nvPr/>
        </p:nvCxnSpPr>
        <p:spPr>
          <a:xfrm flipH="1" flipV="1">
            <a:off x="9896574" y="2796375"/>
            <a:ext cx="1" cy="21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061DC1-09D2-4550-A174-4437CB5D2DF3}"/>
              </a:ext>
            </a:extLst>
          </p:cNvPr>
          <p:cNvCxnSpPr>
            <a:cxnSpLocks/>
            <a:stCxn id="84" idx="3"/>
            <a:endCxn id="93" idx="1"/>
          </p:cNvCxnSpPr>
          <p:nvPr/>
        </p:nvCxnSpPr>
        <p:spPr>
          <a:xfrm>
            <a:off x="7477027" y="2692681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F8C6601-8813-417A-A12D-D34BF98B054E}"/>
              </a:ext>
            </a:extLst>
          </p:cNvPr>
          <p:cNvCxnSpPr>
            <a:stCxn id="83" idx="3"/>
            <a:endCxn id="92" idx="1"/>
          </p:cNvCxnSpPr>
          <p:nvPr/>
        </p:nvCxnSpPr>
        <p:spPr>
          <a:xfrm>
            <a:off x="7477028" y="3115169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C406C55-4014-4A49-BE01-DDD30C85100A}"/>
              </a:ext>
            </a:extLst>
          </p:cNvPr>
          <p:cNvCxnSpPr>
            <a:stCxn id="82" idx="3"/>
            <a:endCxn id="91" idx="1"/>
          </p:cNvCxnSpPr>
          <p:nvPr/>
        </p:nvCxnSpPr>
        <p:spPr>
          <a:xfrm>
            <a:off x="7477029" y="3586116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C1D69CF-322B-47CA-B6DE-4BB8DCA8EB79}"/>
              </a:ext>
            </a:extLst>
          </p:cNvPr>
          <p:cNvCxnSpPr>
            <a:stCxn id="81" idx="3"/>
            <a:endCxn id="90" idx="1"/>
          </p:cNvCxnSpPr>
          <p:nvPr/>
        </p:nvCxnSpPr>
        <p:spPr>
          <a:xfrm>
            <a:off x="7477030" y="4056670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D59A60A-F330-49EB-8280-6A1094FBDFE8}"/>
              </a:ext>
            </a:extLst>
          </p:cNvPr>
          <p:cNvCxnSpPr>
            <a:stCxn id="93" idx="3"/>
          </p:cNvCxnSpPr>
          <p:nvPr/>
        </p:nvCxnSpPr>
        <p:spPr>
          <a:xfrm flipV="1">
            <a:off x="8477839" y="2692680"/>
            <a:ext cx="375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745BEEB-AEF6-42E4-857B-51CC35B8F9FB}"/>
              </a:ext>
            </a:extLst>
          </p:cNvPr>
          <p:cNvCxnSpPr>
            <a:stCxn id="92" idx="3"/>
          </p:cNvCxnSpPr>
          <p:nvPr/>
        </p:nvCxnSpPr>
        <p:spPr>
          <a:xfrm flipV="1">
            <a:off x="8477840" y="3115168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AD3F077-F9DC-4497-960D-1615126C2682}"/>
              </a:ext>
            </a:extLst>
          </p:cNvPr>
          <p:cNvCxnSpPr/>
          <p:nvPr/>
        </p:nvCxnSpPr>
        <p:spPr>
          <a:xfrm flipV="1">
            <a:off x="8453884" y="3585919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1138A5E4-7EA5-4DA3-8154-5B03326DA414}"/>
              </a:ext>
            </a:extLst>
          </p:cNvPr>
          <p:cNvCxnSpPr/>
          <p:nvPr/>
        </p:nvCxnSpPr>
        <p:spPr>
          <a:xfrm flipV="1">
            <a:off x="8477840" y="4056668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2951442-FC4F-4E6B-A5F8-296376B4265F}"/>
              </a:ext>
            </a:extLst>
          </p:cNvPr>
          <p:cNvCxnSpPr/>
          <p:nvPr/>
        </p:nvCxnSpPr>
        <p:spPr>
          <a:xfrm flipV="1">
            <a:off x="9271255" y="2686862"/>
            <a:ext cx="375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35A71D46-7F7F-4626-AF8A-2B30AF93B2B9}"/>
              </a:ext>
            </a:extLst>
          </p:cNvPr>
          <p:cNvCxnSpPr/>
          <p:nvPr/>
        </p:nvCxnSpPr>
        <p:spPr>
          <a:xfrm flipV="1">
            <a:off x="9250050" y="3115168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DDEA9BA-0028-47E7-8B0A-5E989EF84181}"/>
              </a:ext>
            </a:extLst>
          </p:cNvPr>
          <p:cNvCxnSpPr/>
          <p:nvPr/>
        </p:nvCxnSpPr>
        <p:spPr>
          <a:xfrm flipV="1">
            <a:off x="9249268" y="3587884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868BD64F-6B7A-432E-8B60-C7D0483CCC2C}"/>
              </a:ext>
            </a:extLst>
          </p:cNvPr>
          <p:cNvCxnSpPr/>
          <p:nvPr/>
        </p:nvCxnSpPr>
        <p:spPr>
          <a:xfrm flipV="1">
            <a:off x="9259486" y="4056668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3CBA3103-ADDB-4E87-BDE5-AC33359D46EC}"/>
              </a:ext>
            </a:extLst>
          </p:cNvPr>
          <p:cNvSpPr/>
          <p:nvPr/>
        </p:nvSpPr>
        <p:spPr>
          <a:xfrm>
            <a:off x="8928955" y="2811770"/>
            <a:ext cx="287909" cy="13698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...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EB859DA-E3E8-44E0-A81A-FBF301F4B5A7}"/>
              </a:ext>
            </a:extLst>
          </p:cNvPr>
          <p:cNvSpPr txBox="1"/>
          <p:nvPr/>
        </p:nvSpPr>
        <p:spPr>
          <a:xfrm>
            <a:off x="10533663" y="3918037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 1</a:t>
            </a:r>
            <a:endParaRPr lang="zh-CN" altLang="en-US" sz="1200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50738EE-DC55-4D6A-9E60-688C623BA93F}"/>
              </a:ext>
            </a:extLst>
          </p:cNvPr>
          <p:cNvSpPr txBox="1"/>
          <p:nvPr/>
        </p:nvSpPr>
        <p:spPr>
          <a:xfrm>
            <a:off x="10533663" y="3436919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 2</a:t>
            </a:r>
            <a:endParaRPr lang="zh-CN" altLang="en-US" sz="12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52F89E6-FB66-4E8A-A459-5CB3FFC73C05}"/>
              </a:ext>
            </a:extLst>
          </p:cNvPr>
          <p:cNvSpPr txBox="1"/>
          <p:nvPr/>
        </p:nvSpPr>
        <p:spPr>
          <a:xfrm>
            <a:off x="10533663" y="2986133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 3</a:t>
            </a:r>
            <a:endParaRPr lang="zh-CN" altLang="en-US" sz="1200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90EBEC35-9666-450A-9EBA-EB3592BAC162}"/>
              </a:ext>
            </a:extLst>
          </p:cNvPr>
          <p:cNvCxnSpPr/>
          <p:nvPr/>
        </p:nvCxnSpPr>
        <p:spPr>
          <a:xfrm flipV="1">
            <a:off x="7256285" y="4618370"/>
            <a:ext cx="0" cy="27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ADC2607D-2F79-4733-9BA9-BF92A7058CD4}"/>
              </a:ext>
            </a:extLst>
          </p:cNvPr>
          <p:cNvCxnSpPr/>
          <p:nvPr/>
        </p:nvCxnSpPr>
        <p:spPr>
          <a:xfrm flipV="1">
            <a:off x="8246883" y="4618370"/>
            <a:ext cx="0" cy="27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0978C35-AF6B-4868-9D3D-BD919A3D94E0}"/>
              </a:ext>
            </a:extLst>
          </p:cNvPr>
          <p:cNvCxnSpPr/>
          <p:nvPr/>
        </p:nvCxnSpPr>
        <p:spPr>
          <a:xfrm flipV="1">
            <a:off x="9896574" y="4611279"/>
            <a:ext cx="0" cy="27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BECF993-8063-4332-B5DF-7D93F5153B48}"/>
              </a:ext>
            </a:extLst>
          </p:cNvPr>
          <p:cNvSpPr txBox="1"/>
          <p:nvPr/>
        </p:nvSpPr>
        <p:spPr>
          <a:xfrm>
            <a:off x="10533663" y="2561509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 4</a:t>
            </a:r>
            <a:endParaRPr lang="zh-CN" altLang="en-US" sz="1200" dirty="0"/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A0E4EE21-A4CD-4981-BB52-2CE8477ECFF0}"/>
              </a:ext>
            </a:extLst>
          </p:cNvPr>
          <p:cNvSpPr/>
          <p:nvPr/>
        </p:nvSpPr>
        <p:spPr>
          <a:xfrm>
            <a:off x="6826578" y="2471396"/>
            <a:ext cx="3535032" cy="17741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06FD051D-CBB0-4EB6-9B7B-4731F04E9ABB}"/>
              </a:ext>
            </a:extLst>
          </p:cNvPr>
          <p:cNvSpPr/>
          <p:nvPr/>
        </p:nvSpPr>
        <p:spPr>
          <a:xfrm>
            <a:off x="5518809" y="2947452"/>
            <a:ext cx="1005523" cy="100552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Context</a:t>
            </a:r>
          </a:p>
          <a:p>
            <a:pPr algn="ctr"/>
            <a:r>
              <a:rPr lang="en-US" altLang="zh-CN" sz="1200" dirty="0"/>
              <a:t>Hidden</a:t>
            </a:r>
          </a:p>
          <a:p>
            <a:pPr algn="ctr"/>
            <a:r>
              <a:rPr lang="en-US" altLang="zh-CN" sz="1200" dirty="0"/>
              <a:t>state</a:t>
            </a:r>
            <a:endParaRPr lang="zh-CN" altLang="en-US" sz="1200" dirty="0"/>
          </a:p>
        </p:txBody>
      </p: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DF351A74-0E30-4FDE-992F-8505858351D4}"/>
              </a:ext>
            </a:extLst>
          </p:cNvPr>
          <p:cNvCxnSpPr>
            <a:cxnSpLocks/>
            <a:stCxn id="36" idx="3"/>
            <a:endCxn id="134" idx="2"/>
          </p:cNvCxnSpPr>
          <p:nvPr/>
        </p:nvCxnSpPr>
        <p:spPr>
          <a:xfrm>
            <a:off x="4846949" y="2747669"/>
            <a:ext cx="671860" cy="70254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0F5B7519-453A-4E20-9E30-D04AE159DE23}"/>
              </a:ext>
            </a:extLst>
          </p:cNvPr>
          <p:cNvCxnSpPr>
            <a:stCxn id="134" idx="6"/>
            <a:endCxn id="81" idx="1"/>
          </p:cNvCxnSpPr>
          <p:nvPr/>
        </p:nvCxnSpPr>
        <p:spPr>
          <a:xfrm>
            <a:off x="6524332" y="3450214"/>
            <a:ext cx="490785" cy="60645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C3F4F16-AECF-41A0-8F9D-E820D76DC99D}"/>
              </a:ext>
            </a:extLst>
          </p:cNvPr>
          <p:cNvSpPr txBox="1"/>
          <p:nvPr/>
        </p:nvSpPr>
        <p:spPr>
          <a:xfrm>
            <a:off x="7090774" y="4941981"/>
            <a:ext cx="73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sos</a:t>
            </a:r>
            <a:r>
              <a:rPr lang="en-US" altLang="zh-CN" sz="1200" b="1" dirty="0">
                <a:solidFill>
                  <a:srgbClr val="0070C0"/>
                </a:solidFill>
              </a:rPr>
              <a:t>&gt;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CC10996-33A5-408D-9790-1FE6747A9849}"/>
              </a:ext>
            </a:extLst>
          </p:cNvPr>
          <p:cNvSpPr txBox="1"/>
          <p:nvPr/>
        </p:nvSpPr>
        <p:spPr>
          <a:xfrm>
            <a:off x="7071676" y="1728395"/>
            <a:ext cx="73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我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97FDD56-94E5-469F-9DBB-35925E31E87A}"/>
              </a:ext>
            </a:extLst>
          </p:cNvPr>
          <p:cNvSpPr txBox="1"/>
          <p:nvPr/>
        </p:nvSpPr>
        <p:spPr>
          <a:xfrm>
            <a:off x="8081372" y="4948505"/>
            <a:ext cx="73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我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C896935C-5A80-42A5-AEF8-F644B38AC6DB}"/>
              </a:ext>
            </a:extLst>
          </p:cNvPr>
          <p:cNvSpPr txBox="1"/>
          <p:nvPr/>
        </p:nvSpPr>
        <p:spPr>
          <a:xfrm>
            <a:off x="8004146" y="1729220"/>
            <a:ext cx="73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喜欢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BA24DD42-BF8B-4F11-A0F7-315F49A594C7}"/>
              </a:ext>
            </a:extLst>
          </p:cNvPr>
          <p:cNvSpPr txBox="1"/>
          <p:nvPr/>
        </p:nvSpPr>
        <p:spPr>
          <a:xfrm>
            <a:off x="9071970" y="4942663"/>
            <a:ext cx="73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喜欢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86D5BC0-1CDB-4E12-8D0C-290365780DD1}"/>
              </a:ext>
            </a:extLst>
          </p:cNvPr>
          <p:cNvSpPr txBox="1"/>
          <p:nvPr/>
        </p:nvSpPr>
        <p:spPr>
          <a:xfrm>
            <a:off x="9184322" y="1759148"/>
            <a:ext cx="73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狗</a:t>
            </a: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F0EC2BA6-529E-4002-88FD-331CD7D91AEE}"/>
              </a:ext>
            </a:extLst>
          </p:cNvPr>
          <p:cNvCxnSpPr>
            <a:stCxn id="84" idx="0"/>
          </p:cNvCxnSpPr>
          <p:nvPr/>
        </p:nvCxnSpPr>
        <p:spPr>
          <a:xfrm flipH="1" flipV="1">
            <a:off x="7246070" y="2036080"/>
            <a:ext cx="1" cy="5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1AB878D-B59A-48A1-B7AA-D5A79C08C5BA}"/>
              </a:ext>
            </a:extLst>
          </p:cNvPr>
          <p:cNvCxnSpPr/>
          <p:nvPr/>
        </p:nvCxnSpPr>
        <p:spPr>
          <a:xfrm flipH="1" flipV="1">
            <a:off x="8236669" y="2026330"/>
            <a:ext cx="1" cy="5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B2717761-1F00-44BA-AAD5-09ED1FA58506}"/>
              </a:ext>
            </a:extLst>
          </p:cNvPr>
          <p:cNvCxnSpPr/>
          <p:nvPr/>
        </p:nvCxnSpPr>
        <p:spPr>
          <a:xfrm flipH="1" flipV="1">
            <a:off x="9896572" y="2048975"/>
            <a:ext cx="1" cy="5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C157DFA8-6803-4ACD-82C2-6564C865937D}"/>
              </a:ext>
            </a:extLst>
          </p:cNvPr>
          <p:cNvSpPr txBox="1"/>
          <p:nvPr/>
        </p:nvSpPr>
        <p:spPr>
          <a:xfrm>
            <a:off x="9760413" y="4955882"/>
            <a:ext cx="73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狗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F9D54388-9527-4A08-8E7D-391997D15D13}"/>
              </a:ext>
            </a:extLst>
          </p:cNvPr>
          <p:cNvSpPr txBox="1"/>
          <p:nvPr/>
        </p:nvSpPr>
        <p:spPr>
          <a:xfrm>
            <a:off x="9615083" y="1757512"/>
            <a:ext cx="73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eos</a:t>
            </a:r>
            <a:r>
              <a:rPr lang="en-US" altLang="zh-CN" sz="1200" b="1" dirty="0">
                <a:solidFill>
                  <a:srgbClr val="0070C0"/>
                </a:solidFill>
              </a:rPr>
              <a:t>&gt;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EA5C90ED-A2ED-474A-927B-D7DDAB941534}"/>
              </a:ext>
            </a:extLst>
          </p:cNvPr>
          <p:cNvSpPr txBox="1"/>
          <p:nvPr/>
        </p:nvSpPr>
        <p:spPr>
          <a:xfrm>
            <a:off x="2485729" y="568370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Encoder LSTM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3058903E-A3B5-4F24-B59A-F53C722CC990}"/>
              </a:ext>
            </a:extLst>
          </p:cNvPr>
          <p:cNvSpPr txBox="1"/>
          <p:nvPr/>
        </p:nvSpPr>
        <p:spPr>
          <a:xfrm>
            <a:off x="8015926" y="566645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Decoder LSTM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F796B538-3A75-4B79-A85E-C6FE24083E2F}"/>
              </a:ext>
            </a:extLst>
          </p:cNvPr>
          <p:cNvSpPr txBox="1"/>
          <p:nvPr/>
        </p:nvSpPr>
        <p:spPr>
          <a:xfrm>
            <a:off x="10420009" y="4358323"/>
            <a:ext cx="139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Word embedding</a:t>
            </a:r>
            <a:endParaRPr lang="zh-CN" altLang="en-US" sz="1200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E0452E9-30C0-48EA-B343-E0D47CA58E4B}"/>
              </a:ext>
            </a:extLst>
          </p:cNvPr>
          <p:cNvCxnSpPr/>
          <p:nvPr/>
        </p:nvCxnSpPr>
        <p:spPr>
          <a:xfrm flipH="1" flipV="1">
            <a:off x="9329773" y="2008603"/>
            <a:ext cx="1" cy="5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77E1EB37-599A-414D-9F1A-0BCC736CBBB7}"/>
              </a:ext>
            </a:extLst>
          </p:cNvPr>
          <p:cNvCxnSpPr/>
          <p:nvPr/>
        </p:nvCxnSpPr>
        <p:spPr>
          <a:xfrm flipV="1">
            <a:off x="9290109" y="4618370"/>
            <a:ext cx="0" cy="27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20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91708-5443-47C6-BE21-E025519C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Experiments and Conclusion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C823C9-1C4C-4045-998C-550D6C7A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79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C804D-75C5-4365-9349-37AA6A02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Experiments Details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DE2CD-888C-45C3-8A93-829C861A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 Details</a:t>
            </a:r>
          </a:p>
          <a:p>
            <a:pPr lvl="1"/>
            <a:r>
              <a:rPr lang="en-US" altLang="zh-CN" dirty="0"/>
              <a:t>WMT’ 14 (Workshop on Statistical Machine Translation) EN2FR dataset.</a:t>
            </a:r>
          </a:p>
          <a:p>
            <a:pPr lvl="1"/>
            <a:r>
              <a:rPr lang="en-US" altLang="zh-CN" dirty="0"/>
              <a:t>12MB of 348MB French words and 304MB English words.</a:t>
            </a:r>
          </a:p>
          <a:p>
            <a:pPr lvl="1"/>
            <a:r>
              <a:rPr lang="en-US" altLang="zh-CN" dirty="0"/>
              <a:t>160,000 input words, 80,000 target words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Two Ways</a:t>
            </a:r>
          </a:p>
          <a:p>
            <a:pPr lvl="1"/>
            <a:r>
              <a:rPr lang="en-US" altLang="zh-CN" dirty="0"/>
              <a:t>Without using reference SMT system.</a:t>
            </a:r>
          </a:p>
          <a:p>
            <a:pPr marL="914400" lvl="2" indent="0">
              <a:buNone/>
            </a:pPr>
            <a:r>
              <a:rPr lang="en-US" altLang="zh-CN" dirty="0"/>
              <a:t>Statistical machine translation (SMT) </a:t>
            </a:r>
          </a:p>
          <a:p>
            <a:pPr lvl="1"/>
            <a:r>
              <a:rPr lang="en-US" altLang="zh-CN" dirty="0"/>
              <a:t>Rescore the 1000-best lists of an SMT baseline.</a:t>
            </a:r>
            <a:endParaRPr lang="zh-CN" altLang="en-US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A63F5-1BE1-477E-8593-C335E5A6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27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65786-EAED-4C8E-A31B-17D3ACDB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Training Objective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AC224-560C-43FE-B220-D5EC7AE4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Training a large deep LSTM on many sentence pairs.</a:t>
            </a:r>
          </a:p>
          <a:p>
            <a:r>
              <a:rPr lang="zh-CN" altLang="en-US" dirty="0"/>
              <a:t>使用最大似然估计训练模型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左边</a:t>
            </a:r>
            <a:r>
              <a:rPr lang="en-US" altLang="zh-CN" dirty="0"/>
              <a:t>S</a:t>
            </a:r>
            <a:r>
              <a:rPr lang="zh-CN" altLang="en-US" dirty="0"/>
              <a:t>表示训练集，右边</a:t>
            </a:r>
            <a:r>
              <a:rPr lang="en-US" altLang="zh-CN" dirty="0"/>
              <a:t>S</a:t>
            </a:r>
            <a:r>
              <a:rPr lang="zh-CN" altLang="en-US" dirty="0"/>
              <a:t>表示输入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训练完成后根据</a:t>
            </a:r>
            <a:r>
              <a:rPr lang="en-US" altLang="zh-CN" dirty="0"/>
              <a:t>LSTM</a:t>
            </a:r>
            <a:r>
              <a:rPr lang="zh-CN" altLang="en-US" dirty="0"/>
              <a:t>找到概率最大的输出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1C1BF-58DF-4E0D-ABD5-90733FC8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0188B7-11E9-45DF-B2E3-900AFA4B5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512" y="2884551"/>
            <a:ext cx="2715004" cy="838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E35150-017B-4223-A497-F6BF6B0E6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512" y="5482237"/>
            <a:ext cx="2495898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93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38147-CA63-40D0-8D6A-76179674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Decoding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A5A1F-880F-42CB-8914-8CCA8D4E3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4367"/>
          </a:xfrm>
        </p:spPr>
        <p:txBody>
          <a:bodyPr/>
          <a:lstStyle/>
          <a:p>
            <a:r>
              <a:rPr lang="en-US" altLang="zh-CN" dirty="0"/>
              <a:t>Beam Search (left-to-right) </a:t>
            </a:r>
            <a:r>
              <a:rPr lang="zh-CN" altLang="en-US" dirty="0"/>
              <a:t>选择最有可能的词</a:t>
            </a:r>
            <a:endParaRPr lang="en-US" altLang="zh-CN" dirty="0"/>
          </a:p>
          <a:p>
            <a:r>
              <a:rPr lang="en-US" altLang="zh-CN" dirty="0"/>
              <a:t>B </a:t>
            </a:r>
            <a:r>
              <a:rPr lang="zh-CN" altLang="en-US" dirty="0"/>
              <a:t>表示</a:t>
            </a:r>
            <a:r>
              <a:rPr lang="en-US" altLang="zh-CN" dirty="0"/>
              <a:t>beam width(</a:t>
            </a:r>
            <a:r>
              <a:rPr lang="zh-CN" altLang="en-US" dirty="0"/>
              <a:t>集束宽</a:t>
            </a:r>
            <a:r>
              <a:rPr lang="en-US" altLang="zh-CN" dirty="0"/>
              <a:t>)</a:t>
            </a:r>
            <a:r>
              <a:rPr lang="zh-CN" altLang="en-US" dirty="0"/>
              <a:t>，表示在每一次挑选</a:t>
            </a:r>
            <a:r>
              <a:rPr lang="en-US" altLang="zh-CN" dirty="0"/>
              <a:t>top B</a:t>
            </a:r>
            <a:r>
              <a:rPr lang="zh-CN" altLang="en-US" dirty="0"/>
              <a:t>的结果。</a:t>
            </a:r>
            <a:endParaRPr lang="en-US" altLang="zh-CN" dirty="0"/>
          </a:p>
          <a:p>
            <a:r>
              <a:rPr lang="zh-CN" altLang="en-US" dirty="0"/>
              <a:t>例子：共</a:t>
            </a:r>
            <a:r>
              <a:rPr lang="en-US" altLang="zh-CN" dirty="0"/>
              <a:t>1000</a:t>
            </a:r>
            <a:r>
              <a:rPr lang="zh-CN" altLang="en-US" dirty="0"/>
              <a:t>个词，</a:t>
            </a:r>
            <a:r>
              <a:rPr lang="en-US" altLang="zh-CN" dirty="0"/>
              <a:t>B=3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F2ECE2-8B32-4AF6-B58E-D3941267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双括号 4">
            <a:extLst>
              <a:ext uri="{FF2B5EF4-FFF2-40B4-BE49-F238E27FC236}">
                <a16:creationId xmlns:a16="http://schemas.microsoft.com/office/drawing/2014/main" id="{36B2E2C9-052D-406C-9308-593D5D869B25}"/>
              </a:ext>
            </a:extLst>
          </p:cNvPr>
          <p:cNvSpPr/>
          <p:nvPr/>
        </p:nvSpPr>
        <p:spPr>
          <a:xfrm>
            <a:off x="1630833" y="3619892"/>
            <a:ext cx="1234912" cy="266778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891A24-E6DB-4677-9A8F-8B0C9C3A9B4A}"/>
              </a:ext>
            </a:extLst>
          </p:cNvPr>
          <p:cNvSpPr/>
          <p:nvPr/>
        </p:nvSpPr>
        <p:spPr>
          <a:xfrm>
            <a:off x="1819371" y="3822183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D3FD937-5E5C-46E5-9B7B-7C1CDED62DE5}"/>
              </a:ext>
            </a:extLst>
          </p:cNvPr>
          <p:cNvSpPr/>
          <p:nvPr/>
        </p:nvSpPr>
        <p:spPr>
          <a:xfrm>
            <a:off x="1819370" y="4627794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9F0312A-4C21-43DA-9913-13BA57C706B9}"/>
              </a:ext>
            </a:extLst>
          </p:cNvPr>
          <p:cNvSpPr/>
          <p:nvPr/>
        </p:nvSpPr>
        <p:spPr>
          <a:xfrm>
            <a:off x="1819370" y="5295943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4B0B64-6F79-4F40-878C-A0F5E5FB84E1}"/>
              </a:ext>
            </a:extLst>
          </p:cNvPr>
          <p:cNvSpPr txBox="1"/>
          <p:nvPr/>
        </p:nvSpPr>
        <p:spPr>
          <a:xfrm>
            <a:off x="1668538" y="5740924"/>
            <a:ext cx="892552" cy="4360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/>
              <a:t>···</a:t>
            </a:r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97CA2F-C50A-4533-BBD8-0B5846E73B8E}"/>
              </a:ext>
            </a:extLst>
          </p:cNvPr>
          <p:cNvSpPr txBox="1"/>
          <p:nvPr/>
        </p:nvSpPr>
        <p:spPr>
          <a:xfrm>
            <a:off x="1668538" y="4953784"/>
            <a:ext cx="892552" cy="4360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/>
              <a:t>···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3C2CC9-DBB9-4F21-9C4A-4CB89DE89791}"/>
              </a:ext>
            </a:extLst>
          </p:cNvPr>
          <p:cNvSpPr txBox="1"/>
          <p:nvPr/>
        </p:nvSpPr>
        <p:spPr>
          <a:xfrm>
            <a:off x="1668538" y="4270724"/>
            <a:ext cx="892552" cy="4360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/>
              <a:t>···</a:t>
            </a:r>
          </a:p>
          <a:p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D65097-DDC3-4071-BAF4-8E2503CFE931}"/>
              </a:ext>
            </a:extLst>
          </p:cNvPr>
          <p:cNvCxnSpPr/>
          <p:nvPr/>
        </p:nvCxnSpPr>
        <p:spPr>
          <a:xfrm>
            <a:off x="1168922" y="3619892"/>
            <a:ext cx="0" cy="2667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225F753-2021-4915-853A-E0DCBD1B10F0}"/>
              </a:ext>
            </a:extLst>
          </p:cNvPr>
          <p:cNvSpPr txBox="1"/>
          <p:nvPr/>
        </p:nvSpPr>
        <p:spPr>
          <a:xfrm>
            <a:off x="835992" y="4627794"/>
            <a:ext cx="67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0EEB505-47AB-482C-A96D-A2B10154C8B9}"/>
              </a:ext>
            </a:extLst>
          </p:cNvPr>
          <p:cNvSpPr/>
          <p:nvPr/>
        </p:nvSpPr>
        <p:spPr>
          <a:xfrm>
            <a:off x="3070442" y="4763509"/>
            <a:ext cx="642059" cy="273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8C4A44F-02C1-453D-B7A4-0FC3865624FD}"/>
              </a:ext>
            </a:extLst>
          </p:cNvPr>
          <p:cNvSpPr/>
          <p:nvPr/>
        </p:nvSpPr>
        <p:spPr>
          <a:xfrm>
            <a:off x="3912510" y="4786587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AFE8419-8C59-4100-9BCA-0E529E37955B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4770349" y="3822183"/>
            <a:ext cx="561685" cy="110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F2C4883-1FA9-4FD7-859C-BB530F448BD4}"/>
              </a:ext>
            </a:extLst>
          </p:cNvPr>
          <p:cNvSpPr/>
          <p:nvPr/>
        </p:nvSpPr>
        <p:spPr>
          <a:xfrm>
            <a:off x="5332034" y="3685494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6B22938-B98F-4DE1-851F-777A50542935}"/>
              </a:ext>
            </a:extLst>
          </p:cNvPr>
          <p:cNvSpPr/>
          <p:nvPr/>
        </p:nvSpPr>
        <p:spPr>
          <a:xfrm>
            <a:off x="5347492" y="4723748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3D884EB-01FB-4AE7-9E58-9AE3690FAAC0}"/>
              </a:ext>
            </a:extLst>
          </p:cNvPr>
          <p:cNvSpPr/>
          <p:nvPr/>
        </p:nvSpPr>
        <p:spPr>
          <a:xfrm>
            <a:off x="5347492" y="5467546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759FF9C-B0F9-414A-AF6E-A19CFB46BE2E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4770349" y="4860437"/>
            <a:ext cx="577143" cy="6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6E88C92-9070-4412-8955-C9866A204441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4770349" y="4923276"/>
            <a:ext cx="577143" cy="68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6BDC100-B23A-4E90-84D1-6C0D11CC223C}"/>
              </a:ext>
            </a:extLst>
          </p:cNvPr>
          <p:cNvSpPr/>
          <p:nvPr/>
        </p:nvSpPr>
        <p:spPr>
          <a:xfrm>
            <a:off x="6863104" y="3211020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a11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7A4AD8F-EE5D-4E8E-9633-81CDC6F37381}"/>
              </a:ext>
            </a:extLst>
          </p:cNvPr>
          <p:cNvSpPr/>
          <p:nvPr/>
        </p:nvSpPr>
        <p:spPr>
          <a:xfrm>
            <a:off x="6863104" y="3557282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a12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B829AA6-B632-4C9F-AEB3-73C370890562}"/>
              </a:ext>
            </a:extLst>
          </p:cNvPr>
          <p:cNvSpPr/>
          <p:nvPr/>
        </p:nvSpPr>
        <p:spPr>
          <a:xfrm>
            <a:off x="6863104" y="3911231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a13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761B1A8-F13A-4C76-A4D9-197030F96F09}"/>
              </a:ext>
            </a:extLst>
          </p:cNvPr>
          <p:cNvSpPr/>
          <p:nvPr/>
        </p:nvSpPr>
        <p:spPr>
          <a:xfrm>
            <a:off x="6863104" y="4354802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a21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6C3CC79-D79B-440B-818F-D6170C5A3307}"/>
              </a:ext>
            </a:extLst>
          </p:cNvPr>
          <p:cNvSpPr/>
          <p:nvPr/>
        </p:nvSpPr>
        <p:spPr>
          <a:xfrm>
            <a:off x="6863104" y="4723748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a22</a:t>
            </a:r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B2FC27E-CF46-4F76-8D74-DDB1A88AB8AD}"/>
              </a:ext>
            </a:extLst>
          </p:cNvPr>
          <p:cNvSpPr/>
          <p:nvPr/>
        </p:nvSpPr>
        <p:spPr>
          <a:xfrm>
            <a:off x="6863104" y="5104932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a23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82DFD46-FD16-4DF1-B7AC-27BD0741595E}"/>
              </a:ext>
            </a:extLst>
          </p:cNvPr>
          <p:cNvSpPr/>
          <p:nvPr/>
        </p:nvSpPr>
        <p:spPr>
          <a:xfrm>
            <a:off x="6863499" y="5600071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a31</a:t>
            </a:r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C9FC1903-6EFF-421A-BE1C-0681E35C7E39}"/>
              </a:ext>
            </a:extLst>
          </p:cNvPr>
          <p:cNvSpPr/>
          <p:nvPr/>
        </p:nvSpPr>
        <p:spPr>
          <a:xfrm>
            <a:off x="6863104" y="5987404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a32</a:t>
            </a:r>
            <a:endParaRPr lang="zh-CN" altLang="en-US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909CE40-DCC0-48BE-A1B1-091B0F773EEA}"/>
              </a:ext>
            </a:extLst>
          </p:cNvPr>
          <p:cNvSpPr/>
          <p:nvPr/>
        </p:nvSpPr>
        <p:spPr>
          <a:xfrm>
            <a:off x="6863104" y="6339705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a33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27EDBB6-F021-4DCA-A331-9D531C4A2976}"/>
              </a:ext>
            </a:extLst>
          </p:cNvPr>
          <p:cNvCxnSpPr>
            <a:stCxn id="32" idx="3"/>
            <a:endCxn id="40" idx="1"/>
          </p:cNvCxnSpPr>
          <p:nvPr/>
        </p:nvCxnSpPr>
        <p:spPr>
          <a:xfrm flipV="1">
            <a:off x="6189873" y="3347709"/>
            <a:ext cx="673231" cy="47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D15B17-9089-4399-89E9-4C59D12B6CFE}"/>
              </a:ext>
            </a:extLst>
          </p:cNvPr>
          <p:cNvCxnSpPr>
            <a:stCxn id="32" idx="3"/>
            <a:endCxn id="41" idx="1"/>
          </p:cNvCxnSpPr>
          <p:nvPr/>
        </p:nvCxnSpPr>
        <p:spPr>
          <a:xfrm flipV="1">
            <a:off x="6189873" y="3693971"/>
            <a:ext cx="673231" cy="12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3004C22-6D72-4877-927B-C939417491E1}"/>
              </a:ext>
            </a:extLst>
          </p:cNvPr>
          <p:cNvCxnSpPr>
            <a:stCxn id="32" idx="3"/>
            <a:endCxn id="42" idx="1"/>
          </p:cNvCxnSpPr>
          <p:nvPr/>
        </p:nvCxnSpPr>
        <p:spPr>
          <a:xfrm>
            <a:off x="6189873" y="3822183"/>
            <a:ext cx="673231" cy="22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D1A056C-6077-4CB2-94E9-3AEA0B551C35}"/>
              </a:ext>
            </a:extLst>
          </p:cNvPr>
          <p:cNvCxnSpPr>
            <a:stCxn id="33" idx="3"/>
            <a:endCxn id="61" idx="1"/>
          </p:cNvCxnSpPr>
          <p:nvPr/>
        </p:nvCxnSpPr>
        <p:spPr>
          <a:xfrm flipV="1">
            <a:off x="6205331" y="4491491"/>
            <a:ext cx="657773" cy="36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AAB9B71-EBF9-440C-A2C1-F4322414F7F7}"/>
              </a:ext>
            </a:extLst>
          </p:cNvPr>
          <p:cNvCxnSpPr>
            <a:stCxn id="34" idx="3"/>
            <a:endCxn id="64" idx="1"/>
          </p:cNvCxnSpPr>
          <p:nvPr/>
        </p:nvCxnSpPr>
        <p:spPr>
          <a:xfrm>
            <a:off x="6205331" y="5604235"/>
            <a:ext cx="658168" cy="13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0CE417C-E7FA-4B04-BF30-3085608C2556}"/>
              </a:ext>
            </a:extLst>
          </p:cNvPr>
          <p:cNvCxnSpPr>
            <a:stCxn id="33" idx="3"/>
            <a:endCxn id="62" idx="1"/>
          </p:cNvCxnSpPr>
          <p:nvPr/>
        </p:nvCxnSpPr>
        <p:spPr>
          <a:xfrm>
            <a:off x="6205331" y="4860437"/>
            <a:ext cx="657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CE7B2DA-58D8-474A-AF3D-CFBABA61E5CE}"/>
              </a:ext>
            </a:extLst>
          </p:cNvPr>
          <p:cNvCxnSpPr>
            <a:stCxn id="33" idx="3"/>
            <a:endCxn id="63" idx="1"/>
          </p:cNvCxnSpPr>
          <p:nvPr/>
        </p:nvCxnSpPr>
        <p:spPr>
          <a:xfrm>
            <a:off x="6205331" y="4860437"/>
            <a:ext cx="657773" cy="38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1644505-1FBD-4C85-9415-6DF4F53FAAAD}"/>
              </a:ext>
            </a:extLst>
          </p:cNvPr>
          <p:cNvCxnSpPr>
            <a:stCxn id="34" idx="3"/>
            <a:endCxn id="65" idx="1"/>
          </p:cNvCxnSpPr>
          <p:nvPr/>
        </p:nvCxnSpPr>
        <p:spPr>
          <a:xfrm>
            <a:off x="6205331" y="5604235"/>
            <a:ext cx="657773" cy="51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44F7606-F9A0-4937-BC9D-E601292BBB45}"/>
              </a:ext>
            </a:extLst>
          </p:cNvPr>
          <p:cNvCxnSpPr>
            <a:stCxn id="34" idx="3"/>
            <a:endCxn id="66" idx="1"/>
          </p:cNvCxnSpPr>
          <p:nvPr/>
        </p:nvCxnSpPr>
        <p:spPr>
          <a:xfrm>
            <a:off x="6205331" y="5604235"/>
            <a:ext cx="657773" cy="87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箭头: 右 84">
            <a:extLst>
              <a:ext uri="{FF2B5EF4-FFF2-40B4-BE49-F238E27FC236}">
                <a16:creationId xmlns:a16="http://schemas.microsoft.com/office/drawing/2014/main" id="{530D25DF-D2B6-4231-85DB-B1D4CBAF92AC}"/>
              </a:ext>
            </a:extLst>
          </p:cNvPr>
          <p:cNvSpPr/>
          <p:nvPr/>
        </p:nvSpPr>
        <p:spPr>
          <a:xfrm>
            <a:off x="7967863" y="4727975"/>
            <a:ext cx="642059" cy="273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BDCB0AF-B5FA-4FB3-A250-A38DF504C8FD}"/>
              </a:ext>
            </a:extLst>
          </p:cNvPr>
          <p:cNvSpPr txBox="1"/>
          <p:nvPr/>
        </p:nvSpPr>
        <p:spPr>
          <a:xfrm>
            <a:off x="9149108" y="3748704"/>
            <a:ext cx="244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Discard all but the B most likely hypotheses</a:t>
            </a:r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34EF900-42CF-4012-B443-C21DE4720986}"/>
              </a:ext>
            </a:extLst>
          </p:cNvPr>
          <p:cNvSpPr/>
          <p:nvPr/>
        </p:nvSpPr>
        <p:spPr>
          <a:xfrm>
            <a:off x="8811709" y="4751482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59A25C1-12FE-4D8A-B21D-A4B0383EF396}"/>
              </a:ext>
            </a:extLst>
          </p:cNvPr>
          <p:cNvSpPr/>
          <p:nvPr/>
        </p:nvSpPr>
        <p:spPr>
          <a:xfrm>
            <a:off x="10032478" y="4751482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6730260-CB28-400A-B687-F9284ABA6349}"/>
              </a:ext>
            </a:extLst>
          </p:cNvPr>
          <p:cNvSpPr/>
          <p:nvPr/>
        </p:nvSpPr>
        <p:spPr>
          <a:xfrm>
            <a:off x="11167230" y="4751482"/>
            <a:ext cx="857839" cy="2733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a23</a:t>
            </a:r>
            <a:endParaRPr lang="zh-CN" altLang="en-US" dirty="0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9AC010A-5B33-4EB5-A3A3-E9CDBB9D9CB5}"/>
              </a:ext>
            </a:extLst>
          </p:cNvPr>
          <p:cNvCxnSpPr/>
          <p:nvPr/>
        </p:nvCxnSpPr>
        <p:spPr>
          <a:xfrm>
            <a:off x="9669548" y="4888171"/>
            <a:ext cx="362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54A0A49-719D-431D-B517-68E1783585F4}"/>
              </a:ext>
            </a:extLst>
          </p:cNvPr>
          <p:cNvCxnSpPr/>
          <p:nvPr/>
        </p:nvCxnSpPr>
        <p:spPr>
          <a:xfrm>
            <a:off x="10890317" y="4888171"/>
            <a:ext cx="276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90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7D16A-FE82-437C-B933-149E17BE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Training Details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20A87-8F88-47F9-B20E-F487771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4</a:t>
            </a:r>
            <a:r>
              <a:rPr lang="zh-CN" altLang="en-US" dirty="0"/>
              <a:t>层</a:t>
            </a:r>
            <a:r>
              <a:rPr lang="en-US" altLang="zh-CN" dirty="0"/>
              <a:t>LSTM</a:t>
            </a:r>
            <a:r>
              <a:rPr lang="zh-CN" altLang="en-US" dirty="0"/>
              <a:t>（每层可以大约降低</a:t>
            </a:r>
            <a:r>
              <a:rPr lang="en-US" altLang="zh-CN" dirty="0"/>
              <a:t>10%</a:t>
            </a:r>
            <a:r>
              <a:rPr lang="zh-CN" altLang="en-US" dirty="0"/>
              <a:t>的复杂度）</a:t>
            </a:r>
            <a:endParaRPr lang="en-US" altLang="zh-CN" dirty="0"/>
          </a:p>
          <a:p>
            <a:r>
              <a:rPr lang="zh-CN" altLang="en-US" dirty="0"/>
              <a:t>每层</a:t>
            </a:r>
            <a:r>
              <a:rPr lang="en-US" altLang="zh-CN" dirty="0"/>
              <a:t>1000</a:t>
            </a:r>
            <a:r>
              <a:rPr lang="zh-CN" altLang="en-US" dirty="0"/>
              <a:t>个神经元，</a:t>
            </a:r>
            <a:endParaRPr lang="en-US" altLang="zh-CN" dirty="0"/>
          </a:p>
          <a:p>
            <a:r>
              <a:rPr lang="zh-CN" altLang="en-US" dirty="0"/>
              <a:t>构造了</a:t>
            </a:r>
            <a:r>
              <a:rPr lang="en-US" altLang="zh-CN" dirty="0"/>
              <a:t>1000</a:t>
            </a:r>
            <a:r>
              <a:rPr lang="zh-CN" altLang="en-US" dirty="0"/>
              <a:t>维的词向量，</a:t>
            </a:r>
            <a:endParaRPr lang="en-US" altLang="zh-CN" dirty="0"/>
          </a:p>
          <a:p>
            <a:r>
              <a:rPr lang="en-US" altLang="zh-CN" dirty="0"/>
              <a:t>16</a:t>
            </a:r>
            <a:r>
              <a:rPr lang="zh-CN" altLang="en-US" dirty="0"/>
              <a:t>万输入，</a:t>
            </a:r>
            <a:r>
              <a:rPr lang="en-US" altLang="zh-CN" dirty="0"/>
              <a:t>8</a:t>
            </a:r>
            <a:r>
              <a:rPr lang="zh-CN" altLang="en-US" dirty="0"/>
              <a:t>万输出</a:t>
            </a:r>
            <a:endParaRPr lang="en-US" altLang="zh-CN" dirty="0"/>
          </a:p>
          <a:p>
            <a:r>
              <a:rPr lang="en-US" altLang="zh-CN" dirty="0"/>
              <a:t>380MB</a:t>
            </a:r>
            <a:r>
              <a:rPr lang="zh-CN" altLang="en-US" dirty="0"/>
              <a:t>的参数，其中</a:t>
            </a:r>
            <a:r>
              <a:rPr lang="en-US" altLang="zh-CN" dirty="0"/>
              <a:t>64MB</a:t>
            </a:r>
            <a:r>
              <a:rPr lang="zh-CN" altLang="en-US" dirty="0"/>
              <a:t>纯循环连接参数（每个</a:t>
            </a:r>
            <a:r>
              <a:rPr lang="en-US" altLang="zh-CN" dirty="0"/>
              <a:t>LSTM</a:t>
            </a:r>
            <a:r>
              <a:rPr lang="zh-CN" altLang="en-US" dirty="0"/>
              <a:t>各</a:t>
            </a:r>
            <a:r>
              <a:rPr lang="en-US" altLang="zh-CN" dirty="0"/>
              <a:t>32MB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初始化参数在</a:t>
            </a:r>
            <a:r>
              <a:rPr lang="en-US" altLang="zh-CN" dirty="0"/>
              <a:t>-0.08~0.08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共</a:t>
            </a:r>
            <a:r>
              <a:rPr lang="en-US" altLang="zh-CN" dirty="0"/>
              <a:t>7.5</a:t>
            </a:r>
            <a:r>
              <a:rPr lang="zh-CN" altLang="en-US" dirty="0"/>
              <a:t>个轮数，</a:t>
            </a:r>
            <a:r>
              <a:rPr lang="en-US" altLang="zh-CN" dirty="0"/>
              <a:t>5</a:t>
            </a:r>
            <a:r>
              <a:rPr lang="zh-CN" altLang="en-US" dirty="0"/>
              <a:t>个轮数后，每</a:t>
            </a:r>
            <a:r>
              <a:rPr lang="en-US" altLang="zh-CN" dirty="0"/>
              <a:t>0.5</a:t>
            </a:r>
            <a:r>
              <a:rPr lang="zh-CN" altLang="en-US" dirty="0"/>
              <a:t>轮数学习率减半</a:t>
            </a:r>
            <a:endParaRPr lang="en-US" altLang="zh-CN" dirty="0"/>
          </a:p>
          <a:p>
            <a:r>
              <a:rPr lang="zh-CN" altLang="en-US" dirty="0"/>
              <a:t>在每个批次训练中，找长度大致相同的句子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GPU</a:t>
            </a:r>
            <a:r>
              <a:rPr lang="zh-CN" altLang="en-US" dirty="0"/>
              <a:t>运算，</a:t>
            </a:r>
            <a:r>
              <a:rPr lang="en-US" altLang="zh-CN" dirty="0"/>
              <a:t>4</a:t>
            </a:r>
            <a:r>
              <a:rPr lang="zh-CN" altLang="en-US" dirty="0"/>
              <a:t>个给</a:t>
            </a:r>
            <a:r>
              <a:rPr lang="en-US" altLang="zh-CN" dirty="0"/>
              <a:t>LSTM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个给</a:t>
            </a:r>
            <a:r>
              <a:rPr lang="en-US" altLang="zh-CN" dirty="0" err="1"/>
              <a:t>softmax</a:t>
            </a:r>
            <a:r>
              <a:rPr lang="zh-CN" altLang="en-US" dirty="0"/>
              <a:t>（</a:t>
            </a:r>
            <a:r>
              <a:rPr lang="en-US" altLang="zh-CN" dirty="0"/>
              <a:t>1000X20000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926A5-91A8-4EFF-98EF-C0EDE843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1AED3-DE69-49E2-9D78-C0DB1FDF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Introduction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4112A9-11A4-41E4-ACA0-4402DDDB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798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A09D1-8C95-4C6A-8D04-D629E987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76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Actual Model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6A335F-D18B-40CB-B02D-AF3090D2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EE41B1-8512-4DCA-A2FA-2542D17A1727}"/>
              </a:ext>
            </a:extLst>
          </p:cNvPr>
          <p:cNvSpPr/>
          <p:nvPr/>
        </p:nvSpPr>
        <p:spPr>
          <a:xfrm>
            <a:off x="1734536" y="4458878"/>
            <a:ext cx="461913" cy="207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5CB6FB-E7F8-4DE4-BB99-D9F05E84622F}"/>
              </a:ext>
            </a:extLst>
          </p:cNvPr>
          <p:cNvSpPr/>
          <p:nvPr/>
        </p:nvSpPr>
        <p:spPr>
          <a:xfrm>
            <a:off x="1734536" y="4007963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09E0C9-2BFF-4BFE-B89A-FEDACAC9058D}"/>
              </a:ext>
            </a:extLst>
          </p:cNvPr>
          <p:cNvSpPr/>
          <p:nvPr/>
        </p:nvSpPr>
        <p:spPr>
          <a:xfrm>
            <a:off x="1734535" y="3537409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74C7D1-5366-4B9A-A3BC-C80713A8D346}"/>
              </a:ext>
            </a:extLst>
          </p:cNvPr>
          <p:cNvSpPr/>
          <p:nvPr/>
        </p:nvSpPr>
        <p:spPr>
          <a:xfrm>
            <a:off x="1734534" y="3066462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CAE940-3FE3-4743-AC95-CA134BCF1EFF}"/>
              </a:ext>
            </a:extLst>
          </p:cNvPr>
          <p:cNvSpPr/>
          <p:nvPr/>
        </p:nvSpPr>
        <p:spPr>
          <a:xfrm>
            <a:off x="1734533" y="2643974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97C2EF9-8CCF-448C-9EEA-B881C911D2B5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1965493" y="4215352"/>
            <a:ext cx="0" cy="2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0E36A4D-86F5-451B-86EF-F86988C17E59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H="1" flipV="1">
            <a:off x="1965492" y="3744798"/>
            <a:ext cx="1" cy="26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F1BE414-18B5-4177-A776-F2AF33CD476C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1965491" y="3273851"/>
            <a:ext cx="1" cy="26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920A58C-1FBE-4F94-9B2B-C67C5C1AB5E9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1965490" y="2851363"/>
            <a:ext cx="1" cy="21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5605E73-510C-4887-8B52-FCF7CC6A409B}"/>
              </a:ext>
            </a:extLst>
          </p:cNvPr>
          <p:cNvSpPr/>
          <p:nvPr/>
        </p:nvSpPr>
        <p:spPr>
          <a:xfrm>
            <a:off x="2735348" y="4458878"/>
            <a:ext cx="461913" cy="207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16245C-0581-425D-BE9B-9A2A6E342F6F}"/>
              </a:ext>
            </a:extLst>
          </p:cNvPr>
          <p:cNvSpPr/>
          <p:nvPr/>
        </p:nvSpPr>
        <p:spPr>
          <a:xfrm>
            <a:off x="2735348" y="4007963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3BE74F-12EE-4609-96C0-8FDEFE9FFF18}"/>
              </a:ext>
            </a:extLst>
          </p:cNvPr>
          <p:cNvSpPr/>
          <p:nvPr/>
        </p:nvSpPr>
        <p:spPr>
          <a:xfrm>
            <a:off x="2735347" y="3537409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07E62F-4E11-4978-899E-DDB99DA89647}"/>
              </a:ext>
            </a:extLst>
          </p:cNvPr>
          <p:cNvSpPr/>
          <p:nvPr/>
        </p:nvSpPr>
        <p:spPr>
          <a:xfrm>
            <a:off x="2735346" y="3066462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6BF2CC-CAF2-4D02-B3DF-C5534A129898}"/>
              </a:ext>
            </a:extLst>
          </p:cNvPr>
          <p:cNvSpPr/>
          <p:nvPr/>
        </p:nvSpPr>
        <p:spPr>
          <a:xfrm>
            <a:off x="2735345" y="2643974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670E813-8B0D-4D40-9378-FDDF804221A3}"/>
              </a:ext>
            </a:extLst>
          </p:cNvPr>
          <p:cNvCxnSpPr>
            <a:stCxn id="23" idx="0"/>
            <a:endCxn id="24" idx="2"/>
          </p:cNvCxnSpPr>
          <p:nvPr/>
        </p:nvCxnSpPr>
        <p:spPr>
          <a:xfrm flipV="1">
            <a:off x="2966305" y="4215352"/>
            <a:ext cx="0" cy="2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F548B6-F927-4101-96E1-27340A3CD4A2}"/>
              </a:ext>
            </a:extLst>
          </p:cNvPr>
          <p:cNvCxnSpPr>
            <a:stCxn id="24" idx="0"/>
            <a:endCxn id="25" idx="2"/>
          </p:cNvCxnSpPr>
          <p:nvPr/>
        </p:nvCxnSpPr>
        <p:spPr>
          <a:xfrm flipH="1" flipV="1">
            <a:off x="2966304" y="3744798"/>
            <a:ext cx="1" cy="26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EF3F2A3-E11D-442E-867E-92A58BFD6DB1}"/>
              </a:ext>
            </a:extLst>
          </p:cNvPr>
          <p:cNvCxnSpPr>
            <a:stCxn id="25" idx="0"/>
            <a:endCxn id="26" idx="2"/>
          </p:cNvCxnSpPr>
          <p:nvPr/>
        </p:nvCxnSpPr>
        <p:spPr>
          <a:xfrm flipH="1" flipV="1">
            <a:off x="2966303" y="3273851"/>
            <a:ext cx="1" cy="26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A48FF3A-F728-45E8-B329-4725C8E5CBF5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flipH="1" flipV="1">
            <a:off x="2966302" y="2851363"/>
            <a:ext cx="1" cy="21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92F14A8-34E2-44B9-BBEC-47FDE962B39C}"/>
              </a:ext>
            </a:extLst>
          </p:cNvPr>
          <p:cNvSpPr/>
          <p:nvPr/>
        </p:nvSpPr>
        <p:spPr>
          <a:xfrm>
            <a:off x="4385039" y="4458878"/>
            <a:ext cx="461913" cy="207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1C76F6A-4DDD-4698-BAD0-D82D5BD028CD}"/>
              </a:ext>
            </a:extLst>
          </p:cNvPr>
          <p:cNvSpPr/>
          <p:nvPr/>
        </p:nvSpPr>
        <p:spPr>
          <a:xfrm>
            <a:off x="4385039" y="4007963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8FB6E0E-09F8-4A7C-B131-0EB201F67FD4}"/>
              </a:ext>
            </a:extLst>
          </p:cNvPr>
          <p:cNvSpPr/>
          <p:nvPr/>
        </p:nvSpPr>
        <p:spPr>
          <a:xfrm>
            <a:off x="4385038" y="3537409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A4FCEA8-1DA9-4C47-841F-A03DEAFC7253}"/>
              </a:ext>
            </a:extLst>
          </p:cNvPr>
          <p:cNvSpPr/>
          <p:nvPr/>
        </p:nvSpPr>
        <p:spPr>
          <a:xfrm>
            <a:off x="4385037" y="3066462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7C25D85-AF35-4A77-B148-8B943CA5E99E}"/>
              </a:ext>
            </a:extLst>
          </p:cNvPr>
          <p:cNvSpPr/>
          <p:nvPr/>
        </p:nvSpPr>
        <p:spPr>
          <a:xfrm>
            <a:off x="4385036" y="2643974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17FB59F-41C4-4963-9FA8-8F6A527C2981}"/>
              </a:ext>
            </a:extLst>
          </p:cNvPr>
          <p:cNvCxnSpPr>
            <a:stCxn id="32" idx="0"/>
            <a:endCxn id="33" idx="2"/>
          </p:cNvCxnSpPr>
          <p:nvPr/>
        </p:nvCxnSpPr>
        <p:spPr>
          <a:xfrm flipV="1">
            <a:off x="4615996" y="4215352"/>
            <a:ext cx="0" cy="2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782C446-7CE7-4C5C-8489-85BA56B830D1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H="1" flipV="1">
            <a:off x="4615995" y="3744798"/>
            <a:ext cx="1" cy="26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0ECD5A5-D14F-480B-9588-F47047A5AF64}"/>
              </a:ext>
            </a:extLst>
          </p:cNvPr>
          <p:cNvCxnSpPr>
            <a:stCxn id="34" idx="0"/>
            <a:endCxn id="35" idx="2"/>
          </p:cNvCxnSpPr>
          <p:nvPr/>
        </p:nvCxnSpPr>
        <p:spPr>
          <a:xfrm flipH="1" flipV="1">
            <a:off x="4615994" y="3273851"/>
            <a:ext cx="1" cy="26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7071B4D-32C7-4774-BB3B-ECC46B2D585D}"/>
              </a:ext>
            </a:extLst>
          </p:cNvPr>
          <p:cNvCxnSpPr>
            <a:stCxn id="35" idx="0"/>
            <a:endCxn id="36" idx="2"/>
          </p:cNvCxnSpPr>
          <p:nvPr/>
        </p:nvCxnSpPr>
        <p:spPr>
          <a:xfrm flipH="1" flipV="1">
            <a:off x="4615993" y="2851363"/>
            <a:ext cx="1" cy="21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87891AD-7B1A-4140-89FE-131973A7D76F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2196446" y="2747669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602265-25DD-4EED-9752-98709493067E}"/>
              </a:ext>
            </a:extLst>
          </p:cNvPr>
          <p:cNvCxnSpPr>
            <a:stCxn id="10" idx="3"/>
            <a:endCxn id="26" idx="1"/>
          </p:cNvCxnSpPr>
          <p:nvPr/>
        </p:nvCxnSpPr>
        <p:spPr>
          <a:xfrm>
            <a:off x="2196447" y="3170157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BAFF49B-A743-4CF9-BB7E-084541B12EAE}"/>
              </a:ext>
            </a:extLst>
          </p:cNvPr>
          <p:cNvCxnSpPr>
            <a:stCxn id="9" idx="3"/>
            <a:endCxn id="25" idx="1"/>
          </p:cNvCxnSpPr>
          <p:nvPr/>
        </p:nvCxnSpPr>
        <p:spPr>
          <a:xfrm>
            <a:off x="2196448" y="3641104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FBFEB1A-EEEE-41CC-B704-A837EB3C2718}"/>
              </a:ext>
            </a:extLst>
          </p:cNvPr>
          <p:cNvCxnSpPr>
            <a:stCxn id="8" idx="3"/>
            <a:endCxn id="24" idx="1"/>
          </p:cNvCxnSpPr>
          <p:nvPr/>
        </p:nvCxnSpPr>
        <p:spPr>
          <a:xfrm>
            <a:off x="2196449" y="4111658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652587-90BE-42A4-ADE9-A672DA6AF0DE}"/>
              </a:ext>
            </a:extLst>
          </p:cNvPr>
          <p:cNvCxnSpPr>
            <a:stCxn id="27" idx="3"/>
          </p:cNvCxnSpPr>
          <p:nvPr/>
        </p:nvCxnSpPr>
        <p:spPr>
          <a:xfrm flipV="1">
            <a:off x="3197258" y="2747668"/>
            <a:ext cx="375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283623A-63C8-4A45-8DEF-EBCEF00ABFB6}"/>
              </a:ext>
            </a:extLst>
          </p:cNvPr>
          <p:cNvCxnSpPr>
            <a:stCxn id="26" idx="3"/>
          </p:cNvCxnSpPr>
          <p:nvPr/>
        </p:nvCxnSpPr>
        <p:spPr>
          <a:xfrm flipV="1">
            <a:off x="3197259" y="3170156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85AC004-7261-43AD-A4BE-43D15823E890}"/>
              </a:ext>
            </a:extLst>
          </p:cNvPr>
          <p:cNvCxnSpPr/>
          <p:nvPr/>
        </p:nvCxnSpPr>
        <p:spPr>
          <a:xfrm flipV="1">
            <a:off x="3173303" y="3640907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C2C1B7F-ABAB-43DA-941C-2AE229E24CCD}"/>
              </a:ext>
            </a:extLst>
          </p:cNvPr>
          <p:cNvCxnSpPr/>
          <p:nvPr/>
        </p:nvCxnSpPr>
        <p:spPr>
          <a:xfrm flipV="1">
            <a:off x="3197259" y="4111656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A3451D5-194E-4F87-BBA4-160644E7A115}"/>
              </a:ext>
            </a:extLst>
          </p:cNvPr>
          <p:cNvCxnSpPr/>
          <p:nvPr/>
        </p:nvCxnSpPr>
        <p:spPr>
          <a:xfrm flipV="1">
            <a:off x="3990674" y="2741850"/>
            <a:ext cx="375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1D96F29-D744-4445-9787-805DF3D77CA7}"/>
              </a:ext>
            </a:extLst>
          </p:cNvPr>
          <p:cNvCxnSpPr/>
          <p:nvPr/>
        </p:nvCxnSpPr>
        <p:spPr>
          <a:xfrm flipV="1">
            <a:off x="3969469" y="3170156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57C3144-9A85-4C53-B9A7-A49DE53F49FA}"/>
              </a:ext>
            </a:extLst>
          </p:cNvPr>
          <p:cNvCxnSpPr/>
          <p:nvPr/>
        </p:nvCxnSpPr>
        <p:spPr>
          <a:xfrm flipV="1">
            <a:off x="3968687" y="3642872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AD2D82F-6067-4E16-90D9-84CF16697F99}"/>
              </a:ext>
            </a:extLst>
          </p:cNvPr>
          <p:cNvCxnSpPr/>
          <p:nvPr/>
        </p:nvCxnSpPr>
        <p:spPr>
          <a:xfrm flipV="1">
            <a:off x="3978905" y="4111656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CD96C9E7-18A5-4787-B267-3E265894FC3E}"/>
              </a:ext>
            </a:extLst>
          </p:cNvPr>
          <p:cNvSpPr/>
          <p:nvPr/>
        </p:nvSpPr>
        <p:spPr>
          <a:xfrm>
            <a:off x="3648374" y="2866758"/>
            <a:ext cx="287909" cy="13698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...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94BBCA6-76DC-4F6E-AEDF-959233216F3F}"/>
              </a:ext>
            </a:extLst>
          </p:cNvPr>
          <p:cNvSpPr txBox="1"/>
          <p:nvPr/>
        </p:nvSpPr>
        <p:spPr>
          <a:xfrm>
            <a:off x="546759" y="3968556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 1</a:t>
            </a:r>
            <a:endParaRPr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61DD2F7-D2C2-4E78-B92F-7E4C16A45C23}"/>
              </a:ext>
            </a:extLst>
          </p:cNvPr>
          <p:cNvSpPr txBox="1"/>
          <p:nvPr/>
        </p:nvSpPr>
        <p:spPr>
          <a:xfrm>
            <a:off x="530755" y="3487438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 2</a:t>
            </a:r>
            <a:endParaRPr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67CD8A0-FA4E-4C5A-BB38-76828102562F}"/>
              </a:ext>
            </a:extLst>
          </p:cNvPr>
          <p:cNvSpPr txBox="1"/>
          <p:nvPr/>
        </p:nvSpPr>
        <p:spPr>
          <a:xfrm>
            <a:off x="524268" y="3036652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 3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2677998-6F4C-4BC6-9AE5-317767DBBDDF}"/>
              </a:ext>
            </a:extLst>
          </p:cNvPr>
          <p:cNvSpPr txBox="1"/>
          <p:nvPr/>
        </p:nvSpPr>
        <p:spPr>
          <a:xfrm>
            <a:off x="4496413" y="4968608"/>
            <a:ext cx="301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</a:rPr>
              <a:t>I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50ED6CF-367E-4955-8B71-8B2FE86351E1}"/>
              </a:ext>
            </a:extLst>
          </p:cNvPr>
          <p:cNvCxnSpPr/>
          <p:nvPr/>
        </p:nvCxnSpPr>
        <p:spPr>
          <a:xfrm flipV="1">
            <a:off x="1975704" y="4673358"/>
            <a:ext cx="0" cy="27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9DA6E9A-6D9C-4D1B-AE68-E165A117AC9C}"/>
              </a:ext>
            </a:extLst>
          </p:cNvPr>
          <p:cNvCxnSpPr/>
          <p:nvPr/>
        </p:nvCxnSpPr>
        <p:spPr>
          <a:xfrm flipV="1">
            <a:off x="2966302" y="4673358"/>
            <a:ext cx="0" cy="27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45EA3BD-4B6A-4C30-80A6-03C9FE6343DC}"/>
              </a:ext>
            </a:extLst>
          </p:cNvPr>
          <p:cNvCxnSpPr/>
          <p:nvPr/>
        </p:nvCxnSpPr>
        <p:spPr>
          <a:xfrm flipV="1">
            <a:off x="4615993" y="4666267"/>
            <a:ext cx="0" cy="27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3917456-5CDB-4827-8432-C491426F8612}"/>
              </a:ext>
            </a:extLst>
          </p:cNvPr>
          <p:cNvSpPr txBox="1"/>
          <p:nvPr/>
        </p:nvSpPr>
        <p:spPr>
          <a:xfrm>
            <a:off x="2815718" y="4968608"/>
            <a:ext cx="461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</a:rPr>
              <a:t>like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FC83322-A68D-4584-9065-C870CFB9D243}"/>
              </a:ext>
            </a:extLst>
          </p:cNvPr>
          <p:cNvSpPr txBox="1"/>
          <p:nvPr/>
        </p:nvSpPr>
        <p:spPr>
          <a:xfrm>
            <a:off x="1734533" y="4968608"/>
            <a:ext cx="76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</a:rPr>
              <a:t>dogs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0A2439D-801C-4B8E-871F-24B24952A570}"/>
              </a:ext>
            </a:extLst>
          </p:cNvPr>
          <p:cNvSpPr txBox="1"/>
          <p:nvPr/>
        </p:nvSpPr>
        <p:spPr>
          <a:xfrm>
            <a:off x="524268" y="2612028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 4</a:t>
            </a:r>
            <a:endParaRPr lang="zh-CN" altLang="en-US" sz="12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0A10742-F74B-44CB-8F80-7D29B10BFE2D}"/>
              </a:ext>
            </a:extLst>
          </p:cNvPr>
          <p:cNvCxnSpPr/>
          <p:nvPr/>
        </p:nvCxnSpPr>
        <p:spPr>
          <a:xfrm>
            <a:off x="1734533" y="2366127"/>
            <a:ext cx="30652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0E646B04-A557-4116-9850-94AAEAADDA2D}"/>
              </a:ext>
            </a:extLst>
          </p:cNvPr>
          <p:cNvSpPr txBox="1"/>
          <p:nvPr/>
        </p:nvSpPr>
        <p:spPr>
          <a:xfrm>
            <a:off x="2815718" y="2039663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1000 units</a:t>
            </a:r>
            <a:endParaRPr lang="zh-CN" altLang="en-US" sz="12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B4C6E11-56D5-4C5B-8709-5AF51B3E4EBE}"/>
              </a:ext>
            </a:extLst>
          </p:cNvPr>
          <p:cNvSpPr/>
          <p:nvPr/>
        </p:nvSpPr>
        <p:spPr>
          <a:xfrm>
            <a:off x="1602559" y="2507530"/>
            <a:ext cx="3535032" cy="18383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09A6F06-F68B-44DF-8B16-B09103054622}"/>
              </a:ext>
            </a:extLst>
          </p:cNvPr>
          <p:cNvSpPr/>
          <p:nvPr/>
        </p:nvSpPr>
        <p:spPr>
          <a:xfrm>
            <a:off x="7015117" y="4403890"/>
            <a:ext cx="461913" cy="207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CE79878-C97D-4DBD-993A-B77C2425FCCD}"/>
              </a:ext>
            </a:extLst>
          </p:cNvPr>
          <p:cNvSpPr/>
          <p:nvPr/>
        </p:nvSpPr>
        <p:spPr>
          <a:xfrm>
            <a:off x="7015117" y="3952975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68BF986-3BEA-46A3-B849-DAF2F93D5D0E}"/>
              </a:ext>
            </a:extLst>
          </p:cNvPr>
          <p:cNvSpPr/>
          <p:nvPr/>
        </p:nvSpPr>
        <p:spPr>
          <a:xfrm>
            <a:off x="7015116" y="3482421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05F6549-BED8-4670-BA3B-991BF02994C6}"/>
              </a:ext>
            </a:extLst>
          </p:cNvPr>
          <p:cNvSpPr/>
          <p:nvPr/>
        </p:nvSpPr>
        <p:spPr>
          <a:xfrm>
            <a:off x="7015115" y="3011474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E410B8E-788D-49B7-9C15-BD9FC570440D}"/>
              </a:ext>
            </a:extLst>
          </p:cNvPr>
          <p:cNvSpPr/>
          <p:nvPr/>
        </p:nvSpPr>
        <p:spPr>
          <a:xfrm>
            <a:off x="7015114" y="2588986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3191C23-2CDA-400C-9097-34BC803D2AC9}"/>
              </a:ext>
            </a:extLst>
          </p:cNvPr>
          <p:cNvCxnSpPr>
            <a:stCxn id="80" idx="0"/>
            <a:endCxn id="81" idx="2"/>
          </p:cNvCxnSpPr>
          <p:nvPr/>
        </p:nvCxnSpPr>
        <p:spPr>
          <a:xfrm flipV="1">
            <a:off x="7246074" y="4160364"/>
            <a:ext cx="0" cy="2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ADCBEB0-B7A9-4610-9035-1904BC2C2CF4}"/>
              </a:ext>
            </a:extLst>
          </p:cNvPr>
          <p:cNvCxnSpPr>
            <a:stCxn id="81" idx="0"/>
            <a:endCxn id="82" idx="2"/>
          </p:cNvCxnSpPr>
          <p:nvPr/>
        </p:nvCxnSpPr>
        <p:spPr>
          <a:xfrm flipH="1" flipV="1">
            <a:off x="7246073" y="3689810"/>
            <a:ext cx="1" cy="26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01B28D0-B0AF-4DA8-B2F2-DEF99FF7656A}"/>
              </a:ext>
            </a:extLst>
          </p:cNvPr>
          <p:cNvCxnSpPr>
            <a:stCxn id="82" idx="0"/>
            <a:endCxn id="83" idx="2"/>
          </p:cNvCxnSpPr>
          <p:nvPr/>
        </p:nvCxnSpPr>
        <p:spPr>
          <a:xfrm flipH="1" flipV="1">
            <a:off x="7246072" y="3218863"/>
            <a:ext cx="1" cy="26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FDBC771-D0DE-4B37-977C-C695E465429C}"/>
              </a:ext>
            </a:extLst>
          </p:cNvPr>
          <p:cNvCxnSpPr>
            <a:stCxn id="83" idx="0"/>
            <a:endCxn id="84" idx="2"/>
          </p:cNvCxnSpPr>
          <p:nvPr/>
        </p:nvCxnSpPr>
        <p:spPr>
          <a:xfrm flipH="1" flipV="1">
            <a:off x="7246071" y="2796375"/>
            <a:ext cx="1" cy="21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3B993B5-0CD0-479D-90E6-DBFA36226F7D}"/>
              </a:ext>
            </a:extLst>
          </p:cNvPr>
          <p:cNvSpPr/>
          <p:nvPr/>
        </p:nvSpPr>
        <p:spPr>
          <a:xfrm>
            <a:off x="8015929" y="4403890"/>
            <a:ext cx="461913" cy="207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C2AB580-3574-44CF-A7E4-8EA1AF06264B}"/>
              </a:ext>
            </a:extLst>
          </p:cNvPr>
          <p:cNvSpPr/>
          <p:nvPr/>
        </p:nvSpPr>
        <p:spPr>
          <a:xfrm>
            <a:off x="8015929" y="3952975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3CF442D-11EB-4BBB-99EE-C6AC71F581C4}"/>
              </a:ext>
            </a:extLst>
          </p:cNvPr>
          <p:cNvSpPr/>
          <p:nvPr/>
        </p:nvSpPr>
        <p:spPr>
          <a:xfrm>
            <a:off x="8015928" y="3482421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1519210-AFBF-492E-82F5-CB3FE726082B}"/>
              </a:ext>
            </a:extLst>
          </p:cNvPr>
          <p:cNvSpPr/>
          <p:nvPr/>
        </p:nvSpPr>
        <p:spPr>
          <a:xfrm>
            <a:off x="8015927" y="3011474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34948EF-7FAB-4EE3-B9D6-C266DD642CDD}"/>
              </a:ext>
            </a:extLst>
          </p:cNvPr>
          <p:cNvSpPr/>
          <p:nvPr/>
        </p:nvSpPr>
        <p:spPr>
          <a:xfrm>
            <a:off x="8015926" y="2588986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286346-48FC-4EDE-8E81-6E3E17D18C83}"/>
              </a:ext>
            </a:extLst>
          </p:cNvPr>
          <p:cNvCxnSpPr>
            <a:stCxn id="89" idx="0"/>
            <a:endCxn id="90" idx="2"/>
          </p:cNvCxnSpPr>
          <p:nvPr/>
        </p:nvCxnSpPr>
        <p:spPr>
          <a:xfrm flipV="1">
            <a:off x="8246886" y="4160364"/>
            <a:ext cx="0" cy="2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2A21BA04-2209-4A1F-9DD4-840E12203A09}"/>
              </a:ext>
            </a:extLst>
          </p:cNvPr>
          <p:cNvCxnSpPr>
            <a:stCxn id="90" idx="0"/>
            <a:endCxn id="91" idx="2"/>
          </p:cNvCxnSpPr>
          <p:nvPr/>
        </p:nvCxnSpPr>
        <p:spPr>
          <a:xfrm flipH="1" flipV="1">
            <a:off x="8246885" y="3689810"/>
            <a:ext cx="1" cy="26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CD7F7C8-6AC3-44DD-A63B-E7C1DEF301DB}"/>
              </a:ext>
            </a:extLst>
          </p:cNvPr>
          <p:cNvCxnSpPr>
            <a:stCxn id="91" idx="0"/>
            <a:endCxn id="92" idx="2"/>
          </p:cNvCxnSpPr>
          <p:nvPr/>
        </p:nvCxnSpPr>
        <p:spPr>
          <a:xfrm flipH="1" flipV="1">
            <a:off x="8246884" y="3218863"/>
            <a:ext cx="1" cy="26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A9E47F5-3A16-434E-B443-9A4107B356B4}"/>
              </a:ext>
            </a:extLst>
          </p:cNvPr>
          <p:cNvCxnSpPr>
            <a:stCxn id="92" idx="0"/>
            <a:endCxn id="93" idx="2"/>
          </p:cNvCxnSpPr>
          <p:nvPr/>
        </p:nvCxnSpPr>
        <p:spPr>
          <a:xfrm flipH="1" flipV="1">
            <a:off x="8246883" y="2796375"/>
            <a:ext cx="1" cy="21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C56E2315-101D-4654-9578-9D068A286E90}"/>
              </a:ext>
            </a:extLst>
          </p:cNvPr>
          <p:cNvSpPr/>
          <p:nvPr/>
        </p:nvSpPr>
        <p:spPr>
          <a:xfrm>
            <a:off x="9665620" y="4403890"/>
            <a:ext cx="461913" cy="2073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599AB99-89F1-4948-949C-938A2E333DCA}"/>
              </a:ext>
            </a:extLst>
          </p:cNvPr>
          <p:cNvSpPr/>
          <p:nvPr/>
        </p:nvSpPr>
        <p:spPr>
          <a:xfrm>
            <a:off x="9665620" y="3952975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81B0BB8-D2FF-40ED-A905-98768281BC00}"/>
              </a:ext>
            </a:extLst>
          </p:cNvPr>
          <p:cNvSpPr/>
          <p:nvPr/>
        </p:nvSpPr>
        <p:spPr>
          <a:xfrm>
            <a:off x="9665619" y="3482421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083B0EA-E882-4CC8-B6F5-73782AA43851}"/>
              </a:ext>
            </a:extLst>
          </p:cNvPr>
          <p:cNvSpPr/>
          <p:nvPr/>
        </p:nvSpPr>
        <p:spPr>
          <a:xfrm>
            <a:off x="9665618" y="3011474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DDC9D2A-C3BF-4815-837D-3B60D7DCD59A}"/>
              </a:ext>
            </a:extLst>
          </p:cNvPr>
          <p:cNvSpPr/>
          <p:nvPr/>
        </p:nvSpPr>
        <p:spPr>
          <a:xfrm>
            <a:off x="9665617" y="2588986"/>
            <a:ext cx="461913" cy="207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99FD13B-89FA-4B89-947A-9B5DAABD39E1}"/>
              </a:ext>
            </a:extLst>
          </p:cNvPr>
          <p:cNvCxnSpPr>
            <a:stCxn id="98" idx="0"/>
            <a:endCxn id="99" idx="2"/>
          </p:cNvCxnSpPr>
          <p:nvPr/>
        </p:nvCxnSpPr>
        <p:spPr>
          <a:xfrm flipV="1">
            <a:off x="9896577" y="4160364"/>
            <a:ext cx="0" cy="2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929CE786-0D26-4DCA-909E-B4B72CD471C2}"/>
              </a:ext>
            </a:extLst>
          </p:cNvPr>
          <p:cNvCxnSpPr>
            <a:stCxn id="99" idx="0"/>
            <a:endCxn id="100" idx="2"/>
          </p:cNvCxnSpPr>
          <p:nvPr/>
        </p:nvCxnSpPr>
        <p:spPr>
          <a:xfrm flipH="1" flipV="1">
            <a:off x="9896576" y="3689810"/>
            <a:ext cx="1" cy="26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4416A62-B42E-49B2-8582-123623DD895F}"/>
              </a:ext>
            </a:extLst>
          </p:cNvPr>
          <p:cNvCxnSpPr>
            <a:stCxn id="100" idx="0"/>
            <a:endCxn id="101" idx="2"/>
          </p:cNvCxnSpPr>
          <p:nvPr/>
        </p:nvCxnSpPr>
        <p:spPr>
          <a:xfrm flipH="1" flipV="1">
            <a:off x="9896575" y="3218863"/>
            <a:ext cx="1" cy="26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7E0850E-1FBD-4509-B7D7-2E0C2E6FBFCF}"/>
              </a:ext>
            </a:extLst>
          </p:cNvPr>
          <p:cNvCxnSpPr>
            <a:stCxn id="101" idx="0"/>
            <a:endCxn id="102" idx="2"/>
          </p:cNvCxnSpPr>
          <p:nvPr/>
        </p:nvCxnSpPr>
        <p:spPr>
          <a:xfrm flipH="1" flipV="1">
            <a:off x="9896574" y="2796375"/>
            <a:ext cx="1" cy="21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061DC1-09D2-4550-A174-4437CB5D2DF3}"/>
              </a:ext>
            </a:extLst>
          </p:cNvPr>
          <p:cNvCxnSpPr>
            <a:cxnSpLocks/>
            <a:stCxn id="84" idx="3"/>
            <a:endCxn id="93" idx="1"/>
          </p:cNvCxnSpPr>
          <p:nvPr/>
        </p:nvCxnSpPr>
        <p:spPr>
          <a:xfrm>
            <a:off x="7477027" y="2692681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F8C6601-8813-417A-A12D-D34BF98B054E}"/>
              </a:ext>
            </a:extLst>
          </p:cNvPr>
          <p:cNvCxnSpPr>
            <a:stCxn id="83" idx="3"/>
            <a:endCxn id="92" idx="1"/>
          </p:cNvCxnSpPr>
          <p:nvPr/>
        </p:nvCxnSpPr>
        <p:spPr>
          <a:xfrm>
            <a:off x="7477028" y="3115169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C406C55-4014-4A49-BE01-DDD30C85100A}"/>
              </a:ext>
            </a:extLst>
          </p:cNvPr>
          <p:cNvCxnSpPr>
            <a:stCxn id="82" idx="3"/>
            <a:endCxn id="91" idx="1"/>
          </p:cNvCxnSpPr>
          <p:nvPr/>
        </p:nvCxnSpPr>
        <p:spPr>
          <a:xfrm>
            <a:off x="7477029" y="3586116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C1D69CF-322B-47CA-B6DE-4BB8DCA8EB79}"/>
              </a:ext>
            </a:extLst>
          </p:cNvPr>
          <p:cNvCxnSpPr>
            <a:stCxn id="81" idx="3"/>
            <a:endCxn id="90" idx="1"/>
          </p:cNvCxnSpPr>
          <p:nvPr/>
        </p:nvCxnSpPr>
        <p:spPr>
          <a:xfrm>
            <a:off x="7477030" y="4056670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D59A60A-F330-49EB-8280-6A1094FBDFE8}"/>
              </a:ext>
            </a:extLst>
          </p:cNvPr>
          <p:cNvCxnSpPr>
            <a:stCxn id="93" idx="3"/>
          </p:cNvCxnSpPr>
          <p:nvPr/>
        </p:nvCxnSpPr>
        <p:spPr>
          <a:xfrm flipV="1">
            <a:off x="8477839" y="2692680"/>
            <a:ext cx="375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745BEEB-AEF6-42E4-857B-51CC35B8F9FB}"/>
              </a:ext>
            </a:extLst>
          </p:cNvPr>
          <p:cNvCxnSpPr>
            <a:stCxn id="92" idx="3"/>
          </p:cNvCxnSpPr>
          <p:nvPr/>
        </p:nvCxnSpPr>
        <p:spPr>
          <a:xfrm flipV="1">
            <a:off x="8477840" y="3115168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AD3F077-F9DC-4497-960D-1615126C2682}"/>
              </a:ext>
            </a:extLst>
          </p:cNvPr>
          <p:cNvCxnSpPr/>
          <p:nvPr/>
        </p:nvCxnSpPr>
        <p:spPr>
          <a:xfrm flipV="1">
            <a:off x="8453884" y="3585919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1138A5E4-7EA5-4DA3-8154-5B03326DA414}"/>
              </a:ext>
            </a:extLst>
          </p:cNvPr>
          <p:cNvCxnSpPr/>
          <p:nvPr/>
        </p:nvCxnSpPr>
        <p:spPr>
          <a:xfrm flipV="1">
            <a:off x="8477840" y="4056668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2951442-FC4F-4E6B-A5F8-296376B4265F}"/>
              </a:ext>
            </a:extLst>
          </p:cNvPr>
          <p:cNvCxnSpPr/>
          <p:nvPr/>
        </p:nvCxnSpPr>
        <p:spPr>
          <a:xfrm flipV="1">
            <a:off x="9271255" y="2686862"/>
            <a:ext cx="375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35A71D46-7F7F-4626-AF8A-2B30AF93B2B9}"/>
              </a:ext>
            </a:extLst>
          </p:cNvPr>
          <p:cNvCxnSpPr/>
          <p:nvPr/>
        </p:nvCxnSpPr>
        <p:spPr>
          <a:xfrm flipV="1">
            <a:off x="9250050" y="3115168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DDEA9BA-0028-47E7-8B0A-5E989EF84181}"/>
              </a:ext>
            </a:extLst>
          </p:cNvPr>
          <p:cNvCxnSpPr/>
          <p:nvPr/>
        </p:nvCxnSpPr>
        <p:spPr>
          <a:xfrm flipV="1">
            <a:off x="9249268" y="3587884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868BD64F-6B7A-432E-8B60-C7D0483CCC2C}"/>
              </a:ext>
            </a:extLst>
          </p:cNvPr>
          <p:cNvCxnSpPr/>
          <p:nvPr/>
        </p:nvCxnSpPr>
        <p:spPr>
          <a:xfrm flipV="1">
            <a:off x="9259486" y="4056668"/>
            <a:ext cx="406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3CBA3103-ADDB-4E87-BDE5-AC33359D46EC}"/>
              </a:ext>
            </a:extLst>
          </p:cNvPr>
          <p:cNvSpPr/>
          <p:nvPr/>
        </p:nvSpPr>
        <p:spPr>
          <a:xfrm>
            <a:off x="8928955" y="2811770"/>
            <a:ext cx="287909" cy="13698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...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EB859DA-E3E8-44E0-A81A-FBF301F4B5A7}"/>
              </a:ext>
            </a:extLst>
          </p:cNvPr>
          <p:cNvSpPr txBox="1"/>
          <p:nvPr/>
        </p:nvSpPr>
        <p:spPr>
          <a:xfrm>
            <a:off x="10533663" y="3918037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 1</a:t>
            </a:r>
            <a:endParaRPr lang="zh-CN" altLang="en-US" sz="1200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50738EE-DC55-4D6A-9E60-688C623BA93F}"/>
              </a:ext>
            </a:extLst>
          </p:cNvPr>
          <p:cNvSpPr txBox="1"/>
          <p:nvPr/>
        </p:nvSpPr>
        <p:spPr>
          <a:xfrm>
            <a:off x="10533663" y="3436919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 2</a:t>
            </a:r>
            <a:endParaRPr lang="zh-CN" altLang="en-US" sz="12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52F89E6-FB66-4E8A-A459-5CB3FFC73C05}"/>
              </a:ext>
            </a:extLst>
          </p:cNvPr>
          <p:cNvSpPr txBox="1"/>
          <p:nvPr/>
        </p:nvSpPr>
        <p:spPr>
          <a:xfrm>
            <a:off x="10533663" y="2986133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 3</a:t>
            </a:r>
            <a:endParaRPr lang="zh-CN" altLang="en-US" sz="1200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90EBEC35-9666-450A-9EBA-EB3592BAC162}"/>
              </a:ext>
            </a:extLst>
          </p:cNvPr>
          <p:cNvCxnSpPr/>
          <p:nvPr/>
        </p:nvCxnSpPr>
        <p:spPr>
          <a:xfrm flipV="1">
            <a:off x="7256285" y="4618370"/>
            <a:ext cx="0" cy="27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ADC2607D-2F79-4733-9BA9-BF92A7058CD4}"/>
              </a:ext>
            </a:extLst>
          </p:cNvPr>
          <p:cNvCxnSpPr/>
          <p:nvPr/>
        </p:nvCxnSpPr>
        <p:spPr>
          <a:xfrm flipV="1">
            <a:off x="8246883" y="4618370"/>
            <a:ext cx="0" cy="27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0978C35-AF6B-4868-9D3D-BD919A3D94E0}"/>
              </a:ext>
            </a:extLst>
          </p:cNvPr>
          <p:cNvCxnSpPr/>
          <p:nvPr/>
        </p:nvCxnSpPr>
        <p:spPr>
          <a:xfrm flipV="1">
            <a:off x="9896574" y="4611279"/>
            <a:ext cx="0" cy="27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BECF993-8063-4332-B5DF-7D93F5153B48}"/>
              </a:ext>
            </a:extLst>
          </p:cNvPr>
          <p:cNvSpPr txBox="1"/>
          <p:nvPr/>
        </p:nvSpPr>
        <p:spPr>
          <a:xfrm>
            <a:off x="10533663" y="2561509"/>
            <a:ext cx="13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 4</a:t>
            </a:r>
            <a:endParaRPr lang="zh-CN" altLang="en-US" sz="1200" dirty="0"/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A0E4EE21-A4CD-4981-BB52-2CE8477ECFF0}"/>
              </a:ext>
            </a:extLst>
          </p:cNvPr>
          <p:cNvSpPr/>
          <p:nvPr/>
        </p:nvSpPr>
        <p:spPr>
          <a:xfrm>
            <a:off x="6826578" y="2471396"/>
            <a:ext cx="3535032" cy="17741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06FD051D-CBB0-4EB6-9B7B-4731F04E9ABB}"/>
              </a:ext>
            </a:extLst>
          </p:cNvPr>
          <p:cNvSpPr/>
          <p:nvPr/>
        </p:nvSpPr>
        <p:spPr>
          <a:xfrm>
            <a:off x="5518809" y="2947452"/>
            <a:ext cx="1005523" cy="100552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Context</a:t>
            </a:r>
          </a:p>
          <a:p>
            <a:pPr algn="ctr"/>
            <a:r>
              <a:rPr lang="en-US" altLang="zh-CN" sz="1200" dirty="0"/>
              <a:t>Hidden</a:t>
            </a:r>
          </a:p>
          <a:p>
            <a:pPr algn="ctr"/>
            <a:r>
              <a:rPr lang="en-US" altLang="zh-CN" sz="1200" dirty="0"/>
              <a:t>state</a:t>
            </a:r>
            <a:endParaRPr lang="zh-CN" altLang="en-US" sz="1200" dirty="0"/>
          </a:p>
        </p:txBody>
      </p: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DF351A74-0E30-4FDE-992F-8505858351D4}"/>
              </a:ext>
            </a:extLst>
          </p:cNvPr>
          <p:cNvCxnSpPr>
            <a:cxnSpLocks/>
            <a:stCxn id="36" idx="3"/>
            <a:endCxn id="134" idx="2"/>
          </p:cNvCxnSpPr>
          <p:nvPr/>
        </p:nvCxnSpPr>
        <p:spPr>
          <a:xfrm>
            <a:off x="4846949" y="2747669"/>
            <a:ext cx="671860" cy="70254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0F5B7519-453A-4E20-9E30-D04AE159DE23}"/>
              </a:ext>
            </a:extLst>
          </p:cNvPr>
          <p:cNvCxnSpPr>
            <a:stCxn id="134" idx="6"/>
            <a:endCxn id="81" idx="1"/>
          </p:cNvCxnSpPr>
          <p:nvPr/>
        </p:nvCxnSpPr>
        <p:spPr>
          <a:xfrm>
            <a:off x="6524332" y="3450214"/>
            <a:ext cx="490785" cy="60645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C3F4F16-AECF-41A0-8F9D-E820D76DC99D}"/>
              </a:ext>
            </a:extLst>
          </p:cNvPr>
          <p:cNvSpPr txBox="1"/>
          <p:nvPr/>
        </p:nvSpPr>
        <p:spPr>
          <a:xfrm>
            <a:off x="7090774" y="4941981"/>
            <a:ext cx="73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sos</a:t>
            </a:r>
            <a:r>
              <a:rPr lang="en-US" altLang="zh-CN" sz="1200" b="1" dirty="0">
                <a:solidFill>
                  <a:srgbClr val="0070C0"/>
                </a:solidFill>
              </a:rPr>
              <a:t>&gt;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CC10996-33A5-408D-9790-1FE6747A9849}"/>
              </a:ext>
            </a:extLst>
          </p:cNvPr>
          <p:cNvSpPr txBox="1"/>
          <p:nvPr/>
        </p:nvSpPr>
        <p:spPr>
          <a:xfrm>
            <a:off x="7041286" y="615178"/>
            <a:ext cx="73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我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97FDD56-94E5-469F-9DBB-35925E31E87A}"/>
              </a:ext>
            </a:extLst>
          </p:cNvPr>
          <p:cNvSpPr txBox="1"/>
          <p:nvPr/>
        </p:nvSpPr>
        <p:spPr>
          <a:xfrm>
            <a:off x="8081372" y="4948505"/>
            <a:ext cx="73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我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C896935C-5A80-42A5-AEF8-F644B38AC6DB}"/>
              </a:ext>
            </a:extLst>
          </p:cNvPr>
          <p:cNvSpPr txBox="1"/>
          <p:nvPr/>
        </p:nvSpPr>
        <p:spPr>
          <a:xfrm>
            <a:off x="7922719" y="605428"/>
            <a:ext cx="73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喜欢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BA24DD42-BF8B-4F11-A0F7-315F49A594C7}"/>
              </a:ext>
            </a:extLst>
          </p:cNvPr>
          <p:cNvSpPr txBox="1"/>
          <p:nvPr/>
        </p:nvSpPr>
        <p:spPr>
          <a:xfrm>
            <a:off x="9071970" y="4942663"/>
            <a:ext cx="73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喜欢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86D5BC0-1CDB-4E12-8D0C-290365780DD1}"/>
              </a:ext>
            </a:extLst>
          </p:cNvPr>
          <p:cNvSpPr txBox="1"/>
          <p:nvPr/>
        </p:nvSpPr>
        <p:spPr>
          <a:xfrm>
            <a:off x="8943489" y="549378"/>
            <a:ext cx="73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狗</a:t>
            </a: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F0EC2BA6-529E-4002-88FD-331CD7D91AEE}"/>
              </a:ext>
            </a:extLst>
          </p:cNvPr>
          <p:cNvCxnSpPr>
            <a:stCxn id="84" idx="0"/>
          </p:cNvCxnSpPr>
          <p:nvPr/>
        </p:nvCxnSpPr>
        <p:spPr>
          <a:xfrm flipH="1" flipV="1">
            <a:off x="7246070" y="2036080"/>
            <a:ext cx="1" cy="5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1AB878D-B59A-48A1-B7AA-D5A79C08C5BA}"/>
              </a:ext>
            </a:extLst>
          </p:cNvPr>
          <p:cNvCxnSpPr/>
          <p:nvPr/>
        </p:nvCxnSpPr>
        <p:spPr>
          <a:xfrm flipH="1" flipV="1">
            <a:off x="8236669" y="2026330"/>
            <a:ext cx="1" cy="5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B2717761-1F00-44BA-AAD5-09ED1FA58506}"/>
              </a:ext>
            </a:extLst>
          </p:cNvPr>
          <p:cNvCxnSpPr/>
          <p:nvPr/>
        </p:nvCxnSpPr>
        <p:spPr>
          <a:xfrm flipH="1" flipV="1">
            <a:off x="9896572" y="2048975"/>
            <a:ext cx="1" cy="5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C157DFA8-6803-4ACD-82C2-6564C865937D}"/>
              </a:ext>
            </a:extLst>
          </p:cNvPr>
          <p:cNvSpPr txBox="1"/>
          <p:nvPr/>
        </p:nvSpPr>
        <p:spPr>
          <a:xfrm>
            <a:off x="9760413" y="4955882"/>
            <a:ext cx="73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狗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F9D54388-9527-4A08-8E7D-391997D15D13}"/>
              </a:ext>
            </a:extLst>
          </p:cNvPr>
          <p:cNvSpPr txBox="1"/>
          <p:nvPr/>
        </p:nvSpPr>
        <p:spPr>
          <a:xfrm>
            <a:off x="9615083" y="1757512"/>
            <a:ext cx="734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eos</a:t>
            </a:r>
            <a:r>
              <a:rPr lang="en-US" altLang="zh-CN" sz="1200" b="1" dirty="0">
                <a:solidFill>
                  <a:srgbClr val="0070C0"/>
                </a:solidFill>
              </a:rPr>
              <a:t>&gt;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EA5C90ED-A2ED-474A-927B-D7DDAB941534}"/>
              </a:ext>
            </a:extLst>
          </p:cNvPr>
          <p:cNvSpPr txBox="1"/>
          <p:nvPr/>
        </p:nvSpPr>
        <p:spPr>
          <a:xfrm>
            <a:off x="2485729" y="568370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Encoder LSTM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3058903E-A3B5-4F24-B59A-F53C722CC990}"/>
              </a:ext>
            </a:extLst>
          </p:cNvPr>
          <p:cNvSpPr txBox="1"/>
          <p:nvPr/>
        </p:nvSpPr>
        <p:spPr>
          <a:xfrm>
            <a:off x="8015926" y="566645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Decoder LSTM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8E7958-9EC6-4F8B-9025-591CF66E732A}"/>
              </a:ext>
            </a:extLst>
          </p:cNvPr>
          <p:cNvSpPr/>
          <p:nvPr/>
        </p:nvSpPr>
        <p:spPr>
          <a:xfrm>
            <a:off x="7015114" y="961918"/>
            <a:ext cx="461874" cy="970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0.7</a:t>
            </a:r>
          </a:p>
          <a:p>
            <a:pPr algn="ctr"/>
            <a:r>
              <a:rPr lang="en-US" altLang="zh-CN" sz="1600" dirty="0"/>
              <a:t>0.2</a:t>
            </a:r>
          </a:p>
          <a:p>
            <a:pPr algn="ctr"/>
            <a:r>
              <a:rPr lang="en-US" altLang="zh-CN" sz="1600" dirty="0"/>
              <a:t>0.1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CC581F50-5A88-4D61-8A31-87ACDDD003E9}"/>
              </a:ext>
            </a:extLst>
          </p:cNvPr>
          <p:cNvSpPr txBox="1"/>
          <p:nvPr/>
        </p:nvSpPr>
        <p:spPr>
          <a:xfrm>
            <a:off x="6542202" y="1059777"/>
            <a:ext cx="68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我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4CD4700-8947-4862-8CA7-2D1FBDBC4702}"/>
              </a:ext>
            </a:extLst>
          </p:cNvPr>
          <p:cNvSpPr txBox="1"/>
          <p:nvPr/>
        </p:nvSpPr>
        <p:spPr>
          <a:xfrm>
            <a:off x="6534347" y="1325381"/>
            <a:ext cx="68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喜欢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54A3387-646D-46A1-8C68-4B81546CD260}"/>
              </a:ext>
            </a:extLst>
          </p:cNvPr>
          <p:cNvSpPr txBox="1"/>
          <p:nvPr/>
        </p:nvSpPr>
        <p:spPr>
          <a:xfrm>
            <a:off x="6534347" y="1581470"/>
            <a:ext cx="68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狗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7DF2FB6-EE33-41C0-B87B-E4C6EED05177}"/>
              </a:ext>
            </a:extLst>
          </p:cNvPr>
          <p:cNvSpPr/>
          <p:nvPr/>
        </p:nvSpPr>
        <p:spPr>
          <a:xfrm>
            <a:off x="7949900" y="985827"/>
            <a:ext cx="461874" cy="970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0.2</a:t>
            </a:r>
          </a:p>
          <a:p>
            <a:pPr algn="ctr"/>
            <a:r>
              <a:rPr lang="en-US" altLang="zh-CN" sz="1600" b="1" dirty="0"/>
              <a:t>0.6</a:t>
            </a:r>
          </a:p>
          <a:p>
            <a:pPr algn="ctr"/>
            <a:r>
              <a:rPr lang="en-US" altLang="zh-CN" sz="1600" dirty="0"/>
              <a:t>0.2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2B0CA24-6486-44E2-99D0-F7D289DFA69C}"/>
              </a:ext>
            </a:extLst>
          </p:cNvPr>
          <p:cNvSpPr/>
          <p:nvPr/>
        </p:nvSpPr>
        <p:spPr>
          <a:xfrm>
            <a:off x="8884469" y="949015"/>
            <a:ext cx="461874" cy="970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0.3</a:t>
            </a:r>
          </a:p>
          <a:p>
            <a:pPr algn="ctr"/>
            <a:r>
              <a:rPr lang="en-US" altLang="zh-CN" sz="1600" dirty="0"/>
              <a:t>0.2</a:t>
            </a:r>
          </a:p>
          <a:p>
            <a:pPr algn="ctr"/>
            <a:r>
              <a:rPr lang="en-US" altLang="zh-CN" sz="1600" b="1" dirty="0"/>
              <a:t>0.5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7C73994F-BF04-48BB-957E-2260B98EAE4E}"/>
              </a:ext>
            </a:extLst>
          </p:cNvPr>
          <p:cNvSpPr txBox="1"/>
          <p:nvPr/>
        </p:nvSpPr>
        <p:spPr>
          <a:xfrm>
            <a:off x="437920" y="4396359"/>
            <a:ext cx="139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Word embedding</a:t>
            </a:r>
            <a:endParaRPr lang="zh-CN" altLang="en-US" sz="120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F6CF179B-072C-4F79-9418-2EF66B3610A0}"/>
              </a:ext>
            </a:extLst>
          </p:cNvPr>
          <p:cNvSpPr txBox="1"/>
          <p:nvPr/>
        </p:nvSpPr>
        <p:spPr>
          <a:xfrm>
            <a:off x="10380981" y="4375160"/>
            <a:ext cx="139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Word embedding</a:t>
            </a:r>
            <a:endParaRPr lang="zh-CN" altLang="en-US" sz="1200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56141CDA-1369-4C7F-9BA9-2FC374CFAC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55796" y="2961428"/>
            <a:ext cx="3888727" cy="36242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58CA58E-59D3-4A7D-83EC-B3F9EC627725}"/>
              </a:ext>
            </a:extLst>
          </p:cNvPr>
          <p:cNvCxnSpPr/>
          <p:nvPr/>
        </p:nvCxnSpPr>
        <p:spPr>
          <a:xfrm>
            <a:off x="7457891" y="1198277"/>
            <a:ext cx="2635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3D6A1246-AE2E-46C0-9C3C-875CD385CF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96426" y="3095056"/>
            <a:ext cx="3618542" cy="370556"/>
          </a:xfrm>
          <a:prstGeom prst="bentConnector3">
            <a:avLst>
              <a:gd name="adj1" fmla="val 10001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749456BA-C024-4CB7-8901-F8EF3968BAF6}"/>
              </a:ext>
            </a:extLst>
          </p:cNvPr>
          <p:cNvCxnSpPr/>
          <p:nvPr/>
        </p:nvCxnSpPr>
        <p:spPr>
          <a:xfrm>
            <a:off x="8456862" y="1483132"/>
            <a:ext cx="2635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50044D82-6D7A-46EE-B631-4E182170D9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72517" y="3224024"/>
            <a:ext cx="3402953" cy="363211"/>
          </a:xfrm>
          <a:prstGeom prst="bentConnector3">
            <a:avLst>
              <a:gd name="adj1" fmla="val 10041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47543453-B246-4066-A5DE-819A64F3F71E}"/>
              </a:ext>
            </a:extLst>
          </p:cNvPr>
          <p:cNvCxnSpPr>
            <a:cxnSpLocks/>
          </p:cNvCxnSpPr>
          <p:nvPr/>
        </p:nvCxnSpPr>
        <p:spPr>
          <a:xfrm>
            <a:off x="9351526" y="1704153"/>
            <a:ext cx="14086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254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F3E55-D982-4540-85FF-CCEF63A7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Conclusion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FF466-B981-42AE-A1EA-9B2BE4037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作者认为如果提供足够多的训练数据，应该会在序列学习表现更好</a:t>
            </a:r>
            <a:endParaRPr lang="en-US" altLang="zh-CN" sz="2400" dirty="0"/>
          </a:p>
          <a:p>
            <a:r>
              <a:rPr lang="zh-CN" altLang="en-US" sz="2400" dirty="0"/>
              <a:t>逆序输入序列不仅可以提高准确率，而且可以翻译长的句子</a:t>
            </a:r>
            <a:endParaRPr lang="en-US" altLang="zh-CN" sz="2400" dirty="0"/>
          </a:p>
          <a:p>
            <a:r>
              <a:rPr lang="zh-CN" altLang="en-US" sz="2400" dirty="0"/>
              <a:t>作者相信如果逆序输入序列，标准的</a:t>
            </a:r>
            <a:r>
              <a:rPr lang="en-US" altLang="zh-CN" sz="2400" dirty="0"/>
              <a:t>RNNs</a:t>
            </a:r>
            <a:r>
              <a:rPr lang="zh-CN" altLang="en-US" sz="2400" dirty="0"/>
              <a:t>应该会比较好训练</a:t>
            </a:r>
            <a:endParaRPr lang="en-US" altLang="zh-CN" sz="2400" dirty="0"/>
          </a:p>
          <a:p>
            <a:r>
              <a:rPr lang="zh-CN" altLang="en-US" sz="2400" dirty="0"/>
              <a:t>作者一开始担心因为</a:t>
            </a:r>
            <a:r>
              <a:rPr lang="en-US" altLang="zh-CN" sz="2400" dirty="0"/>
              <a:t>LSTM</a:t>
            </a:r>
            <a:r>
              <a:rPr lang="zh-CN" altLang="en-US" sz="2400" dirty="0"/>
              <a:t>的记忆门限制，处理长句子会失败，可是居然成功了。</a:t>
            </a:r>
            <a:endParaRPr lang="en-US" altLang="zh-CN" sz="2400" dirty="0"/>
          </a:p>
          <a:p>
            <a:r>
              <a:rPr lang="zh-CN" altLang="en-US" sz="2400" dirty="0"/>
              <a:t>最重要的，作者直接使用了一个未用心优化的模型胜出了</a:t>
            </a:r>
            <a:r>
              <a:rPr lang="en-US" altLang="zh-CN" sz="2400" dirty="0"/>
              <a:t>SMT</a:t>
            </a:r>
            <a:r>
              <a:rPr lang="zh-CN" altLang="en-US" sz="2400" dirty="0"/>
              <a:t>系统。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2C30D-6FDC-4276-A48D-D4F9CD62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497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3AB4E-3F6C-4DD6-8A07-792DE00C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Conclusion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AF5E1-31E8-41A2-A95E-757FF126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2DD214-6E81-4CB9-82E3-0DC6100D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1482942"/>
            <a:ext cx="840222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87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B2AD6-0837-4960-9B32-B10CB57F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中英文翻译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945528-9B07-462C-81D1-21C7A3A6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862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0BE99-9B51-44A9-9CA7-3DDDAE53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中英文翻译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0D9349-3D3F-4564-8C76-8A8F6494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17AB75-0485-47B3-810C-DBEE125B3217}"/>
              </a:ext>
            </a:extLst>
          </p:cNvPr>
          <p:cNvSpPr txBox="1"/>
          <p:nvPr/>
        </p:nvSpPr>
        <p:spPr>
          <a:xfrm>
            <a:off x="905759" y="1712832"/>
            <a:ext cx="5505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</a:t>
            </a:r>
            <a:r>
              <a:rPr lang="en-US" altLang="zh-CN" dirty="0"/>
              <a:t>21116</a:t>
            </a:r>
            <a:r>
              <a:rPr lang="zh-CN" altLang="en-US" dirty="0"/>
              <a:t>行数据</a:t>
            </a:r>
            <a:endParaRPr lang="en-US" altLang="zh-CN" dirty="0"/>
          </a:p>
          <a:p>
            <a:r>
              <a:rPr lang="zh-CN" altLang="en-US" dirty="0"/>
              <a:t>训练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-US" altLang="zh-CN" dirty="0"/>
              <a:t>epochs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epochs</a:t>
            </a:r>
            <a:r>
              <a:rPr lang="zh-CN" altLang="en-US" dirty="0"/>
              <a:t>有</a:t>
            </a:r>
            <a:r>
              <a:rPr lang="en-US" altLang="zh-CN" dirty="0"/>
              <a:t>8000</a:t>
            </a:r>
            <a:r>
              <a:rPr lang="zh-CN" altLang="en-US" dirty="0"/>
              <a:t>词循环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MO</a:t>
            </a:r>
            <a:r>
              <a:rPr lang="zh-CN" altLang="en-US" dirty="0"/>
              <a:t>平台</a:t>
            </a:r>
            <a:r>
              <a:rPr lang="en-US" altLang="zh-CN" dirty="0"/>
              <a:t>GPU</a:t>
            </a:r>
            <a:r>
              <a:rPr lang="zh-CN" altLang="en-US" dirty="0"/>
              <a:t>训练大概</a:t>
            </a:r>
            <a:r>
              <a:rPr lang="en-US" altLang="zh-CN" dirty="0"/>
              <a:t>25</a:t>
            </a:r>
            <a:r>
              <a:rPr lang="zh-CN" altLang="en-US" dirty="0"/>
              <a:t>分钟</a:t>
            </a:r>
            <a:endParaRPr lang="en-US" altLang="zh-CN" dirty="0"/>
          </a:p>
          <a:p>
            <a:r>
              <a:rPr lang="zh-CN" altLang="en-US" dirty="0"/>
              <a:t>最后损失 </a:t>
            </a:r>
            <a:r>
              <a:rPr lang="sv-SE" altLang="zh-CN" dirty="0"/>
              <a:t>loss: 0.1039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350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5F33F-743A-482E-BBBD-91D584337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31596"/>
            <a:ext cx="5181600" cy="554536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Input sentence: 	It snowed. </a:t>
            </a:r>
          </a:p>
          <a:p>
            <a:r>
              <a:rPr lang="en-US" altLang="zh-CN" dirty="0"/>
              <a:t>Decoded sentence: </a:t>
            </a:r>
            <a:r>
              <a:rPr lang="zh-CN" altLang="en-US" dirty="0"/>
              <a:t>下雪了。  </a:t>
            </a:r>
          </a:p>
          <a:p>
            <a:r>
              <a:rPr lang="en-US" altLang="zh-CN" dirty="0"/>
              <a:t>Input sentence: 	It's 3:30. </a:t>
            </a:r>
          </a:p>
          <a:p>
            <a:r>
              <a:rPr lang="en-US" altLang="zh-CN" dirty="0"/>
              <a:t>Decoded sentence: 3</a:t>
            </a:r>
            <a:r>
              <a:rPr lang="zh-CN" altLang="en-US" dirty="0"/>
              <a:t>点半了。  </a:t>
            </a:r>
          </a:p>
          <a:p>
            <a:r>
              <a:rPr lang="en-US" altLang="zh-CN" dirty="0"/>
              <a:t>Input sentence:	 It's cold. </a:t>
            </a:r>
          </a:p>
          <a:p>
            <a:r>
              <a:rPr lang="en-US" altLang="zh-CN" dirty="0"/>
              <a:t>Decoded sentence: </a:t>
            </a:r>
            <a:r>
              <a:rPr lang="zh-CN" altLang="en-US" dirty="0"/>
              <a:t>天很冷。 </a:t>
            </a:r>
          </a:p>
          <a:p>
            <a:r>
              <a:rPr lang="en-US" altLang="zh-CN" dirty="0"/>
              <a:t>Input sentence: 	It's free. </a:t>
            </a:r>
          </a:p>
          <a:p>
            <a:r>
              <a:rPr lang="en-US" altLang="zh-CN" dirty="0"/>
              <a:t>Decoded sentence: </a:t>
            </a:r>
            <a:r>
              <a:rPr lang="zh-CN" altLang="en-US" dirty="0"/>
              <a:t>它是免費的。 </a:t>
            </a:r>
          </a:p>
          <a:p>
            <a:r>
              <a:rPr lang="en-US" altLang="zh-CN" dirty="0"/>
              <a:t>Input sentence: 	It's late. </a:t>
            </a:r>
          </a:p>
          <a:p>
            <a:r>
              <a:rPr lang="en-US" altLang="zh-CN" dirty="0"/>
              <a:t>Decoded sentence: </a:t>
            </a:r>
            <a:r>
              <a:rPr lang="zh-CN" altLang="en-US" dirty="0"/>
              <a:t>很晚了。 </a:t>
            </a:r>
          </a:p>
          <a:p>
            <a:r>
              <a:rPr lang="en-US" altLang="zh-CN" dirty="0"/>
              <a:t>Input sentence:	 Take care! </a:t>
            </a:r>
          </a:p>
          <a:p>
            <a:r>
              <a:rPr lang="en-US" altLang="zh-CN" dirty="0"/>
              <a:t>Decoded sentence: </a:t>
            </a:r>
            <a:r>
              <a:rPr lang="zh-CN" altLang="en-US" dirty="0"/>
              <a:t>照顾好自己。 </a:t>
            </a:r>
          </a:p>
          <a:p>
            <a:r>
              <a:rPr lang="en-US" altLang="zh-CN" dirty="0"/>
              <a:t>Input sentence: 	Take care. </a:t>
            </a:r>
          </a:p>
          <a:p>
            <a:r>
              <a:rPr lang="en-US" altLang="zh-CN" dirty="0"/>
              <a:t>Decoded sentence: </a:t>
            </a:r>
            <a:r>
              <a:rPr lang="zh-CN" altLang="en-US" dirty="0"/>
              <a:t>照顾好自己。 </a:t>
            </a:r>
          </a:p>
          <a:p>
            <a:r>
              <a:rPr lang="en-US" altLang="zh-CN" dirty="0"/>
              <a:t>Input sentence: 	Tom slept. </a:t>
            </a:r>
          </a:p>
          <a:p>
            <a:r>
              <a:rPr lang="en-US" altLang="zh-CN" dirty="0"/>
              <a:t>Decoded sentence: </a:t>
            </a:r>
            <a:r>
              <a:rPr lang="zh-CN" altLang="en-US" dirty="0"/>
              <a:t>汤姆睡了。 </a:t>
            </a:r>
          </a:p>
          <a:p>
            <a:r>
              <a:rPr lang="en-US" altLang="zh-CN" dirty="0"/>
              <a:t>Input sentence: 	Tom swims. </a:t>
            </a:r>
          </a:p>
          <a:p>
            <a:r>
              <a:rPr lang="en-US" altLang="zh-CN" dirty="0"/>
              <a:t>Decoded sentence: </a:t>
            </a:r>
            <a:r>
              <a:rPr lang="zh-CN" altLang="en-US" dirty="0"/>
              <a:t>汤姆在笑。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DAA337-32B1-4E28-9404-CA7DF15CC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37328"/>
            <a:ext cx="5181600" cy="5639635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Input sentence: 	Stand up. </a:t>
            </a:r>
          </a:p>
          <a:p>
            <a:r>
              <a:rPr lang="en-US" altLang="zh-CN" dirty="0"/>
              <a:t>Decoded sentence: </a:t>
            </a:r>
            <a:r>
              <a:rPr lang="zh-CN" altLang="en-US" dirty="0"/>
              <a:t>起立。  </a:t>
            </a:r>
          </a:p>
          <a:p>
            <a:r>
              <a:rPr lang="en-US" altLang="zh-CN" dirty="0"/>
              <a:t>Input sentence:	 Grab that. </a:t>
            </a:r>
          </a:p>
          <a:p>
            <a:r>
              <a:rPr lang="en-US" altLang="zh-CN" dirty="0"/>
              <a:t>Decoded sentence: </a:t>
            </a:r>
            <a:r>
              <a:rPr lang="zh-CN" altLang="en-US" dirty="0"/>
              <a:t>抓住这个。  </a:t>
            </a:r>
          </a:p>
          <a:p>
            <a:r>
              <a:rPr lang="en-US" altLang="zh-CN" dirty="0"/>
              <a:t>Input sentence: 	Grab this. </a:t>
            </a:r>
          </a:p>
          <a:p>
            <a:r>
              <a:rPr lang="en-US" altLang="zh-CN" dirty="0"/>
              <a:t>Decoded sentence: </a:t>
            </a:r>
            <a:r>
              <a:rPr lang="zh-CN" altLang="en-US" dirty="0"/>
              <a:t>抓住这个。  </a:t>
            </a:r>
          </a:p>
          <a:p>
            <a:r>
              <a:rPr lang="en-US" altLang="zh-CN" dirty="0"/>
              <a:t>Input sentence:	 Hands off. </a:t>
            </a:r>
          </a:p>
          <a:p>
            <a:r>
              <a:rPr lang="en-US" altLang="zh-CN" dirty="0"/>
              <a:t>Decoded sentence: </a:t>
            </a:r>
            <a:r>
              <a:rPr lang="zh-CN" altLang="en-US" dirty="0"/>
              <a:t>手举起来。  </a:t>
            </a:r>
          </a:p>
          <a:p>
            <a:r>
              <a:rPr lang="en-US" altLang="zh-CN" dirty="0"/>
              <a:t>Input sentence:	 He's a DJ. </a:t>
            </a:r>
          </a:p>
          <a:p>
            <a:r>
              <a:rPr lang="en-US" altLang="zh-CN" dirty="0"/>
              <a:t>Decoded sentence: </a:t>
            </a:r>
            <a:r>
              <a:rPr lang="zh-CN" altLang="en-US" dirty="0"/>
              <a:t>他是一个 </a:t>
            </a:r>
            <a:r>
              <a:rPr lang="en-US" altLang="zh-CN" dirty="0"/>
              <a:t>DJ </a:t>
            </a:r>
            <a:r>
              <a:rPr lang="zh-CN" altLang="en-US" dirty="0"/>
              <a:t>。  </a:t>
            </a:r>
          </a:p>
          <a:p>
            <a:r>
              <a:rPr lang="en-US" altLang="zh-CN" dirty="0"/>
              <a:t>Input sentence: 	Hold this. </a:t>
            </a:r>
          </a:p>
          <a:p>
            <a:r>
              <a:rPr lang="en-US" altLang="zh-CN" dirty="0"/>
              <a:t>Decoded sentence: </a:t>
            </a:r>
            <a:r>
              <a:rPr lang="zh-CN" altLang="en-US" dirty="0"/>
              <a:t>抱抱汤姆！  </a:t>
            </a:r>
          </a:p>
          <a:p>
            <a:r>
              <a:rPr lang="en-US" altLang="zh-CN" dirty="0"/>
              <a:t>Input sentence:	 I'll swim. </a:t>
            </a:r>
          </a:p>
          <a:p>
            <a:r>
              <a:rPr lang="en-US" altLang="zh-CN" dirty="0"/>
              <a:t>Decoded sentence: </a:t>
            </a:r>
            <a:r>
              <a:rPr lang="zh-CN" altLang="en-US" dirty="0"/>
              <a:t>我要游泳。  </a:t>
            </a:r>
          </a:p>
          <a:p>
            <a:r>
              <a:rPr lang="en-US" altLang="zh-CN" dirty="0"/>
              <a:t>Input sentence:	 Is it far? </a:t>
            </a:r>
          </a:p>
          <a:p>
            <a:r>
              <a:rPr lang="en-US" altLang="zh-CN" dirty="0"/>
              <a:t>Decoded sentence: </a:t>
            </a:r>
            <a:r>
              <a:rPr lang="zh-CN" altLang="en-US" dirty="0"/>
              <a:t>遠嗎？ 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3E5256-3E24-47DE-A1A5-C18CC701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797C1-F76E-46C8-8924-A8A119DB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+mn-ea"/>
                <a:ea typeface="+mn-ea"/>
              </a:rPr>
              <a:t>Deep Learning + NLP = Deep NLP</a:t>
            </a:r>
            <a:endParaRPr lang="zh-CN" altLang="en-US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6DAAD-C1BB-4AC4-999E-5180C6CC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Word Embedding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Word2Vec 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Mikolov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et	al. 2013](simpler and faster model)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Glove [Pennington et al. 2014 and Levy and Goldberg 2014]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RNNs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LSTM/GRU 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Hochreiter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&amp;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Schmidhuber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NeuComp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’97]</a:t>
            </a:r>
          </a:p>
          <a:p>
            <a:pPr lvl="1"/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Sequence to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Sequence Models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Sutskever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et al., NIPS ’14]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Attention 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Bahdanau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et al., ICLR ’15]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Contextual Word Embedding</a:t>
            </a:r>
          </a:p>
          <a:p>
            <a:pPr lvl="1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ELMo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OpenAI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GPT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BERT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754653-14BD-4BA2-8450-BD760466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7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797C1-F76E-46C8-8924-A8A119DB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+mn-ea"/>
                <a:ea typeface="+mn-ea"/>
              </a:rPr>
              <a:t>Deep Learning + NLP = Deep NLP</a:t>
            </a:r>
            <a:endParaRPr lang="zh-CN" altLang="en-US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6DAAD-C1BB-4AC4-999E-5180C6CC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Word Embedding</a:t>
            </a:r>
          </a:p>
          <a:p>
            <a:pPr lvl="1"/>
            <a:r>
              <a:rPr lang="en-US" altLang="zh-CN" dirty="0"/>
              <a:t>Word2Vec [</a:t>
            </a:r>
            <a:r>
              <a:rPr lang="en-US" altLang="zh-CN" dirty="0" err="1"/>
              <a:t>Mikolov</a:t>
            </a:r>
            <a:r>
              <a:rPr lang="en-US" altLang="zh-CN" dirty="0"/>
              <a:t> et	al. 2013](simpler and faster model)</a:t>
            </a:r>
          </a:p>
          <a:p>
            <a:pPr lvl="1"/>
            <a:r>
              <a:rPr lang="en-US" altLang="zh-CN" dirty="0"/>
              <a:t>Glove [Pennington et al. 2014 and Levy and Goldberg 2014]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RNNs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LSTM and GRU 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Hochreiter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&amp;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Schmidhuber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NeuComp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’97]</a:t>
            </a:r>
          </a:p>
          <a:p>
            <a:pPr lvl="1"/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Sequence to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Sequence Model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Sutskever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et al., NIPS ’14]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Attention 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Bahdanau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et al., ICLR ’15]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Contextual Word Embedding</a:t>
            </a:r>
          </a:p>
          <a:p>
            <a:pPr lvl="1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ELMo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OpenAI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APT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BERT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754653-14BD-4BA2-8450-BD760466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3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797C1-F76E-46C8-8924-A8A119DB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+mn-ea"/>
                <a:ea typeface="+mn-ea"/>
              </a:rPr>
              <a:t>Deep Learning + NLP = Deep NLP</a:t>
            </a:r>
            <a:endParaRPr lang="zh-CN" altLang="en-US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6DAAD-C1BB-4AC4-999E-5180C6CC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Word Embedding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Word2Vec 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Mikolov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et	al. 2013](simpler and faster model)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Glove [Pennington et al. 2014 and Levy and Goldberg 2014]</a:t>
            </a:r>
          </a:p>
          <a:p>
            <a:r>
              <a:rPr lang="en-US" altLang="zh-CN" dirty="0"/>
              <a:t>RNNs</a:t>
            </a:r>
          </a:p>
          <a:p>
            <a:pPr lvl="1"/>
            <a:r>
              <a:rPr lang="en-US" altLang="zh-CN" dirty="0"/>
              <a:t>LSTM/GRU [[</a:t>
            </a:r>
            <a:r>
              <a:rPr lang="en-US" altLang="zh-CN" dirty="0" err="1"/>
              <a:t>Hochreiter</a:t>
            </a:r>
            <a:r>
              <a:rPr lang="en-US" altLang="zh-CN" dirty="0"/>
              <a:t> &amp; </a:t>
            </a:r>
            <a:r>
              <a:rPr lang="en-US" altLang="zh-CN" dirty="0" err="1"/>
              <a:t>Schmidhuber</a:t>
            </a:r>
            <a:r>
              <a:rPr lang="en-US" altLang="zh-CN" dirty="0"/>
              <a:t>, </a:t>
            </a:r>
            <a:r>
              <a:rPr lang="en-US" altLang="zh-CN" dirty="0" err="1"/>
              <a:t>NeuComp</a:t>
            </a:r>
            <a:r>
              <a:rPr lang="en-US" altLang="zh-CN" dirty="0"/>
              <a:t> ’97]</a:t>
            </a:r>
          </a:p>
          <a:p>
            <a:pPr lvl="1"/>
            <a:r>
              <a:rPr lang="en-US" altLang="zh-CN" b="1" dirty="0"/>
              <a:t>Sequence to</a:t>
            </a:r>
            <a:r>
              <a:rPr lang="zh-CN" altLang="en-US" b="1" dirty="0"/>
              <a:t> </a:t>
            </a:r>
            <a:r>
              <a:rPr lang="en-US" altLang="zh-CN" b="1" dirty="0"/>
              <a:t>Sequence Model </a:t>
            </a:r>
            <a:r>
              <a:rPr lang="en-US" altLang="zh-CN" dirty="0"/>
              <a:t>[</a:t>
            </a:r>
            <a:r>
              <a:rPr lang="en-US" altLang="zh-CN" dirty="0" err="1"/>
              <a:t>Sutskever</a:t>
            </a:r>
            <a:r>
              <a:rPr lang="en-US" altLang="zh-CN" dirty="0"/>
              <a:t> et al., NIPS ’14]</a:t>
            </a:r>
            <a:endParaRPr lang="en-US" altLang="zh-CN" b="1" dirty="0"/>
          </a:p>
          <a:p>
            <a:pPr lvl="1"/>
            <a:r>
              <a:rPr lang="en-US" altLang="zh-CN" dirty="0"/>
              <a:t>Attention [</a:t>
            </a:r>
            <a:r>
              <a:rPr lang="en-US" altLang="zh-CN" dirty="0" err="1"/>
              <a:t>Bahdanau</a:t>
            </a:r>
            <a:r>
              <a:rPr lang="en-US" altLang="zh-CN" dirty="0"/>
              <a:t> et al., ICLR ’15]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Contextual Word Embedding</a:t>
            </a:r>
          </a:p>
          <a:p>
            <a:pPr lvl="1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ELMo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OpenAI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APT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BERT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754653-14BD-4BA2-8450-BD760466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34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797C1-F76E-46C8-8924-A8A119DB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+mn-ea"/>
                <a:ea typeface="+mn-ea"/>
              </a:rPr>
              <a:t>Deep Learning + NLP = Deep NLP</a:t>
            </a:r>
            <a:endParaRPr lang="zh-CN" altLang="en-US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6DAAD-C1BB-4AC4-999E-5180C6CC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Word Embedding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Word2Vec 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Mikolov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et	al. 2013](simpler and faster model)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Glove [Pennington et al. 2014 and Levy and Goldberg 2014]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RNNs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LSTM/GRU 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Hochreiter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&amp;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Schmidhuber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NeuComp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’97]</a:t>
            </a:r>
          </a:p>
          <a:p>
            <a:pPr lvl="1"/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Sequence to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Sequence Model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Sutskever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et al., NIPS ’14]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Attention/Self-Attention 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Bahdanau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et al., ICLR ’15]</a:t>
            </a:r>
          </a:p>
          <a:p>
            <a:r>
              <a:rPr lang="en-US" altLang="zh-CN" dirty="0"/>
              <a:t>Contextual Word Embedding (</a:t>
            </a:r>
            <a:r>
              <a:rPr lang="zh-CN" altLang="en-US" dirty="0"/>
              <a:t>学习中）</a:t>
            </a:r>
            <a:endParaRPr lang="en-US" altLang="zh-CN" dirty="0"/>
          </a:p>
          <a:p>
            <a:pPr lvl="1"/>
            <a:r>
              <a:rPr lang="en-US" altLang="zh-CN" dirty="0" err="1"/>
              <a:t>ELMo</a:t>
            </a:r>
            <a:endParaRPr lang="en-US" altLang="zh-CN" dirty="0"/>
          </a:p>
          <a:p>
            <a:pPr lvl="1"/>
            <a:r>
              <a:rPr lang="en-US" altLang="zh-CN" dirty="0" err="1"/>
              <a:t>OpenAI</a:t>
            </a:r>
            <a:r>
              <a:rPr lang="en-US" altLang="zh-CN" dirty="0"/>
              <a:t> APT</a:t>
            </a:r>
          </a:p>
          <a:p>
            <a:pPr lvl="1"/>
            <a:r>
              <a:rPr lang="en-US" altLang="zh-CN" dirty="0"/>
              <a:t>BERT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754653-14BD-4BA2-8450-BD760466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4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A881B-31C3-458F-9B2A-A3CC5D71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Why not Deep Neural Networks (DNNs) ?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956FA-3121-45EF-B338-CFA168E41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8656"/>
            <a:ext cx="10370270" cy="158769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800" dirty="0"/>
              <a:t>限制了输入和输出向量的维度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对于一个给定的模型，我们只能被动的去构造固定维度的输入向量，得到固定维度的输出向量。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/>
              <a:t>很多重要的问题由未知长度的序列表示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如语音识别，机器翻译，问答系统。</a:t>
            </a: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39DCE-A6A2-48CC-9886-30170F5E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26" name="Picture 2" descr="ç¸å³å¾ç">
            <a:extLst>
              <a:ext uri="{FF2B5EF4-FFF2-40B4-BE49-F238E27FC236}">
                <a16:creationId xmlns:a16="http://schemas.microsoft.com/office/drawing/2014/main" id="{47690C21-7240-4806-A693-46EE3FDF3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759" y="1373266"/>
            <a:ext cx="4579072" cy="32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BF823EE8-A879-424D-9439-ECCDF627B15B}"/>
              </a:ext>
            </a:extLst>
          </p:cNvPr>
          <p:cNvSpPr/>
          <p:nvPr/>
        </p:nvSpPr>
        <p:spPr>
          <a:xfrm>
            <a:off x="838198" y="1704424"/>
            <a:ext cx="2084107" cy="36764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Well done!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B913B96-7EF3-4B37-930E-9E60928B4E99}"/>
              </a:ext>
            </a:extLst>
          </p:cNvPr>
          <p:cNvSpPr/>
          <p:nvPr/>
        </p:nvSpPr>
        <p:spPr>
          <a:xfrm>
            <a:off x="838199" y="3843168"/>
            <a:ext cx="2084109" cy="36764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 I use your pen?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F29C095-A026-47D8-9381-FD1808006BB0}"/>
              </a:ext>
            </a:extLst>
          </p:cNvPr>
          <p:cNvSpPr/>
          <p:nvPr/>
        </p:nvSpPr>
        <p:spPr>
          <a:xfrm>
            <a:off x="838199" y="2437194"/>
            <a:ext cx="2084107" cy="36764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 problem!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BB7E3B-A113-4098-BC03-CF427FD2267F}"/>
              </a:ext>
            </a:extLst>
          </p:cNvPr>
          <p:cNvSpPr/>
          <p:nvPr/>
        </p:nvSpPr>
        <p:spPr>
          <a:xfrm>
            <a:off x="838200" y="3129969"/>
            <a:ext cx="2084108" cy="36764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Please join us.</a:t>
            </a: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54A32F1A-83AF-4CD5-A887-45FD896CC3EC}"/>
              </a:ext>
            </a:extLst>
          </p:cNvPr>
          <p:cNvSpPr/>
          <p:nvPr/>
        </p:nvSpPr>
        <p:spPr>
          <a:xfrm>
            <a:off x="3044858" y="1791093"/>
            <a:ext cx="339365" cy="224357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C5C1B70-F198-4734-8838-0BC38A730298}"/>
              </a:ext>
            </a:extLst>
          </p:cNvPr>
          <p:cNvSpPr/>
          <p:nvPr/>
        </p:nvSpPr>
        <p:spPr>
          <a:xfrm>
            <a:off x="8861977" y="1790835"/>
            <a:ext cx="2084107" cy="36764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做得好！</a:t>
            </a:r>
            <a:endParaRPr lang="en-US" altLang="zh-CN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1DF3230-6F9A-4DE2-BE7F-DD5E3141CECE}"/>
              </a:ext>
            </a:extLst>
          </p:cNvPr>
          <p:cNvSpPr/>
          <p:nvPr/>
        </p:nvSpPr>
        <p:spPr>
          <a:xfrm>
            <a:off x="8861978" y="3929579"/>
            <a:ext cx="2084109" cy="36764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我能用你的笔吗？</a:t>
            </a:r>
            <a:endParaRPr lang="en-US" altLang="zh-CN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DD2936A-2FEC-4B9E-AC95-9D3668CF93C0}"/>
              </a:ext>
            </a:extLst>
          </p:cNvPr>
          <p:cNvSpPr/>
          <p:nvPr/>
        </p:nvSpPr>
        <p:spPr>
          <a:xfrm>
            <a:off x="8861978" y="2523605"/>
            <a:ext cx="2084107" cy="36764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没有问题！</a:t>
            </a:r>
            <a:endParaRPr lang="en-US" altLang="zh-CN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6F37062-CA2A-4911-A5DB-C15EF1BAA3B8}"/>
              </a:ext>
            </a:extLst>
          </p:cNvPr>
          <p:cNvSpPr/>
          <p:nvPr/>
        </p:nvSpPr>
        <p:spPr>
          <a:xfrm>
            <a:off x="8861979" y="3216380"/>
            <a:ext cx="2084108" cy="36764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请加入我们。</a:t>
            </a:r>
            <a:endParaRPr lang="en-US" altLang="zh-CN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40263776-5A7B-49B9-B74E-E81520A9FD3C}"/>
              </a:ext>
            </a:extLst>
          </p:cNvPr>
          <p:cNvSpPr/>
          <p:nvPr/>
        </p:nvSpPr>
        <p:spPr>
          <a:xfrm>
            <a:off x="8340367" y="1974657"/>
            <a:ext cx="417134" cy="206001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0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  <p:bldP spid="10" grpId="0" animBg="1"/>
      <p:bldP spid="7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8F9F8-077E-4DA3-8572-4205FB20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8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Intuition in Seq2Seq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96D4D0-FD28-4604-9248-32F5D57A4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710" y="1884649"/>
            <a:ext cx="9907383" cy="245779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95DEA-226A-4615-BD26-8E2355C3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4571-5E17-4B53-8C6D-98A0E8176DC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A248CB-B761-4985-82E8-35E070B2E9E6}"/>
              </a:ext>
            </a:extLst>
          </p:cNvPr>
          <p:cNvSpPr txBox="1"/>
          <p:nvPr/>
        </p:nvSpPr>
        <p:spPr>
          <a:xfrm flipH="1">
            <a:off x="3071724" y="4521974"/>
            <a:ext cx="212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Seq</a:t>
            </a:r>
            <a:r>
              <a:rPr lang="zh-CN" altLang="en-US" dirty="0"/>
              <a:t>：</a:t>
            </a:r>
            <a:r>
              <a:rPr lang="en-US" altLang="zh-CN" dirty="0"/>
              <a:t>ABC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FFED5C-CF00-4EF0-AE79-851FAFE65C6C}"/>
              </a:ext>
            </a:extLst>
          </p:cNvPr>
          <p:cNvSpPr txBox="1"/>
          <p:nvPr/>
        </p:nvSpPr>
        <p:spPr>
          <a:xfrm>
            <a:off x="7605373" y="1515317"/>
            <a:ext cx="226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Seq</a:t>
            </a:r>
            <a:r>
              <a:rPr lang="zh-CN" altLang="en-US" dirty="0"/>
              <a:t>： </a:t>
            </a:r>
            <a:r>
              <a:rPr lang="en-US" altLang="zh-CN" dirty="0"/>
              <a:t>WXYZ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963F082-90DA-4605-BD34-A943E971CD53}"/>
              </a:ext>
            </a:extLst>
          </p:cNvPr>
          <p:cNvSpPr/>
          <p:nvPr/>
        </p:nvSpPr>
        <p:spPr>
          <a:xfrm>
            <a:off x="1283710" y="2076923"/>
            <a:ext cx="4735398" cy="230420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78AE546-3C0E-4504-80C1-6E6C0C0EC629}"/>
              </a:ext>
            </a:extLst>
          </p:cNvPr>
          <p:cNvSpPr/>
          <p:nvPr/>
        </p:nvSpPr>
        <p:spPr>
          <a:xfrm>
            <a:off x="6172892" y="2076923"/>
            <a:ext cx="4735398" cy="226551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FE0E2D-82F1-42A2-B5A6-ABC7EC3EEE4F}"/>
              </a:ext>
            </a:extLst>
          </p:cNvPr>
          <p:cNvSpPr txBox="1"/>
          <p:nvPr/>
        </p:nvSpPr>
        <p:spPr>
          <a:xfrm flipH="1">
            <a:off x="2570111" y="3718096"/>
            <a:ext cx="2741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LSTM Encoder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FFC726-B322-44A2-9448-9735A0B20A4A}"/>
              </a:ext>
            </a:extLst>
          </p:cNvPr>
          <p:cNvSpPr txBox="1"/>
          <p:nvPr/>
        </p:nvSpPr>
        <p:spPr>
          <a:xfrm flipH="1">
            <a:off x="7324323" y="3750182"/>
            <a:ext cx="254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LSTM Decoder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203252-AF7D-4579-933F-275F11772541}"/>
              </a:ext>
            </a:extLst>
          </p:cNvPr>
          <p:cNvSpPr txBox="1"/>
          <p:nvPr/>
        </p:nvSpPr>
        <p:spPr>
          <a:xfrm>
            <a:off x="922257" y="5032156"/>
            <a:ext cx="9986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Encoder-LSTM</a:t>
            </a:r>
          </a:p>
          <a:p>
            <a:r>
              <a:rPr lang="zh-CN" altLang="en-US" sz="1600" dirty="0"/>
              <a:t>处理输入序列并返回其隐藏状态。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Decoder-LSTM</a:t>
            </a:r>
          </a:p>
          <a:p>
            <a:r>
              <a:rPr lang="zh-CN" altLang="en-US" sz="1600" dirty="0"/>
              <a:t>给定目标序列的先前字符，预测目标序列的下一个字符。</a:t>
            </a:r>
            <a:endParaRPr lang="en-US" altLang="zh-CN" sz="16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71B622D-01AC-48D7-86A9-6F57A347BFB1}"/>
              </a:ext>
            </a:extLst>
          </p:cNvPr>
          <p:cNvSpPr/>
          <p:nvPr/>
        </p:nvSpPr>
        <p:spPr>
          <a:xfrm>
            <a:off x="5388378" y="2378259"/>
            <a:ext cx="1473324" cy="147057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Context</a:t>
            </a:r>
          </a:p>
          <a:p>
            <a:pPr algn="ctr"/>
            <a:r>
              <a:rPr lang="en-US" altLang="zh-CN" b="1" dirty="0"/>
              <a:t>Hidden</a:t>
            </a:r>
          </a:p>
          <a:p>
            <a:pPr algn="ctr"/>
            <a:r>
              <a:rPr lang="en-US" altLang="zh-CN" b="1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72146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  <p:bldP spid="11" grpId="0" animBg="1"/>
      <p:bldP spid="12" grpId="0"/>
      <p:bldP spid="13" grpId="0"/>
      <p:bldP spid="1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1172</Words>
  <Application>Microsoft Office PowerPoint</Application>
  <PresentationFormat>宽屏</PresentationFormat>
  <Paragraphs>424</Paragraphs>
  <Slides>35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等线 Light</vt:lpstr>
      <vt:lpstr>Arial</vt:lpstr>
      <vt:lpstr>Cambria Math</vt:lpstr>
      <vt:lpstr>Office 主题​​</vt:lpstr>
      <vt:lpstr>Sequence to Sequence Learning with Neural Networks</vt:lpstr>
      <vt:lpstr>Overview</vt:lpstr>
      <vt:lpstr>Introduction</vt:lpstr>
      <vt:lpstr>Deep Learning + NLP = Deep NLP</vt:lpstr>
      <vt:lpstr>Deep Learning + NLP = Deep NLP</vt:lpstr>
      <vt:lpstr>Deep Learning + NLP = Deep NLP</vt:lpstr>
      <vt:lpstr>Deep Learning + NLP = Deep NLP</vt:lpstr>
      <vt:lpstr>Why not Deep Neural Networks (DNNs) ?</vt:lpstr>
      <vt:lpstr>Intuition in Seq2Seq</vt:lpstr>
      <vt:lpstr>Intuition in Seq2Seq</vt:lpstr>
      <vt:lpstr>Brief in authors’ work</vt:lpstr>
      <vt:lpstr>Seq2Seq Model</vt:lpstr>
      <vt:lpstr>Machines Understand Natural Language</vt:lpstr>
      <vt:lpstr>One-Hot</vt:lpstr>
      <vt:lpstr>Word Embedding</vt:lpstr>
      <vt:lpstr>Machines Understand Natural Language</vt:lpstr>
      <vt:lpstr>Language Model</vt:lpstr>
      <vt:lpstr>Language Model</vt:lpstr>
      <vt:lpstr>Recurrent Neural Networks (RNNs)</vt:lpstr>
      <vt:lpstr>RNN-LM</vt:lpstr>
      <vt:lpstr>Double RNNs</vt:lpstr>
      <vt:lpstr>Long Short-Term Memory (LSTM)</vt:lpstr>
      <vt:lpstr>LSTM-LM</vt:lpstr>
      <vt:lpstr>Actual Model</vt:lpstr>
      <vt:lpstr>Experiments and Conclusion</vt:lpstr>
      <vt:lpstr>Experiments Details</vt:lpstr>
      <vt:lpstr>Training Objective</vt:lpstr>
      <vt:lpstr>Decoding</vt:lpstr>
      <vt:lpstr>Training Details</vt:lpstr>
      <vt:lpstr>Actual Model</vt:lpstr>
      <vt:lpstr>Conclusion</vt:lpstr>
      <vt:lpstr>Conclusion</vt:lpstr>
      <vt:lpstr>中英文翻译</vt:lpstr>
      <vt:lpstr>中英文翻译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to Sequence learning with Neural Networks</dc:title>
  <dc:creator>Hu Jun John Hu</dc:creator>
  <cp:lastModifiedBy>Hu Jun John Hu</cp:lastModifiedBy>
  <cp:revision>112</cp:revision>
  <dcterms:created xsi:type="dcterms:W3CDTF">2019-07-25T08:59:21Z</dcterms:created>
  <dcterms:modified xsi:type="dcterms:W3CDTF">2019-07-28T00:32:17Z</dcterms:modified>
</cp:coreProperties>
</file>