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60" r:id="rId4"/>
    <p:sldId id="261" r:id="rId5"/>
    <p:sldId id="270" r:id="rId6"/>
    <p:sldId id="257" r:id="rId7"/>
    <p:sldId id="258" r:id="rId8"/>
    <p:sldId id="263" r:id="rId9"/>
    <p:sldId id="264" r:id="rId10"/>
    <p:sldId id="269" r:id="rId11"/>
    <p:sldId id="265" r:id="rId12"/>
    <p:sldId id="267" r:id="rId13"/>
    <p:sldId id="268" r:id="rId14"/>
    <p:sldId id="266" r:id="rId15"/>
    <p:sldId id="271" r:id="rId16"/>
    <p:sldId id="25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65226"/>
  </p:normalViewPr>
  <p:slideViewPr>
    <p:cSldViewPr snapToGrid="0" snapToObjects="1">
      <p:cViewPr>
        <p:scale>
          <a:sx n="70" d="100"/>
          <a:sy n="70" d="100"/>
        </p:scale>
        <p:origin x="3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9AB0F-5BCD-8643-85F7-0041AC280D0F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4E6F7-961D-E249-9A8C-B3A319D5C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657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Consensus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step:</a:t>
            </a:r>
            <a:r>
              <a:rPr kumimoji="1" lang="zh-CN" altLang="en-US" dirty="0"/>
              <a:t>当前节点获取邻居节点信息进行的参数更新</a:t>
            </a:r>
            <a:endParaRPr kumimoji="1" lang="en-US" altLang="zh-CN" dirty="0"/>
          </a:p>
          <a:p>
            <a:r>
              <a:rPr kumimoji="1" lang="en-US" altLang="zh-CN" dirty="0"/>
              <a:t>Local gradient step:</a:t>
            </a:r>
            <a:r>
              <a:rPr kumimoji="1" lang="zh-CN" altLang="en-US" dirty="0"/>
              <a:t>邻居节点的参数更新</a:t>
            </a:r>
            <a:endParaRPr kumimoji="1" lang="en-US" altLang="zh-CN" dirty="0"/>
          </a:p>
          <a:p>
            <a:r>
              <a:rPr kumimoji="1" lang="zh-CN" altLang="en-US" dirty="0"/>
              <a:t>节点每一步更新都要与邻居节点进行通信。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4E6F7-961D-E249-9A8C-B3A319D5C6F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552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我觉得实验的对比不好，看不出来收敛时间和最大节点度，通信预算之间的关系。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4E6F7-961D-E249-9A8C-B3A319D5C6F1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974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只有同步的那一步需要通信，根据周期的长短可以控制通信量。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4E6F7-961D-E249-9A8C-B3A319D5C6F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9473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MATCHA</a:t>
            </a:r>
            <a:r>
              <a:rPr kumimoji="1" lang="zh-CN" altLang="en-US" dirty="0"/>
              <a:t>算法核心思想是找到通信拓扑图中的关键连接，尽可能多地在关键连接上进行通信。从而既保证快速地收敛，又节省了通信的时间。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4E6F7-961D-E249-9A8C-B3A319D5C6F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0060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给定基础通信图，我们将其分解为不相交的子图（特别是匹配项，以便允许并行通信）。 然后，在每个通信回合中，仔细采样这些匹配项的子集，以构造基本拓扑的稀疏子图。 工作节点仅通过激活的拓扑进行同步。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4E6F7-961D-E249-9A8C-B3A319D5C6F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0287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多项式时间边缘着色算法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4E6F7-961D-E249-9A8C-B3A319D5C6F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0222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理论上通信图越密的话，错误收敛的越快。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4E6F7-961D-E249-9A8C-B3A319D5C6F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0773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4E6F7-961D-E249-9A8C-B3A319D5C6F1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740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4E6F7-961D-E249-9A8C-B3A319D5C6F1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4002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上面一排图上面可以看到通信预算为</a:t>
            </a:r>
            <a:r>
              <a:rPr kumimoji="1" lang="en-US" altLang="zh-CN" dirty="0"/>
              <a:t>0.3</a:t>
            </a:r>
            <a:r>
              <a:rPr kumimoji="1" lang="zh-CN" altLang="en-US" dirty="0"/>
              <a:t>或</a:t>
            </a:r>
            <a:r>
              <a:rPr kumimoji="1" lang="en-US" altLang="zh-CN" dirty="0"/>
              <a:t>0.5</a:t>
            </a:r>
            <a:r>
              <a:rPr kumimoji="1" lang="zh-CN" altLang="en-US" dirty="0"/>
              <a:t>时，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与去中心化</a:t>
            </a:r>
            <a:r>
              <a:rPr kumimoji="1" lang="en-US" altLang="zh-CN" dirty="0"/>
              <a:t>SGD</a:t>
            </a:r>
            <a:r>
              <a:rPr kumimoji="1" lang="zh-CN" altLang="en-US" dirty="0"/>
              <a:t>持平，但是收敛速度更快；</a:t>
            </a:r>
            <a:endParaRPr kumimoji="1" lang="en-US" altLang="zh-CN" dirty="0"/>
          </a:p>
          <a:p>
            <a:r>
              <a:rPr kumimoji="1" lang="zh-CN" altLang="en-US" dirty="0"/>
              <a:t>当通信预算为</a:t>
            </a:r>
            <a:r>
              <a:rPr kumimoji="1" lang="en-US" altLang="zh-CN" dirty="0"/>
              <a:t>0.5</a:t>
            </a:r>
            <a:r>
              <a:rPr kumimoji="1" lang="zh-CN" altLang="en-US" dirty="0"/>
              <a:t>时，</a:t>
            </a:r>
            <a:r>
              <a:rPr kumimoji="1" lang="en-US" altLang="zh-CN" dirty="0"/>
              <a:t>MATCHA</a:t>
            </a:r>
            <a:r>
              <a:rPr kumimoji="1" lang="zh-CN" altLang="en-US" dirty="0"/>
              <a:t>和去中心化</a:t>
            </a:r>
            <a:r>
              <a:rPr kumimoji="1" lang="en-US" altLang="zh-CN" dirty="0"/>
              <a:t>SGD</a:t>
            </a:r>
            <a:r>
              <a:rPr kumimoji="1" lang="zh-CN" altLang="en-US" dirty="0"/>
              <a:t>具有几乎相同的损失</a:t>
            </a:r>
            <a:r>
              <a:rPr kumimoji="1" lang="en-US" altLang="zh-CN" dirty="0"/>
              <a:t>-</a:t>
            </a:r>
            <a:r>
              <a:rPr kumimoji="1" lang="zh-CN" altLang="en-US" dirty="0"/>
              <a:t>迭代曲线。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4E6F7-961D-E249-9A8C-B3A319D5C6F1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084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05E09-87C3-5A4E-BECA-6C40CBA38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1F1CAA-2B0F-0941-8C94-EE41A3866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F9F737-3914-F942-B8B8-3B4EE5CB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6C65-14D7-404E-BA78-0FCE309B5370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5946FC-C62A-9140-B6EC-4FB6AFEC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8DFFA-BAC4-4E4E-97E0-91AEC6AB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7A9C-3F86-4D41-A148-3FDBD04B83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637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30C14-0DAF-EC47-8402-AF504BF2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A0C2CF-6ECE-8D46-9044-0ABE06BE6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946F3D-4E5C-8C4B-92FD-40E256C4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6C65-14D7-404E-BA78-0FCE309B5370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243D83-47FA-634D-AF12-9CF31397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B64D9A-CBEB-F842-B373-6276857C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7A9C-3F86-4D41-A148-3FDBD04B83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174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D5F7AF-2FB3-2E4B-8EDE-62BE9CCFA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750E5E-38B0-0F4B-A461-C781AB334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E897C-971C-B542-B1B8-89E86DF57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6C65-14D7-404E-BA78-0FCE309B5370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776606-3651-1746-8107-081F0636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CE394D-3CB2-4446-B9D0-DD4B1ED3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7A9C-3F86-4D41-A148-3FDBD04B83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141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EFACB-CB60-B842-9CC5-E9229947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B15F1-62F4-6F4C-A474-95AF0DE7F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FB964-79D8-894E-BF5C-38B60A0C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6C65-14D7-404E-BA78-0FCE309B5370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F5858-6117-6F46-A2B0-5C5307FF0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ECB32-2035-6C45-872A-3760F175C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7A9C-3F86-4D41-A148-3FDBD04B83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516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FD29A-F965-6B4C-A726-130550AC4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3F047C-BBB9-2D4C-93F5-5F11665E6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3F0AE9-B9D2-8F42-964C-D7DB97E7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6C65-14D7-404E-BA78-0FCE309B5370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2A0A01-7625-2E4F-8479-D67F8D8C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AC739-E164-7441-8A5B-0A79AA5F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7A9C-3F86-4D41-A148-3FDBD04B83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485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27F55-7FAE-1F44-97E0-1CB44131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35564-2DDD-2F4B-9A04-3ED5F09A1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57F130-A15F-CA46-B657-C5703AD0C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BD2B92-E1C5-FA49-888D-AA069B83B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6C65-14D7-404E-BA78-0FCE309B5370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C4DF81-1E1C-7F45-AEC9-A0C6C627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350AD0-4293-F14C-AE64-E50C1957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7A9C-3F86-4D41-A148-3FDBD04B83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045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50ED5-90E2-E14F-A39D-DAC0E186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49C4D2-4EBD-4F48-BCE4-CEC381D6E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749764-F4A8-CB48-BDE6-7D7B2E790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C8BBF2-1454-E54E-BBF3-DA256376E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76F401-0AD1-EC46-9896-D2F108A5B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2F37A8-0B4F-474C-92A0-40D3ED48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6C65-14D7-404E-BA78-0FCE309B5370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5125C5-128C-DE46-807D-D45D007D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57C7A1-EA4E-8743-B0EE-E237C0EE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7A9C-3F86-4D41-A148-3FDBD04B83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949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8B9CF-DEB1-E54A-9CAE-2AC1908E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4517C1-3308-244B-B619-7C72127C3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6C65-14D7-404E-BA78-0FCE309B5370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D19BE5-BF93-E944-AB43-2F7D050F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D89C91-83AC-8144-B284-B1E1BA9A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7A9C-3F86-4D41-A148-3FDBD04B83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14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E7BAAC-24FC-9141-94F4-FB5F68F2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6C65-14D7-404E-BA78-0FCE309B5370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5167DA-0599-934B-A7DD-5F1DFEEA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2BE98E-1822-1B48-B7B2-0BBD5E5E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7A9C-3F86-4D41-A148-3FDBD04B83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422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F63D4-893E-B44D-8B04-2D3C94B1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F71DDE-D770-C846-8ADB-13422A44E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94FF99-402F-0348-A4BF-B2C3DD0F5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240242-756E-5640-84BC-7335C053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6C65-14D7-404E-BA78-0FCE309B5370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2F222C-1DD8-AD4A-B53C-A6485D7E3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270792-8570-0C4A-9118-D934A4C1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7A9C-3F86-4D41-A148-3FDBD04B83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989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7974E-C8EA-3948-B217-B2CA2D49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FB49F8-C1BB-9F41-9AF0-AE667D93BA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D5D2F2-CF35-C54C-ACE2-6D4E401FB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C1539E-8D9A-624C-BB7D-3D59B115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6C65-14D7-404E-BA78-0FCE309B5370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BA067A-D784-2149-A3D1-BF8F2E2CE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4B505A-BB8E-6144-8FD8-AC8572DC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7A9C-3F86-4D41-A148-3FDBD04B83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946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189839-82DB-9F44-8742-B5E249EC5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C644B1-2BBC-4347-87E0-682328AD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F5A291-5CA1-CE4B-9F8F-8BA7BB079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F6C65-14D7-404E-BA78-0FCE309B5370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DA2F0B-2D90-204C-823F-481DEA2A0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6359E9-491C-A340-BDDD-767AF92CF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07A9C-3F86-4D41-A148-3FDBD04B83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66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B7C09-74AB-4E4F-B076-DE48F7551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0" y="1049846"/>
            <a:ext cx="10454640" cy="2387600"/>
          </a:xfrm>
        </p:spPr>
        <p:txBody>
          <a:bodyPr>
            <a:normAutofit/>
          </a:bodyPr>
          <a:lstStyle/>
          <a:p>
            <a:r>
              <a:rPr kumimoji="1" lang="en-US" altLang="zh-CN" sz="5400" dirty="0"/>
              <a:t>MATCHA</a:t>
            </a:r>
            <a:r>
              <a:rPr kumimoji="1" lang="zh-CN" altLang="en-US" sz="5400" dirty="0"/>
              <a:t>：去中心化</a:t>
            </a:r>
            <a:r>
              <a:rPr kumimoji="1" lang="en-US" altLang="zh-CN" sz="5400" dirty="0"/>
              <a:t>SGD</a:t>
            </a:r>
            <a:r>
              <a:rPr kumimoji="1" lang="zh-CN" altLang="en-US" sz="5400" dirty="0"/>
              <a:t>加速算法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AECE2F-6F83-B34B-82D4-DC097EF83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2760" y="3894646"/>
            <a:ext cx="9144000" cy="1655762"/>
          </a:xfrm>
        </p:spPr>
        <p:txBody>
          <a:bodyPr/>
          <a:lstStyle/>
          <a:p>
            <a:r>
              <a:rPr kumimoji="1" lang="en-US" altLang="zh-CN" dirty="0"/>
              <a:t>			</a:t>
            </a:r>
            <a:r>
              <a:rPr kumimoji="1" lang="zh-CN" altLang="en-US" sz="3200" dirty="0"/>
              <a:t>分享者：张召凯</a:t>
            </a:r>
            <a:endParaRPr kumimoji="1" lang="en-US" altLang="zh-CN" sz="3200" dirty="0"/>
          </a:p>
          <a:p>
            <a:r>
              <a:rPr kumimoji="1" lang="en-US" altLang="zh-CN" sz="3200" dirty="0"/>
              <a:t>			</a:t>
            </a:r>
            <a:r>
              <a:rPr kumimoji="1" lang="zh-CN" altLang="en-US" sz="3200" dirty="0"/>
              <a:t>日期：</a:t>
            </a:r>
            <a:r>
              <a:rPr kumimoji="1" lang="en-US" altLang="zh-CN" sz="3200" dirty="0"/>
              <a:t>2019.11.2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81345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2F5E9-0252-5E4A-B55C-93760C3A8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计算匹配项激活概率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B8027D-6A4D-9D48-8DDF-A5D1BF2286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6059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图论预备知识：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effectLst/>
                  </a:rPr>
                  <a:t>通信图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effectLst/>
                  </a:rPr>
                  <a:t>可以抽象为邻接矩阵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CN" dirty="0">
                    <a:effectLst/>
                  </a:rPr>
                  <a:t>,</a:t>
                </a:r>
                <a:r>
                  <a:rPr lang="zh-CN" altLang="en-US" dirty="0">
                    <a:effectLst/>
                  </a:rPr>
                  <a:t> </a:t>
                </a:r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/>
                  <a:t>，</a:t>
                </a:r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dirty="0"/>
                  <a:t>;</a:t>
                </a:r>
                <a:r>
                  <a:rPr lang="zh-CN" altLang="en-US" dirty="0"/>
                  <a:t>否则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。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是连通图时，拉普拉斯矩阵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/>
                  <a:t>代表第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en-US" dirty="0"/>
                  <a:t>个节点的度。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zh-CN" altLang="en-US" dirty="0"/>
                  <a:t>的第二小的特征值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严格大于</a:t>
                </a:r>
                <a:r>
                  <a:rPr lang="en-US" altLang="zh-CN" dirty="0"/>
                  <a:t>0,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b="1" dirty="0"/>
                  <a:t>的值越大，表示图越密。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B8027D-6A4D-9D48-8DDF-A5D1BF2286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605911"/>
              </a:xfrm>
              <a:blipFill>
                <a:blip r:embed="rId3"/>
                <a:stretch>
                  <a:fillRect l="-1086" t="-3169" r="-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623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7FB1A-05B7-144E-A154-A84D0690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计算匹配项激活概率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9D5407-516E-A44E-9709-9D500D3BF8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zh-CN" altLang="en-US" dirty="0"/>
                  <a:t>对于任意的匹配项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j</m:t>
                    </m:r>
                    <m:r>
                      <a:rPr kumimoji="1" lang="zh-CN" altLang="en-US" b="0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kumimoji="1" lang="zh-CN" altLang="en-US" dirty="0"/>
                  <a:t>分配一个独立的伯努利随机变量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kumimoji="1" lang="zh-CN" altLang="en-US" dirty="0"/>
                  <a:t>（为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的概率为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的概率为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kumimoji="1" lang="zh-CN" altLang="en-US" dirty="0"/>
                  <a:t>）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即该匹配项被激活的概率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则每次迭代的通信时间期望为（任意两节点通讯时间假设为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）：</a:t>
                </a: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b="0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9D5407-516E-A44E-9709-9D500D3BF8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7A69A66E-CF99-9E40-AD08-04C67CED2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612" y="4166107"/>
            <a:ext cx="6821932" cy="149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4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5A84E-8BEC-BE40-A83F-8B221594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计算匹配项激活概率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A792B7-DF8C-E342-A29A-DA7F03D9CB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4666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zh-CN" altLang="en-US" dirty="0"/>
                  <a:t>对于任意的匹配项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kumimoji="1" lang="zh-CN" altLang="en-US" dirty="0"/>
                  <a:t>，若该匹配项被激活的概率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CN" dirty="0"/>
                  <a:t>=1</a:t>
                </a:r>
                <a:r>
                  <a:rPr kumimoji="1" lang="zh-CN" altLang="en-US" dirty="0"/>
                  <a:t>，则</a:t>
                </a:r>
                <a:r>
                  <a:rPr kumimoji="1" lang="en-US" altLang="zh-CN" dirty="0"/>
                  <a:t>MATCHA</a:t>
                </a:r>
                <a:r>
                  <a:rPr kumimoji="1" lang="zh-CN" altLang="en-US" dirty="0"/>
                  <a:t>算法等价于去中心化</a:t>
                </a:r>
                <a:r>
                  <a:rPr kumimoji="1" lang="en-US" altLang="zh-CN" dirty="0"/>
                  <a:t>SGD</a:t>
                </a:r>
                <a:r>
                  <a:rPr kumimoji="1" lang="zh-CN" altLang="en-US" dirty="0"/>
                  <a:t>算法。</a:t>
                </a: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此时每次迭代的通信时间期望为</a:t>
                </a:r>
                <a:r>
                  <a:rPr kumimoji="1" lang="en-US" altLang="zh-CN" dirty="0"/>
                  <a:t>M</a:t>
                </a:r>
                <a:r>
                  <a:rPr kumimoji="1" lang="zh-CN" altLang="en-US" dirty="0"/>
                  <a:t>，即最大的</a:t>
                </a:r>
                <a:r>
                  <a:rPr lang="zh-CN" altLang="en-US" dirty="0"/>
                  <a:t>最大节点度。</a:t>
                </a: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在通信时间期望</a:t>
                </a:r>
                <a:r>
                  <a:rPr kumimoji="1" lang="en-US" altLang="zh-CN" dirty="0"/>
                  <a:t>&lt;M</a:t>
                </a:r>
                <a:r>
                  <a:rPr kumimoji="1" lang="zh-CN" altLang="en-US" dirty="0"/>
                  <a:t>情况下，找到最大化通信拓扑结构连接性对应的匹配项激活概率。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A792B7-DF8C-E342-A29A-DA7F03D9CB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46664" cy="4351338"/>
              </a:xfrm>
              <a:blipFill>
                <a:blip r:embed="rId2"/>
                <a:stretch>
                  <a:fillRect l="-1073" t="-2339" r="-9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602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824E4-125A-6945-9A56-3EB8A4A5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计算匹配项激活概率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5276A8-1917-1548-8BCE-BA09D0D07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优化问题：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D63230-10DD-8C4A-8A74-9BDF687F5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7499"/>
            <a:ext cx="9349308" cy="230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8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1715A-ED0F-2441-869D-CF559E74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生成随机拓扑序列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2DFE22-24FD-F64D-B8AA-D56754F9C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根据优化得到的一组最优激活概率，可以生成在指定的通信时间期望限制下的最稠密的通信拓扑图。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04640C-C10F-DA46-9DBF-CB6C66098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59" y="3257328"/>
            <a:ext cx="10054082" cy="274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8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65094-6079-064E-B86A-FD464124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实验与总结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1D63FD-5973-6549-ACA1-9F430F7CE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95983"/>
            <a:ext cx="9261094" cy="527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30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44F12-A1CE-6148-8CF0-28F424C1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实验与总结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CE29E5-CFBE-A044-8B37-9E7BD3669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8186"/>
            <a:ext cx="8815832" cy="49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3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9C9B3-2083-134B-B06C-146E6E1A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6027A-FB76-0E4B-88B6-E9CADC83F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应用场景</a:t>
            </a:r>
            <a:endParaRPr kumimoji="1" lang="en-US" altLang="zh-CN" dirty="0"/>
          </a:p>
          <a:p>
            <a:r>
              <a:rPr kumimoji="1" lang="zh-CN" altLang="en-US" dirty="0"/>
              <a:t>经典算法</a:t>
            </a:r>
            <a:endParaRPr kumimoji="1" lang="en-US" altLang="zh-CN" dirty="0"/>
          </a:p>
          <a:p>
            <a:r>
              <a:rPr kumimoji="1" lang="zh-CN" altLang="en-US" dirty="0"/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415836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F3EED-87BB-414D-AC11-399DDCB9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应用场景</a:t>
            </a:r>
            <a:endParaRPr kumimoji="1"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E85FC6-E66E-E546-8DF3-EC18E5B6E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随着机器学习的发展，集中式的训练方式渐渐不能满足实际情况下的应用场景。尤其在传感器网络、多代理系统以及在边缘设备上的海量数据，更难以采用集中式的训练方式，所以分布式的机器学习引起了越来越多的关注。在分布式的机器学习算法中又分为中心化和</a:t>
            </a:r>
            <a:r>
              <a:rPr lang="zh-CN" altLang="en-US" dirty="0">
                <a:solidFill>
                  <a:srgbClr val="FF0000"/>
                </a:solidFill>
              </a:rPr>
              <a:t>去中心化</a:t>
            </a:r>
            <a:r>
              <a:rPr lang="zh-CN" altLang="en-US" dirty="0"/>
              <a:t>两种形式，而去中心化形式是目前研究的热门。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11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B49F8-49D7-0C42-ABE7-6506B382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经典算法</a:t>
            </a:r>
            <a:endParaRPr kumimoji="1"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1C264-A0F8-6446-9A51-CA484194A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9335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dirty="0"/>
              <a:t>去中心化</a:t>
            </a:r>
            <a:r>
              <a:rPr kumimoji="1" lang="en-US" altLang="zh-CN" dirty="0"/>
              <a:t>SGD(</a:t>
            </a:r>
            <a:r>
              <a:rPr lang="en" altLang="zh-CN" dirty="0"/>
              <a:t>vanilla decentralized SGD</a:t>
            </a:r>
            <a:r>
              <a:rPr kumimoji="1" lang="en-US" altLang="zh-CN" dirty="0"/>
              <a:t>)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该算法从邻居节点获取信息并用于参数的更新。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DBEA12-4079-DD46-8DEF-7FBEECB29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48" y="2792413"/>
            <a:ext cx="5255683" cy="13957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217D614-E914-634A-805D-FCC0B7934DE7}"/>
              </a:ext>
            </a:extLst>
          </p:cNvPr>
          <p:cNvSpPr txBox="1"/>
          <p:nvPr/>
        </p:nvSpPr>
        <p:spPr>
          <a:xfrm>
            <a:off x="2065866" y="4297024"/>
            <a:ext cx="4190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x</a:t>
            </a:r>
            <a:r>
              <a:rPr lang="zh-CN" altLang="en" dirty="0"/>
              <a:t>是</a:t>
            </a:r>
            <a:r>
              <a:rPr lang="zh-CN" altLang="en-US" dirty="0"/>
              <a:t>参数，</a:t>
            </a:r>
            <a:r>
              <a:rPr lang="en-US" altLang="zh-CN" dirty="0"/>
              <a:t>W</a:t>
            </a:r>
            <a:r>
              <a:rPr lang="zh-CN" altLang="en-US" dirty="0"/>
              <a:t>是对称的邻居节点比重矩阵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87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AC4F2-A6A4-8246-8E67-F121D6DF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经典算法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D1262-5296-924C-86F4-4A2873577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周期的去中心化</a:t>
            </a:r>
            <a:r>
              <a:rPr kumimoji="1" lang="en-US" altLang="zh-CN" dirty="0"/>
              <a:t>SGD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每个节点与邻居进行同步之前，现在本地进行一定次数的参数更新。</a:t>
            </a:r>
          </a:p>
        </p:txBody>
      </p:sp>
    </p:spTree>
    <p:extLst>
      <p:ext uri="{BB962C8B-B14F-4D97-AF65-F5344CB8AC3E}">
        <p14:creationId xmlns:p14="http://schemas.microsoft.com/office/powerpoint/2010/main" val="1700492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B1A2A-8BEE-9B45-B4EC-53BFEFCE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00937-59A8-DD42-BAA3-EDF94D724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上述去中心化的分布式训练中通常会遇到</a:t>
            </a:r>
            <a:r>
              <a:rPr kumimoji="1" lang="en-US" altLang="zh-CN" dirty="0"/>
              <a:t>error-runtime</a:t>
            </a:r>
            <a:r>
              <a:rPr kumimoji="1" lang="zh-CN" altLang="en-US" dirty="0"/>
              <a:t>的权衡问题。比如</a:t>
            </a:r>
            <a:r>
              <a:rPr lang="zh-CN" altLang="en-US" dirty="0"/>
              <a:t>较密集的（稀疏）网络通信拓扑导致更快（较慢）的错误率收敛，但每次迭代会产生更多（更少）的通信时间</a:t>
            </a:r>
            <a:r>
              <a:rPr lang="en-US" altLang="zh-CN" dirty="0"/>
              <a:t>/</a:t>
            </a:r>
            <a:r>
              <a:rPr lang="zh-CN" altLang="en-US" dirty="0"/>
              <a:t>延迟。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即错误率收敛时间（</a:t>
            </a:r>
            <a:r>
              <a:rPr lang="en-US" altLang="zh-CN" dirty="0"/>
              <a:t>error</a:t>
            </a:r>
            <a:r>
              <a:rPr lang="zh-CN" altLang="en-US" dirty="0"/>
              <a:t>）与通信量</a:t>
            </a:r>
            <a:r>
              <a:rPr lang="en-US" altLang="zh-CN" dirty="0"/>
              <a:t>(runtime)</a:t>
            </a:r>
            <a:r>
              <a:rPr lang="zh-CN" altLang="en-US" dirty="0"/>
              <a:t>成负相关的。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50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BAC0A-0051-654C-BA35-CBFB58158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MATCHA</a:t>
            </a:r>
            <a:r>
              <a:rPr kumimoji="1" lang="zh-CN" altLang="en-US" dirty="0"/>
              <a:t>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FFB8F-4827-3547-BDBF-36FDD5809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整体插图</a:t>
            </a:r>
            <a:endParaRPr kumimoji="1" lang="en-US" altLang="zh-CN" dirty="0"/>
          </a:p>
          <a:p>
            <a:r>
              <a:rPr kumimoji="1" lang="zh-CN" altLang="en-US" dirty="0"/>
              <a:t>分解匹配项</a:t>
            </a:r>
            <a:endParaRPr kumimoji="1" lang="en-US" altLang="zh-CN" dirty="0"/>
          </a:p>
          <a:p>
            <a:r>
              <a:rPr kumimoji="1" lang="zh-CN" altLang="en-US" dirty="0"/>
              <a:t>计算匹配项激活概率</a:t>
            </a:r>
            <a:endParaRPr kumimoji="1" lang="en-US" altLang="zh-CN" dirty="0"/>
          </a:p>
          <a:p>
            <a:r>
              <a:rPr kumimoji="1" lang="zh-CN" altLang="en-US" dirty="0"/>
              <a:t>生成随机拓扑序列</a:t>
            </a:r>
          </a:p>
        </p:txBody>
      </p:sp>
    </p:spTree>
    <p:extLst>
      <p:ext uri="{BB962C8B-B14F-4D97-AF65-F5344CB8AC3E}">
        <p14:creationId xmlns:p14="http://schemas.microsoft.com/office/powerpoint/2010/main" val="295688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63AF9-6613-0C43-86B2-5975A1DE0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整体插图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F079AD-1691-014E-94F5-F0BD010B6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99" y="1690688"/>
            <a:ext cx="9956801" cy="464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1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F6280-A76A-9648-BF56-684A233A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分解匹配项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A3F20-A06F-3D4D-B4A3-29CFC20B4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333333"/>
                </a:solidFill>
                <a:latin typeface="Open Sans"/>
              </a:rPr>
              <a:t>匹配项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：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G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中的一个匹配项是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G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的一个子图，匹配项中每个顶点最多入射一个边。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分解通信图获取匹配项的工作可以通过匹配项分解算法。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sz="2400" dirty="0"/>
              <a:t>推荐使用</a:t>
            </a:r>
            <a:r>
              <a:rPr lang="en" altLang="zh-CN" sz="2400" dirty="0"/>
              <a:t>polynomial-time edge coloring algorithm</a:t>
            </a:r>
            <a:r>
              <a:rPr lang="zh-CN" altLang="en-US" sz="2400" dirty="0"/>
              <a:t>。可以保证匹配项数目等于</a:t>
            </a:r>
            <a:r>
              <a:rPr lang="en-US" altLang="zh-CN" sz="2400" dirty="0"/>
              <a:t>M</a:t>
            </a:r>
            <a:r>
              <a:rPr lang="zh-CN" altLang="en-US" sz="2400" dirty="0"/>
              <a:t>或</a:t>
            </a:r>
            <a:r>
              <a:rPr lang="en-US" altLang="zh-CN" sz="2400" dirty="0"/>
              <a:t>M+1,M</a:t>
            </a:r>
            <a:r>
              <a:rPr lang="zh-CN" altLang="en-US" sz="2400" dirty="0"/>
              <a:t>是最大节点度。</a:t>
            </a:r>
            <a:endParaRPr lang="en" altLang="zh-CN" sz="2400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962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750</Words>
  <Application>Microsoft Macintosh PowerPoint</Application>
  <PresentationFormat>宽屏</PresentationFormat>
  <Paragraphs>79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Open Sans</vt:lpstr>
      <vt:lpstr>Arial</vt:lpstr>
      <vt:lpstr>Cambria Math</vt:lpstr>
      <vt:lpstr>Office 主题​​</vt:lpstr>
      <vt:lpstr>MATCHA：去中心化SGD加速算法</vt:lpstr>
      <vt:lpstr>背景介绍</vt:lpstr>
      <vt:lpstr>应用场景</vt:lpstr>
      <vt:lpstr>经典算法</vt:lpstr>
      <vt:lpstr>经典算法</vt:lpstr>
      <vt:lpstr>问题</vt:lpstr>
      <vt:lpstr>MATCHA框架</vt:lpstr>
      <vt:lpstr>整体插图</vt:lpstr>
      <vt:lpstr>分解匹配项</vt:lpstr>
      <vt:lpstr>计算匹配项激活概率</vt:lpstr>
      <vt:lpstr>计算匹配项激活概率</vt:lpstr>
      <vt:lpstr>计算匹配项激活概率</vt:lpstr>
      <vt:lpstr>计算匹配项激活概率</vt:lpstr>
      <vt:lpstr>生成随机拓扑序列</vt:lpstr>
      <vt:lpstr>实验与总结</vt:lpstr>
      <vt:lpstr>实验与总结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Jason</dc:creator>
  <cp:lastModifiedBy>Zhang Jason</cp:lastModifiedBy>
  <cp:revision>70</cp:revision>
  <dcterms:created xsi:type="dcterms:W3CDTF">2019-11-01T13:18:48Z</dcterms:created>
  <dcterms:modified xsi:type="dcterms:W3CDTF">2019-11-02T05:42:06Z</dcterms:modified>
</cp:coreProperties>
</file>