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7" r:id="rId3"/>
    <p:sldId id="273" r:id="rId4"/>
    <p:sldId id="312" r:id="rId5"/>
    <p:sldId id="313" r:id="rId6"/>
    <p:sldId id="314" r:id="rId7"/>
    <p:sldId id="315" r:id="rId8"/>
    <p:sldId id="309" r:id="rId9"/>
    <p:sldId id="316" r:id="rId10"/>
    <p:sldId id="318" r:id="rId11"/>
    <p:sldId id="334" r:id="rId12"/>
    <p:sldId id="330" r:id="rId13"/>
    <p:sldId id="331" r:id="rId14"/>
    <p:sldId id="332" r:id="rId15"/>
    <p:sldId id="335" r:id="rId16"/>
    <p:sldId id="333" r:id="rId17"/>
    <p:sldId id="336" r:id="rId18"/>
    <p:sldId id="337" r:id="rId19"/>
    <p:sldId id="338" r:id="rId20"/>
    <p:sldId id="339" r:id="rId21"/>
    <p:sldId id="340" r:id="rId22"/>
    <p:sldId id="310" r:id="rId23"/>
    <p:sldId id="321" r:id="rId24"/>
    <p:sldId id="322" r:id="rId25"/>
    <p:sldId id="323" r:id="rId26"/>
    <p:sldId id="341" r:id="rId27"/>
    <p:sldId id="311" r:id="rId28"/>
    <p:sldId id="325" r:id="rId29"/>
    <p:sldId id="32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0" autoAdjust="0"/>
    <p:restoredTop sz="75343"/>
  </p:normalViewPr>
  <p:slideViewPr>
    <p:cSldViewPr snapToGrid="0">
      <p:cViewPr varScale="1">
        <p:scale>
          <a:sx n="85" d="100"/>
          <a:sy n="85" d="100"/>
        </p:scale>
        <p:origin x="2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深度模型发展趋势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层数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AlexNet</c:v>
                </c:pt>
                <c:pt idx="1">
                  <c:v>VGG</c:v>
                </c:pt>
                <c:pt idx="2">
                  <c:v>GoogleNet</c:v>
                </c:pt>
                <c:pt idx="3">
                  <c:v>人脑</c:v>
                </c:pt>
                <c:pt idx="4">
                  <c:v>ResNet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19</c:v>
                </c:pt>
                <c:pt idx="2">
                  <c:v>22</c:v>
                </c:pt>
                <c:pt idx="3">
                  <c:v>0</c:v>
                </c:pt>
                <c:pt idx="4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7-1D4F-B10A-2CD85A9BDD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top5 错误率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AlexNet</c:v>
                </c:pt>
                <c:pt idx="1">
                  <c:v>VGG</c:v>
                </c:pt>
                <c:pt idx="2">
                  <c:v>GoogleNet</c:v>
                </c:pt>
                <c:pt idx="3">
                  <c:v>人脑</c:v>
                </c:pt>
                <c:pt idx="4">
                  <c:v>ResNet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16.399999999999999</c:v>
                </c:pt>
                <c:pt idx="1">
                  <c:v>7.3</c:v>
                </c:pt>
                <c:pt idx="2">
                  <c:v>6.7</c:v>
                </c:pt>
                <c:pt idx="3">
                  <c:v>5</c:v>
                </c:pt>
                <c:pt idx="4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7-1D4F-B10A-2CD85A9BD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5865712"/>
        <c:axId val="1873364064"/>
      </c:barChart>
      <c:catAx>
        <c:axId val="187586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3364064"/>
        <c:crosses val="autoZero"/>
        <c:auto val="1"/>
        <c:lblAlgn val="ctr"/>
        <c:lblOffset val="100"/>
        <c:noMultiLvlLbl val="0"/>
      </c:catAx>
      <c:valAx>
        <c:axId val="18733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586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  <a:headEnd w="lg" len="lg"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  <a:headEnd w="lg" len="lg"/>
                <a:tailEnd w="lg" len="lg"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3B-844C-831E-1156DF81A193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93B-844C-831E-1156DF81A193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93B-844C-831E-1156DF81A19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93B-844C-831E-1156DF81A19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bg1"/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lg"/>
                  <a:tailEnd w="lg" len="lg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93B-844C-831E-1156DF81A193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3B-844C-831E-1156DF81A1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alpha val="93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3B-844C-831E-1156DF81A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53280"/>
        <c:axId val="110755200"/>
      </c:radarChart>
      <c:catAx>
        <c:axId val="1107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755200"/>
        <c:crosses val="autoZero"/>
        <c:auto val="1"/>
        <c:lblAlgn val="ctr"/>
        <c:lblOffset val="100"/>
        <c:noMultiLvlLbl val="0"/>
      </c:catAx>
      <c:valAx>
        <c:axId val="110755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75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与主流的模型相比：</a:t>
            </a:r>
            <a:endParaRPr kumimoji="1" lang="en-US" altLang="zh-CN" dirty="0"/>
          </a:p>
          <a:p>
            <a:r>
              <a:rPr kumimoji="1" lang="zh-CN" altLang="en-US" dirty="0"/>
              <a:t>轻量化模型特点：保证准确率的同时，消耗较少的资源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轻量化模型主要是针对计算和存储资源有限的设备，比如移动设备设计的。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90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3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6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2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Top5</a:t>
            </a:r>
            <a:r>
              <a:rPr kumimoji="1" lang="zh-CN" altLang="en-US" dirty="0"/>
              <a:t>分类错误率：</a:t>
            </a:r>
            <a:endParaRPr kumimoji="1" lang="en-US" altLang="zh-CN" dirty="0"/>
          </a:p>
          <a:p>
            <a:r>
              <a:rPr kumimoji="1" lang="en-US" altLang="zh-CN" dirty="0" err="1"/>
              <a:t>AlexNet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16.4</a:t>
            </a:r>
          </a:p>
          <a:p>
            <a:r>
              <a:rPr kumimoji="1" lang="zh-CN" altLang="en-US" dirty="0"/>
              <a:t>第二名：</a:t>
            </a:r>
            <a:r>
              <a:rPr kumimoji="1" lang="en-US" altLang="zh-CN" dirty="0"/>
              <a:t>26.2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人工分类：</a:t>
            </a:r>
            <a:r>
              <a:rPr kumimoji="1" lang="en-US" altLang="zh-CN" dirty="0"/>
              <a:t>5.0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2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googleNet</a:t>
            </a:r>
            <a:r>
              <a:rPr kumimoji="1" lang="zh-CN" altLang="en-US" dirty="0"/>
              <a:t>也叫做</a:t>
            </a:r>
            <a:r>
              <a:rPr kumimoji="1" lang="en-US" altLang="zh-CN" dirty="0" err="1"/>
              <a:t>inceptionNet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5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随着模型越来越深，模型的性能也越来越好。但是模型越深也意味着模型的参数和计算量越来越大。虽然模型的性能已经超越了人类，但是要实际运用还有很大困难。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我们今天介绍的</a:t>
            </a:r>
            <a:r>
              <a:rPr kumimoji="1" lang="en-US" altLang="zh-CN" dirty="0" err="1"/>
              <a:t>MobileNet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公司推出的一个轻量化深度模型。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人工网络结构的设计很依赖于人的经验。很难设计出来，但是用代码容易实现。很适合新手去练手。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5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深度卷积是通道隔离的。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4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要比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zh-CN" altLang="en-US" dirty="0"/>
                  <a:t>大的多。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要比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𝐷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𝐾</a:t>
                </a:r>
                <a:r>
                  <a:rPr kumimoji="1" lang="zh-CN" altLang="en-US" dirty="0"/>
                  <a:t>大的多。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6B39F-60C5-4185-B80B-F85AE638C1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8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3430" y="728260"/>
            <a:ext cx="9405139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轻量化模型</a:t>
            </a:r>
            <a:endParaRPr lang="en-US" altLang="zh-CN" sz="11500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15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1500" dirty="0" err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MobileNets</a:t>
            </a:r>
            <a:endParaRPr lang="zh-CN" altLang="en-US" sz="11500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分享人：张召凯</a:t>
            </a:r>
            <a:endParaRPr lang="zh-CN" altLang="en-US" sz="115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深度可分卷积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32"/>
              <p:cNvSpPr txBox="1"/>
              <p:nvPr/>
            </p:nvSpPr>
            <p:spPr>
              <a:xfrm>
                <a:off x="1592917" y="2226853"/>
                <a:ext cx="7742152" cy="279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zh-CN" sz="2400" dirty="0"/>
                  <a:t>深度可分卷积是分解卷积的一种—通过将一个标准卷积分解为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深度卷积</a:t>
                </a:r>
                <a:r>
                  <a:rPr lang="zh-CN" altLang="zh-CN" sz="2400" dirty="0"/>
                  <a:t>和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点卷积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zh-CN" altLang="zh-CN" sz="2400" dirty="0"/>
                  <a:t>卷积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zh-CN" sz="2400" dirty="0"/>
                  <a:t>深度卷积对每一个输入通道应用一个过滤器，点卷积用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zh-CN" altLang="zh-CN" sz="2400" dirty="0"/>
                  <a:t>卷机将深度卷积的输出进行结合</a:t>
                </a:r>
                <a:r>
                  <a:rPr lang="zh-CN" altLang="zh-CN" sz="2400" dirty="0">
                    <a:effectLst/>
                  </a:rPr>
                  <a:t>  </a:t>
                </a:r>
                <a:endParaRPr lang="en-US" altLang="zh-CN" sz="2400" dirty="0"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17" y="2226853"/>
                <a:ext cx="7742152" cy="2799100"/>
              </a:xfrm>
              <a:prstGeom prst="rect">
                <a:avLst/>
              </a:prstGeom>
              <a:blipFill>
                <a:blip r:embed="rId3"/>
                <a:stretch>
                  <a:fillRect l="-98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327011-D00E-8B42-AAB7-19060E2E3F86}"/>
                  </a:ext>
                </a:extLst>
              </p:cNvPr>
              <p:cNvSpPr txBox="1"/>
              <p:nvPr/>
            </p:nvSpPr>
            <p:spPr>
              <a:xfrm>
                <a:off x="1206033" y="1897039"/>
                <a:ext cx="97472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/>
                  <a:t>对于输入为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dirty="0"/>
                  <a:t>的特征图，并且要生成一个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2400" dirty="0"/>
                  <a:t>的特征图，</a:t>
                </a:r>
                <a:endParaRPr lang="en-US" altLang="zh-CN" sz="2400" dirty="0"/>
              </a:p>
              <a:p>
                <a:r>
                  <a:rPr lang="zh-CN" altLang="en-US" sz="2400" dirty="0"/>
                  <a:t>卷积核大小为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zh-CN" sz="2400" dirty="0"/>
                  <a:t>其中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/>
                  <a:t>是方形输入</a:t>
                </a:r>
                <a:r>
                  <a:rPr lang="zh-CN" altLang="en-US" sz="2400" dirty="0"/>
                  <a:t>、输出</a:t>
                </a:r>
                <a:r>
                  <a:rPr lang="zh-CN" altLang="zh-CN" sz="2400" dirty="0"/>
                  <a:t>特征图的空间宽度和高度，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400" dirty="0"/>
                  <a:t>是输入的通道数，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2400" dirty="0"/>
                  <a:t>是输出通道数</a:t>
                </a:r>
                <a:r>
                  <a:rPr lang="zh-CN" altLang="zh-CN" sz="2400" dirty="0">
                    <a:effectLst/>
                  </a:rPr>
                  <a:t> 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327011-D00E-8B42-AAB7-19060E2E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33" y="1897039"/>
                <a:ext cx="9747240" cy="2308324"/>
              </a:xfrm>
              <a:prstGeom prst="rect">
                <a:avLst/>
              </a:prstGeom>
              <a:blipFill>
                <a:blip r:embed="rId2"/>
                <a:stretch>
                  <a:fillRect l="-911" t="-2732" r="-260" b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01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187912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标准卷积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20FF68-7485-5748-A9AB-0DC5FC36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2226853"/>
            <a:ext cx="5419185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031758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深度可分卷积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0A98A4-EAE7-7840-A253-B84B84BF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1914742"/>
            <a:ext cx="5245100" cy="227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5C9A2A-B487-5C46-A347-B232F553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17" y="4497942"/>
            <a:ext cx="5218938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计算代价对比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5EC4D0-D451-B54C-B5C2-CD61E3F95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51" y="2475845"/>
            <a:ext cx="2413000" cy="381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90F954-E8E4-A04D-B316-7AFD46E3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57" y="3458954"/>
            <a:ext cx="4368800" cy="4191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D4069D-D81E-A146-A070-2CE8AE29A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4598912"/>
            <a:ext cx="5041900" cy="127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E23712-A977-3B4E-9D4B-DAD35594DA93}"/>
              </a:ext>
            </a:extLst>
          </p:cNvPr>
          <p:cNvSpPr txBox="1"/>
          <p:nvPr/>
        </p:nvSpPr>
        <p:spPr>
          <a:xfrm>
            <a:off x="1566755" y="24425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标准卷积：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5F7E6B-AEB3-074E-A3B0-52548AE2F44D}"/>
              </a:ext>
            </a:extLst>
          </p:cNvPr>
          <p:cNvSpPr txBox="1"/>
          <p:nvPr/>
        </p:nvSpPr>
        <p:spPr>
          <a:xfrm>
            <a:off x="1566755" y="34438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深度可分卷积：</a:t>
            </a:r>
          </a:p>
        </p:txBody>
      </p:sp>
    </p:spTree>
    <p:extLst>
      <p:ext uri="{BB962C8B-B14F-4D97-AF65-F5344CB8AC3E}">
        <p14:creationId xmlns:p14="http://schemas.microsoft.com/office/powerpoint/2010/main" val="21299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深度可分卷积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2"/>
              <p:cNvSpPr txBox="1"/>
              <p:nvPr/>
            </p:nvSpPr>
            <p:spPr>
              <a:xfrm>
                <a:off x="1592917" y="2226853"/>
                <a:ext cx="8547370" cy="113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zh-CN" sz="2400" i="1" dirty="0"/>
                  <a:t>使用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zh-CN" sz="2400" i="1" dirty="0"/>
                  <a:t>深度可分卷积在很小的准确下降的情况下，计算量比标准卷积少</a:t>
                </a:r>
                <a:r>
                  <a:rPr lang="en-US" altLang="zh-CN" sz="2400" i="1" dirty="0"/>
                  <a:t>8</a:t>
                </a:r>
                <a:r>
                  <a:rPr lang="zh-CN" altLang="zh-CN" sz="2400" i="1" dirty="0"/>
                  <a:t>～</a:t>
                </a:r>
                <a:r>
                  <a:rPr lang="en-US" altLang="zh-CN" sz="2400" i="1" dirty="0"/>
                  <a:t>9</a:t>
                </a:r>
                <a:r>
                  <a:rPr lang="zh-CN" altLang="zh-CN" sz="2400" i="1" dirty="0"/>
                  <a:t>倍的计算量</a:t>
                </a:r>
                <a:r>
                  <a:rPr lang="zh-CN" altLang="zh-CN" sz="2400" dirty="0">
                    <a:effectLst/>
                  </a:rPr>
                  <a:t> </a:t>
                </a:r>
                <a:endParaRPr lang="en-US" altLang="zh-CN" sz="2400" dirty="0"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17" y="2226853"/>
                <a:ext cx="8547370" cy="1137106"/>
              </a:xfrm>
              <a:prstGeom prst="rect">
                <a:avLst/>
              </a:prstGeom>
              <a:blipFill>
                <a:blip r:embed="rId2"/>
                <a:stretch>
                  <a:fillRect l="-890"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3293983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</a:t>
            </a: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网络块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9CC56F-5702-BF49-A5CA-89C2C619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2226853"/>
            <a:ext cx="5434546" cy="34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2907228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</a:t>
            </a: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网络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B0433C-18AF-7845-828E-CBBEC974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25" y="1251251"/>
            <a:ext cx="5715000" cy="51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187912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宽度乘子</a:t>
            </a:r>
          </a:p>
        </p:txBody>
      </p:sp>
      <p:sp>
        <p:nvSpPr>
          <p:cNvPr id="3" name="文本框 32"/>
          <p:cNvSpPr txBox="1"/>
          <p:nvPr/>
        </p:nvSpPr>
        <p:spPr>
          <a:xfrm>
            <a:off x="1592917" y="2226853"/>
            <a:ext cx="8547370" cy="2245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/>
              <a:t>为了构造这些更小且计算量更小的模型，引入了一个非常简单的参数α，称为</a:t>
            </a:r>
            <a:r>
              <a:rPr lang="zh-CN" altLang="zh-CN" sz="2400" dirty="0">
                <a:solidFill>
                  <a:srgbClr val="FF0000"/>
                </a:solidFill>
              </a:rPr>
              <a:t>宽度乘</a:t>
            </a:r>
            <a:r>
              <a:rPr lang="zh-CN" altLang="en-US" sz="2400" dirty="0">
                <a:solidFill>
                  <a:srgbClr val="FF0000"/>
                </a:solidFill>
              </a:rPr>
              <a:t>子</a:t>
            </a:r>
            <a:r>
              <a:rPr lang="zh-CN" altLang="zh-CN" sz="2400" dirty="0"/>
              <a:t>。 宽度乘</a:t>
            </a:r>
            <a:r>
              <a:rPr lang="zh-CN" altLang="en-US" sz="2400" dirty="0"/>
              <a:t>子</a:t>
            </a:r>
            <a:r>
              <a:rPr lang="zh-CN" altLang="zh-CN" sz="2400" dirty="0"/>
              <a:t>α的作用是在每层</a:t>
            </a:r>
            <a:r>
              <a:rPr lang="zh-CN" altLang="zh-CN" sz="2400" dirty="0">
                <a:solidFill>
                  <a:srgbClr val="FF0000"/>
                </a:solidFill>
              </a:rPr>
              <a:t>均匀地</a:t>
            </a:r>
            <a:r>
              <a:rPr lang="zh-CN" altLang="zh-CN" sz="2400" dirty="0"/>
              <a:t>稀疏网络</a:t>
            </a:r>
            <a:r>
              <a:rPr lang="zh-CN" altLang="en-US" sz="2400" dirty="0"/>
              <a:t>（</a:t>
            </a:r>
            <a:r>
              <a:rPr lang="zh-CN" altLang="zh-CN" sz="2400" dirty="0">
                <a:cs typeface="仿宋" panose="02010609060101010101" charset="-122"/>
              </a:rPr>
              <a:t>对于给定的图层和宽度乘数α，输入通道数</a:t>
            </a:r>
            <a:r>
              <a:rPr lang="en-US" altLang="zh-CN" sz="2400" dirty="0">
                <a:cs typeface="仿宋" panose="02010609060101010101" charset="-122"/>
              </a:rPr>
              <a:t>M</a:t>
            </a:r>
            <a:r>
              <a:rPr lang="zh-CN" altLang="zh-CN" sz="2400" dirty="0">
                <a:cs typeface="仿宋" panose="02010609060101010101" charset="-122"/>
              </a:rPr>
              <a:t>变为α</a:t>
            </a:r>
            <a:r>
              <a:rPr lang="en-US" altLang="zh-CN" sz="2400" dirty="0">
                <a:cs typeface="仿宋" panose="02010609060101010101" charset="-122"/>
              </a:rPr>
              <a:t>M</a:t>
            </a:r>
            <a:r>
              <a:rPr lang="zh-CN" altLang="zh-CN" sz="2400" dirty="0">
                <a:cs typeface="仿宋" panose="02010609060101010101" charset="-122"/>
              </a:rPr>
              <a:t>，输出通道数</a:t>
            </a:r>
            <a:r>
              <a:rPr lang="en-US" altLang="zh-CN" sz="2400" dirty="0">
                <a:cs typeface="仿宋" panose="02010609060101010101" charset="-122"/>
              </a:rPr>
              <a:t>N</a:t>
            </a:r>
            <a:r>
              <a:rPr lang="zh-CN" altLang="zh-CN" sz="2400" dirty="0">
                <a:cs typeface="仿宋" panose="02010609060101010101" charset="-122"/>
              </a:rPr>
              <a:t>变为α</a:t>
            </a:r>
            <a:r>
              <a:rPr lang="en-US" altLang="zh-CN" sz="2400" dirty="0">
                <a:cs typeface="仿宋" panose="02010609060101010101" charset="-122"/>
              </a:rPr>
              <a:t>N</a:t>
            </a:r>
            <a:r>
              <a:rPr lang="zh-CN" altLang="en-US" sz="2400" dirty="0"/>
              <a:t>）</a:t>
            </a:r>
            <a:r>
              <a:rPr lang="zh-CN" altLang="zh-CN" sz="2400" dirty="0"/>
              <a:t>。</a:t>
            </a:r>
            <a:endParaRPr lang="en-US" altLang="zh-CN" sz="24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2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3501152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宽度乘子计算代价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2"/>
              <p:cNvSpPr txBox="1"/>
              <p:nvPr/>
            </p:nvSpPr>
            <p:spPr>
              <a:xfrm>
                <a:off x="1566755" y="3213099"/>
                <a:ext cx="8547370" cy="114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400" dirty="0"/>
                  <a:t>由上式可以看出引入</a:t>
                </a:r>
                <a:r>
                  <a:rPr lang="zh-CN" altLang="zh-CN" sz="2400" dirty="0"/>
                  <a:t>宽度乘</a:t>
                </a:r>
                <a:r>
                  <a:rPr lang="zh-CN" altLang="en-US" sz="2400" dirty="0"/>
                  <a:t>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dirty="0"/>
                  <a:t>计算成本和参数数量大致为</a:t>
                </a:r>
                <a:r>
                  <a:rPr lang="zh-CN" altLang="en-US" sz="2400" dirty="0"/>
                  <a:t>原来的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倍。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一般取</a:t>
                </a:r>
                <a:r>
                  <a:rPr lang="en-US" altLang="zh-CN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0.25</a:t>
                </a:r>
                <a:r>
                  <a:rPr lang="zh-CN" altLang="en-US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，</a:t>
                </a:r>
                <a:r>
                  <a:rPr lang="en-US" altLang="zh-CN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0.5</a:t>
                </a:r>
                <a:r>
                  <a:rPr lang="zh-CN" altLang="en-US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，</a:t>
                </a:r>
                <a:r>
                  <a:rPr lang="en-US" altLang="zh-CN" sz="2400" dirty="0"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0.75</a:t>
                </a:r>
              </a:p>
            </p:txBody>
          </p:sp>
        </mc:Choice>
        <mc:Fallback xmlns="">
          <p:sp>
            <p:nvSpPr>
              <p:cNvPr id="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3213099"/>
                <a:ext cx="8547370" cy="1148199"/>
              </a:xfrm>
              <a:prstGeom prst="rect">
                <a:avLst/>
              </a:prstGeom>
              <a:blipFill>
                <a:blip r:embed="rId2"/>
                <a:stretch>
                  <a:fillRect l="-1039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D463304-B454-614D-93F0-AE3A1E00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2339768"/>
            <a:ext cx="4838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轻量化模型研究方向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2279769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分辨率乘子</a:t>
            </a:r>
          </a:p>
        </p:txBody>
      </p:sp>
      <p:sp>
        <p:nvSpPr>
          <p:cNvPr id="3" name="文本框 32"/>
          <p:cNvSpPr txBox="1"/>
          <p:nvPr/>
        </p:nvSpPr>
        <p:spPr>
          <a:xfrm>
            <a:off x="1592917" y="2226853"/>
            <a:ext cx="8547370" cy="11371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i="1" dirty="0"/>
              <a:t>为了进一步减少了神经网络的计算成本可以设置分辨率乘子</a:t>
            </a:r>
            <a:r>
              <a:rPr lang="el-GR" altLang="zh-CN" sz="2400" i="1" dirty="0"/>
              <a:t>ρ</a:t>
            </a:r>
            <a:r>
              <a:rPr lang="zh-CN" altLang="el-GR" sz="2400" i="1" dirty="0"/>
              <a:t>。 </a:t>
            </a:r>
            <a:r>
              <a:rPr lang="zh-CN" altLang="en-US" sz="2400" i="1" dirty="0"/>
              <a:t>应用于输入图像和网络内部每个层。</a:t>
            </a:r>
            <a:endParaRPr lang="en-US" altLang="zh-CN" sz="24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86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566755" y="1251251"/>
            <a:ext cx="3915489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分辨率乘子计算代价</a:t>
            </a:r>
          </a:p>
        </p:txBody>
      </p:sp>
      <p:sp>
        <p:nvSpPr>
          <p:cNvPr id="3" name="文本框 32"/>
          <p:cNvSpPr txBox="1"/>
          <p:nvPr/>
        </p:nvSpPr>
        <p:spPr>
          <a:xfrm>
            <a:off x="1592917" y="2226853"/>
            <a:ext cx="8547370" cy="583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i="1" dirty="0"/>
              <a:t>当应用宽度乘数</a:t>
            </a:r>
            <a:r>
              <a:rPr lang="el-GR" altLang="zh-CN" sz="2400" i="1" dirty="0"/>
              <a:t>α</a:t>
            </a:r>
            <a:r>
              <a:rPr lang="zh-CN" altLang="en-US" sz="2400" i="1" dirty="0"/>
              <a:t>和分辨率乘数</a:t>
            </a:r>
            <a:r>
              <a:rPr lang="el-GR" altLang="zh-CN" sz="2400" i="1" dirty="0"/>
              <a:t>ρ</a:t>
            </a:r>
            <a:r>
              <a:rPr lang="zh-CN" altLang="en-US" sz="2400" i="1" dirty="0"/>
              <a:t>时</a:t>
            </a:r>
            <a:r>
              <a:rPr lang="el-GR" altLang="zh-CN" sz="2400" i="1" dirty="0"/>
              <a:t> </a:t>
            </a:r>
            <a:endParaRPr lang="en-US" altLang="zh-CN" sz="24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C50E82-182E-814D-A261-81B946B2E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80" y="3132634"/>
            <a:ext cx="5067300" cy="5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7451D1-8ECE-8141-9160-41035156EAF5}"/>
                  </a:ext>
                </a:extLst>
              </p:cNvPr>
              <p:cNvSpPr txBox="1"/>
              <p:nvPr/>
            </p:nvSpPr>
            <p:spPr>
              <a:xfrm>
                <a:off x="1592917" y="4114297"/>
                <a:ext cx="9874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i="1" dirty="0"/>
                  <a:t>由上式可以看出引入</a:t>
                </a:r>
                <a:r>
                  <a:rPr lang="zh-CN" altLang="zh-CN" sz="2400" i="1" dirty="0"/>
                  <a:t>宽度乘</a:t>
                </a:r>
                <a:r>
                  <a:rPr lang="zh-CN" altLang="en-US" sz="2400" i="1" dirty="0"/>
                  <a:t>子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i="1" dirty="0"/>
                      <m:t>ρ</m:t>
                    </m:r>
                  </m:oMath>
                </a14:m>
                <a:r>
                  <a:rPr lang="zh-CN" altLang="zh-CN" sz="2400" i="1" dirty="0"/>
                  <a:t>计算成本和参数数量大致为</a:t>
                </a:r>
                <a:r>
                  <a:rPr lang="zh-CN" altLang="en-US" sz="2400" i="1" dirty="0"/>
                  <a:t>原来的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i="1" dirty="0"/>
                          <m:t>ρ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i="1" dirty="0">
                    <a:sym typeface="+mn-lt"/>
                  </a:rPr>
                  <a:t>倍。</a:t>
                </a:r>
                <a:endParaRPr lang="en-US" altLang="zh-CN" sz="2400" i="1" dirty="0">
                  <a:sym typeface="+mn-lt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7451D1-8ECE-8141-9160-41035156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17" y="4114297"/>
                <a:ext cx="9874755" cy="461665"/>
              </a:xfrm>
              <a:prstGeom prst="rect">
                <a:avLst/>
              </a:prstGeom>
              <a:blipFill>
                <a:blip r:embed="rId4"/>
                <a:stretch>
                  <a:fillRect l="-770" t="-16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32583B5-1E20-404D-8D4A-462A3B708931}"/>
              </a:ext>
            </a:extLst>
          </p:cNvPr>
          <p:cNvSpPr/>
          <p:nvPr/>
        </p:nvSpPr>
        <p:spPr>
          <a:xfrm>
            <a:off x="7719934" y="1596219"/>
            <a:ext cx="4017364" cy="24274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一般我们都直接选定分辨率的图片，</a:t>
            </a:r>
            <a:r>
              <a:rPr lang="zh-CN" altLang="el-GR" i="1" dirty="0">
                <a:sym typeface="+mn-lt"/>
              </a:rPr>
              <a:t>分辨率</a:t>
            </a:r>
            <a:r>
              <a:rPr lang="zh-CN" altLang="en-US" i="1" dirty="0">
                <a:sym typeface="+mn-lt"/>
              </a:rPr>
              <a:t>一般取</a:t>
            </a:r>
            <a:r>
              <a:rPr lang="en-US" altLang="zh-CN" i="1" dirty="0">
                <a:sym typeface="+mn-lt"/>
              </a:rPr>
              <a:t>224</a:t>
            </a:r>
            <a:r>
              <a:rPr lang="zh-CN" altLang="en-US" i="1" dirty="0">
                <a:sym typeface="+mn-lt"/>
              </a:rPr>
              <a:t>，</a:t>
            </a:r>
            <a:r>
              <a:rPr lang="en-US" altLang="zh-CN" i="1" dirty="0">
                <a:sym typeface="+mn-lt"/>
              </a:rPr>
              <a:t>192</a:t>
            </a:r>
            <a:r>
              <a:rPr lang="zh-CN" altLang="en-US" i="1" dirty="0">
                <a:sym typeface="+mn-lt"/>
              </a:rPr>
              <a:t>，</a:t>
            </a:r>
            <a:r>
              <a:rPr lang="en-US" altLang="zh-CN" i="1" dirty="0">
                <a:sym typeface="+mn-lt"/>
              </a:rPr>
              <a:t>160</a:t>
            </a:r>
            <a:r>
              <a:rPr lang="zh-CN" altLang="en-US" i="1" dirty="0">
                <a:sym typeface="+mn-lt"/>
              </a:rPr>
              <a:t>或</a:t>
            </a:r>
            <a:r>
              <a:rPr lang="en-US" altLang="zh-CN" i="1" dirty="0">
                <a:sym typeface="+mn-lt"/>
              </a:rPr>
              <a:t>128</a:t>
            </a:r>
          </a:p>
          <a:p>
            <a:pPr algn="ctr"/>
            <a:r>
              <a:rPr kumimoji="1" lang="zh-CN" altLang="en-US" dirty="0"/>
              <a:t>以</a:t>
            </a:r>
            <a:r>
              <a:rPr kumimoji="1" lang="en-US" altLang="zh-CN" dirty="0"/>
              <a:t>224</a:t>
            </a:r>
            <a:r>
              <a:rPr kumimoji="1" lang="zh-CN" altLang="en-US" dirty="0"/>
              <a:t>分辨率为基准，则</a:t>
            </a:r>
            <a:r>
              <a:rPr lang="el-GR" altLang="zh-CN" i="1" dirty="0"/>
              <a:t>ρ</a:t>
            </a:r>
            <a:r>
              <a:rPr lang="en-US" altLang="zh-CN" i="1" dirty="0"/>
              <a:t>=</a:t>
            </a:r>
            <a:r>
              <a:rPr lang="zh-CN" altLang="en-US" i="1" dirty="0"/>
              <a:t>分辨率</a:t>
            </a:r>
            <a:r>
              <a:rPr lang="en-US" altLang="zh-CN" i="1" dirty="0"/>
              <a:t>/224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3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0" y="42099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AFE2A40-D2BD-844D-8A04-E66A2320B19B}"/>
              </a:ext>
            </a:extLst>
          </p:cNvPr>
          <p:cNvSpPr txBox="1"/>
          <p:nvPr/>
        </p:nvSpPr>
        <p:spPr>
          <a:xfrm>
            <a:off x="1592917" y="148760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标准卷积与深度可分卷积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87C0CF1-69C6-4A43-8A0B-EA0FA5963A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10" y="2514242"/>
            <a:ext cx="5713225" cy="1866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0A6A939-3273-9544-8180-4876067285E7}"/>
              </a:ext>
            </a:extLst>
          </p:cNvPr>
          <p:cNvSpPr txBox="1"/>
          <p:nvPr/>
        </p:nvSpPr>
        <p:spPr>
          <a:xfrm>
            <a:off x="1566755" y="12879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宽度乘子对比实验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514B3C-09C4-724E-8F21-ACE8C176EA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53" y="2150278"/>
            <a:ext cx="6900580" cy="25445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71BD755-2C5B-B847-A9F5-F530E5A523A1}"/>
              </a:ext>
            </a:extLst>
          </p:cNvPr>
          <p:cNvSpPr txBox="1"/>
          <p:nvPr/>
        </p:nvSpPr>
        <p:spPr>
          <a:xfrm>
            <a:off x="1566755" y="14193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分辨率乘子对比实验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6663FFD-BAB3-3446-8111-466194ADC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2312578"/>
            <a:ext cx="6934086" cy="2846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71BD755-2C5B-B847-A9F5-F530E5A523A1}"/>
              </a:ext>
            </a:extLst>
          </p:cNvPr>
          <p:cNvSpPr txBox="1"/>
          <p:nvPr/>
        </p:nvSpPr>
        <p:spPr>
          <a:xfrm>
            <a:off x="1566755" y="14193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与主流模型对比实验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4C608F-35C4-044A-AF9C-0380AD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59" y="2377763"/>
            <a:ext cx="7805301" cy="25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7" y="3231477"/>
            <a:ext cx="4731505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轻量化模型研究方向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轻量化模型研究方向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31B5EDA-F03E-924E-8E51-4E1E02C89E4C}"/>
              </a:ext>
            </a:extLst>
          </p:cNvPr>
          <p:cNvSpPr/>
          <p:nvPr/>
        </p:nvSpPr>
        <p:spPr>
          <a:xfrm>
            <a:off x="1623061" y="1532241"/>
            <a:ext cx="4534649" cy="573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人工设计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90A4AB-C30E-D245-92EC-C5194717F60D}"/>
              </a:ext>
            </a:extLst>
          </p:cNvPr>
          <p:cNvSpPr/>
          <p:nvPr/>
        </p:nvSpPr>
        <p:spPr>
          <a:xfrm>
            <a:off x="1623060" y="4041730"/>
            <a:ext cx="4534649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自动网络结构搜索</a:t>
            </a: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85080998-1978-5641-AE17-AD1EC0ACC992}"/>
              </a:ext>
            </a:extLst>
          </p:cNvPr>
          <p:cNvSpPr/>
          <p:nvPr/>
        </p:nvSpPr>
        <p:spPr>
          <a:xfrm>
            <a:off x="3480180" y="2486737"/>
            <a:ext cx="450376" cy="13238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9040A99-0B86-8A47-B106-8BAE8EC2363A}"/>
              </a:ext>
            </a:extLst>
          </p:cNvPr>
          <p:cNvSpPr/>
          <p:nvPr/>
        </p:nvSpPr>
        <p:spPr>
          <a:xfrm>
            <a:off x="7063242" y="5093088"/>
            <a:ext cx="2227153" cy="7237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特定硬件平台上面实际运行速度</a:t>
            </a: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8C1B61F-0A6F-5747-9B48-519C69B4D37F}"/>
              </a:ext>
            </a:extLst>
          </p:cNvPr>
          <p:cNvCxnSpPr>
            <a:cxnSpLocks/>
          </p:cNvCxnSpPr>
          <p:nvPr/>
        </p:nvCxnSpPr>
        <p:spPr>
          <a:xfrm>
            <a:off x="6157709" y="4614936"/>
            <a:ext cx="905533" cy="5732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73D9C03-D043-2849-919C-FA3DA02183E7}"/>
              </a:ext>
            </a:extLst>
          </p:cNvPr>
          <p:cNvSpPr txBox="1"/>
          <p:nvPr/>
        </p:nvSpPr>
        <p:spPr>
          <a:xfrm>
            <a:off x="1738452" y="2327477"/>
            <a:ext cx="17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MobileNetV1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C00D03-F0D1-EE42-8126-039411FA3AC4}"/>
              </a:ext>
            </a:extLst>
          </p:cNvPr>
          <p:cNvSpPr txBox="1"/>
          <p:nvPr/>
        </p:nvSpPr>
        <p:spPr>
          <a:xfrm>
            <a:off x="1738451" y="2856069"/>
            <a:ext cx="17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MobileNetV2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89AA9F2-ED1D-CB4E-9799-0F8CED46E4F6}"/>
              </a:ext>
            </a:extLst>
          </p:cNvPr>
          <p:cNvSpPr txBox="1"/>
          <p:nvPr/>
        </p:nvSpPr>
        <p:spPr>
          <a:xfrm>
            <a:off x="4036662" y="2699988"/>
            <a:ext cx="17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shuffleNetV1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42875-8F53-EF40-803D-2C5747AAA260}"/>
              </a:ext>
            </a:extLst>
          </p:cNvPr>
          <p:cNvSpPr txBox="1"/>
          <p:nvPr/>
        </p:nvSpPr>
        <p:spPr>
          <a:xfrm>
            <a:off x="3981580" y="3511250"/>
            <a:ext cx="17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shuffleNetV2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B63F00-635C-9D4F-BC3A-43F2F7F38E08}"/>
              </a:ext>
            </a:extLst>
          </p:cNvPr>
          <p:cNvSpPr txBox="1"/>
          <p:nvPr/>
        </p:nvSpPr>
        <p:spPr>
          <a:xfrm>
            <a:off x="1843790" y="47768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Darts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70E098-A8D2-ED46-A36B-2717AE3AD30A}"/>
              </a:ext>
            </a:extLst>
          </p:cNvPr>
          <p:cNvSpPr txBox="1"/>
          <p:nvPr/>
        </p:nvSpPr>
        <p:spPr>
          <a:xfrm>
            <a:off x="4447334" y="5270300"/>
            <a:ext cx="143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proxylessNAS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83EB8F8-8112-A341-B5EA-D86963D50821}"/>
              </a:ext>
            </a:extLst>
          </p:cNvPr>
          <p:cNvSpPr/>
          <p:nvPr/>
        </p:nvSpPr>
        <p:spPr>
          <a:xfrm>
            <a:off x="7063241" y="2630065"/>
            <a:ext cx="2227153" cy="7237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以</a:t>
            </a:r>
            <a:r>
              <a:rPr kumimoji="1" lang="en-US" altLang="zh-CN" dirty="0"/>
              <a:t>FLOP</a:t>
            </a:r>
            <a:r>
              <a:rPr kumimoji="1" lang="zh-CN" altLang="en-US" dirty="0"/>
              <a:t>与参数数量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衡量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A39AA25-BF4F-F941-8540-2A9CF307468B}"/>
              </a:ext>
            </a:extLst>
          </p:cNvPr>
          <p:cNvCxnSpPr>
            <a:cxnSpLocks/>
          </p:cNvCxnSpPr>
          <p:nvPr/>
        </p:nvCxnSpPr>
        <p:spPr>
          <a:xfrm>
            <a:off x="6157709" y="2098261"/>
            <a:ext cx="905533" cy="5732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>
            <a:extLst>
              <a:ext uri="{FF2B5EF4-FFF2-40B4-BE49-F238E27FC236}">
                <a16:creationId xmlns:a16="http://schemas.microsoft.com/office/drawing/2014/main" id="{BF03448A-83EC-4248-BBEF-7D7F545AB01E}"/>
              </a:ext>
            </a:extLst>
          </p:cNvPr>
          <p:cNvSpPr/>
          <p:nvPr/>
        </p:nvSpPr>
        <p:spPr>
          <a:xfrm>
            <a:off x="7951629" y="3561538"/>
            <a:ext cx="450376" cy="1323832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59510" y="2594341"/>
            <a:ext cx="973586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2012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年的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AlexNet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大优势地获取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ImageNet</a:t>
            </a:r>
            <a:r>
              <a:rPr lang="zh-CN" altLang="en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冠军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奠定了深度学习在计算机视觉领域的统治地位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336091" y="3877501"/>
            <a:ext cx="131221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18">
            <a:extLst>
              <a:ext uri="{FF2B5EF4-FFF2-40B4-BE49-F238E27FC236}">
                <a16:creationId xmlns:a16="http://schemas.microsoft.com/office/drawing/2014/main" id="{517A9F80-FD79-1347-9B8E-BCD376737E73}"/>
              </a:ext>
            </a:extLst>
          </p:cNvPr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DBEDAC1-376C-C347-9E21-722693852418}"/>
              </a:ext>
            </a:extLst>
          </p:cNvPr>
          <p:cNvSpPr txBox="1"/>
          <p:nvPr/>
        </p:nvSpPr>
        <p:spPr>
          <a:xfrm>
            <a:off x="1623059" y="1871329"/>
            <a:ext cx="686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2012-2016</a:t>
            </a:r>
            <a:r>
              <a:rPr kumimoji="1" lang="zh-CN" altLang="en-US" sz="3200" dirty="0"/>
              <a:t>届</a:t>
            </a:r>
            <a:r>
              <a:rPr kumimoji="1" lang="en-US" altLang="zh-CN" sz="3200" dirty="0"/>
              <a:t>ImageNet</a:t>
            </a:r>
            <a:r>
              <a:rPr kumimoji="1" lang="zh-CN" altLang="en-US" sz="3200" dirty="0"/>
              <a:t>分类中的佼佼者：</a:t>
            </a:r>
            <a:endParaRPr kumimoji="1"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D65C25-2FC6-6641-AA0A-8062F54FBDE9}"/>
              </a:ext>
            </a:extLst>
          </p:cNvPr>
          <p:cNvSpPr txBox="1"/>
          <p:nvPr/>
        </p:nvSpPr>
        <p:spPr>
          <a:xfrm>
            <a:off x="1738453" y="2543024"/>
            <a:ext cx="152471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AlexNet</a:t>
            </a:r>
            <a:endParaRPr kumimoji="1" lang="en-US" altLang="zh-CN" sz="2400" dirty="0"/>
          </a:p>
          <a:p>
            <a:r>
              <a:rPr kumimoji="1" lang="en-US" altLang="zh-CN" sz="2400" dirty="0"/>
              <a:t>VGG</a:t>
            </a:r>
          </a:p>
          <a:p>
            <a:r>
              <a:rPr kumimoji="1" lang="en-US" altLang="zh-CN" sz="2400" dirty="0" err="1"/>
              <a:t>GoogleNet</a:t>
            </a:r>
            <a:endParaRPr kumimoji="1" lang="en-US" altLang="zh-CN" sz="2400" dirty="0"/>
          </a:p>
          <a:p>
            <a:r>
              <a:rPr kumimoji="1" lang="en-US" altLang="zh-CN" sz="2400" dirty="0" err="1"/>
              <a:t>ResNet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FB3D5D81-F4A3-BF41-BC10-4B4DB3036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833443"/>
              </p:ext>
            </p:extLst>
          </p:nvPr>
        </p:nvGraphicFramePr>
        <p:xfrm>
          <a:off x="1566755" y="1251251"/>
          <a:ext cx="9087068" cy="474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背景知识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64892" y="3511881"/>
            <a:ext cx="2710659" cy="2490616"/>
            <a:chOff x="8332" y="3640"/>
            <a:chExt cx="3245" cy="3242"/>
          </a:xfrm>
        </p:grpSpPr>
        <p:sp>
          <p:nvSpPr>
            <p:cNvPr id="39" name="椭圆 38"/>
            <p:cNvSpPr/>
            <p:nvPr/>
          </p:nvSpPr>
          <p:spPr>
            <a:xfrm>
              <a:off x="9438" y="4743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仿宋" panose="02010609060101010101" charset="-122"/>
                <a:cs typeface="仿宋" panose="02010609060101010101" charset="-122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159245" y="2396517"/>
            <a:ext cx="2495086" cy="29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F247D5-1A4B-0C49-AD58-D734357319F2}"/>
              </a:ext>
            </a:extLst>
          </p:cNvPr>
          <p:cNvSpPr txBox="1"/>
          <p:nvPr/>
        </p:nvSpPr>
        <p:spPr>
          <a:xfrm>
            <a:off x="1623059" y="2195026"/>
            <a:ext cx="7816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在这样的背景下，一些研究者开始研究将深度学习模型应用到实际场景中，比如终端设备和工厂环境中。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开发轻量化的深度模型就开始引起广大研究者的注意。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MobileNets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架构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1592890" y="1749887"/>
          <a:ext cx="4158938" cy="376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: 圆角 5"/>
          <p:cNvSpPr/>
          <p:nvPr/>
        </p:nvSpPr>
        <p:spPr>
          <a:xfrm>
            <a:off x="6456573" y="2244574"/>
            <a:ext cx="10800" cy="277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7172118" y="2421486"/>
            <a:ext cx="20409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深度可分卷积</a:t>
            </a:r>
          </a:p>
        </p:txBody>
      </p:sp>
      <p:sp>
        <p:nvSpPr>
          <p:cNvPr id="14" name="标题 9"/>
          <p:cNvSpPr txBox="1"/>
          <p:nvPr/>
        </p:nvSpPr>
        <p:spPr>
          <a:xfrm>
            <a:off x="7172118" y="3133715"/>
            <a:ext cx="14221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网络结构</a:t>
            </a:r>
          </a:p>
        </p:txBody>
      </p:sp>
      <p:sp>
        <p:nvSpPr>
          <p:cNvPr id="17" name="标题 9"/>
          <p:cNvSpPr txBox="1"/>
          <p:nvPr/>
        </p:nvSpPr>
        <p:spPr>
          <a:xfrm>
            <a:off x="7172117" y="3845944"/>
            <a:ext cx="14221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宽度乘子</a:t>
            </a:r>
          </a:p>
        </p:txBody>
      </p:sp>
      <p:sp>
        <p:nvSpPr>
          <p:cNvPr id="19" name="标题 9">
            <a:extLst>
              <a:ext uri="{FF2B5EF4-FFF2-40B4-BE49-F238E27FC236}">
                <a16:creationId xmlns:a16="http://schemas.microsoft.com/office/drawing/2014/main" id="{83FF51F3-D1F7-9C4A-BD5F-220D39407AC2}"/>
              </a:ext>
            </a:extLst>
          </p:cNvPr>
          <p:cNvSpPr txBox="1"/>
          <p:nvPr/>
        </p:nvSpPr>
        <p:spPr>
          <a:xfrm>
            <a:off x="7172117" y="4558173"/>
            <a:ext cx="17315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分辨率乘子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787</Words>
  <Application>Microsoft Macintosh PowerPoint</Application>
  <PresentationFormat>宽屏</PresentationFormat>
  <Paragraphs>155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仿宋</vt:lpstr>
      <vt:lpstr>宋体</vt:lpstr>
      <vt:lpstr>Arial</vt:lpstr>
      <vt:lpstr>Calibri</vt:lpstr>
      <vt:lpstr>Calibri Light</vt:lpstr>
      <vt:lpstr>Cambria Math</vt:lpstr>
      <vt:lpstr>Gill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Zhang Jason</cp:lastModifiedBy>
  <cp:revision>154</cp:revision>
  <dcterms:created xsi:type="dcterms:W3CDTF">2018-07-10T18:03:00Z</dcterms:created>
  <dcterms:modified xsi:type="dcterms:W3CDTF">2019-04-27T02:25:44Z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