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75" r:id="rId3"/>
    <p:sldId id="266" r:id="rId4"/>
    <p:sldId id="258" r:id="rId5"/>
    <p:sldId id="293" r:id="rId6"/>
    <p:sldId id="281" r:id="rId7"/>
    <p:sldId id="265" r:id="rId8"/>
    <p:sldId id="285" r:id="rId9"/>
    <p:sldId id="286" r:id="rId10"/>
    <p:sldId id="289" r:id="rId11"/>
    <p:sldId id="283" r:id="rId12"/>
    <p:sldId id="284" r:id="rId13"/>
    <p:sldId id="287" r:id="rId14"/>
    <p:sldId id="288" r:id="rId15"/>
    <p:sldId id="290" r:id="rId16"/>
    <p:sldId id="291" r:id="rId17"/>
    <p:sldId id="261" r:id="rId18"/>
    <p:sldId id="292" r:id="rId20"/>
    <p:sldId id="277" r:id="rId21"/>
    <p:sldId id="262" r:id="rId22"/>
    <p:sldId id="267" r:id="rId2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B2"/>
    <a:srgbClr val="CDCAC3"/>
    <a:srgbClr val="466E7A"/>
    <a:srgbClr val="F5F0EA"/>
    <a:srgbClr val="5D91A1"/>
    <a:srgbClr val="00B050"/>
    <a:srgbClr val="676661"/>
    <a:srgbClr val="3C5E68"/>
    <a:srgbClr val="777671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94693"/>
  </p:normalViewPr>
  <p:slideViewPr>
    <p:cSldViewPr snapToGrid="0" snapToObjects="1">
      <p:cViewPr varScale="1">
        <p:scale>
          <a:sx n="88" d="100"/>
          <a:sy n="88" d="100"/>
        </p:scale>
        <p:origin x="-432" y="-120"/>
      </p:cViewPr>
      <p:guideLst>
        <p:guide orient="horz" pos="2158"/>
        <p:guide orient="horz" pos="3521"/>
        <p:guide orient="horz" pos="232"/>
        <p:guide pos="380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0E476-DBBF-42C4-9842-0751DB9A0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4805-A067-454A-9D69-29B08616F1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52400" y="139700"/>
            <a:ext cx="11874500" cy="6591300"/>
          </a:xfrm>
          <a:prstGeom prst="rect">
            <a:avLst/>
          </a:prstGeom>
          <a:noFill/>
          <a:ln w="38100">
            <a:solidFill>
              <a:srgbClr val="5D91A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  <a:endParaRPr lang="en-US" altLang="zh-CN" sz="14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hyperlink" Target="http://office.msn.com.cn/" TargetMode="Externa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1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>
                  <a:solidFill>
                    <a:srgbClr val="F5F0EA"/>
                  </a:solidFill>
                  <a:latin typeface="微软雅黑" panose="020B0503020204020204" charset="-122"/>
                  <a:ea typeface="微软雅黑" panose="020B0503020204020204" charset="-122"/>
                </a:rPr>
                <a:t>第</a:t>
              </a:r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charset="-122"/>
                  <a:ea typeface="微软雅黑" panose="020B0503020204020204" charset="-122"/>
                </a:rPr>
                <a:t>一部分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21" y="2396875"/>
              <a:ext cx="3094407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rgbClr val="F5F0EA"/>
                  </a:solidFill>
                </a:rPr>
                <a:t>同态加密简介</a:t>
              </a:r>
              <a:endParaRPr lang="en-US" altLang="zh-CN" sz="48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/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/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/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性能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pic>
        <p:nvPicPr>
          <p:cNvPr id="3" name="图片 2" descr="1531962056295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95" y="4337811"/>
            <a:ext cx="5308600" cy="1219200"/>
          </a:xfrm>
          <a:prstGeom prst="rect">
            <a:avLst/>
          </a:prstGeom>
        </p:spPr>
      </p:pic>
      <p:pic>
        <p:nvPicPr>
          <p:cNvPr id="7" name="图片 6" descr="153196246426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94" y="646330"/>
            <a:ext cx="2489200" cy="863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性能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2672" y="466544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214" y="2261891"/>
            <a:ext cx="3449458" cy="998527"/>
          </a:xfrm>
          <a:prstGeom prst="rect">
            <a:avLst/>
          </a:prstGeom>
        </p:spPr>
      </p:pic>
      <p:pic>
        <p:nvPicPr>
          <p:cNvPr id="12" name="图片 11" descr="15319620749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92" y="1958728"/>
            <a:ext cx="6477000" cy="1701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2672" y="466544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84400"/>
            <a:ext cx="12192000" cy="24831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同态加密实现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2672" y="466544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0" y="1981200"/>
            <a:ext cx="6807200" cy="2895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同态加密实现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2672" y="466544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418" y="2144163"/>
            <a:ext cx="9753600" cy="914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1418" y="1151922"/>
            <a:ext cx="180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+mj-lt"/>
              </a:rPr>
              <a:t>加法：</a:t>
            </a:r>
            <a:endParaRPr kumimoji="1" lang="zh-CN" altLang="en-US" sz="3600" dirty="0"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506757"/>
            <a:ext cx="3962400" cy="11176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同态加密实现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2672" y="466544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52811"/>
            <a:ext cx="10515600" cy="2336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同态加密实现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43100"/>
            <a:ext cx="12192000" cy="29485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同态加密实现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2672" y="466544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092200"/>
            <a:ext cx="11963400" cy="4673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>
            <a:off x="3683900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第三部分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260611" y="2396875"/>
              <a:ext cx="3665446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rgbClr val="F5F0EA"/>
                  </a:solidFill>
                </a:rPr>
                <a:t>HE</a:t>
              </a:r>
              <a:r>
                <a:rPr lang="zh-CN" altLang="en-US" sz="4800" b="1" dirty="0" smtClean="0">
                  <a:solidFill>
                    <a:srgbClr val="F5F0EA"/>
                  </a:solidFill>
                </a:rPr>
                <a:t>神经网络模型</a:t>
              </a:r>
              <a:endParaRPr lang="en-US" altLang="zh-CN" sz="48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/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/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/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HE</a:t>
            </a:r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神经网络模型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7190" y="876131"/>
            <a:ext cx="6901392" cy="54086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同态加密</a:t>
            </a:r>
            <a:r>
              <a:rPr lang="en-US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2" name="图片 1" descr="bfd95bfd76ed693a038ebb997ac40707_hd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6" y="646330"/>
            <a:ext cx="6822353" cy="39170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74115" y="4782553"/>
            <a:ext cx="7811741" cy="17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90204"/>
              <a:buChar char="•"/>
            </a:pPr>
            <a:r>
              <a:rPr lang="zh-CN" altLang="en-US" dirty="0"/>
              <a:t>盒子：加密算法</a:t>
            </a:r>
            <a:endParaRPr lang="zh-CN" altLang="en-US" dirty="0"/>
          </a:p>
          <a:p>
            <a:pPr marL="285750" indent="-285750">
              <a:lnSpc>
                <a:spcPct val="120000"/>
              </a:lnSpc>
              <a:buFont typeface="Arial" panose="020B0604020202090204"/>
              <a:buChar char="•"/>
            </a:pPr>
            <a:r>
              <a:rPr lang="zh-CN" altLang="en-US" dirty="0"/>
              <a:t>盒子上的锁：用户密钥</a:t>
            </a:r>
            <a:endParaRPr lang="zh-CN" altLang="en-US" dirty="0"/>
          </a:p>
          <a:p>
            <a:pPr marL="285750" indent="-285750">
              <a:lnSpc>
                <a:spcPct val="120000"/>
              </a:lnSpc>
              <a:buFont typeface="Arial" panose="020B0604020202090204"/>
              <a:buChar char="•"/>
            </a:pPr>
            <a:r>
              <a:rPr lang="zh-CN" altLang="en-US" dirty="0"/>
              <a:t>将金块放在盒子里面并且用锁锁上：将数据用同态加密方案进行加密</a:t>
            </a:r>
            <a:endParaRPr lang="zh-CN" altLang="en-US" dirty="0"/>
          </a:p>
          <a:p>
            <a:pPr marL="285750" indent="-285750">
              <a:lnSpc>
                <a:spcPct val="120000"/>
              </a:lnSpc>
              <a:buFont typeface="Arial" panose="020B0604020202090204"/>
              <a:buChar char="•"/>
            </a:pPr>
            <a:r>
              <a:rPr lang="zh-CN" altLang="en-US" dirty="0"/>
              <a:t>加工：应用同态特性，在无法取得数据的条件下直接对加密结果进行处理</a:t>
            </a:r>
            <a:endParaRPr lang="zh-CN" altLang="en-US" dirty="0"/>
          </a:p>
          <a:p>
            <a:pPr marL="285750" indent="-285750">
              <a:lnSpc>
                <a:spcPct val="120000"/>
              </a:lnSpc>
              <a:buFont typeface="Arial" panose="020B0604020202090204"/>
              <a:buChar char="•"/>
            </a:pPr>
            <a:r>
              <a:rPr lang="zh-CN" altLang="en-US" dirty="0"/>
              <a:t>开锁：对结果进行解密，直接得到处理后的结果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HE</a:t>
            </a:r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神经网络模型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635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891540"/>
            <a:ext cx="10829290" cy="35159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" y="4852670"/>
            <a:ext cx="10829290" cy="1244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同态加密</a:t>
            </a:r>
            <a:r>
              <a:rPr lang="en-US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9772" y="5072629"/>
            <a:ext cx="89162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Alice</a:t>
            </a:r>
            <a:r>
              <a:rPr lang="zh-CN" altLang="en-US" sz="2000" dirty="0"/>
              <a:t>对数据进行加密。并把加密后的数据发送给</a:t>
            </a:r>
            <a:r>
              <a:rPr lang="en-US" altLang="zh-CN" sz="2000" dirty="0"/>
              <a:t>Cloud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Alice</a:t>
            </a:r>
            <a:r>
              <a:rPr lang="zh-CN" altLang="en-US" sz="2000" dirty="0"/>
              <a:t>向</a:t>
            </a:r>
            <a:r>
              <a:rPr lang="en-US" altLang="zh-CN" sz="2000" dirty="0"/>
              <a:t>Cloud</a:t>
            </a:r>
            <a:r>
              <a:rPr lang="zh-CN" altLang="en-US" sz="2000" dirty="0"/>
              <a:t>提交数据的处理方法，这里用函数</a:t>
            </a:r>
            <a:r>
              <a:rPr lang="en-US" altLang="zh-CN" sz="2000" dirty="0"/>
              <a:t>f</a:t>
            </a:r>
            <a:r>
              <a:rPr lang="zh-CN" altLang="en-US" sz="2000" dirty="0"/>
              <a:t>来表示；</a:t>
            </a:r>
            <a:endParaRPr lang="zh-CN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Cloud</a:t>
            </a:r>
            <a:r>
              <a:rPr lang="zh-CN" altLang="en-US" sz="2000" dirty="0"/>
              <a:t>在函数</a:t>
            </a:r>
            <a:r>
              <a:rPr lang="en-US" altLang="zh-CN" sz="2000" dirty="0"/>
              <a:t>f</a:t>
            </a:r>
            <a:r>
              <a:rPr lang="zh-CN" altLang="en-US" sz="2000" dirty="0"/>
              <a:t>下对数据进行处理，并且将处理后的结果发送给</a:t>
            </a:r>
            <a:r>
              <a:rPr lang="en-US" altLang="zh-CN" sz="2000" dirty="0"/>
              <a:t>Alice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Alice</a:t>
            </a:r>
            <a:r>
              <a:rPr lang="zh-CN" altLang="en-US" sz="2000" dirty="0"/>
              <a:t>对数据进行解密，得到结果。</a:t>
            </a:r>
            <a:endParaRPr lang="zh-CN" altLang="en-US" sz="2000" dirty="0"/>
          </a:p>
        </p:txBody>
      </p:sp>
      <p:pic>
        <p:nvPicPr>
          <p:cNvPr id="7" name="图片 6" descr="e2449b726c73cddd03a31e50115ef287_hd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77" y="1210995"/>
            <a:ext cx="9339832" cy="3581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538519" y="345797"/>
            <a:ext cx="5109091" cy="4822970"/>
            <a:chOff x="4054948" y="833056"/>
            <a:chExt cx="4076759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第二部分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054948" y="2396875"/>
              <a:ext cx="4076759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 smtClean="0">
                  <a:solidFill>
                    <a:srgbClr val="F5F0EA"/>
                  </a:solidFill>
                </a:rPr>
                <a:t>同态加密实现</a:t>
              </a:r>
              <a:r>
                <a:rPr lang="en-US" altLang="zh-CN" sz="4800" b="1" dirty="0" smtClean="0">
                  <a:solidFill>
                    <a:srgbClr val="F5F0EA"/>
                  </a:solidFill>
                </a:rPr>
                <a:t>』</a:t>
              </a:r>
              <a:endParaRPr lang="en-US" altLang="zh-CN" sz="48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/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/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/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531920726860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20" y="479694"/>
            <a:ext cx="3962400" cy="812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66664" y="1605060"/>
            <a:ext cx="9979355" cy="2742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90204"/>
              <a:buChar char="•"/>
            </a:pPr>
            <a:r>
              <a:rPr lang="en-US" altLang="zh-CN" b="1" dirty="0" smtClean="0"/>
              <a:t>S</a:t>
            </a:r>
            <a:r>
              <a:rPr lang="zh-CN" altLang="en-US" dirty="0"/>
              <a:t> 表示密钥</a:t>
            </a:r>
            <a:r>
              <a:rPr lang="en-US" altLang="zh-CN" dirty="0"/>
              <a:t>/</a:t>
            </a:r>
            <a:r>
              <a:rPr lang="zh-CN" altLang="en-US" dirty="0"/>
              <a:t>私钥的矩阵。用于解密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0000"/>
              </a:lnSpc>
              <a:buFont typeface="Arial" panose="020B0604020202090204"/>
              <a:buChar char="•"/>
            </a:pPr>
            <a:r>
              <a:rPr lang="en-US" altLang="zh-CN" b="1" dirty="0"/>
              <a:t>c</a:t>
            </a:r>
            <a:r>
              <a:rPr lang="zh-CN" altLang="en-US" dirty="0"/>
              <a:t> 加密数据向量，密文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0000"/>
              </a:lnSpc>
              <a:buFont typeface="Arial" panose="020B0604020202090204"/>
              <a:buChar char="•"/>
            </a:pPr>
            <a:r>
              <a:rPr lang="en-US" altLang="zh-CN" b="1" dirty="0"/>
              <a:t>x</a:t>
            </a:r>
            <a:r>
              <a:rPr lang="zh-CN" altLang="en-US" dirty="0"/>
              <a:t> 消息，即明文。有些论文使用</a:t>
            </a:r>
            <a:r>
              <a:rPr lang="en-US" altLang="zh-CN" dirty="0"/>
              <a:t>m</a:t>
            </a:r>
            <a:r>
              <a:rPr lang="zh-CN" altLang="en-US" dirty="0"/>
              <a:t>作明文的变量名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90204"/>
              <a:buChar char="•"/>
            </a:pPr>
            <a:r>
              <a:rPr lang="en-US" altLang="zh-CN" b="1" dirty="0"/>
              <a:t>w</a:t>
            </a:r>
            <a:r>
              <a:rPr lang="zh-CN" altLang="en-US" dirty="0"/>
              <a:t> 单个“加权（</a:t>
            </a:r>
            <a:r>
              <a:rPr lang="en-US" altLang="zh-CN" dirty="0"/>
              <a:t>weighting</a:t>
            </a:r>
            <a:r>
              <a:rPr lang="zh-CN" altLang="en-US" dirty="0"/>
              <a:t>）”标量变量，用于重加权输入消息</a:t>
            </a:r>
            <a:r>
              <a:rPr lang="en-US" altLang="zh-CN" dirty="0"/>
              <a:t>x</a:t>
            </a:r>
            <a:r>
              <a:rPr lang="zh-CN" altLang="en-US" dirty="0"/>
              <a:t>（让它一致地更长或更短）。这一变量用于调节信噪比。加强信号后，对于给定的操作而言，消息较不容易受噪声影响。然而，过于加强信号，会增加完全毁坏数据的</a:t>
            </a:r>
            <a:r>
              <a:rPr lang="zh-CN" altLang="en-US" dirty="0" smtClean="0"/>
              <a:t>概率。</a:t>
            </a:r>
            <a:endParaRPr lang="en-US" altLang="zh-CN" dirty="0" smtClean="0"/>
          </a:p>
          <a:p>
            <a:pPr marL="285750" indent="-285750">
              <a:lnSpc>
                <a:spcPct val="120000"/>
              </a:lnSpc>
              <a:buFont typeface="Arial" panose="020B0604020202090204"/>
              <a:buChar char="•"/>
            </a:pPr>
            <a:r>
              <a:rPr lang="en-US" altLang="zh-CN" b="1" dirty="0" smtClean="0"/>
              <a:t>E</a:t>
            </a:r>
            <a:r>
              <a:rPr lang="zh-CN" altLang="en-US" dirty="0"/>
              <a:t> </a:t>
            </a:r>
            <a:r>
              <a:rPr lang="zh-CN" altLang="en-US" dirty="0" smtClean="0"/>
              <a:t>指随机噪声。指用公钥加密数据</a:t>
            </a:r>
            <a:r>
              <a:rPr lang="zh-CN" altLang="en-US" dirty="0"/>
              <a:t>前添加的噪声。一般而言，噪声使解密更困难。噪声使同一消息的两次加密可以不一样，在让消息难以破</a:t>
            </a:r>
            <a:r>
              <a:rPr lang="zh-CN" altLang="en-US" dirty="0" smtClean="0"/>
              <a:t>解方面。</a:t>
            </a:r>
            <a:endParaRPr lang="zh-CN" altLang="en-US" dirty="0"/>
          </a:p>
        </p:txBody>
      </p:sp>
      <p:pic>
        <p:nvPicPr>
          <p:cNvPr id="9" name="图片 8" descr="15319207816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20" y="4476817"/>
            <a:ext cx="3784600" cy="1803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71418" y="184665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同态加密实现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五边形 10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同态加密实现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2672" y="466544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41432" y="2166252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如果原文永远加密成相同的密文则会有以下缺点：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1441432" y="3037813"/>
            <a:ext cx="7359698" cy="1559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b="1" dirty="0"/>
              <a:t>特定的明文可能以一种过于结构化的方式进行加密：比如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永远被加密成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1</a:t>
            </a:r>
            <a:endParaRPr lang="en-US" altLang="zh-CN" sz="2000" b="1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b="1" dirty="0"/>
              <a:t>容易破解出部分明文的信息</a:t>
            </a:r>
            <a:endParaRPr lang="zh-CN" altLang="en-US" sz="2000" b="1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b="1" dirty="0"/>
              <a:t>容易被统计出相同明文发送的次数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同态加密实现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2672" y="466544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214" y="2261891"/>
            <a:ext cx="3449458" cy="99852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58564" y="1432519"/>
            <a:ext cx="943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但是上述的密文并不具备同态加密的性质，所以要将它转化成具有同态加密性质的密文。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性能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2672" y="466544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pic>
        <p:nvPicPr>
          <p:cNvPr id="7" name="图片 6" descr="WX20180718-230821@2x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720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2672" y="466544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rgbClr val="F5F0EA"/>
                </a:solidFill>
                <a:ea typeface="微软雅黑" panose="020B0503020204020204" charset="-122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1656"/>
            <a:ext cx="12192000" cy="2438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3544"/>
            <a:ext cx="12192000" cy="33238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766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1091</Words>
  <Application>WPS 演示</Application>
  <PresentationFormat>自定义</PresentationFormat>
  <Paragraphs>185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方正书宋_GBK</vt:lpstr>
      <vt:lpstr>Wingdings</vt:lpstr>
      <vt:lpstr>Segoe UI Light</vt:lpstr>
      <vt:lpstr>微软雅黑</vt:lpstr>
      <vt:lpstr>Century Gothic</vt:lpstr>
      <vt:lpstr>Segoe UI Light</vt:lpstr>
      <vt:lpstr>Arial</vt:lpstr>
      <vt:lpstr>Calibri</vt:lpstr>
      <vt:lpstr>宋体</vt:lpstr>
      <vt:lpstr>Arial Unicode MS</vt:lpstr>
      <vt:lpstr>等线</vt:lpstr>
      <vt:lpstr>汉仪中等线KW</vt:lpstr>
      <vt:lpstr>汉仪书宋二KW</vt:lpstr>
      <vt:lpstr>Calibri Light</vt:lpstr>
      <vt:lpstr>Helvetica Neue</vt:lpstr>
      <vt:lpstr>Thonburi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xiawei</cp:lastModifiedBy>
  <cp:revision>74</cp:revision>
  <dcterms:created xsi:type="dcterms:W3CDTF">2019-05-18T03:07:08Z</dcterms:created>
  <dcterms:modified xsi:type="dcterms:W3CDTF">2019-05-18T03:07:08Z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