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9" r:id="rId3"/>
    <p:sldId id="323" r:id="rId4"/>
    <p:sldId id="315" r:id="rId5"/>
    <p:sldId id="325" r:id="rId6"/>
    <p:sldId id="316" r:id="rId7"/>
    <p:sldId id="317" r:id="rId8"/>
    <p:sldId id="318" r:id="rId9"/>
    <p:sldId id="322" r:id="rId10"/>
    <p:sldId id="319" r:id="rId11"/>
    <p:sldId id="330" r:id="rId12"/>
    <p:sldId id="320" r:id="rId13"/>
    <p:sldId id="321" r:id="rId14"/>
    <p:sldId id="329" r:id="rId15"/>
    <p:sldId id="326" r:id="rId16"/>
    <p:sldId id="327" r:id="rId17"/>
    <p:sldId id="328" r:id="rId18"/>
    <p:sldId id="331" r:id="rId19"/>
    <p:sldId id="332" r:id="rId20"/>
    <p:sldId id="333" r:id="rId21"/>
    <p:sldId id="301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95"/>
    <a:srgbClr val="A1D3D0"/>
    <a:srgbClr val="E9E9E9"/>
    <a:srgbClr val="E4E4E4"/>
    <a:srgbClr val="DADADA"/>
    <a:srgbClr val="E7E7E7"/>
    <a:srgbClr val="425B5B"/>
    <a:srgbClr val="00272C"/>
    <a:srgbClr val="BFBFB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87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  <p:guide orient="horz" pos="4088"/>
        <p:guide pos="234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rgbClr val="E9E9E9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9861016" flipH="1">
            <a:off x="-2153422" y="4337089"/>
            <a:ext cx="7342026" cy="6329338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1A98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1A98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749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1918468" flipH="1">
            <a:off x="149489" y="1935213"/>
            <a:ext cx="6105388" cy="526327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0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23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1823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等腰三角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 rot="14089817" flipH="1">
              <a:off x="9139304" y="3647796"/>
              <a:ext cx="6105388" cy="5263270"/>
              <a:chOff x="3241129" y="967902"/>
              <a:chExt cx="5709753" cy="492219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triangle">
                  <a:avLst/>
                </a:prstGeom>
                <a:solidFill>
                  <a:srgbClr val="E9E9E9"/>
                </a:solidFill>
                <a:ln w="57150">
                  <a:solidFill>
                    <a:srgbClr val="A1D3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/>
                <p:cNvCxnSpPr>
                  <a:stCxn id="42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3241127" y="4236312"/>
                  <a:ext cx="2864445" cy="1653789"/>
                </a:xfrm>
                <a:prstGeom prst="line">
                  <a:avLst/>
                </a:prstGeom>
                <a:ln w="76200">
                  <a:solidFill>
                    <a:srgbClr val="A1D3D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等腰三角形 39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rgbClr val="A1D3D0"/>
              </a:solidFill>
              <a:ln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3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 rot="20443394" flipH="1">
            <a:off x="10270041" y="6281722"/>
            <a:ext cx="1340530" cy="1155630"/>
            <a:chOff x="3241129" y="967902"/>
            <a:chExt cx="5709753" cy="492219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等腰三角形 1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rot="10112288" flipH="1">
            <a:off x="7888544" y="6369972"/>
            <a:ext cx="2624388" cy="2262404"/>
            <a:chOff x="3241129" y="967902"/>
            <a:chExt cx="5709753" cy="4922199"/>
          </a:xfrm>
        </p:grpSpPr>
        <p:grpSp>
          <p:nvGrpSpPr>
            <p:cNvPr id="13" name="组合 1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1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 rot="15049008" flipH="1">
            <a:off x="10826390" y="5159471"/>
            <a:ext cx="1055224" cy="909676"/>
            <a:chOff x="3241129" y="967902"/>
            <a:chExt cx="5709753" cy="4922199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2" name="等腰三角形 3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stCxn id="3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等腰三角形 2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3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 flipH="1">
            <a:off x="3043306" y="889732"/>
            <a:ext cx="6105388" cy="5263270"/>
            <a:chOff x="3241129" y="967902"/>
            <a:chExt cx="5709753" cy="4922199"/>
          </a:xfrm>
        </p:grpSpPr>
        <p:grpSp>
          <p:nvGrpSpPr>
            <p:cNvPr id="3" name="组合 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A1D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A1D3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等腰三角形 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A1D3D0"/>
            </a:solidFill>
            <a:ln>
              <a:solidFill>
                <a:srgbClr val="A1D3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266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84" r:id="rId4"/>
    <p:sldLayoutId id="2147483680" r:id="rId5"/>
    <p:sldLayoutId id="2147483685" r:id="rId6"/>
    <p:sldLayoutId id="2147483681" r:id="rId7"/>
    <p:sldLayoutId id="2147483686" r:id="rId8"/>
    <p:sldLayoutId id="2147483682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25602" y="1342417"/>
            <a:ext cx="8390852" cy="1459149"/>
          </a:xfrm>
          <a:prstGeom prst="rect">
            <a:avLst/>
          </a:prstGeom>
          <a:solidFill>
            <a:srgbClr val="1A9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67492" y="1656492"/>
            <a:ext cx="6307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最大信息系数</a:t>
            </a:r>
            <a:r>
              <a:rPr lang="en-US" altLang="zh-CN" sz="4800" dirty="0">
                <a:solidFill>
                  <a:schemeClr val="bg1"/>
                </a:solidFill>
              </a:rPr>
              <a:t>(MIC)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26053" y="4350298"/>
            <a:ext cx="1574043" cy="79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王西刚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1EDFEA-97E4-4617-AC77-369054923279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D056F7-E4E1-45BB-8ECA-96E79E2EA502}"/>
              </a:ext>
            </a:extLst>
          </p:cNvPr>
          <p:cNvSpPr/>
          <p:nvPr/>
        </p:nvSpPr>
        <p:spPr>
          <a:xfrm>
            <a:off x="5285522" y="50252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31027-22D7-499E-BF8E-31C1834C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23" y="2148660"/>
            <a:ext cx="6972494" cy="44741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EAA79C-4512-4E20-818A-7217DFCA536F}"/>
              </a:ext>
            </a:extLst>
          </p:cNvPr>
          <p:cNvSpPr txBox="1"/>
          <p:nvPr/>
        </p:nvSpPr>
        <p:spPr>
          <a:xfrm>
            <a:off x="1447952" y="1038996"/>
            <a:ext cx="927305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/>
              <a:t>MIC</a:t>
            </a:r>
            <a:r>
              <a:rPr lang="zh-CN" altLang="en-US" sz="2000" dirty="0"/>
              <a:t>与皮尔逊系数、</a:t>
            </a:r>
            <a:r>
              <a:rPr lang="en-US" altLang="zh-CN" sz="2000" dirty="0"/>
              <a:t>Spearman </a:t>
            </a:r>
            <a:r>
              <a:rPr lang="zh-CN" altLang="en-US" sz="2000" dirty="0"/>
              <a:t>系数、基于 </a:t>
            </a:r>
            <a:r>
              <a:rPr lang="en-US" altLang="zh-CN" sz="2000" dirty="0"/>
              <a:t>KDE </a:t>
            </a:r>
            <a:r>
              <a:rPr lang="zh-CN" altLang="en-US" sz="2000" dirty="0"/>
              <a:t>（核估计）法的互信息、基于 </a:t>
            </a:r>
            <a:r>
              <a:rPr lang="en-US" altLang="zh-CN" sz="2000" dirty="0" err="1"/>
              <a:t>Kraskov</a:t>
            </a:r>
            <a:r>
              <a:rPr lang="zh-CN" altLang="en-US" sz="2000" dirty="0"/>
              <a:t>（</a:t>
            </a:r>
            <a:r>
              <a:rPr lang="en-US" altLang="zh-CN" sz="2000" dirty="0"/>
              <a:t>K</a:t>
            </a:r>
            <a:r>
              <a:rPr lang="zh-CN" altLang="en-US" sz="2000" dirty="0"/>
              <a:t>近邻）</a:t>
            </a:r>
            <a:r>
              <a:rPr lang="en-US" altLang="zh-CN" sz="2000" dirty="0"/>
              <a:t> </a:t>
            </a:r>
            <a:r>
              <a:rPr lang="zh-CN" altLang="en-US" sz="2000" dirty="0"/>
              <a:t>法的互信息、基于主曲线的</a:t>
            </a:r>
            <a:r>
              <a:rPr lang="en-US" altLang="zh-CN" sz="2000" dirty="0" err="1"/>
              <a:t>CorGC</a:t>
            </a:r>
            <a:r>
              <a:rPr lang="zh-CN" altLang="en-US" sz="2000" dirty="0"/>
              <a:t>和最大相关系数的对比：</a:t>
            </a:r>
          </a:p>
        </p:txBody>
      </p:sp>
    </p:spTree>
    <p:extLst>
      <p:ext uri="{BB962C8B-B14F-4D97-AF65-F5344CB8AC3E}">
        <p14:creationId xmlns:p14="http://schemas.microsoft.com/office/powerpoint/2010/main" val="3715553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ECA980-5E72-422E-BEBE-996D0D9B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79" y="3287229"/>
            <a:ext cx="5800000" cy="221904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0B78DD-B7AB-49EC-81A1-A7483655324B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7814EF-D5BF-4964-BA96-17D23DE734CE}"/>
              </a:ext>
            </a:extLst>
          </p:cNvPr>
          <p:cNvSpPr/>
          <p:nvPr/>
        </p:nvSpPr>
        <p:spPr>
          <a:xfrm>
            <a:off x="4567377" y="502523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噪声性能对比函数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5B33D3-EDEF-47C4-A5B5-88238C4B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5489"/>
            <a:ext cx="6494662" cy="4008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05C1FD-1B81-47C4-8C33-524D96203C98}"/>
              </a:ext>
            </a:extLst>
          </p:cNvPr>
          <p:cNvSpPr txBox="1"/>
          <p:nvPr/>
        </p:nvSpPr>
        <p:spPr>
          <a:xfrm>
            <a:off x="1519632" y="1351722"/>
            <a:ext cx="91527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对于下表中的函数关系，加入不同程度的噪声，并计算</a:t>
            </a:r>
            <a:r>
              <a:rPr lang="en-US" altLang="zh-CN" sz="2000" dirty="0"/>
              <a:t>MIC</a:t>
            </a:r>
            <a:r>
              <a:rPr lang="zh-CN" altLang="en-US" sz="2000" dirty="0"/>
              <a:t>、</a:t>
            </a:r>
            <a:r>
              <a:rPr lang="en-US" altLang="zh-CN" sz="2000" dirty="0"/>
              <a:t>Spearman </a:t>
            </a:r>
            <a:r>
              <a:rPr lang="zh-CN" altLang="en-US" sz="2000" dirty="0"/>
              <a:t>相关系数、互信息、最大相关系数、</a:t>
            </a:r>
            <a:r>
              <a:rPr lang="en-US" altLang="zh-CN" sz="2000" dirty="0" err="1"/>
              <a:t>CorGC</a:t>
            </a:r>
            <a:r>
              <a:rPr lang="zh-CN" altLang="en-US" sz="2000" dirty="0"/>
              <a:t>进行对比。</a:t>
            </a:r>
          </a:p>
        </p:txBody>
      </p:sp>
    </p:spTree>
    <p:extLst>
      <p:ext uri="{BB962C8B-B14F-4D97-AF65-F5344CB8AC3E}">
        <p14:creationId xmlns:p14="http://schemas.microsoft.com/office/powerpoint/2010/main" val="1471272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CD088-F988-4C59-B518-B870CD66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0" y="1351196"/>
            <a:ext cx="5285714" cy="51809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B921CB-1941-4AF2-81D1-DB12D14133C2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E6157-A4A0-4EF6-A254-6FA56C92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08" y="1350375"/>
            <a:ext cx="5380952" cy="5123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C99FC2-3E08-487C-A20A-BA2BA8496877}"/>
              </a:ext>
            </a:extLst>
          </p:cNvPr>
          <p:cNvSpPr/>
          <p:nvPr/>
        </p:nvSpPr>
        <p:spPr>
          <a:xfrm>
            <a:off x="4926449" y="502523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噪声性能对比</a:t>
            </a:r>
          </a:p>
        </p:txBody>
      </p:sp>
    </p:spTree>
    <p:extLst>
      <p:ext uri="{BB962C8B-B14F-4D97-AF65-F5344CB8AC3E}">
        <p14:creationId xmlns:p14="http://schemas.microsoft.com/office/powerpoint/2010/main" val="65972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98EB9B-C4DD-4F2E-B633-D337CB93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619" y="3251826"/>
            <a:ext cx="6220291" cy="33197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6266642-E52A-4EB6-906C-9CE38E50F023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11268A-5EF7-4579-8367-ADF388CA6F30}"/>
              </a:ext>
            </a:extLst>
          </p:cNvPr>
          <p:cNvSpPr/>
          <p:nvPr/>
        </p:nvSpPr>
        <p:spPr>
          <a:xfrm>
            <a:off x="4926449" y="502523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噪声性能对比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42E44-5485-4B47-9238-A42C349D6661}"/>
              </a:ext>
            </a:extLst>
          </p:cNvPr>
          <p:cNvSpPr txBox="1"/>
          <p:nvPr/>
        </p:nvSpPr>
        <p:spPr>
          <a:xfrm>
            <a:off x="1447952" y="1301472"/>
            <a:ext cx="982964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Spearman </a:t>
            </a:r>
            <a:r>
              <a:rPr lang="zh-CN" altLang="en-US" dirty="0"/>
              <a:t>秩相关系数（图</a:t>
            </a:r>
            <a:r>
              <a:rPr lang="en-US" altLang="zh-CN" dirty="0"/>
              <a:t>C</a:t>
            </a:r>
            <a:r>
              <a:rPr lang="zh-CN" altLang="en-US" dirty="0"/>
              <a:t>）和基于 </a:t>
            </a:r>
            <a:r>
              <a:rPr lang="en-US" altLang="zh-CN" dirty="0" err="1"/>
              <a:t>Kraskov</a:t>
            </a:r>
            <a:r>
              <a:rPr lang="en-US" altLang="zh-CN" dirty="0"/>
              <a:t> </a:t>
            </a:r>
            <a:r>
              <a:rPr lang="zh-CN" altLang="en-US" dirty="0"/>
              <a:t>的互信息在（图</a:t>
            </a:r>
            <a:r>
              <a:rPr lang="en-US" altLang="zh-CN" dirty="0"/>
              <a:t>D</a:t>
            </a:r>
            <a:r>
              <a:rPr lang="zh-CN" altLang="en-US" dirty="0"/>
              <a:t>）其值较大时，它们的噪声灵敏度尚可，但在值较小时则对噪声几乎无区分能力。最大相关系数（图</a:t>
            </a:r>
            <a:r>
              <a:rPr lang="en-US" altLang="zh-CN" dirty="0"/>
              <a:t>E</a:t>
            </a:r>
            <a:r>
              <a:rPr lang="zh-CN" altLang="en-US" dirty="0"/>
              <a:t>）的噪声性能虽然优于其它</a:t>
            </a:r>
            <a:r>
              <a:rPr lang="en-US" altLang="zh-CN" dirty="0"/>
              <a:t>3</a:t>
            </a:r>
            <a:r>
              <a:rPr lang="zh-CN" altLang="en-US" dirty="0"/>
              <a:t>种方法，但是比</a:t>
            </a:r>
            <a:r>
              <a:rPr lang="en-US" altLang="zh-CN" dirty="0"/>
              <a:t>MIC</a:t>
            </a:r>
            <a:r>
              <a:rPr lang="zh-CN" altLang="en-US" dirty="0"/>
              <a:t>（图</a:t>
            </a:r>
            <a:r>
              <a:rPr lang="en-US" altLang="zh-CN" dirty="0"/>
              <a:t>A</a:t>
            </a:r>
            <a:r>
              <a:rPr lang="zh-CN" altLang="en-US" dirty="0"/>
              <a:t>）略差。</a:t>
            </a:r>
            <a:r>
              <a:rPr lang="en-US" altLang="zh-CN" dirty="0" err="1"/>
              <a:t>GorGC</a:t>
            </a:r>
            <a:r>
              <a:rPr lang="en-US" altLang="zh-CN" dirty="0"/>
              <a:t> (</a:t>
            </a:r>
            <a:r>
              <a:rPr lang="zh-CN" altLang="en-US" dirty="0"/>
              <a:t>图</a:t>
            </a:r>
            <a:r>
              <a:rPr lang="en-US" altLang="zh-CN" dirty="0"/>
              <a:t>F)</a:t>
            </a:r>
            <a:r>
              <a:rPr lang="zh-CN" altLang="en-US" dirty="0"/>
              <a:t>的噪声性能则十分糟糕，其结果几乎均匀地分布在整个平面。</a:t>
            </a:r>
          </a:p>
        </p:txBody>
      </p:sp>
    </p:spTree>
    <p:extLst>
      <p:ext uri="{BB962C8B-B14F-4D97-AF65-F5344CB8AC3E}">
        <p14:creationId xmlns:p14="http://schemas.microsoft.com/office/powerpoint/2010/main" val="1125416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510285-4FAB-4549-AD6D-E8ECFB18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99" y="2173803"/>
            <a:ext cx="5883966" cy="45440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A3DDC9-ED9C-4B4D-9201-1F453955D4D4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8F76B7-D9B2-42E5-B66E-6B6446A5AFC2}"/>
              </a:ext>
            </a:extLst>
          </p:cNvPr>
          <p:cNvSpPr/>
          <p:nvPr/>
        </p:nvSpPr>
        <p:spPr>
          <a:xfrm>
            <a:off x="4926449" y="502523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噪声性能对比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89DCDF-6E65-4A0E-AA56-ECB8CD727A67}"/>
              </a:ext>
            </a:extLst>
          </p:cNvPr>
          <p:cNvSpPr txBox="1"/>
          <p:nvPr/>
        </p:nvSpPr>
        <p:spPr>
          <a:xfrm>
            <a:off x="1793560" y="1066120"/>
            <a:ext cx="879944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MIC </a:t>
            </a:r>
            <a:r>
              <a:rPr lang="zh-CN" altLang="en-US" sz="2000" dirty="0"/>
              <a:t>测试了基于有噪的、非单一函数模型，下图显示微小噪声变化会引起 </a:t>
            </a:r>
            <a:r>
              <a:rPr lang="en-US" altLang="zh-CN" sz="2000" dirty="0"/>
              <a:t>MIC </a:t>
            </a:r>
            <a:r>
              <a:rPr lang="zh-CN" altLang="en-US" sz="2000" dirty="0"/>
              <a:t>值的急剧变化，也就是说 </a:t>
            </a:r>
            <a:r>
              <a:rPr lang="en-US" altLang="zh-CN" sz="2000" dirty="0"/>
              <a:t>MIC</a:t>
            </a:r>
            <a:r>
              <a:rPr lang="zh-CN" altLang="en-US" sz="2000" dirty="0"/>
              <a:t>对噪声是敏感的。</a:t>
            </a:r>
          </a:p>
        </p:txBody>
      </p:sp>
    </p:spTree>
    <p:extLst>
      <p:ext uri="{BB962C8B-B14F-4D97-AF65-F5344CB8AC3E}">
        <p14:creationId xmlns:p14="http://schemas.microsoft.com/office/powerpoint/2010/main" val="1648893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7ECB99-1A83-4E5D-957C-BC7A83AC0B2C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2D019-C2DE-4C98-A690-EA9972976981}"/>
              </a:ext>
            </a:extLst>
          </p:cNvPr>
          <p:cNvSpPr/>
          <p:nvPr/>
        </p:nvSpPr>
        <p:spPr>
          <a:xfrm>
            <a:off x="5539598" y="502523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应用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1DC68-474D-45E9-8A6F-0C7848550C57}"/>
              </a:ext>
            </a:extLst>
          </p:cNvPr>
          <p:cNvSpPr txBox="1"/>
          <p:nvPr/>
        </p:nvSpPr>
        <p:spPr>
          <a:xfrm>
            <a:off x="1239086" y="1397495"/>
            <a:ext cx="696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用于某航天器载荷安装表面温度之间的相关性分析：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9E7FF3-8F14-4052-A551-A7F00306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32" y="2230912"/>
            <a:ext cx="5027782" cy="39144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B4C91A-871E-4B2F-834F-8C9710B4281F}"/>
              </a:ext>
            </a:extLst>
          </p:cNvPr>
          <p:cNvSpPr txBox="1"/>
          <p:nvPr/>
        </p:nvSpPr>
        <p:spPr>
          <a:xfrm>
            <a:off x="903562" y="2743162"/>
            <a:ext cx="4530019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右图是表面温度变化具有时延的两个器件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测得的温度变化图，通过平移计算两者</a:t>
            </a:r>
            <a:r>
              <a:rPr lang="en-US" altLang="zh-CN" sz="2000" dirty="0"/>
              <a:t>MIC</a:t>
            </a:r>
            <a:r>
              <a:rPr lang="zh-CN" altLang="en-US" sz="2000" dirty="0"/>
              <a:t>的方法发现两者之间的时间延迟为</a:t>
            </a:r>
            <a:r>
              <a:rPr lang="en-US" altLang="zh-CN" sz="2000" dirty="0"/>
              <a:t>3min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1001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062EF9-1D53-41E8-8079-89A5D4B0D0BA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A926C-21BB-41C2-9474-89EDEFB7A350}"/>
              </a:ext>
            </a:extLst>
          </p:cNvPr>
          <p:cNvSpPr/>
          <p:nvPr/>
        </p:nvSpPr>
        <p:spPr>
          <a:xfrm>
            <a:off x="5539598" y="502523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应用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A1BFE9-597C-4F89-908F-7EDC357613E1}"/>
              </a:ext>
            </a:extLst>
          </p:cNvPr>
          <p:cNvSpPr txBox="1"/>
          <p:nvPr/>
        </p:nvSpPr>
        <p:spPr>
          <a:xfrm>
            <a:off x="1102345" y="1531706"/>
            <a:ext cx="891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狭义货币供应量</a:t>
            </a:r>
            <a:r>
              <a:rPr lang="en-US" altLang="zh-CN" sz="2400" dirty="0"/>
              <a:t>(M1)</a:t>
            </a:r>
            <a:r>
              <a:rPr lang="zh-CN" altLang="en-US" sz="2400" dirty="0"/>
              <a:t>与居民消费价格指数（</a:t>
            </a:r>
            <a:r>
              <a:rPr lang="en-US" altLang="zh-CN" sz="2400" dirty="0"/>
              <a:t>CPI</a:t>
            </a:r>
            <a:r>
              <a:rPr lang="zh-CN" altLang="en-US" sz="2400" dirty="0"/>
              <a:t>）的相关性分析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F507D-4B36-49B1-88BA-4CCB7A06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58" y="2575534"/>
            <a:ext cx="4980952" cy="36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2AF666-D483-4E77-9A91-DC2F6A2E45A5}"/>
              </a:ext>
            </a:extLst>
          </p:cNvPr>
          <p:cNvSpPr txBox="1"/>
          <p:nvPr/>
        </p:nvSpPr>
        <p:spPr>
          <a:xfrm>
            <a:off x="718030" y="2601323"/>
            <a:ext cx="4636037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右图是</a:t>
            </a:r>
            <a:r>
              <a:rPr lang="en-US" altLang="zh-CN" sz="2000" dirty="0"/>
              <a:t>1999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月到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月的</a:t>
            </a:r>
            <a:r>
              <a:rPr lang="en-US" altLang="zh-CN" sz="2000" dirty="0"/>
              <a:t>M1</a:t>
            </a:r>
            <a:r>
              <a:rPr lang="zh-CN" altLang="en-US" sz="2000" dirty="0"/>
              <a:t>和</a:t>
            </a:r>
            <a:r>
              <a:rPr lang="en-US" altLang="zh-CN" sz="2000" dirty="0"/>
              <a:t>CPI</a:t>
            </a:r>
            <a:r>
              <a:rPr lang="zh-CN" altLang="en-US" sz="2000" dirty="0"/>
              <a:t>月度同比增长率曲线，通过平移计算两者</a:t>
            </a:r>
            <a:r>
              <a:rPr lang="en-US" altLang="zh-CN" sz="2000" dirty="0"/>
              <a:t>MIC</a:t>
            </a:r>
            <a:r>
              <a:rPr lang="zh-CN" altLang="en-US" sz="2000" dirty="0"/>
              <a:t>的方法发现两者之间存在</a:t>
            </a:r>
            <a:r>
              <a:rPr lang="en-US" altLang="zh-CN" sz="2000" dirty="0"/>
              <a:t>6</a:t>
            </a:r>
            <a:r>
              <a:rPr lang="zh-CN" altLang="en-US" sz="2000" dirty="0"/>
              <a:t>个月的延迟影响。在实际中也得到了验证。</a:t>
            </a:r>
          </a:p>
        </p:txBody>
      </p:sp>
    </p:spTree>
    <p:extLst>
      <p:ext uri="{BB962C8B-B14F-4D97-AF65-F5344CB8AC3E}">
        <p14:creationId xmlns:p14="http://schemas.microsoft.com/office/powerpoint/2010/main" val="268788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0DEDF9-E816-42EA-878E-ABEABC3B3D1D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CD1D00-232D-4AEB-B446-4E7D99F62771}"/>
              </a:ext>
            </a:extLst>
          </p:cNvPr>
          <p:cNvSpPr/>
          <p:nvPr/>
        </p:nvSpPr>
        <p:spPr>
          <a:xfrm>
            <a:off x="5539598" y="502523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应用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EBE555-57FD-4D63-BE6D-8CEAE0B112E2}"/>
              </a:ext>
            </a:extLst>
          </p:cNvPr>
          <p:cNvSpPr txBox="1"/>
          <p:nvPr/>
        </p:nvSpPr>
        <p:spPr>
          <a:xfrm>
            <a:off x="1102345" y="1531706"/>
            <a:ext cx="443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识别永久性房颤差异表达基因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884D6B-5B7B-43F2-A87E-4489411BA736}"/>
              </a:ext>
            </a:extLst>
          </p:cNvPr>
          <p:cNvSpPr txBox="1"/>
          <p:nvPr/>
        </p:nvSpPr>
        <p:spPr>
          <a:xfrm>
            <a:off x="1425212" y="2299177"/>
            <a:ext cx="934157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对于基因表达数据，我们可以把这些数据中的样本表型和某基因表达值看作是两个变量，并使用 </a:t>
            </a:r>
            <a:r>
              <a:rPr lang="en-US" altLang="zh-CN" sz="2000" dirty="0"/>
              <a:t>MIC </a:t>
            </a:r>
            <a:r>
              <a:rPr lang="zh-CN" altLang="en-US" sz="2000" dirty="0"/>
              <a:t>来探索它们之间的关系，从而推断该基因是否为差异表达基因。通过 </a:t>
            </a:r>
            <a:r>
              <a:rPr lang="en-US" altLang="zh-CN" sz="2000" dirty="0"/>
              <a:t>MIC </a:t>
            </a:r>
            <a:r>
              <a:rPr lang="zh-CN" altLang="en-US" sz="2000" dirty="0"/>
              <a:t>对永久性房颤基因表达谱进行分析，识别了分布在 </a:t>
            </a:r>
            <a:r>
              <a:rPr lang="en-US" altLang="zh-CN" sz="2000" dirty="0"/>
              <a:t>45 </a:t>
            </a:r>
            <a:r>
              <a:rPr lang="zh-CN" altLang="en-US" sz="2000" dirty="0"/>
              <a:t>个探针上的 </a:t>
            </a:r>
            <a:r>
              <a:rPr lang="en-US" altLang="zh-CN" sz="2000" dirty="0"/>
              <a:t>41 </a:t>
            </a:r>
            <a:r>
              <a:rPr lang="zh-CN" altLang="en-US" sz="2000" dirty="0"/>
              <a:t>个差异表达基因，其中 </a:t>
            </a:r>
            <a:r>
              <a:rPr lang="en-US" altLang="zh-CN" sz="2000" dirty="0"/>
              <a:t>14 </a:t>
            </a:r>
            <a:r>
              <a:rPr lang="zh-CN" altLang="en-US" sz="2000" dirty="0"/>
              <a:t>个差异表达基因是已有工作未识别的。基于</a:t>
            </a:r>
            <a:r>
              <a:rPr lang="en-US" altLang="zh-CN" sz="2000" dirty="0"/>
              <a:t>DAVID</a:t>
            </a:r>
            <a:r>
              <a:rPr lang="zh-CN" altLang="en-US" sz="2000" dirty="0"/>
              <a:t>的信号通路和富集分析表明，</a:t>
            </a:r>
            <a:r>
              <a:rPr lang="en-US" altLang="zh-CN" sz="2000" dirty="0"/>
              <a:t>MIC </a:t>
            </a:r>
            <a:r>
              <a:rPr lang="zh-CN" altLang="en-US" sz="2000" dirty="0"/>
              <a:t>所识别的差异表达基因与房颤高度相关。</a:t>
            </a:r>
            <a:r>
              <a:rPr lang="en-US" altLang="zh-CN" sz="2000" dirty="0"/>
              <a:t>MIC </a:t>
            </a:r>
            <a:r>
              <a:rPr lang="zh-CN" altLang="en-US" sz="2000" dirty="0"/>
              <a:t>用于差异表达基因识别，获得了与现有工作平均 </a:t>
            </a:r>
            <a:r>
              <a:rPr lang="en-US" altLang="zh-CN" sz="2000" dirty="0"/>
              <a:t>4.5%</a:t>
            </a:r>
            <a:r>
              <a:rPr lang="zh-CN" altLang="en-US" sz="2000" dirty="0"/>
              <a:t>的结果相同率，而现有工作之间的相同率只有 </a:t>
            </a:r>
            <a:r>
              <a:rPr lang="en-US" altLang="zh-CN" sz="2000" dirty="0"/>
              <a:t>1.9%</a:t>
            </a:r>
            <a:r>
              <a:rPr lang="zh-CN" altLang="en-US" sz="2000" dirty="0"/>
              <a:t>，这说明 </a:t>
            </a:r>
            <a:r>
              <a:rPr lang="en-US" altLang="zh-CN" sz="2000" dirty="0"/>
              <a:t>MIC </a:t>
            </a:r>
            <a:r>
              <a:rPr lang="zh-CN" altLang="en-US" sz="2000" dirty="0"/>
              <a:t>方法具有更好的适应性。</a:t>
            </a:r>
          </a:p>
        </p:txBody>
      </p:sp>
    </p:spTree>
    <p:extLst>
      <p:ext uri="{BB962C8B-B14F-4D97-AF65-F5344CB8AC3E}">
        <p14:creationId xmlns:p14="http://schemas.microsoft.com/office/powerpoint/2010/main" val="2052749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AE43A2-B1DA-4429-88DD-151421D2D022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D85D5F-D020-497A-A12E-41BF42A7D82E}"/>
              </a:ext>
            </a:extLst>
          </p:cNvPr>
          <p:cNvSpPr/>
          <p:nvPr/>
        </p:nvSpPr>
        <p:spPr>
          <a:xfrm>
            <a:off x="4387841" y="50252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时间序列回归项选择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268BE5-C7C9-4A3F-ADC7-B36B07D7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774" y="2535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B81538B-982B-430C-81B5-D1E30C867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61290"/>
              </p:ext>
            </p:extLst>
          </p:nvPr>
        </p:nvGraphicFramePr>
        <p:xfrm>
          <a:off x="5446914" y="1672892"/>
          <a:ext cx="6010791" cy="382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3" imgW="3371951" imgH="2142973" progId="Visio.Drawing.15">
                  <p:embed/>
                </p:oleObj>
              </mc:Choice>
              <mc:Fallback>
                <p:oleObj name="Visio" r:id="rId3" imgW="3371951" imgH="21429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914" y="1672892"/>
                        <a:ext cx="6010791" cy="3820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A0FB20E-040D-4851-A9E6-DEFA8F562646}"/>
              </a:ext>
            </a:extLst>
          </p:cNvPr>
          <p:cNvSpPr txBox="1"/>
          <p:nvPr/>
        </p:nvSpPr>
        <p:spPr>
          <a:xfrm>
            <a:off x="1300144" y="2089370"/>
            <a:ext cx="380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对于时间序列</a:t>
            </a:r>
            <a:r>
              <a:rPr lang="en-US" altLang="zh-CN" sz="2000" dirty="0"/>
              <a:t>TS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</a:t>
            </a:r>
            <a:r>
              <a:rPr lang="zh-CN" altLang="en-US" sz="2000" dirty="0"/>
              <a:t>                 ：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473BF8-7C15-4E72-8413-6A7ABFF7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93" y="25658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B075009-9EC1-457D-891B-D8C011F59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6282"/>
              </p:ext>
            </p:extLst>
          </p:nvPr>
        </p:nvGraphicFramePr>
        <p:xfrm>
          <a:off x="3476698" y="2109415"/>
          <a:ext cx="1266953" cy="36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98" y="2109415"/>
                        <a:ext cx="1266953" cy="360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517D048-81E3-40DE-8FF8-D702D7E50C34}"/>
              </a:ext>
            </a:extLst>
          </p:cNvPr>
          <p:cNvSpPr txBox="1"/>
          <p:nvPr/>
        </p:nvSpPr>
        <p:spPr>
          <a:xfrm>
            <a:off x="854193" y="2509525"/>
            <a:ext cx="432341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可以通过将时间序列沿着时间轴平移的方法产生延迟时间序列。如右图：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TS</a:t>
            </a:r>
            <a:r>
              <a:rPr lang="en-US" altLang="zh-CN" sz="2000" baseline="-25000" dirty="0"/>
              <a:t>-1 </a:t>
            </a:r>
            <a:r>
              <a:rPr lang="en-US" altLang="zh-CN" sz="2000" dirty="0"/>
              <a:t>…TS</a:t>
            </a:r>
            <a:r>
              <a:rPr lang="en-US" altLang="zh-CN" sz="2000" baseline="-25000" dirty="0"/>
              <a:t>-</a:t>
            </a:r>
            <a:r>
              <a:rPr lang="en-US" altLang="zh-CN" sz="2000" baseline="-25000" dirty="0" err="1"/>
              <a:t>i</a:t>
            </a:r>
            <a:r>
              <a:rPr lang="en-US" altLang="zh-CN" sz="2000" baseline="-25000" dirty="0"/>
              <a:t> </a:t>
            </a:r>
            <a:r>
              <a:rPr lang="zh-CN" altLang="en-US" sz="2000" dirty="0"/>
              <a:t>分别是延迟为</a:t>
            </a:r>
            <a:r>
              <a:rPr lang="en-US" altLang="zh-CN" sz="2000" dirty="0"/>
              <a:t>1-i</a:t>
            </a:r>
            <a:r>
              <a:rPr lang="zh-CN" altLang="en-US" sz="2000" dirty="0"/>
              <a:t>个时间单位的延迟序列，可以作为预测模型的输入序列。</a:t>
            </a:r>
          </a:p>
        </p:txBody>
      </p:sp>
    </p:spTree>
    <p:extLst>
      <p:ext uri="{BB962C8B-B14F-4D97-AF65-F5344CB8AC3E}">
        <p14:creationId xmlns:p14="http://schemas.microsoft.com/office/powerpoint/2010/main" val="342728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D3365C-8C84-4968-AE35-7F16AB170624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27C5D1-3572-4E6E-8E87-D9B591D1CC81}"/>
              </a:ext>
            </a:extLst>
          </p:cNvPr>
          <p:cNvSpPr/>
          <p:nvPr/>
        </p:nvSpPr>
        <p:spPr>
          <a:xfrm>
            <a:off x="5295942" y="502523"/>
            <a:ext cx="160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/>
              <a:t>MIC</a:t>
            </a:r>
            <a:r>
              <a:rPr lang="zh-CN" altLang="en-US" sz="2800" dirty="0"/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3CCF5-1B2D-441B-8458-4529D7949803}"/>
              </a:ext>
            </a:extLst>
          </p:cNvPr>
          <p:cNvSpPr txBox="1"/>
          <p:nvPr/>
        </p:nvSpPr>
        <p:spPr>
          <a:xfrm>
            <a:off x="1447952" y="1078752"/>
            <a:ext cx="840187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在</a:t>
            </a:r>
            <a:r>
              <a:rPr lang="en-US" altLang="zh-CN" sz="2000" dirty="0"/>
              <a:t>Mo</a:t>
            </a:r>
            <a:r>
              <a:rPr lang="zh-CN" altLang="en-US" sz="2000" dirty="0"/>
              <a:t>平台上部署了基于</a:t>
            </a:r>
            <a:r>
              <a:rPr lang="en-US" altLang="zh-CN" sz="2000" dirty="0"/>
              <a:t>MIC</a:t>
            </a:r>
            <a:r>
              <a:rPr lang="zh-CN" altLang="en-US" sz="2000" dirty="0"/>
              <a:t>的时间序列回归项选择模块，可在模块搜索中直接搜索关键字</a:t>
            </a:r>
            <a:r>
              <a:rPr lang="en-US" altLang="zh-CN" sz="2000" dirty="0"/>
              <a:t>MIC,</a:t>
            </a:r>
            <a:r>
              <a:rPr lang="zh-CN" altLang="en-US" sz="2000" dirty="0"/>
              <a:t>然后插入代码直接使用。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93D75-CDD4-472F-BFC8-C47BC3EC16C1}"/>
              </a:ext>
            </a:extLst>
          </p:cNvPr>
          <p:cNvSpPr txBox="1"/>
          <p:nvPr/>
        </p:nvSpPr>
        <p:spPr>
          <a:xfrm>
            <a:off x="1895060" y="2227952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插入后的调用代码：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233233-790D-4233-BCB3-2CD67A68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0" y="2677758"/>
            <a:ext cx="8166208" cy="5657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3F9967-2973-4A9F-891A-08B81E20B39E}"/>
              </a:ext>
            </a:extLst>
          </p:cNvPr>
          <p:cNvSpPr txBox="1"/>
          <p:nvPr/>
        </p:nvSpPr>
        <p:spPr>
          <a:xfrm>
            <a:off x="1895060" y="33233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使用方法：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764AC0-D82B-4DE5-A36B-C1EBC04D7F23}"/>
              </a:ext>
            </a:extLst>
          </p:cNvPr>
          <p:cNvSpPr txBox="1"/>
          <p:nvPr/>
        </p:nvSpPr>
        <p:spPr>
          <a:xfrm>
            <a:off x="1895059" y="4329643"/>
            <a:ext cx="97933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其中</a:t>
            </a:r>
            <a:r>
              <a:rPr lang="en-US" altLang="zh-CN" sz="2000" dirty="0"/>
              <a:t>series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数组形式的时间序列，</a:t>
            </a:r>
            <a:r>
              <a:rPr lang="en-US" altLang="zh-CN" sz="2000" dirty="0"/>
              <a:t>start</a:t>
            </a:r>
            <a:r>
              <a:rPr lang="zh-CN" altLang="en-US" sz="2000" dirty="0"/>
              <a:t>是最小的延迟，</a:t>
            </a:r>
            <a:r>
              <a:rPr lang="en-US" altLang="zh-CN" sz="2000" dirty="0"/>
              <a:t>end</a:t>
            </a:r>
            <a:r>
              <a:rPr lang="zh-CN" altLang="en-US" sz="2000" dirty="0"/>
              <a:t>是最大的延迟。结果</a:t>
            </a:r>
            <a:r>
              <a:rPr lang="en-US" altLang="zh-CN" sz="2000" dirty="0"/>
              <a:t>result</a:t>
            </a:r>
            <a:r>
              <a:rPr lang="zh-CN" altLang="en-US" sz="2000" dirty="0"/>
              <a:t>是</a:t>
            </a:r>
            <a:r>
              <a:rPr lang="en-US" altLang="zh-CN" sz="2000" dirty="0"/>
              <a:t>pandas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形式的多维序列，列名是所选延迟序列的延迟单位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14B9C4-7760-4D18-B9B7-845CF691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89" y="3774191"/>
            <a:ext cx="4813511" cy="5016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7F315C-77B7-42B8-80BF-48FAF329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031" y="5377474"/>
            <a:ext cx="1466667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0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1177" y="792612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90341" y="2739229"/>
            <a:ext cx="234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02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决定系数</a:t>
            </a:r>
            <a:endParaRPr lang="en-US" altLang="zh-CN" sz="2800" baseline="300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90341" y="4221792"/>
            <a:ext cx="322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04 </a:t>
            </a:r>
            <a:r>
              <a:rPr lang="zh-CN" altLang="en-US" sz="2800" dirty="0">
                <a:solidFill>
                  <a:schemeClr val="bg1"/>
                </a:solidFill>
              </a:rPr>
              <a:t>最大信息系数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>
            <a:cxnSpLocks/>
          </p:cNvCxnSpPr>
          <p:nvPr/>
        </p:nvCxnSpPr>
        <p:spPr>
          <a:xfrm>
            <a:off x="1645787" y="1500498"/>
            <a:ext cx="13213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C11292-D7F9-4CBA-ABA4-E923D058BED0}"/>
              </a:ext>
            </a:extLst>
          </p:cNvPr>
          <p:cNvSpPr txBox="1"/>
          <p:nvPr/>
        </p:nvSpPr>
        <p:spPr>
          <a:xfrm>
            <a:off x="1590341" y="3480865"/>
            <a:ext cx="178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03 </a:t>
            </a:r>
            <a:r>
              <a:rPr lang="zh-CN" altLang="en-US" sz="2800" dirty="0">
                <a:solidFill>
                  <a:schemeClr val="bg1"/>
                </a:solidFill>
              </a:rPr>
              <a:t>互信息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1396F-02F0-4B44-9532-265EE449F61C}"/>
              </a:ext>
            </a:extLst>
          </p:cNvPr>
          <p:cNvSpPr txBox="1"/>
          <p:nvPr/>
        </p:nvSpPr>
        <p:spPr>
          <a:xfrm>
            <a:off x="1590341" y="1993920"/>
            <a:ext cx="234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01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背景知识</a:t>
            </a:r>
            <a:endParaRPr lang="en-US" altLang="zh-CN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8654F5-CA5A-439B-869B-529CF4DAFA84}"/>
              </a:ext>
            </a:extLst>
          </p:cNvPr>
          <p:cNvSpPr txBox="1"/>
          <p:nvPr/>
        </p:nvSpPr>
        <p:spPr>
          <a:xfrm>
            <a:off x="1590340" y="4962719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05 </a:t>
            </a:r>
            <a:r>
              <a:rPr lang="zh-CN" altLang="en-US" sz="2800" dirty="0">
                <a:solidFill>
                  <a:schemeClr val="bg1"/>
                </a:solidFill>
              </a:rPr>
              <a:t>实验与应用</a:t>
            </a:r>
          </a:p>
        </p:txBody>
      </p:sp>
    </p:spTree>
    <p:extLst>
      <p:ext uri="{BB962C8B-B14F-4D97-AF65-F5344CB8AC3E}">
        <p14:creationId xmlns:p14="http://schemas.microsoft.com/office/powerpoint/2010/main" val="3043245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C1B489-5EE0-4263-BFD1-094E8CA7C167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F3F42D-B2A1-4D8E-910F-0E79CE05EFD2}"/>
              </a:ext>
            </a:extLst>
          </p:cNvPr>
          <p:cNvSpPr/>
          <p:nvPr/>
        </p:nvSpPr>
        <p:spPr>
          <a:xfrm>
            <a:off x="5285522" y="502523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训练结果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FAC51D-9FB2-46E1-9BF2-335857C618DD}"/>
              </a:ext>
            </a:extLst>
          </p:cNvPr>
          <p:cNvSpPr txBox="1"/>
          <p:nvPr/>
        </p:nvSpPr>
        <p:spPr>
          <a:xfrm>
            <a:off x="1447951" y="1364974"/>
            <a:ext cx="670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LSTM</a:t>
            </a:r>
            <a:r>
              <a:rPr lang="zh-CN" altLang="en-US" sz="2000" dirty="0"/>
              <a:t>模型对某温度数据进行</a:t>
            </a:r>
            <a:r>
              <a:rPr lang="en-US" altLang="zh-CN" sz="2000" dirty="0"/>
              <a:t>30min</a:t>
            </a:r>
            <a:r>
              <a:rPr lang="zh-CN" altLang="en-US" sz="2000" dirty="0"/>
              <a:t>的预测进行预测：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32D57A-FEE1-458F-976C-FB4C7A7EB946}"/>
              </a:ext>
            </a:extLst>
          </p:cNvPr>
          <p:cNvSpPr txBox="1"/>
          <p:nvPr/>
        </p:nvSpPr>
        <p:spPr>
          <a:xfrm>
            <a:off x="3154017" y="1888871"/>
            <a:ext cx="6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C4774-67A4-4822-99D4-49841D5AE06F}"/>
              </a:ext>
            </a:extLst>
          </p:cNvPr>
          <p:cNvSpPr txBox="1"/>
          <p:nvPr/>
        </p:nvSpPr>
        <p:spPr>
          <a:xfrm>
            <a:off x="2373529" y="5318317"/>
            <a:ext cx="156097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RMSE: 0.268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0.953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425BBF-4678-48C6-9937-00CCF5FA2199}"/>
              </a:ext>
            </a:extLst>
          </p:cNvPr>
          <p:cNvSpPr txBox="1"/>
          <p:nvPr/>
        </p:nvSpPr>
        <p:spPr>
          <a:xfrm>
            <a:off x="7702961" y="5321075"/>
            <a:ext cx="152847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RMSE: 0.313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0.935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E9D34B-9B6D-4D15-9611-348D732F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18" y="2258203"/>
            <a:ext cx="4410559" cy="2940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4B1E1F-4226-4076-94A8-1FE6BEA5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45" y="2258203"/>
            <a:ext cx="4410560" cy="29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3619" y="2383992"/>
            <a:ext cx="4764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</a:t>
            </a:r>
          </a:p>
          <a:p>
            <a:pPr algn="ctr"/>
            <a:r>
              <a:rPr lang="en-US" altLang="zh-CN" sz="4400" b="1" dirty="0"/>
              <a:t>FOR WATCHING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20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79C292-D114-43FE-8B8F-81FE11BF9EE1}"/>
              </a:ext>
            </a:extLst>
          </p:cNvPr>
          <p:cNvSpPr/>
          <p:nvPr/>
        </p:nvSpPr>
        <p:spPr>
          <a:xfrm>
            <a:off x="5644593" y="5578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0FF17A-5125-45E2-BF30-4442F1551DEB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01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9EF543-5E1E-4F65-931C-2EC2C117B980}"/>
              </a:ext>
            </a:extLst>
          </p:cNvPr>
          <p:cNvSpPr txBox="1"/>
          <p:nvPr/>
        </p:nvSpPr>
        <p:spPr>
          <a:xfrm>
            <a:off x="1384849" y="1413677"/>
            <a:ext cx="9654213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MIC</a:t>
            </a:r>
            <a:r>
              <a:rPr lang="zh-CN" altLang="en-US" sz="2000" dirty="0"/>
              <a:t>用以衡量两变量之间的关联程度，包括线性和非线性关系，取值范围为</a:t>
            </a:r>
            <a:r>
              <a:rPr lang="en-US" altLang="zh-CN" sz="2000" dirty="0"/>
              <a:t>0-1</a:t>
            </a:r>
            <a:r>
              <a:rPr lang="zh-CN" altLang="en-US" sz="2000" dirty="0"/>
              <a:t>。当前常用的衡量相关性的系数：皮尔逊相关系数，斯皮尔曼等级相关系数。在机器学习中，可以使用</a:t>
            </a:r>
            <a:r>
              <a:rPr lang="en-US" altLang="zh-CN" sz="2000" dirty="0"/>
              <a:t>MIC</a:t>
            </a:r>
            <a:r>
              <a:rPr lang="zh-CN" altLang="en-US" sz="2000" dirty="0"/>
              <a:t>进行过滤式特征选择。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89332-7A09-4317-953A-5AAD0D41A6AB}"/>
              </a:ext>
            </a:extLst>
          </p:cNvPr>
          <p:cNvSpPr txBox="1"/>
          <p:nvPr/>
        </p:nvSpPr>
        <p:spPr>
          <a:xfrm>
            <a:off x="1102345" y="3135212"/>
            <a:ext cx="965421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特征选择方法：过滤式（</a:t>
            </a:r>
            <a:r>
              <a:rPr lang="en-US" altLang="zh-CN" sz="2000" dirty="0"/>
              <a:t>filter</a:t>
            </a:r>
            <a:r>
              <a:rPr lang="zh-CN" altLang="en-US" sz="2000" dirty="0"/>
              <a:t>）、包裹式（</a:t>
            </a:r>
            <a:r>
              <a:rPr lang="en-US" altLang="zh-CN" sz="2000" dirty="0"/>
              <a:t>wrapper</a:t>
            </a:r>
            <a:r>
              <a:rPr lang="zh-CN" altLang="en-US" sz="2000" dirty="0"/>
              <a:t>）嵌入式（</a:t>
            </a:r>
            <a:r>
              <a:rPr lang="en-US" altLang="zh-CN" sz="2000" dirty="0"/>
              <a:t>embedded)</a:t>
            </a:r>
            <a:r>
              <a:rPr lang="zh-CN" altLang="en-US" sz="2000" dirty="0"/>
              <a:t>方法。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56DB42-BD0D-4FBF-A6D8-D3F997C55CE5}"/>
              </a:ext>
            </a:extLst>
          </p:cNvPr>
          <p:cNvSpPr/>
          <p:nvPr/>
        </p:nvSpPr>
        <p:spPr>
          <a:xfrm>
            <a:off x="1601028" y="3775448"/>
            <a:ext cx="989275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过滤式：对特征重要性（方差，互信息，相关系数，卡方检验）排序选择，独立于模型；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包裹式：确定模型和评价准则之后，对特征空间的不同子集做交叉验证，进而搜索最佳特征子集；如前向后向贪婪搜索策略；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嵌入式：将特征选择和训练过程融为一体，例如决策树，</a:t>
            </a:r>
            <a:r>
              <a:rPr lang="en-US" altLang="zh-CN" dirty="0"/>
              <a:t>L1</a:t>
            </a:r>
            <a:r>
              <a:rPr lang="zh-CN" altLang="en-US" dirty="0"/>
              <a:t>正则化。</a:t>
            </a:r>
          </a:p>
        </p:txBody>
      </p:sp>
    </p:spTree>
    <p:extLst>
      <p:ext uri="{BB962C8B-B14F-4D97-AF65-F5344CB8AC3E}">
        <p14:creationId xmlns:p14="http://schemas.microsoft.com/office/powerpoint/2010/main" val="267497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A3039C-C054-449D-8FFE-098172E34E76}"/>
              </a:ext>
            </a:extLst>
          </p:cNvPr>
          <p:cNvSpPr/>
          <p:nvPr/>
        </p:nvSpPr>
        <p:spPr>
          <a:xfrm>
            <a:off x="5344223" y="500080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决定系数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2</a:t>
            </a:r>
            <a:endParaRPr lang="zh-CN" altLang="en-US" sz="2800" baseline="30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1B9B15-7F2E-4D07-B654-7AEF61427116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02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66E3AC-4D8E-4475-961B-EF51475214E9}"/>
                  </a:ext>
                </a:extLst>
              </p:cNvPr>
              <p:cNvSpPr txBox="1"/>
              <p:nvPr/>
            </p:nvSpPr>
            <p:spPr>
              <a:xfrm>
                <a:off x="2126461" y="1584866"/>
                <a:ext cx="3488519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总平方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D66E3AC-4D8E-4475-961B-EF51475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61" y="1584866"/>
                <a:ext cx="3488519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56F24C-5367-4AAC-AE79-ADF1C1E42310}"/>
                  </a:ext>
                </a:extLst>
              </p:cNvPr>
              <p:cNvSpPr txBox="1"/>
              <p:nvPr/>
            </p:nvSpPr>
            <p:spPr>
              <a:xfrm>
                <a:off x="1989501" y="2474297"/>
                <a:ext cx="376244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回归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平方和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56F24C-5367-4AAC-AE79-ADF1C1E42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01" y="2474297"/>
                <a:ext cx="3762440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D36E00-C908-4B27-BD4B-02F5DC9415DB}"/>
                  </a:ext>
                </a:extLst>
              </p:cNvPr>
              <p:cNvSpPr txBox="1"/>
              <p:nvPr/>
            </p:nvSpPr>
            <p:spPr>
              <a:xfrm>
                <a:off x="1989501" y="3365513"/>
                <a:ext cx="382002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离差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平方和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D36E00-C908-4B27-BD4B-02F5DC94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01" y="3365513"/>
                <a:ext cx="3820020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0AA7F6-61E9-46BA-9773-671F89F76482}"/>
                  </a:ext>
                </a:extLst>
              </p:cNvPr>
              <p:cNvSpPr txBox="1"/>
              <p:nvPr/>
            </p:nvSpPr>
            <p:spPr>
              <a:xfrm>
                <a:off x="7588347" y="2374863"/>
                <a:ext cx="276966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zh-CN" altLang="en-US" sz="2400" baseline="30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D0AA7F6-61E9-46BA-9773-671F89F7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347" y="2374863"/>
                <a:ext cx="2769669" cy="694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6E054E6F-9621-4528-80BD-C820A76D84AD}"/>
              </a:ext>
            </a:extLst>
          </p:cNvPr>
          <p:cNvSpPr/>
          <p:nvPr/>
        </p:nvSpPr>
        <p:spPr>
          <a:xfrm>
            <a:off x="6376717" y="2648241"/>
            <a:ext cx="586854" cy="24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F8EB6D-BE60-4E3E-A6E9-377BDF7453BB}"/>
                  </a:ext>
                </a:extLst>
              </p:cNvPr>
              <p:cNvSpPr txBox="1"/>
              <p:nvPr/>
            </p:nvSpPr>
            <p:spPr>
              <a:xfrm>
                <a:off x="1204462" y="4305012"/>
                <a:ext cx="9783075" cy="185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的取值会随着特征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数量的增加而增加，通常使用修正决定系数：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𝑆𝑆𝑇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在具有截距的单变量最小二乘回归中，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等于相关系数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的平方，取值范围为</a:t>
                </a:r>
                <a:r>
                  <a:rPr lang="en-US" altLang="zh-CN" sz="2000" dirty="0"/>
                  <a:t>0-1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F8EB6D-BE60-4E3E-A6E9-377BDF74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2" y="4305012"/>
                <a:ext cx="9783075" cy="1855380"/>
              </a:xfrm>
              <a:prstGeom prst="rect">
                <a:avLst/>
              </a:prstGeom>
              <a:blipFill>
                <a:blip r:embed="rId6"/>
                <a:stretch>
                  <a:fillRect r="-68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7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F55F97-8886-42BD-8FA3-59F6B9204FBB}"/>
              </a:ext>
            </a:extLst>
          </p:cNvPr>
          <p:cNvSpPr/>
          <p:nvPr/>
        </p:nvSpPr>
        <p:spPr>
          <a:xfrm>
            <a:off x="5344223" y="500080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决定系数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2</a:t>
            </a:r>
            <a:endParaRPr lang="zh-CN" altLang="en-US" sz="2800" baseline="30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A9921B-C5CB-40C3-979F-9CBD9405523A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02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BB86426-465E-4998-A348-EED7D6E5E77E}"/>
              </a:ext>
            </a:extLst>
          </p:cNvPr>
          <p:cNvSpPr/>
          <p:nvPr/>
        </p:nvSpPr>
        <p:spPr>
          <a:xfrm>
            <a:off x="1492356" y="1698147"/>
            <a:ext cx="617047" cy="1971297"/>
          </a:xfrm>
          <a:prstGeom prst="leftBrace">
            <a:avLst>
              <a:gd name="adj1" fmla="val 260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0F9F0F-AE1D-468A-909E-F6603D80F2B6}"/>
                  </a:ext>
                </a:extLst>
              </p:cNvPr>
              <p:cNvSpPr txBox="1"/>
              <p:nvPr/>
            </p:nvSpPr>
            <p:spPr>
              <a:xfrm>
                <a:off x="2244036" y="1764911"/>
                <a:ext cx="8251092" cy="96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线性或者非线性模型</a:t>
                </a:r>
                <a:r>
                  <a:rPr lang="zh-CN" altLang="en-US" sz="2000" dirty="0"/>
                  <a:t>的预测结果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拟合效果：变量对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 i="1" baseline="-25000">
                            <a:latin typeface="Cambria Math" panose="02040503050406030204" pitchFamily="18" charset="0"/>
                          </a:rPr>
                          <m:t>，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/>
                  <a:t>之间的关系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0F9F0F-AE1D-468A-909E-F6603D80F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36" y="1764911"/>
                <a:ext cx="8251092" cy="961417"/>
              </a:xfrm>
              <a:prstGeom prst="rect">
                <a:avLst/>
              </a:prstGeom>
              <a:blipFill>
                <a:blip r:embed="rId2"/>
                <a:stretch>
                  <a:fillRect l="-739" r="-739" b="-10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82EA30-2198-4562-BEB0-AAC0E6871C80}"/>
                  </a:ext>
                </a:extLst>
              </p:cNvPr>
              <p:cNvSpPr txBox="1"/>
              <p:nvPr/>
            </p:nvSpPr>
            <p:spPr>
              <a:xfrm>
                <a:off x="2244038" y="2800975"/>
                <a:ext cx="8251090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线性模型</a:t>
                </a:r>
                <a:r>
                  <a:rPr lang="zh-CN" altLang="en-US" sz="2000" dirty="0"/>
                  <a:t>中自变量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对因变量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的解释程度：变量对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/>
                  <a:t>之间的关系。如果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的线性变换，则</a:t>
                </a:r>
                <a:r>
                  <a:rPr lang="en-US" altLang="zh-CN" sz="2000" dirty="0"/>
                  <a:t>R</a:t>
                </a:r>
                <a:r>
                  <a:rPr lang="en-US" altLang="zh-CN" sz="2000" baseline="30000" dirty="0"/>
                  <a:t>2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，如果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与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之间不存在线性关系，则</a:t>
                </a:r>
                <a:r>
                  <a:rPr lang="en-US" altLang="zh-CN" sz="2000" dirty="0"/>
                  <a:t>R</a:t>
                </a:r>
                <a:r>
                  <a:rPr lang="en-US" altLang="zh-CN" sz="2000" baseline="30000" dirty="0"/>
                  <a:t>2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0</a:t>
                </a:r>
                <a:endParaRPr lang="zh-CN" altLang="en-US" sz="2000" baseline="30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82EA30-2198-4562-BEB0-AAC0E6871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38" y="2800975"/>
                <a:ext cx="8251090" cy="961289"/>
              </a:xfrm>
              <a:prstGeom prst="rect">
                <a:avLst/>
              </a:prstGeom>
              <a:blipFill>
                <a:blip r:embed="rId3"/>
                <a:stretch>
                  <a:fillRect l="-73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FA35A6-21B0-4AC3-97A0-1EEB96F40D21}"/>
                  </a:ext>
                </a:extLst>
              </p:cNvPr>
              <p:cNvSpPr/>
              <p:nvPr/>
            </p:nvSpPr>
            <p:spPr>
              <a:xfrm>
                <a:off x="696274" y="2499129"/>
                <a:ext cx="585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FA35A6-21B0-4AC3-97A0-1EEB96F40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4" y="2499129"/>
                <a:ext cx="5854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33B8D08-D8F6-41F7-BE6B-60F58ABAE232}"/>
              </a:ext>
            </a:extLst>
          </p:cNvPr>
          <p:cNvSpPr txBox="1"/>
          <p:nvPr/>
        </p:nvSpPr>
        <p:spPr>
          <a:xfrm>
            <a:off x="1492356" y="4980525"/>
            <a:ext cx="93908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MIC</a:t>
            </a:r>
            <a:r>
              <a:rPr lang="zh-CN" altLang="en-US" sz="2000" dirty="0"/>
              <a:t>：两变量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之间的</a:t>
            </a:r>
            <a:r>
              <a:rPr lang="zh-CN" altLang="en-US" sz="2000" b="1" dirty="0"/>
              <a:t>线性或者非线性函数</a:t>
            </a:r>
            <a:r>
              <a:rPr lang="zh-CN" altLang="en-US" sz="2000" dirty="0"/>
              <a:t>关系强弱，如果两变量存在函数关系，则</a:t>
            </a:r>
            <a:r>
              <a:rPr lang="en-US" altLang="zh-CN" sz="2000" dirty="0"/>
              <a:t>MIC</a:t>
            </a:r>
            <a:r>
              <a:rPr lang="zh-CN" altLang="en-US" sz="2000" dirty="0"/>
              <a:t>值为</a:t>
            </a:r>
            <a:r>
              <a:rPr lang="en-US" altLang="zh-CN" sz="2000" dirty="0"/>
              <a:t>1</a:t>
            </a:r>
            <a:r>
              <a:rPr lang="zh-CN" altLang="en-US" sz="2000" dirty="0"/>
              <a:t>，如果两变量是独立的，则</a:t>
            </a:r>
            <a:r>
              <a:rPr lang="en-US" altLang="zh-CN" sz="2000" dirty="0"/>
              <a:t>MIC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C645DCD-AB46-4F6D-B88D-B87F8E734693}"/>
              </a:ext>
            </a:extLst>
          </p:cNvPr>
          <p:cNvSpPr/>
          <p:nvPr/>
        </p:nvSpPr>
        <p:spPr>
          <a:xfrm>
            <a:off x="5149751" y="4049288"/>
            <a:ext cx="191069" cy="827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49784-FEEA-4F87-9CF9-18846CFC916C}"/>
              </a:ext>
            </a:extLst>
          </p:cNvPr>
          <p:cNvSpPr txBox="1"/>
          <p:nvPr/>
        </p:nvSpPr>
        <p:spPr>
          <a:xfrm>
            <a:off x="5399962" y="4346677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线性到非线性的推广</a:t>
            </a:r>
          </a:p>
        </p:txBody>
      </p:sp>
    </p:spTree>
    <p:extLst>
      <p:ext uri="{BB962C8B-B14F-4D97-AF65-F5344CB8AC3E}">
        <p14:creationId xmlns:p14="http://schemas.microsoft.com/office/powerpoint/2010/main" val="400480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6DA454-A3EC-43A0-9426-A74C59F98127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03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CCE886-51A1-4EA5-8794-94114924CB8D}"/>
              </a:ext>
            </a:extLst>
          </p:cNvPr>
          <p:cNvSpPr/>
          <p:nvPr/>
        </p:nvSpPr>
        <p:spPr>
          <a:xfrm>
            <a:off x="5236630" y="557367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互信息</a:t>
            </a:r>
            <a:r>
              <a:rPr lang="en-US" altLang="zh-CN" sz="2800" dirty="0"/>
              <a:t>MI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D325C0-DC02-4021-B538-8F9C9AC070FC}"/>
              </a:ext>
            </a:extLst>
          </p:cNvPr>
          <p:cNvSpPr txBox="1"/>
          <p:nvPr/>
        </p:nvSpPr>
        <p:spPr>
          <a:xfrm>
            <a:off x="1364775" y="1704468"/>
            <a:ext cx="98400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两个变量（</a:t>
            </a:r>
            <a:r>
              <a:rPr lang="en-US" altLang="zh-CN" sz="2400" dirty="0"/>
              <a:t>X,Y)</a:t>
            </a:r>
            <a:r>
              <a:rPr lang="zh-CN" altLang="en-US" sz="2400" dirty="0"/>
              <a:t>的联合分布为</a:t>
            </a:r>
            <a:r>
              <a:rPr lang="en-US" altLang="zh-CN" sz="2400" dirty="0"/>
              <a:t>p(X,Y),</a:t>
            </a:r>
            <a:r>
              <a:rPr lang="zh-CN" altLang="en-US" sz="2400" dirty="0"/>
              <a:t>边缘分布分别为</a:t>
            </a:r>
            <a:r>
              <a:rPr lang="en-US" altLang="zh-CN" sz="2400" dirty="0"/>
              <a:t>p(X),p(Y),</a:t>
            </a:r>
            <a:r>
              <a:rPr lang="zh-CN" altLang="en-US" sz="2400" dirty="0"/>
              <a:t>互信息</a:t>
            </a:r>
            <a:r>
              <a:rPr lang="en-US" altLang="zh-CN" sz="2400" dirty="0"/>
              <a:t>I(X;Y)</a:t>
            </a:r>
            <a:r>
              <a:rPr lang="zh-CN" altLang="en-US" sz="2400" dirty="0"/>
              <a:t>是乘积分布</a:t>
            </a:r>
            <a:r>
              <a:rPr lang="en-US" altLang="zh-CN" sz="2400" dirty="0"/>
              <a:t>p(X) </a:t>
            </a:r>
            <a:r>
              <a:rPr lang="zh-CN" altLang="en-US" sz="2400" dirty="0"/>
              <a:t>*</a:t>
            </a:r>
            <a:r>
              <a:rPr lang="en-US" altLang="zh-CN" sz="2400" dirty="0"/>
              <a:t>p(Y)</a:t>
            </a:r>
            <a:r>
              <a:rPr lang="zh-CN" altLang="en-US" sz="2400" dirty="0"/>
              <a:t>与联合分布</a:t>
            </a:r>
            <a:r>
              <a:rPr lang="en-US" altLang="zh-CN" sz="2400" dirty="0"/>
              <a:t>p(X,Y)</a:t>
            </a:r>
            <a:r>
              <a:rPr lang="zh-CN" altLang="en-US" sz="2400" dirty="0"/>
              <a:t>的相对熵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B635F4-2738-48F2-A9B1-FAD3C5B856C7}"/>
                  </a:ext>
                </a:extLst>
              </p:cNvPr>
              <p:cNvSpPr txBox="1"/>
              <p:nvPr/>
            </p:nvSpPr>
            <p:spPr>
              <a:xfrm>
                <a:off x="3302758" y="3323696"/>
                <a:ext cx="4991751" cy="93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B635F4-2738-48F2-A9B1-FAD3C5B8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58" y="3323696"/>
                <a:ext cx="4991751" cy="937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06CD24A-FD01-426C-A9E2-7B24A069EAAB}"/>
              </a:ext>
            </a:extLst>
          </p:cNvPr>
          <p:cNvSpPr txBox="1"/>
          <p:nvPr/>
        </p:nvSpPr>
        <p:spPr>
          <a:xfrm>
            <a:off x="1364775" y="4424794"/>
            <a:ext cx="973085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互信息是两个变量之间相互依赖的度量，可以看成是一个随机变量中包含的关于另一个随机变量的信息量。其取值大于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8686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908543-D26F-44C6-A2AF-CDAF22194A56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04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50AF0E-B5C7-4913-8B32-8A142EA3762A}"/>
              </a:ext>
            </a:extLst>
          </p:cNvPr>
          <p:cNvSpPr/>
          <p:nvPr/>
        </p:nvSpPr>
        <p:spPr>
          <a:xfrm>
            <a:off x="5105986" y="5025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最大信息数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4BDFE2-0D2E-46C6-B606-98736BE62F45}"/>
                  </a:ext>
                </a:extLst>
              </p:cNvPr>
              <p:cNvSpPr txBox="1"/>
              <p:nvPr/>
            </p:nvSpPr>
            <p:spPr>
              <a:xfrm>
                <a:off x="3993619" y="2380477"/>
                <a:ext cx="2678938" cy="529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𝑀𝐼𝐶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4BDFE2-0D2E-46C6-B606-98736BE62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19" y="2380477"/>
                <a:ext cx="2678938" cy="529247"/>
              </a:xfrm>
              <a:prstGeom prst="rect">
                <a:avLst/>
              </a:prstGeom>
              <a:blipFill>
                <a:blip r:embed="rId2"/>
                <a:stretch>
                  <a:fillRect l="-1818" r="-3182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A6A92-76A0-4E55-A413-D8585988CC14}"/>
                  </a:ext>
                </a:extLst>
              </p:cNvPr>
              <p:cNvSpPr txBox="1"/>
              <p:nvPr/>
            </p:nvSpPr>
            <p:spPr>
              <a:xfrm>
                <a:off x="4523050" y="3084175"/>
                <a:ext cx="326922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400" baseline="-25000" dirty="0"/>
                            <m:t>G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A6A92-76A0-4E55-A413-D8585988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50" y="3084175"/>
                <a:ext cx="3269228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2170760-3B51-4978-9CCE-18D59348636A}"/>
              </a:ext>
            </a:extLst>
          </p:cNvPr>
          <p:cNvSpPr txBox="1"/>
          <p:nvPr/>
        </p:nvSpPr>
        <p:spPr>
          <a:xfrm>
            <a:off x="2815539" y="3304226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0E037-F036-43DD-AAF8-688AFFA9D7C2}"/>
              </a:ext>
            </a:extLst>
          </p:cNvPr>
          <p:cNvSpPr txBox="1"/>
          <p:nvPr/>
        </p:nvSpPr>
        <p:spPr>
          <a:xfrm>
            <a:off x="2285913" y="1524311"/>
            <a:ext cx="550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对于两个变量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，其</a:t>
            </a:r>
            <a:r>
              <a:rPr lang="en-US" altLang="zh-CN" sz="2400" dirty="0"/>
              <a:t>MIC </a:t>
            </a:r>
            <a:r>
              <a:rPr lang="zh-CN" altLang="en-US" sz="2400" dirty="0"/>
              <a:t>定义为：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E5719-B5AE-439E-8167-37941971B163}"/>
              </a:ext>
            </a:extLst>
          </p:cNvPr>
          <p:cNvSpPr txBox="1"/>
          <p:nvPr/>
        </p:nvSpPr>
        <p:spPr>
          <a:xfrm>
            <a:off x="1533895" y="4315292"/>
            <a:ext cx="912420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I</a:t>
            </a:r>
            <a:r>
              <a:rPr lang="en-US" altLang="zh-CN" sz="2400" baseline="-25000" dirty="0"/>
              <a:t>G</a:t>
            </a:r>
            <a:r>
              <a:rPr lang="zh-CN" altLang="en-US" sz="2400" dirty="0"/>
              <a:t>为通过分箱法计算的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的互信息，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分别是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被分割的箱子个数，</a:t>
            </a:r>
            <a:r>
              <a:rPr lang="en-US" altLang="zh-CN" sz="2400" dirty="0"/>
              <a:t>B</a:t>
            </a:r>
            <a:r>
              <a:rPr lang="zh-CN" altLang="en-US" sz="2400" dirty="0"/>
              <a:t>为网格分辨率，通常取样本数量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0.6</a:t>
            </a:r>
            <a:r>
              <a:rPr lang="zh-CN" altLang="en-US" sz="2400" dirty="0"/>
              <a:t>或</a:t>
            </a:r>
            <a:r>
              <a:rPr lang="en-US" altLang="zh-CN" sz="2400" dirty="0"/>
              <a:t>0.55</a:t>
            </a:r>
            <a:r>
              <a:rPr lang="zh-CN" altLang="en-US" sz="2400" dirty="0"/>
              <a:t>次方。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5700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40757E-B430-4945-896A-A87B2F05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" y="1700398"/>
            <a:ext cx="6098900" cy="4056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1EC14C-6A96-4E27-846B-3A35BF878C61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04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2CA5D0-AA69-46B9-B977-AC9340577CB7}"/>
              </a:ext>
            </a:extLst>
          </p:cNvPr>
          <p:cNvSpPr/>
          <p:nvPr/>
        </p:nvSpPr>
        <p:spPr>
          <a:xfrm>
            <a:off x="5105986" y="502523"/>
            <a:ext cx="198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最大信息数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A1E18-D6D1-4434-97EB-5B7EFC177524}"/>
                  </a:ext>
                </a:extLst>
              </p:cNvPr>
              <p:cNvSpPr txBox="1"/>
              <p:nvPr/>
            </p:nvSpPr>
            <p:spPr>
              <a:xfrm>
                <a:off x="6746123" y="2128939"/>
                <a:ext cx="5324052" cy="1464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 baseline="-25000">
                          <a:latin typeface="Cambria Math" panose="02040503050406030204" pitchFamily="18" charset="0"/>
                        </a:rPr>
                        <m:t>红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0.5×0.5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0.5×0.5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0.5×0.5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0.5×0.5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A1E18-D6D1-4434-97EB-5B7EFC177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123" y="2128939"/>
                <a:ext cx="5324052" cy="1464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E718F5-D89E-4E0D-9375-D64C01A66A5D}"/>
                  </a:ext>
                </a:extLst>
              </p:cNvPr>
              <p:cNvSpPr txBox="1"/>
              <p:nvPr/>
            </p:nvSpPr>
            <p:spPr>
              <a:xfrm>
                <a:off x="7086016" y="4879417"/>
                <a:ext cx="33374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 baseline="-25000">
                          <a:latin typeface="Cambria Math" panose="02040503050406030204" pitchFamily="18" charset="0"/>
                        </a:rPr>
                        <m:t>黄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E718F5-D89E-4E0D-9375-D64C01A6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016" y="4879417"/>
                <a:ext cx="3337412" cy="307777"/>
              </a:xfrm>
              <a:prstGeom prst="rect">
                <a:avLst/>
              </a:prstGeom>
              <a:blipFill>
                <a:blip r:embed="rId4"/>
                <a:stretch>
                  <a:fillRect l="-2555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99453-7A8D-48A5-9165-92668FFBB492}"/>
                  </a:ext>
                </a:extLst>
              </p:cNvPr>
              <p:cNvSpPr txBox="1"/>
              <p:nvPr/>
            </p:nvSpPr>
            <p:spPr>
              <a:xfrm>
                <a:off x="7086016" y="4022035"/>
                <a:ext cx="33374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 baseline="-25000">
                          <a:latin typeface="Cambria Math" panose="02040503050406030204" pitchFamily="18" charset="0"/>
                        </a:rPr>
                        <m:t>绿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99453-7A8D-48A5-9165-92668FFBB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016" y="4022035"/>
                <a:ext cx="3337412" cy="307777"/>
              </a:xfrm>
              <a:prstGeom prst="rect">
                <a:avLst/>
              </a:prstGeom>
              <a:blipFill>
                <a:blip r:embed="rId5"/>
                <a:stretch>
                  <a:fillRect l="-255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315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966345-E0A6-478A-8B60-FE422AB31C07}"/>
              </a:ext>
            </a:extLst>
          </p:cNvPr>
          <p:cNvSpPr/>
          <p:nvPr/>
        </p:nvSpPr>
        <p:spPr>
          <a:xfrm>
            <a:off x="1102345" y="471746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A9895"/>
                </a:solidFill>
              </a:rPr>
              <a:t>05</a:t>
            </a:r>
            <a:endParaRPr lang="zh-CN" altLang="en-US" sz="3200" u="sng" dirty="0">
              <a:solidFill>
                <a:srgbClr val="1A989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52B032-F2DC-4BC3-8350-5D847BFA863F}"/>
              </a:ext>
            </a:extLst>
          </p:cNvPr>
          <p:cNvSpPr/>
          <p:nvPr/>
        </p:nvSpPr>
        <p:spPr>
          <a:xfrm>
            <a:off x="4926448" y="502523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实验对比函数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F05D4F-E1BD-4EDB-A4FE-BE02F9A1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85" y="2355386"/>
            <a:ext cx="9203027" cy="37082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075B84-41A4-4D73-95E3-F8C0D8C839FD}"/>
              </a:ext>
            </a:extLst>
          </p:cNvPr>
          <p:cNvSpPr txBox="1"/>
          <p:nvPr/>
        </p:nvSpPr>
        <p:spPr>
          <a:xfrm>
            <a:off x="1594777" y="1209920"/>
            <a:ext cx="807930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从表所示函数中采样得到</a:t>
            </a:r>
            <a:r>
              <a:rPr lang="en-US" altLang="zh-CN" sz="2000" dirty="0"/>
              <a:t>320</a:t>
            </a:r>
            <a:r>
              <a:rPr lang="zh-CN" altLang="en-US" sz="2000" dirty="0"/>
              <a:t>组离散数据，作为实验的测试数据集</a:t>
            </a:r>
            <a:r>
              <a:rPr lang="en-US" altLang="zh-CN" sz="2000" dirty="0"/>
              <a:t>,</a:t>
            </a:r>
            <a:r>
              <a:rPr lang="zh-CN" altLang="en-US" sz="2000" dirty="0"/>
              <a:t>分别计算</a:t>
            </a:r>
            <a:r>
              <a:rPr lang="en-US" altLang="zh-CN" sz="2000" dirty="0"/>
              <a:t>MIC</a:t>
            </a:r>
            <a:r>
              <a:rPr lang="zh-CN" altLang="en-US" sz="2000" dirty="0"/>
              <a:t>等各个相关系数进行对比。</a:t>
            </a:r>
          </a:p>
        </p:txBody>
      </p:sp>
    </p:spTree>
    <p:extLst>
      <p:ext uri="{BB962C8B-B14F-4D97-AF65-F5344CB8AC3E}">
        <p14:creationId xmlns:p14="http://schemas.microsoft.com/office/powerpoint/2010/main" val="3728697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5926</TotalTime>
  <Words>1244</Words>
  <Application>Microsoft Office PowerPoint</Application>
  <PresentationFormat>宽屏</PresentationFormat>
  <Paragraphs>100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楷体</vt:lpstr>
      <vt:lpstr>微软雅黑</vt:lpstr>
      <vt:lpstr>微软雅黑</vt:lpstr>
      <vt:lpstr>Arial</vt:lpstr>
      <vt:lpstr>Calibri Light</vt:lpstr>
      <vt:lpstr>Cambria Math</vt:lpstr>
      <vt:lpstr>Century Gothic</vt:lpstr>
      <vt:lpstr>Segoe UI Light</vt:lpstr>
      <vt:lpstr>Wingdings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265</cp:revision>
  <dcterms:created xsi:type="dcterms:W3CDTF">2015-08-18T02:51:41Z</dcterms:created>
  <dcterms:modified xsi:type="dcterms:W3CDTF">2019-05-18T03:09:12Z</dcterms:modified>
  <cp:category/>
</cp:coreProperties>
</file>