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7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4" r:id="rId4"/>
    <p:sldId id="263" r:id="rId6"/>
    <p:sldId id="265" r:id="rId7"/>
    <p:sldId id="279" r:id="rId8"/>
    <p:sldId id="280" r:id="rId9"/>
    <p:sldId id="281" r:id="rId10"/>
    <p:sldId id="283" r:id="rId11"/>
    <p:sldId id="272" r:id="rId12"/>
    <p:sldId id="257" r:id="rId13"/>
    <p:sldId id="284" r:id="rId14"/>
    <p:sldId id="285" r:id="rId15"/>
    <p:sldId id="258" r:id="rId16"/>
    <p:sldId id="259" r:id="rId17"/>
    <p:sldId id="293" r:id="rId18"/>
    <p:sldId id="260" r:id="rId19"/>
    <p:sldId id="294" r:id="rId20"/>
    <p:sldId id="261" r:id="rId21"/>
    <p:sldId id="301" r:id="rId22"/>
    <p:sldId id="298" r:id="rId23"/>
    <p:sldId id="299" r:id="rId24"/>
    <p:sldId id="300" r:id="rId2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customXml" Target="../customXml/item1.xml"/><Relationship Id="rId3" Type="http://schemas.openxmlformats.org/officeDocument/2006/relationships/slideMaster" Target="slideMasters/slideMaster2.xml"/><Relationship Id="rId29" Type="http://schemas.openxmlformats.org/officeDocument/2006/relationships/customXmlProps" Target="../customXml/itemProps175.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2000">
                <a:solidFill>
                  <a:schemeClr val="tx1"/>
                </a:solidFill>
                <a:uFillTx/>
              </a:rPr>
              <a:t>大家下午好，</a:t>
            </a:r>
            <a:endParaRPr lang="zh-CN" altLang="en-US" sz="2000">
              <a:solidFill>
                <a:schemeClr val="tx1"/>
              </a:solidFill>
              <a:uFillTx/>
            </a:endParaRPr>
          </a:p>
          <a:p>
            <a:endParaRPr lang="zh-CN" altLang="en-US" sz="2000">
              <a:solidFill>
                <a:schemeClr val="tx1"/>
              </a:solidFill>
              <a:uFillTx/>
            </a:endParaRPr>
          </a:p>
          <a:p>
            <a:r>
              <a:rPr lang="zh-CN" altLang="en-US" sz="2000">
                <a:solidFill>
                  <a:schemeClr val="tx1"/>
                </a:solidFill>
                <a:uFillTx/>
              </a:rPr>
              <a:t>今天我给大家分享的内容主要讲的是关于元学习的，分享的论文的名字是 model-agnostic meta-learning for fast adaption of deep network</a:t>
            </a:r>
            <a:endParaRPr lang="zh-CN" altLang="en-US" sz="2000">
              <a:solidFill>
                <a:schemeClr val="tx1"/>
              </a:solidFill>
              <a:uFillTx/>
            </a:endParaRPr>
          </a:p>
          <a:p>
            <a:endParaRPr lang="zh-CN" altLang="en-US" sz="2000">
              <a:solidFill>
                <a:schemeClr val="tx1"/>
              </a:solidFill>
              <a:uFillTx/>
            </a:endParaRPr>
          </a:p>
          <a:p>
            <a:r>
              <a:rPr lang="zh-CN" altLang="en-US" sz="2000">
                <a:solidFill>
                  <a:schemeClr val="tx1"/>
                </a:solidFill>
                <a:uFillTx/>
              </a:rPr>
              <a:t>翻译成中文就是模型无关元学习在深度网络快速训练的应用</a:t>
            </a:r>
            <a:endParaRPr lang="zh-CN" altLang="en-US" sz="2000">
              <a:solidFill>
                <a:schemeClr val="tx1"/>
              </a:solidFill>
              <a:uFillTx/>
            </a:endParaRPr>
          </a:p>
          <a:p>
            <a:endParaRPr lang="zh-CN" altLang="en-US" sz="2000">
              <a:solidFill>
                <a:schemeClr val="tx1"/>
              </a:solidFill>
              <a:uFillTx/>
            </a:endParaRPr>
          </a:p>
          <a:p>
            <a:r>
              <a:rPr lang="zh-CN" altLang="en-US" sz="2000">
                <a:solidFill>
                  <a:schemeClr val="tx1"/>
                </a:solidFill>
                <a:uFillTx/>
              </a:rPr>
              <a:t>今天我主要给大家介绍这个元学习方法在小样本学习上的应用。</a:t>
            </a:r>
            <a:endParaRPr lang="zh-CN" altLang="en-US" sz="2000">
              <a:solidFill>
                <a:schemeClr val="tx1"/>
              </a:solidFill>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我们都知道，现在的绝大多数的深度学习方法都是数据驱动的，</a:t>
            </a:r>
            <a:endParaRPr lang="zh-CN" altLang="en-US"/>
          </a:p>
          <a:p>
            <a:endParaRPr lang="zh-CN" altLang="en-US"/>
          </a:p>
          <a:p>
            <a:r>
              <a:rPr lang="zh-CN" altLang="en-US"/>
              <a:t>也就是说需要大量的标注样本训练，模型才能发挥作用</a:t>
            </a:r>
            <a:endParaRPr lang="zh-CN" altLang="en-US"/>
          </a:p>
          <a:p>
            <a:endParaRPr lang="zh-CN" altLang="en-US"/>
          </a:p>
          <a:p>
            <a:r>
              <a:rPr lang="zh-CN" altLang="en-US"/>
              <a:t>但是在现实世界中，有很多问题是没有这么多的标注数据的，并且获取标注数据的成本也非常大， 例如在医疗领域、安全领域等。</a:t>
            </a:r>
            <a:endParaRPr lang="zh-CN" altLang="en-US"/>
          </a:p>
          <a:p>
            <a:endParaRPr lang="zh-CN" altLang="en-US"/>
          </a:p>
          <a:p>
            <a:r>
              <a:rPr lang="zh-CN" altLang="en-US"/>
              <a:t>而我们人类，是非常擅长通过极少量的样本识别一个新物体的，</a:t>
            </a:r>
            <a:endParaRPr lang="zh-CN" altLang="en-US"/>
          </a:p>
          <a:p>
            <a:endParaRPr lang="zh-CN" altLang="en-US"/>
          </a:p>
          <a:p>
            <a:r>
              <a:rPr lang="zh-CN" altLang="en-US"/>
              <a:t>比如说小孩子只需要书中的一些图片就可以认识什么是斑马，什么是犀牛。</a:t>
            </a:r>
            <a:endParaRPr lang="zh-CN" altLang="en-US"/>
          </a:p>
          <a:p>
            <a:endParaRPr lang="zh-CN" altLang="en-US"/>
          </a:p>
          <a:p>
            <a:r>
              <a:rPr lang="zh-CN" altLang="en-US"/>
              <a:t>通过人类快速学习能力的启发，我们希望机器学习模型在学习一定类别的大量数据后，对于新的类别，只需要少量的样本就能快速学习，这就是小样本学习要解决的问题</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以</a:t>
            </a:r>
            <a:r>
              <a:rPr lang="en-US" altLang="zh-CN"/>
              <a:t>cifar-10</a:t>
            </a:r>
            <a:r>
              <a:rPr lang="zh-CN" altLang="en-US"/>
              <a:t>图像分类为例，传统的方法是基于左边这些训练集，获得模型，然后对右边测试集进行自动标注。</a:t>
            </a:r>
            <a:endParaRPr lang="zh-CN" altLang="en-US"/>
          </a:p>
          <a:p>
            <a:endParaRPr lang="zh-CN" altLang="en-US"/>
          </a:p>
          <a:p>
            <a:r>
              <a:rPr lang="zh-CN" altLang="en-US"/>
              <a:t>而小样本问题如右边这张图所示，我们大量拥有的是上方这五类数据，而新问题也就是下方这五类只有很少的标注数据。</a:t>
            </a:r>
            <a:endParaRPr lang="zh-CN" altLang="en-US"/>
          </a:p>
          <a:p>
            <a:endParaRPr lang="zh-CN" altLang="en-US"/>
          </a:p>
          <a:p>
            <a:r>
              <a:rPr lang="zh-CN" altLang="en-US"/>
              <a:t>当标注数据量比较少时，怎么学习出好的特征？</a:t>
            </a:r>
            <a:endParaRPr lang="zh-CN" altLang="en-US"/>
          </a:p>
          <a:p>
            <a:endParaRPr lang="zh-CN" altLang="en-US"/>
          </a:p>
          <a:p>
            <a:r>
              <a:rPr lang="zh-CN" altLang="en-US"/>
              <a:t>我们需要做的是</a:t>
            </a:r>
            <a:r>
              <a:rPr lang="zh-CN" altLang="en-US"/>
              <a:t>泛化这些罕见的类别，而不需要进行额外的训练，训练会因为数据少，代价高，周期长而无法获得收益。</a:t>
            </a:r>
            <a:endParaRPr lang="zh-CN" altLang="en-US"/>
          </a:p>
          <a:p>
            <a:endParaRPr lang="zh-CN" altLang="en-US"/>
          </a:p>
          <a:p>
            <a:r>
              <a:rPr lang="zh-CN" altLang="en-US"/>
              <a:t>近几年已经出现好几种方法来解决小样本问题，后面我将着重介绍一下今天的主角 </a:t>
            </a:r>
            <a:r>
              <a:rPr lang="en-US" altLang="zh-CN"/>
              <a:t>model-agnostic meta-learning, </a:t>
            </a:r>
            <a:r>
              <a:rPr lang="zh-CN" altLang="en-US"/>
              <a:t>在小样本学习上的应用。</a:t>
            </a:r>
            <a:endParaRPr lang="zh-CN" altLang="en-US"/>
          </a:p>
          <a:p>
            <a:endParaRPr lang="zh-CN" altLang="en-US"/>
          </a:p>
          <a:p>
            <a:r>
              <a:rPr lang="zh-CN" altLang="en-US"/>
              <a:t>在此之前，我还得向大家介绍几个概念，</a:t>
            </a:r>
            <a:endParaRPr lang="zh-CN" altLang="en-US"/>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N-way K-shot</a:t>
            </a:r>
            <a:endParaRPr lang="en-US" altLang="zh-CN"/>
          </a:p>
          <a:p>
            <a:endParaRPr lang="en-US" altLang="zh-CN"/>
          </a:p>
          <a:p>
            <a:r>
              <a:rPr lang="en-US" altLang="zh-CN"/>
              <a:t>N-way K-shot </a:t>
            </a:r>
            <a:r>
              <a:rPr lang="zh-CN" altLang="en-US"/>
              <a:t>是 小样本学习</a:t>
            </a:r>
            <a:r>
              <a:rPr lang="en-US" altLang="zh-CN"/>
              <a:t> </a:t>
            </a:r>
            <a:r>
              <a:rPr lang="zh-CN" altLang="en-US"/>
              <a:t>中常见的实验设置，</a:t>
            </a:r>
            <a:endParaRPr lang="zh-CN" altLang="en-US"/>
          </a:p>
          <a:p>
            <a:endParaRPr lang="zh-CN" altLang="en-US"/>
          </a:p>
          <a:p>
            <a:r>
              <a:rPr lang="en-US" altLang="zh-CN"/>
              <a:t>ppt</a:t>
            </a:r>
            <a:endParaRPr lang="en-US" altLang="zh-CN"/>
          </a:p>
          <a:p>
            <a:endParaRPr lang="en-US" altLang="zh-CN"/>
          </a:p>
          <a:p>
            <a:r>
              <a:rPr lang="zh-CN" altLang="en-US"/>
              <a:t>最终的模型是多少个类的分类器，就取决于这个</a:t>
            </a:r>
            <a:r>
              <a:rPr lang="en-US" altLang="zh-CN"/>
              <a:t>N</a:t>
            </a:r>
            <a:r>
              <a:rPr lang="zh-CN" altLang="en-US"/>
              <a:t>的取值，</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如果说传统深度学习方法训练的每一个</a:t>
            </a:r>
            <a:r>
              <a:rPr lang="en-US" altLang="zh-CN"/>
              <a:t>sample</a:t>
            </a:r>
            <a:r>
              <a:rPr lang="zh-CN" altLang="en-US"/>
              <a:t>是一张张的图片，</a:t>
            </a:r>
            <a:endParaRPr lang="zh-CN" altLang="en-US"/>
          </a:p>
          <a:p>
            <a:endParaRPr lang="zh-CN" altLang="en-US"/>
          </a:p>
          <a:p>
            <a:r>
              <a:rPr lang="zh-CN" altLang="en-US"/>
              <a:t>那么元学习方法训练模型的每一个</a:t>
            </a:r>
            <a:r>
              <a:rPr lang="en-US" altLang="zh-CN"/>
              <a:t>sample</a:t>
            </a:r>
            <a:r>
              <a:rPr lang="zh-CN" altLang="en-US"/>
              <a:t>则是 一个 </a:t>
            </a:r>
            <a:r>
              <a:rPr lang="en-US" altLang="zh-CN"/>
              <a:t>task</a:t>
            </a:r>
            <a:r>
              <a:rPr lang="zh-CN" altLang="en-US"/>
              <a:t>。</a:t>
            </a:r>
            <a:endParaRPr lang="zh-CN" altLang="en-US"/>
          </a:p>
          <a:p>
            <a:endParaRPr lang="zh-CN" altLang="en-US"/>
          </a:p>
          <a:p>
            <a:r>
              <a:rPr lang="zh-CN" altLang="en-US"/>
              <a:t>一个</a:t>
            </a:r>
            <a:r>
              <a:rPr lang="en-US" altLang="zh-CN"/>
              <a:t>task </a:t>
            </a:r>
            <a:r>
              <a:rPr lang="zh-CN" altLang="en-US"/>
              <a:t>由两部分组成，</a:t>
            </a:r>
            <a:r>
              <a:rPr lang="en-US" altLang="zh-CN"/>
              <a:t>support set  </a:t>
            </a:r>
            <a:r>
              <a:rPr lang="zh-CN" altLang="en-US"/>
              <a:t>，  </a:t>
            </a:r>
            <a:r>
              <a:rPr lang="en-US" altLang="zh-CN"/>
              <a:t>qurey set</a:t>
            </a:r>
            <a:endParaRPr lang="en-US" altLang="zh-CN"/>
          </a:p>
          <a:p>
            <a:endParaRPr lang="en-US" altLang="zh-CN"/>
          </a:p>
          <a:p>
            <a:r>
              <a:rPr lang="zh-CN" altLang="en-US"/>
              <a:t>根据上一张</a:t>
            </a:r>
            <a:r>
              <a:rPr lang="en-US" altLang="zh-CN"/>
              <a:t>ppt</a:t>
            </a:r>
            <a:r>
              <a:rPr lang="zh-CN" altLang="en-US"/>
              <a:t>介绍的</a:t>
            </a:r>
            <a:r>
              <a:rPr lang="en-US" altLang="zh-CN"/>
              <a:t>N-way K shot</a:t>
            </a:r>
            <a:endParaRPr lang="en-US" altLang="zh-CN"/>
          </a:p>
          <a:p>
            <a:endParaRPr lang="en-US" altLang="zh-CN"/>
          </a:p>
          <a:p>
            <a:r>
              <a:rPr lang="zh-CN" altLang="en-US"/>
              <a:t>这里的</a:t>
            </a:r>
            <a:r>
              <a:rPr lang="en-US" altLang="zh-CN"/>
              <a:t>support set </a:t>
            </a:r>
            <a:r>
              <a:rPr lang="zh-CN" altLang="en-US"/>
              <a:t>就是从数据集里随机抽取</a:t>
            </a:r>
            <a:r>
              <a:rPr lang="en-US" altLang="zh-CN"/>
              <a:t>N</a:t>
            </a:r>
            <a:r>
              <a:rPr lang="zh-CN" altLang="en-US"/>
              <a:t>个类的数据，再从每个类里抽取</a:t>
            </a:r>
            <a:r>
              <a:rPr lang="en-US" altLang="zh-CN"/>
              <a:t>K</a:t>
            </a:r>
            <a:r>
              <a:rPr lang="zh-CN" altLang="en-US"/>
              <a:t>个样本，总共就是</a:t>
            </a:r>
            <a:r>
              <a:rPr lang="en-US" altLang="zh-CN"/>
              <a:t>NK</a:t>
            </a:r>
            <a:r>
              <a:rPr lang="zh-CN" altLang="en-US"/>
              <a:t>个样本。</a:t>
            </a:r>
            <a:endParaRPr lang="zh-CN" altLang="en-US"/>
          </a:p>
          <a:p>
            <a:endParaRPr lang="zh-CN" altLang="en-US"/>
          </a:p>
          <a:p>
            <a:r>
              <a:rPr lang="en-US" altLang="zh-CN"/>
              <a:t>qurey set </a:t>
            </a:r>
            <a:r>
              <a:rPr lang="zh-CN" altLang="en-US"/>
              <a:t>就是从前面随机抽取的</a:t>
            </a:r>
            <a:r>
              <a:rPr lang="en-US" altLang="zh-CN"/>
              <a:t>N</a:t>
            </a:r>
            <a:r>
              <a:rPr lang="zh-CN" altLang="en-US"/>
              <a:t>个类中，再随机抽取</a:t>
            </a:r>
            <a:r>
              <a:rPr lang="en-US" altLang="zh-CN"/>
              <a:t>K' </a:t>
            </a:r>
            <a:r>
              <a:rPr lang="zh-CN" altLang="en-US"/>
              <a:t>个样本，组成</a:t>
            </a:r>
            <a:r>
              <a:rPr lang="en-US" altLang="zh-CN"/>
              <a:t>NK'</a:t>
            </a:r>
            <a:r>
              <a:rPr lang="zh-CN" altLang="en-US"/>
              <a:t>个样本作为</a:t>
            </a:r>
            <a:r>
              <a:rPr lang="en-US" altLang="zh-CN"/>
              <a:t>qurey set</a:t>
            </a:r>
            <a:endParaRPr lang="zh-CN" altLang="en-US"/>
          </a:p>
          <a:p>
            <a:endParaRPr lang="zh-CN" altLang="en-US"/>
          </a:p>
          <a:p>
            <a:r>
              <a:rPr lang="zh-CN" altLang="en-US"/>
              <a:t>这里的</a:t>
            </a:r>
            <a:endParaRPr lang="zh-CN" altLang="en-US"/>
          </a:p>
          <a:p>
            <a:endParaRPr lang="zh-CN" altLang="en-US"/>
          </a:p>
          <a:p>
            <a:r>
              <a:rPr lang="en-US" altLang="zh-CN"/>
              <a:t>support set </a:t>
            </a:r>
            <a:r>
              <a:rPr lang="zh-CN" altLang="en-US"/>
              <a:t>可以看作是训练集</a:t>
            </a:r>
            <a:endParaRPr lang="zh-CN" altLang="en-US"/>
          </a:p>
          <a:p>
            <a:endParaRPr lang="zh-CN" altLang="en-US"/>
          </a:p>
          <a:p>
            <a:r>
              <a:rPr lang="en-US" altLang="zh-CN"/>
              <a:t>qurey set </a:t>
            </a:r>
            <a:r>
              <a:rPr lang="zh-CN" altLang="en-US"/>
              <a:t>则是测试集</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我们假设这样一个场景：我们需要利用</a:t>
            </a:r>
            <a:r>
              <a:rPr lang="en-US" altLang="zh-CN"/>
              <a:t>MAML</a:t>
            </a:r>
            <a:r>
              <a:rPr lang="zh-CN" altLang="en-US"/>
              <a:t>训练的元学习器去</a:t>
            </a:r>
            <a:r>
              <a:rPr lang="zh-CN" altLang="en-US"/>
              <a:t>训练一个数学模型</a:t>
            </a:r>
            <a:r>
              <a:rPr lang="en-US" altLang="zh-CN"/>
              <a:t>M,</a:t>
            </a:r>
            <a:endParaRPr lang="en-US" altLang="zh-CN"/>
          </a:p>
          <a:p>
            <a:endParaRPr lang="en-US" altLang="zh-CN"/>
          </a:p>
          <a:p>
            <a:r>
              <a:rPr lang="zh-CN" altLang="en-US"/>
              <a:t>目的是对未知标签的图片做分类，类别包括</a:t>
            </a:r>
            <a:r>
              <a:rPr lang="en-US" altLang="zh-CN"/>
              <a:t>p1</a:t>
            </a:r>
            <a:r>
              <a:rPr lang="zh-CN" altLang="en-US"/>
              <a:t>～</a:t>
            </a:r>
            <a:r>
              <a:rPr lang="en-US" altLang="zh-CN"/>
              <a:t>p5  </a:t>
            </a:r>
            <a:r>
              <a:rPr lang="zh-CN" altLang="en-US"/>
              <a:t>每个类</a:t>
            </a:r>
            <a:r>
              <a:rPr lang="en-US" altLang="zh-CN"/>
              <a:t>20</a:t>
            </a:r>
            <a:r>
              <a:rPr lang="zh-CN" altLang="en-US"/>
              <a:t>个样本</a:t>
            </a:r>
            <a:endParaRPr lang="en-US" altLang="zh-CN"/>
          </a:p>
          <a:p>
            <a:endParaRPr lang="en-US" altLang="zh-CN"/>
          </a:p>
          <a:p>
            <a:r>
              <a:rPr lang="zh-CN" altLang="en-US"/>
              <a:t>现在我们先要用训练数据，</a:t>
            </a:r>
            <a:r>
              <a:rPr lang="en-US" altLang="zh-CN"/>
              <a:t>C1</a:t>
            </a:r>
            <a:r>
              <a:rPr lang="zh-CN" altLang="en-US"/>
              <a:t>～</a:t>
            </a:r>
            <a:r>
              <a:rPr lang="en-US" altLang="zh-CN"/>
              <a:t>C10 10</a:t>
            </a:r>
            <a:r>
              <a:rPr lang="zh-CN" altLang="en-US"/>
              <a:t>个类的数据训练元学习器</a:t>
            </a:r>
            <a:r>
              <a:rPr lang="en-US" altLang="zh-CN"/>
              <a:t>M_meta </a:t>
            </a:r>
            <a:r>
              <a:rPr lang="zh-CN" altLang="en-US"/>
              <a:t>， </a:t>
            </a:r>
            <a:r>
              <a:rPr lang="en-US" altLang="zh-CN"/>
              <a:t>C1</a:t>
            </a:r>
            <a:r>
              <a:rPr lang="zh-CN" altLang="en-US"/>
              <a:t>～</a:t>
            </a:r>
            <a:r>
              <a:rPr lang="en-US" altLang="zh-CN"/>
              <a:t>C10 </a:t>
            </a:r>
            <a:r>
              <a:rPr lang="zh-CN" altLang="en-US"/>
              <a:t>每个类</a:t>
            </a:r>
            <a:r>
              <a:rPr lang="en-US" altLang="zh-CN"/>
              <a:t>30</a:t>
            </a:r>
            <a:r>
              <a:rPr lang="zh-CN" altLang="en-US"/>
              <a:t>个样本，</a:t>
            </a:r>
            <a:endParaRPr lang="zh-CN" altLang="en-US"/>
          </a:p>
          <a:p>
            <a:endParaRPr lang="zh-CN" altLang="en-US"/>
          </a:p>
          <a:p>
            <a:r>
              <a:rPr lang="zh-CN" altLang="en-US"/>
              <a:t>实验设置为</a:t>
            </a:r>
            <a:r>
              <a:rPr lang="en-US" altLang="zh-CN"/>
              <a:t>5-way 5-shot</a:t>
            </a:r>
            <a:endParaRPr lang="en-US" altLang="zh-CN"/>
          </a:p>
          <a:p>
            <a:endParaRPr lang="en-US" altLang="zh-CN"/>
          </a:p>
          <a:p>
            <a:r>
              <a:rPr lang="zh-CN" altLang="en-US"/>
              <a:t>首先我们要从</a:t>
            </a:r>
            <a:r>
              <a:rPr lang="en-US" altLang="zh-CN"/>
              <a:t>C</a:t>
            </a:r>
            <a:r>
              <a:rPr lang="zh-CN" altLang="en-US"/>
              <a:t>数据中 随机抽取</a:t>
            </a:r>
            <a:r>
              <a:rPr lang="en-US" altLang="zh-CN"/>
              <a:t>5</a:t>
            </a:r>
            <a:r>
              <a:rPr lang="zh-CN" altLang="en-US"/>
              <a:t>个类，每个类随机抽取</a:t>
            </a:r>
            <a:r>
              <a:rPr lang="en-US" altLang="zh-CN"/>
              <a:t>20</a:t>
            </a:r>
            <a:r>
              <a:rPr lang="zh-CN" altLang="en-US"/>
              <a:t>个样本，其中</a:t>
            </a:r>
            <a:r>
              <a:rPr lang="en-US" altLang="zh-CN"/>
              <a:t>5</a:t>
            </a:r>
            <a:r>
              <a:rPr lang="zh-CN" altLang="en-US"/>
              <a:t>个样本作为</a:t>
            </a:r>
            <a:r>
              <a:rPr lang="en-US" altLang="zh-CN"/>
              <a:t>support set</a:t>
            </a:r>
            <a:r>
              <a:rPr lang="zh-CN" altLang="en-US"/>
              <a:t>，其他</a:t>
            </a:r>
            <a:r>
              <a:rPr lang="en-US" altLang="zh-CN"/>
              <a:t>15</a:t>
            </a:r>
            <a:r>
              <a:rPr lang="zh-CN" altLang="en-US"/>
              <a:t>个样本作为</a:t>
            </a:r>
            <a:r>
              <a:rPr lang="en-US" altLang="zh-CN"/>
              <a:t>qurey set </a:t>
            </a:r>
            <a:r>
              <a:rPr lang="zh-CN" altLang="en-US"/>
              <a:t>。</a:t>
            </a:r>
            <a:endParaRPr lang="zh-CN" altLang="en-US"/>
          </a:p>
          <a:p>
            <a:endParaRPr lang="zh-CN" altLang="en-US"/>
          </a:p>
          <a:p>
            <a:r>
              <a:rPr lang="zh-CN" altLang="en-US"/>
              <a:t>再把 </a:t>
            </a:r>
            <a:r>
              <a:rPr lang="en-US" altLang="zh-CN"/>
              <a:t>support set </a:t>
            </a:r>
            <a:r>
              <a:rPr lang="zh-CN" altLang="en-US"/>
              <a:t>和 </a:t>
            </a:r>
            <a:r>
              <a:rPr lang="en-US" altLang="zh-CN"/>
              <a:t>qurey set </a:t>
            </a:r>
            <a:r>
              <a:rPr lang="zh-CN" altLang="en-US"/>
              <a:t>组合起来 构成一个 </a:t>
            </a:r>
            <a:r>
              <a:rPr lang="en-US" altLang="zh-CN"/>
              <a:t>task</a:t>
            </a:r>
            <a:endParaRPr lang="en-US" altLang="zh-CN"/>
          </a:p>
          <a:p>
            <a:endParaRPr lang="en-US" altLang="zh-CN"/>
          </a:p>
          <a:p>
            <a:r>
              <a:rPr lang="zh-CN" altLang="en-US"/>
              <a:t>这个</a:t>
            </a:r>
            <a:r>
              <a:rPr lang="en-US" altLang="zh-CN"/>
              <a:t>task </a:t>
            </a:r>
            <a:r>
              <a:rPr lang="zh-CN" altLang="en-US"/>
              <a:t>就相当于普通深度学习模型训练过程中的一条训练数据。</a:t>
            </a:r>
            <a:endParaRPr lang="zh-CN" altLang="en-US"/>
          </a:p>
          <a:p>
            <a:endParaRPr lang="zh-CN" altLang="en-US"/>
          </a:p>
          <a:p>
            <a:r>
              <a:rPr lang="zh-CN" altLang="en-US"/>
              <a:t>类似于普通深度学习模型训练过程，一个样本数据肯定是不够的，我们提高多任务泛化能力，就必须有多个</a:t>
            </a:r>
            <a:r>
              <a:rPr lang="en-US" altLang="zh-CN"/>
              <a:t>task</a:t>
            </a:r>
            <a:r>
              <a:rPr lang="zh-CN" altLang="en-US"/>
              <a:t>数据。</a:t>
            </a:r>
            <a:endParaRPr lang="en-US" altLang="zh-CN"/>
          </a:p>
          <a:p>
            <a:endParaRPr lang="en-US" altLang="zh-CN"/>
          </a:p>
          <a:p>
            <a:r>
              <a:rPr lang="zh-CN" altLang="en-US"/>
              <a:t>所以这里需要反复在训练数据分布中抽取若干个这样的</a:t>
            </a:r>
            <a:r>
              <a:rPr lang="en-US" altLang="zh-CN"/>
              <a:t>task</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数据准备好了，接下来就是训练过程了，</a:t>
            </a:r>
            <a:endParaRPr lang="zh-CN" altLang="en-US"/>
          </a:p>
          <a:p>
            <a:endParaRPr lang="zh-CN" altLang="en-US"/>
          </a:p>
          <a:p>
            <a:r>
              <a:rPr lang="zh-CN" altLang="en-US"/>
              <a:t>这个是实验的网络结构图，实验中采用的是一个简单的</a:t>
            </a:r>
            <a:r>
              <a:rPr lang="en-US" altLang="zh-CN"/>
              <a:t>4</a:t>
            </a:r>
            <a:r>
              <a:rPr lang="zh-CN" altLang="en-US"/>
              <a:t>层卷积网络作为前向传播网络结构</a:t>
            </a:r>
            <a:endParaRPr lang="zh-CN" altLang="en-US"/>
          </a:p>
          <a:p>
            <a:endParaRPr lang="zh-CN" altLang="en-US"/>
          </a:p>
          <a:p>
            <a:r>
              <a:rPr lang="zh-CN" altLang="en-US"/>
              <a:t>以</a:t>
            </a:r>
            <a:r>
              <a:rPr lang="en-US" altLang="zh-CN"/>
              <a:t>softmax</a:t>
            </a:r>
            <a:r>
              <a:rPr lang="zh-CN" altLang="en-US"/>
              <a:t>作为最后的激活函数，用交叉熵来定义损失函数</a:t>
            </a:r>
            <a:endParaRPr lang="zh-CN" altLang="en-US"/>
          </a:p>
          <a:p>
            <a:endParaRPr lang="zh-CN" altLang="en-US"/>
          </a:p>
          <a:p>
            <a:r>
              <a:rPr lang="zh-CN" altLang="en-US"/>
              <a:t>和常见的深度学习模型一样，反向传播也是采用的随机梯度下降算法</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然后我要重点说明一下，这其中和普通的深度学习方法不同的地方，</a:t>
            </a:r>
            <a:endParaRPr lang="zh-CN" altLang="en-US"/>
          </a:p>
          <a:p>
            <a:endParaRPr lang="zh-CN" altLang="en-US"/>
          </a:p>
          <a:p>
            <a:r>
              <a:rPr lang="zh-CN" altLang="en-US"/>
              <a:t>首先是训练数据的不同，</a:t>
            </a:r>
            <a:endParaRPr lang="zh-CN" altLang="en-US"/>
          </a:p>
          <a:p>
            <a:endParaRPr lang="zh-CN" altLang="en-US"/>
          </a:p>
          <a:p>
            <a:r>
              <a:rPr lang="zh-CN" altLang="en-US"/>
              <a:t>普通的深度学习方法是基于图片数据来训练的，</a:t>
            </a:r>
            <a:endParaRPr lang="zh-CN" altLang="en-US"/>
          </a:p>
          <a:p>
            <a:endParaRPr lang="zh-CN" altLang="en-US"/>
          </a:p>
          <a:p>
            <a:r>
              <a:rPr lang="zh-CN" altLang="en-US"/>
              <a:t>而元学习是基于</a:t>
            </a:r>
            <a:r>
              <a:rPr lang="en-US" altLang="zh-CN"/>
              <a:t>task</a:t>
            </a:r>
            <a:r>
              <a:rPr lang="zh-CN" altLang="en-US"/>
              <a:t>的，虽然从底层来讲也是基于图片的，但是基于</a:t>
            </a:r>
            <a:r>
              <a:rPr lang="en-US" altLang="zh-CN"/>
              <a:t>task</a:t>
            </a:r>
            <a:r>
              <a:rPr lang="zh-CN" altLang="en-US"/>
              <a:t>的这个策略也确实带来了一些不同之处</a:t>
            </a:r>
            <a:endParaRPr lang="zh-CN" altLang="en-US"/>
          </a:p>
          <a:p>
            <a:endParaRPr lang="zh-CN" altLang="en-US"/>
          </a:p>
          <a:p>
            <a:r>
              <a:rPr lang="zh-CN" altLang="en-US"/>
              <a:t>我们首先来分析一下</a:t>
            </a:r>
            <a:r>
              <a:rPr lang="en-US" altLang="zh-CN"/>
              <a:t>task</a:t>
            </a:r>
            <a:r>
              <a:rPr lang="zh-CN" altLang="en-US"/>
              <a:t>的构成，一个</a:t>
            </a:r>
            <a:r>
              <a:rPr lang="en-US" altLang="zh-CN"/>
              <a:t>task </a:t>
            </a:r>
            <a:r>
              <a:rPr lang="zh-CN" altLang="en-US"/>
              <a:t>由</a:t>
            </a:r>
            <a:r>
              <a:rPr lang="en-US" altLang="zh-CN"/>
              <a:t>support set </a:t>
            </a:r>
            <a:r>
              <a:rPr lang="zh-CN" altLang="en-US"/>
              <a:t>和 </a:t>
            </a:r>
            <a:r>
              <a:rPr lang="en-US" altLang="zh-CN"/>
              <a:t>qurey set </a:t>
            </a:r>
            <a:r>
              <a:rPr lang="zh-CN" altLang="en-US"/>
              <a:t>两部分组成，</a:t>
            </a:r>
            <a:endParaRPr lang="zh-CN" altLang="en-US"/>
          </a:p>
          <a:p>
            <a:endParaRPr lang="zh-CN" altLang="en-US"/>
          </a:p>
          <a:p>
            <a:r>
              <a:rPr lang="zh-CN" altLang="en-US"/>
              <a:t>那么模型是怎么训练一个</a:t>
            </a:r>
            <a:r>
              <a:rPr lang="en-US" altLang="zh-CN"/>
              <a:t>task</a:t>
            </a:r>
            <a:r>
              <a:rPr lang="zh-CN" altLang="en-US"/>
              <a:t>的呢？</a:t>
            </a:r>
            <a:endParaRPr lang="zh-CN" altLang="en-US"/>
          </a:p>
          <a:p>
            <a:endParaRPr lang="zh-CN" altLang="en-US"/>
          </a:p>
          <a:p>
            <a:r>
              <a:rPr lang="zh-CN" altLang="en-US"/>
              <a:t>和绝大多数模型一样，我们先要初始化参数</a:t>
            </a:r>
            <a:r>
              <a:rPr lang="en-US" altLang="zh-CN"/>
              <a:t>theta</a:t>
            </a:r>
            <a:r>
              <a:rPr lang="zh-CN" altLang="en-US"/>
              <a:t>，</a:t>
            </a:r>
            <a:r>
              <a:rPr lang="en-US" altLang="zh-CN"/>
              <a:t>tensorflow </a:t>
            </a:r>
            <a:r>
              <a:rPr lang="zh-CN" altLang="en-US"/>
              <a:t>开启一个训练会话的时候经常干的第一步，</a:t>
            </a:r>
            <a:r>
              <a:rPr lang="en-US" altLang="zh-CN"/>
              <a:t>tf.global_variables_initialzation()</a:t>
            </a:r>
            <a:endParaRPr lang="zh-CN" altLang="en-US"/>
          </a:p>
          <a:p>
            <a:endParaRPr lang="zh-CN" altLang="en-US"/>
          </a:p>
          <a:p>
            <a:r>
              <a:rPr lang="zh-CN" altLang="en-US"/>
              <a:t>首先是</a:t>
            </a:r>
            <a:r>
              <a:rPr lang="en-US" altLang="zh-CN"/>
              <a:t>suppot set  </a:t>
            </a:r>
            <a:r>
              <a:rPr lang="zh-CN" altLang="en-US"/>
              <a:t>每一个</a:t>
            </a:r>
            <a:r>
              <a:rPr lang="en-US" altLang="zh-CN"/>
              <a:t>task </a:t>
            </a:r>
            <a:r>
              <a:rPr lang="zh-CN" altLang="en-US"/>
              <a:t>的 </a:t>
            </a:r>
            <a:r>
              <a:rPr lang="en-US" altLang="zh-CN"/>
              <a:t>support set </a:t>
            </a:r>
            <a:r>
              <a:rPr lang="zh-CN" altLang="en-US"/>
              <a:t>有</a:t>
            </a:r>
            <a:r>
              <a:rPr lang="en-US" altLang="zh-CN"/>
              <a:t>NK</a:t>
            </a:r>
            <a:r>
              <a:rPr lang="zh-CN" altLang="en-US"/>
              <a:t>个样本，把这个</a:t>
            </a:r>
            <a:r>
              <a:rPr lang="en-US" altLang="zh-CN"/>
              <a:t>NK</a:t>
            </a:r>
            <a:r>
              <a:rPr lang="zh-CN" altLang="en-US"/>
              <a:t>个样本扔进前面说的那个卷积网络里，前向传播计算</a:t>
            </a:r>
            <a:r>
              <a:rPr lang="en-US" altLang="zh-CN"/>
              <a:t>loss</a:t>
            </a:r>
            <a:r>
              <a:rPr lang="zh-CN" altLang="en-US"/>
              <a:t>，反向传播更新参数，得到一个期望参数</a:t>
            </a:r>
            <a:r>
              <a:rPr lang="en-US" altLang="zh-CN"/>
              <a:t>theta'</a:t>
            </a:r>
            <a:endParaRPr lang="en-US" altLang="zh-CN"/>
          </a:p>
          <a:p>
            <a:endParaRPr lang="en-US" altLang="zh-CN"/>
          </a:p>
          <a:p>
            <a:r>
              <a:rPr lang="zh-CN" altLang="en-US"/>
              <a:t>这一步的更新并没有替换掉原来初始化的参数，可以这么理解，这里只是复制了一份原来初始化的参数</a:t>
            </a:r>
            <a:r>
              <a:rPr lang="en-US" altLang="zh-CN"/>
              <a:t>theta</a:t>
            </a:r>
            <a:r>
              <a:rPr lang="zh-CN" altLang="en-US"/>
              <a:t>，对这个复制的模型参数副本进行更新。</a:t>
            </a:r>
            <a:endParaRPr lang="zh-CN" altLang="en-US"/>
          </a:p>
          <a:p>
            <a:endParaRPr lang="zh-CN" altLang="en-US"/>
          </a:p>
          <a:p>
            <a:r>
              <a:rPr lang="zh-CN" altLang="en-US"/>
              <a:t>然后把这个更新的参数</a:t>
            </a:r>
            <a:r>
              <a:rPr lang="en-US" altLang="zh-CN"/>
              <a:t>theta' </a:t>
            </a:r>
            <a:r>
              <a:rPr lang="zh-CN" altLang="en-US"/>
              <a:t>传给 </a:t>
            </a:r>
            <a:r>
              <a:rPr lang="en-US" altLang="zh-CN"/>
              <a:t>qurey set </a:t>
            </a:r>
            <a:r>
              <a:rPr lang="zh-CN" altLang="en-US"/>
              <a:t>，</a:t>
            </a:r>
            <a:r>
              <a:rPr lang="en-US" altLang="zh-CN"/>
              <a:t>qurey set </a:t>
            </a:r>
            <a:r>
              <a:rPr lang="zh-CN" altLang="en-US"/>
              <a:t>的数据集在这个参数的基础上再训练</a:t>
            </a:r>
            <a:endParaRPr lang="zh-CN" altLang="en-US"/>
          </a:p>
          <a:p>
            <a:endParaRPr lang="zh-CN" altLang="en-US"/>
          </a:p>
          <a:p>
            <a:r>
              <a:rPr lang="zh-CN" altLang="en-US"/>
              <a:t>类似于普通的深度学习，元学习中训练数据也会组成</a:t>
            </a:r>
            <a:r>
              <a:rPr lang="en-US" altLang="zh-CN"/>
              <a:t>batch</a:t>
            </a:r>
            <a:r>
              <a:rPr lang="zh-CN" altLang="en-US"/>
              <a:t>，这里我们以</a:t>
            </a:r>
            <a:r>
              <a:rPr lang="en-US" altLang="zh-CN"/>
              <a:t>3</a:t>
            </a:r>
            <a:r>
              <a:rPr lang="zh-CN" altLang="en-US"/>
              <a:t>个</a:t>
            </a:r>
            <a:r>
              <a:rPr lang="en-US" altLang="zh-CN"/>
              <a:t>task</a:t>
            </a:r>
            <a:r>
              <a:rPr lang="zh-CN" altLang="en-US"/>
              <a:t>作为一个</a:t>
            </a:r>
            <a:r>
              <a:rPr lang="en-US" altLang="zh-CN"/>
              <a:t>batch</a:t>
            </a:r>
            <a:r>
              <a:rPr lang="zh-CN" altLang="en-US"/>
              <a:t>。</a:t>
            </a:r>
            <a:endParaRPr lang="zh-CN" altLang="en-US"/>
          </a:p>
          <a:p>
            <a:endParaRPr lang="zh-CN" altLang="en-US"/>
          </a:p>
          <a:p>
            <a:r>
              <a:rPr lang="zh-CN" altLang="en-US"/>
              <a:t>然后根据上面所说的，一个</a:t>
            </a:r>
            <a:r>
              <a:rPr lang="en-US" altLang="zh-CN"/>
              <a:t>batch</a:t>
            </a:r>
            <a:r>
              <a:rPr lang="zh-CN" altLang="en-US"/>
              <a:t>里面的每一个</a:t>
            </a:r>
            <a:r>
              <a:rPr lang="en-US" altLang="zh-CN"/>
              <a:t>task</a:t>
            </a:r>
            <a:r>
              <a:rPr lang="zh-CN" altLang="en-US"/>
              <a:t>的</a:t>
            </a:r>
            <a:r>
              <a:rPr lang="en-US" altLang="zh-CN"/>
              <a:t>support set </a:t>
            </a:r>
            <a:r>
              <a:rPr lang="zh-CN" altLang="en-US"/>
              <a:t>都会复制一个</a:t>
            </a:r>
            <a:r>
              <a:rPr lang="en-US" altLang="zh-CN"/>
              <a:t>theta</a:t>
            </a:r>
            <a:r>
              <a:rPr lang="zh-CN" altLang="en-US"/>
              <a:t>副本，经过训练后各自得到一个新的参数</a:t>
            </a:r>
            <a:endParaRPr lang="zh-CN" altLang="en-US"/>
          </a:p>
          <a:p>
            <a:endParaRPr lang="zh-CN" altLang="en-US"/>
          </a:p>
          <a:p>
            <a:r>
              <a:rPr lang="zh-CN" altLang="en-US"/>
              <a:t>然后每一个</a:t>
            </a:r>
            <a:r>
              <a:rPr lang="en-US" altLang="zh-CN"/>
              <a:t>task</a:t>
            </a:r>
            <a:r>
              <a:rPr lang="zh-CN" altLang="en-US"/>
              <a:t>的</a:t>
            </a:r>
            <a:r>
              <a:rPr lang="en-US" altLang="zh-CN"/>
              <a:t>qurey set </a:t>
            </a:r>
            <a:r>
              <a:rPr lang="zh-CN" altLang="en-US"/>
              <a:t>在它们这个</a:t>
            </a:r>
            <a:r>
              <a:rPr lang="en-US" altLang="zh-CN"/>
              <a:t>task </a:t>
            </a:r>
            <a:r>
              <a:rPr lang="zh-CN" altLang="en-US"/>
              <a:t>的</a:t>
            </a:r>
            <a:r>
              <a:rPr lang="en-US" altLang="zh-CN"/>
              <a:t>support set </a:t>
            </a:r>
            <a:r>
              <a:rPr lang="zh-CN" altLang="en-US"/>
              <a:t>上更新的参数的基础上再做一次训练</a:t>
            </a:r>
            <a:endParaRPr lang="zh-CN" altLang="en-US"/>
          </a:p>
          <a:p>
            <a:endParaRPr lang="zh-CN" altLang="en-US"/>
          </a:p>
          <a:p>
            <a:r>
              <a:rPr lang="zh-CN" altLang="en-US"/>
              <a:t>最后计算一个</a:t>
            </a:r>
            <a:r>
              <a:rPr lang="en-US" altLang="zh-CN"/>
              <a:t>batch</a:t>
            </a:r>
            <a:r>
              <a:rPr lang="zh-CN" altLang="en-US"/>
              <a:t>上</a:t>
            </a:r>
            <a:r>
              <a:rPr lang="en-US" altLang="zh-CN"/>
              <a:t>qurey set</a:t>
            </a:r>
            <a:r>
              <a:rPr lang="zh-CN" altLang="en-US"/>
              <a:t>上的</a:t>
            </a:r>
            <a:r>
              <a:rPr lang="en-US" altLang="zh-CN"/>
              <a:t>loss</a:t>
            </a:r>
            <a:r>
              <a:rPr lang="zh-CN" altLang="en-US"/>
              <a:t>总和 对其进行反向传播随机梯度下降，用这个求得的参数更新元模型的</a:t>
            </a:r>
            <a:r>
              <a:rPr lang="en-US" altLang="zh-CN"/>
              <a:t>theta</a:t>
            </a:r>
            <a:r>
              <a:rPr lang="zh-CN" altLang="en-US"/>
              <a:t>参数。</a:t>
            </a:r>
            <a:endParaRPr lang="zh-CN" altLang="en-US"/>
          </a:p>
          <a:p>
            <a:endParaRPr lang="zh-CN" altLang="en-US"/>
          </a:p>
          <a:p>
            <a:r>
              <a:rPr lang="zh-CN" altLang="en-US"/>
              <a:t>如这张参数示意图所示，每一个</a:t>
            </a:r>
            <a:r>
              <a:rPr lang="en-US" altLang="zh-CN"/>
              <a:t>task</a:t>
            </a:r>
            <a:r>
              <a:rPr lang="zh-CN" altLang="en-US"/>
              <a:t>的</a:t>
            </a:r>
            <a:r>
              <a:rPr lang="en-US" altLang="zh-CN"/>
              <a:t>support set </a:t>
            </a:r>
            <a:r>
              <a:rPr lang="zh-CN" altLang="en-US"/>
              <a:t>都会获得一个梯度更新的方向，但最终下降的方向由</a:t>
            </a:r>
            <a:r>
              <a:rPr lang="en-US" altLang="zh-CN"/>
              <a:t>update theta</a:t>
            </a:r>
            <a:r>
              <a:rPr lang="zh-CN" altLang="en-US"/>
              <a:t>决定</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这个是算法的伪代码</a:t>
            </a:r>
            <a:endParaRPr lang="zh-CN" altLang="en-US"/>
          </a:p>
          <a:p>
            <a:endParaRPr lang="zh-CN" altLang="en-US"/>
          </a:p>
          <a:p>
            <a:r>
              <a:rPr lang="zh-CN" altLang="en-US"/>
              <a:t>整个流程我刚才已经简单的介绍了一下了</a:t>
            </a:r>
            <a:endParaRPr lang="zh-CN" altLang="en-US"/>
          </a:p>
          <a:p>
            <a:endParaRPr lang="zh-CN" altLang="en-US"/>
          </a:p>
          <a:p>
            <a:r>
              <a:rPr lang="zh-CN" altLang="en-US"/>
              <a:t>我们着重看下两次梯度更新的地方，</a:t>
            </a:r>
            <a:endParaRPr lang="zh-CN" altLang="en-US"/>
          </a:p>
          <a:p>
            <a:endParaRPr lang="zh-CN" altLang="en-US"/>
          </a:p>
          <a:p>
            <a:r>
              <a:rPr lang="zh-CN" altLang="en-US"/>
              <a:t>它们分别用到了不同的学习率，</a:t>
            </a:r>
            <a:r>
              <a:rPr lang="en-US" altLang="zh-CN"/>
              <a:t>alpha </a:t>
            </a:r>
            <a:r>
              <a:rPr lang="zh-CN" altLang="en-US"/>
              <a:t>和 </a:t>
            </a:r>
            <a:r>
              <a:rPr lang="en-US" altLang="zh-CN"/>
              <a:t>beta </a:t>
            </a:r>
            <a:r>
              <a:rPr lang="zh-CN" altLang="en-US"/>
              <a:t>， 这两个符号代表的是不同的学习率，</a:t>
            </a:r>
            <a:endParaRPr lang="zh-CN" altLang="en-US"/>
          </a:p>
          <a:p>
            <a:endParaRPr lang="zh-CN" altLang="en-US"/>
          </a:p>
          <a:p>
            <a:r>
              <a:rPr lang="zh-CN" altLang="en-US"/>
              <a:t>这里的学习率，用在</a:t>
            </a:r>
            <a:r>
              <a:rPr lang="en-US" altLang="zh-CN"/>
              <a:t>support set</a:t>
            </a:r>
            <a:r>
              <a:rPr lang="zh-CN" altLang="en-US"/>
              <a:t>上的学习率</a:t>
            </a:r>
            <a:r>
              <a:rPr lang="en-US" altLang="zh-CN"/>
              <a:t>alpha </a:t>
            </a:r>
            <a:r>
              <a:rPr lang="zh-CN" altLang="en-US"/>
              <a:t>比 用在</a:t>
            </a:r>
            <a:r>
              <a:rPr lang="en-US" altLang="zh-CN"/>
              <a:t>qurey set</a:t>
            </a:r>
            <a:r>
              <a:rPr lang="zh-CN" altLang="en-US"/>
              <a:t>上的学习率</a:t>
            </a:r>
            <a:r>
              <a:rPr lang="en-US" altLang="zh-CN"/>
              <a:t>beta</a:t>
            </a:r>
            <a:r>
              <a:rPr lang="zh-CN" altLang="en-US"/>
              <a:t>要大</a:t>
            </a:r>
            <a:endParaRPr lang="zh-CN" altLang="en-US"/>
          </a:p>
          <a:p>
            <a:endParaRPr lang="zh-CN" altLang="en-US"/>
          </a:p>
          <a:p>
            <a:r>
              <a:rPr lang="zh-CN" altLang="en-US"/>
              <a:t>为什么要这么设置呢？</a:t>
            </a:r>
            <a:endParaRPr lang="zh-CN" altLang="en-US"/>
          </a:p>
          <a:p>
            <a:endParaRPr lang="zh-CN" altLang="en-US"/>
          </a:p>
          <a:p>
            <a:r>
              <a:rPr lang="zh-CN" altLang="en-US"/>
              <a:t> 因为在优化探测</a:t>
            </a:r>
            <a:r>
              <a:rPr lang="en-US" altLang="zh-CN"/>
              <a:t>task</a:t>
            </a:r>
            <a:r>
              <a:rPr lang="zh-CN" altLang="en-US"/>
              <a:t>最优参数的位置，我们必须使用稍微大点的学习率，才能达到一步到位的效果</a:t>
            </a:r>
            <a:endParaRPr lang="zh-CN" altLang="en-US"/>
          </a:p>
          <a:p>
            <a:endParaRPr lang="zh-CN" altLang="en-US"/>
          </a:p>
          <a:p>
            <a:r>
              <a:rPr lang="zh-CN" altLang="en-US"/>
              <a:t>而在优化模型真正的参数时学习率应该是很小的，因为模型需要在参数空间中经过漫长的迭代，慢慢找到最合适的位置。</a:t>
            </a:r>
            <a:endParaRPr lang="zh-CN" altLang="en-US"/>
          </a:p>
          <a:p>
            <a:endParaRPr lang="zh-CN" altLang="en-US"/>
          </a:p>
          <a:p>
            <a:r>
              <a:rPr lang="zh-CN" altLang="en-US"/>
              <a:t>就想前面说的</a:t>
            </a:r>
            <a:r>
              <a:rPr lang="en-US" altLang="zh-CN"/>
              <a:t>MAML</a:t>
            </a:r>
            <a:r>
              <a:rPr lang="zh-CN" altLang="en-US"/>
              <a:t>的核心思想是</a:t>
            </a:r>
            <a:r>
              <a:rPr lang="en-US">
                <a:sym typeface="+mn-ea"/>
              </a:rPr>
              <a:t>寻找一个模型的初始值，使得该模型能在新任务的少量训练数据上进行快速学习，获得一个较好的效果。</a:t>
            </a:r>
            <a:endParaRPr lang="en-US">
              <a:sym typeface="+mn-ea"/>
            </a:endParaRPr>
          </a:p>
          <a:p>
            <a:endParaRPr lang="zh-CN" altLang="en-US"/>
          </a:p>
          <a:p>
            <a:r>
              <a:rPr lang="zh-CN" altLang="en-US"/>
              <a:t>它面向的不是学习的结果，而是一个学习的过程，是为了获得更好的泛化能力，学习如何更快更好地学习一个数学模型。</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以上，我们的元学习器就训练好了，现在我们要在新任务上训练获得最终的数学模型。</a:t>
            </a:r>
            <a:endParaRPr lang="zh-CN" altLang="en-US"/>
          </a:p>
          <a:p>
            <a:endParaRPr lang="zh-CN" altLang="en-US"/>
          </a:p>
          <a:p>
            <a:r>
              <a:rPr lang="zh-CN" altLang="en-US"/>
              <a:t>这个过程和训练元学习器的过程大致是相同的的，不同的地方主要有：</a:t>
            </a:r>
            <a:endParaRPr lang="zh-CN" altLang="en-US"/>
          </a:p>
          <a:p>
            <a:endParaRPr lang="zh-CN" altLang="en-US"/>
          </a:p>
          <a:p>
            <a:r>
              <a:rPr lang="zh-CN" altLang="en-US"/>
              <a:t>训练最终数学模型不再需要初始化参数，而是直接利用训练好的元学习器的参数，</a:t>
            </a:r>
            <a:endParaRPr lang="zh-CN" altLang="en-US"/>
          </a:p>
          <a:p>
            <a:endParaRPr lang="zh-CN" altLang="en-US"/>
          </a:p>
          <a:p>
            <a:r>
              <a:rPr lang="zh-CN" altLang="en-US"/>
              <a:t>训练最终模型只需要抽取一个</a:t>
            </a:r>
            <a:r>
              <a:rPr lang="en-US" altLang="zh-CN"/>
              <a:t>task</a:t>
            </a:r>
            <a:r>
              <a:rPr lang="zh-CN" altLang="en-US"/>
              <a:t>进行学习，自然也就不用形成</a:t>
            </a:r>
            <a:r>
              <a:rPr lang="en-US" altLang="zh-CN"/>
              <a:t>batch</a:t>
            </a:r>
            <a:r>
              <a:rPr lang="zh-CN" altLang="en-US"/>
              <a:t>了，训练过程就是用这个</a:t>
            </a:r>
            <a:r>
              <a:rPr lang="en-US" altLang="zh-CN"/>
              <a:t>task</a:t>
            </a:r>
            <a:r>
              <a:rPr lang="zh-CN" altLang="en-US"/>
              <a:t>的</a:t>
            </a:r>
            <a:r>
              <a:rPr lang="en-US" altLang="zh-CN"/>
              <a:t>support set </a:t>
            </a:r>
            <a:r>
              <a:rPr lang="zh-CN" altLang="en-US"/>
              <a:t>训练模型，然后利用</a:t>
            </a:r>
            <a:r>
              <a:rPr lang="en-US" altLang="zh-CN"/>
              <a:t>qurey set </a:t>
            </a:r>
            <a:r>
              <a:rPr lang="zh-CN" altLang="en-US"/>
              <a:t>来测试模型。</a:t>
            </a:r>
            <a:endParaRPr lang="zh-CN" altLang="en-US"/>
          </a:p>
          <a:p>
            <a:endParaRPr lang="zh-CN" altLang="en-US"/>
          </a:p>
          <a:p>
            <a:r>
              <a:rPr lang="zh-CN" altLang="en-US"/>
              <a:t>但是在实际的实验中，我们会随机抽取若干个</a:t>
            </a:r>
            <a:r>
              <a:rPr lang="en-US" altLang="zh-CN"/>
              <a:t>task</a:t>
            </a:r>
            <a:r>
              <a:rPr lang="zh-CN" altLang="en-US"/>
              <a:t>，分别微调模型，然后对最后的结果取平均值，从而避免极端情况。</a:t>
            </a:r>
            <a:endParaRPr lang="zh-CN" altLang="en-US"/>
          </a:p>
          <a:p>
            <a:endParaRPr lang="zh-CN" altLang="en-US"/>
          </a:p>
          <a:p>
            <a:r>
              <a:rPr lang="zh-CN" altLang="en-US"/>
              <a:t>最为重要的不同的一点，训练最终模型时 ，</a:t>
            </a:r>
            <a:r>
              <a:rPr lang="en-US" altLang="zh-CN"/>
              <a:t>qurey  set </a:t>
            </a:r>
            <a:r>
              <a:rPr lang="zh-CN" altLang="en-US"/>
              <a:t>直接是用来测试模型了，没有进行第二次训练，也就没有第二次梯度更新，而是直接利用</a:t>
            </a:r>
            <a:r>
              <a:rPr lang="en-US" altLang="zh-CN"/>
              <a:t>support set </a:t>
            </a:r>
            <a:r>
              <a:rPr lang="zh-CN" altLang="en-US"/>
              <a:t>梯度计算的结果来更新参数。</a:t>
            </a:r>
            <a:endParaRPr lang="zh-CN" altLang="en-US"/>
          </a:p>
          <a:p>
            <a:endParaRPr lang="zh-CN" altLang="en-US"/>
          </a:p>
          <a:p>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算法介绍完了，接下来就是实验部分了。</a:t>
            </a:r>
            <a:endParaRPr lang="zh-CN" altLang="en-US"/>
          </a:p>
          <a:p>
            <a:endParaRPr lang="zh-CN" altLang="en-US"/>
          </a:p>
          <a:p>
            <a:r>
              <a:rPr lang="zh-CN" altLang="en-US"/>
              <a:t>论文作者在两个数据集上测试了这个算法的可行性</a:t>
            </a:r>
            <a:endParaRPr lang="zh-CN" altLang="en-US"/>
          </a:p>
          <a:p>
            <a:endParaRPr lang="zh-CN" altLang="en-US"/>
          </a:p>
          <a:p>
            <a:r>
              <a:rPr lang="zh-CN" altLang="en-US"/>
              <a:t>一个是</a:t>
            </a:r>
            <a:r>
              <a:rPr lang="en-US" altLang="zh-CN"/>
              <a:t>Omniglot</a:t>
            </a:r>
            <a:r>
              <a:rPr lang="zh-CN" altLang="en-US"/>
              <a:t>，这个数据集类似于</a:t>
            </a:r>
            <a:r>
              <a:rPr lang="en-US" altLang="zh-CN"/>
              <a:t>mnist</a:t>
            </a:r>
            <a:r>
              <a:rPr lang="zh-CN" altLang="en-US"/>
              <a:t>数字手写体，是一种包含</a:t>
            </a:r>
            <a:r>
              <a:rPr lang="en-US" altLang="zh-CN"/>
              <a:t>1623</a:t>
            </a:r>
            <a:r>
              <a:rPr lang="zh-CN" altLang="en-US"/>
              <a:t>种不同手写字母的数据集</a:t>
            </a:r>
            <a:endParaRPr lang="zh-CN" altLang="en-US"/>
          </a:p>
          <a:p>
            <a:endParaRPr lang="zh-CN" altLang="en-US"/>
          </a:p>
          <a:p>
            <a:r>
              <a:rPr lang="zh-CN" altLang="en-US"/>
              <a:t>另一个就是</a:t>
            </a:r>
            <a:r>
              <a:rPr lang="en-US" altLang="zh-CN"/>
              <a:t>miniImagenet</a:t>
            </a:r>
            <a:r>
              <a:rPr lang="zh-CN" altLang="en-US"/>
              <a:t>，这个数据集包含</a:t>
            </a:r>
            <a:r>
              <a:rPr lang="en-US" altLang="zh-CN"/>
              <a:t>100</a:t>
            </a:r>
            <a:r>
              <a:rPr lang="zh-CN" altLang="en-US"/>
              <a:t>个类，每个类</a:t>
            </a:r>
            <a:r>
              <a:rPr lang="en-US" altLang="zh-CN"/>
              <a:t>600</a:t>
            </a:r>
            <a:r>
              <a:rPr lang="zh-CN" altLang="en-US"/>
              <a:t>张图。  </a:t>
            </a:r>
            <a:endParaRPr lang="zh-CN" altLang="en-US"/>
          </a:p>
          <a:p>
            <a:endParaRPr lang="zh-CN" altLang="en-US"/>
          </a:p>
          <a:p>
            <a:r>
              <a:rPr lang="zh-CN" altLang="en-US"/>
              <a:t>作者的实验设置如图所示</a:t>
            </a:r>
            <a:endParaRPr lang="zh-CN" altLang="en-US"/>
          </a:p>
          <a:p>
            <a:endParaRPr lang="zh-CN" altLang="en-US"/>
          </a:p>
          <a:p>
            <a:r>
              <a:rPr lang="zh-CN" altLang="en-US"/>
              <a:t>在</a:t>
            </a:r>
            <a:r>
              <a:rPr lang="en-US" altLang="zh-CN"/>
              <a:t>omniglot</a:t>
            </a:r>
            <a:r>
              <a:rPr lang="zh-CN" altLang="en-US"/>
              <a:t>数据集上设置了</a:t>
            </a:r>
            <a:r>
              <a:rPr lang="en-US" altLang="zh-CN"/>
              <a:t>5way 1shot </a:t>
            </a:r>
            <a:r>
              <a:rPr lang="zh-CN" altLang="en-US"/>
              <a:t>和 </a:t>
            </a:r>
            <a:r>
              <a:rPr lang="en-US" altLang="zh-CN"/>
              <a:t>5way 5shot</a:t>
            </a:r>
            <a:r>
              <a:rPr lang="zh-CN" altLang="en-US"/>
              <a:t>， </a:t>
            </a:r>
            <a:r>
              <a:rPr lang="en-US" altLang="zh-CN"/>
              <a:t>20way 1shot </a:t>
            </a:r>
            <a:r>
              <a:rPr lang="zh-CN" altLang="en-US"/>
              <a:t>和 </a:t>
            </a:r>
            <a:r>
              <a:rPr lang="en-US" altLang="zh-CN"/>
              <a:t>20way 5shot</a:t>
            </a:r>
            <a:endParaRPr lang="en-US" altLang="zh-CN"/>
          </a:p>
          <a:p>
            <a:endParaRPr lang="en-US" altLang="zh-CN"/>
          </a:p>
          <a:p>
            <a:r>
              <a:rPr lang="zh-CN" altLang="en-US"/>
              <a:t>在</a:t>
            </a:r>
            <a:r>
              <a:rPr lang="en-US" altLang="zh-CN"/>
              <a:t>miniimagenet</a:t>
            </a:r>
            <a:r>
              <a:rPr lang="zh-CN" altLang="en-US"/>
              <a:t>上设置了 </a:t>
            </a:r>
            <a:r>
              <a:rPr lang="en-US" altLang="zh-CN"/>
              <a:t>5way 1shot </a:t>
            </a:r>
            <a:r>
              <a:rPr lang="zh-CN" altLang="en-US"/>
              <a:t>和</a:t>
            </a:r>
            <a:r>
              <a:rPr lang="en-US" altLang="zh-CN"/>
              <a:t>5way 5shot</a:t>
            </a:r>
            <a:endParaRPr lang="en-US" altLang="zh-CN"/>
          </a:p>
          <a:p>
            <a:endParaRPr lang="en-US" altLang="zh-CN"/>
          </a:p>
          <a:p>
            <a:r>
              <a:rPr lang="zh-CN" altLang="en-US"/>
              <a:t>作者将论文方法的测试结果与其他方法进行了对比，效果都较好于其他方法。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a:p>
            <a:r>
              <a:rPr lang="zh-CN" altLang="en-US"/>
              <a:t>在解释元学习之前，我先向大家简单的介绍一下传统的深度学习是怎么训练一个模型的，</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实验中，我训练元学习器使用的数据集是</a:t>
            </a:r>
            <a:r>
              <a:rPr lang="en-US" altLang="zh-CN"/>
              <a:t>miniImagenet</a:t>
            </a:r>
            <a:r>
              <a:rPr lang="zh-CN" altLang="en-US"/>
              <a:t>，划分为三部分</a:t>
            </a:r>
            <a:endParaRPr lang="zh-CN" altLang="en-US"/>
          </a:p>
          <a:p>
            <a:endParaRPr lang="zh-CN" altLang="en-US"/>
          </a:p>
          <a:p>
            <a:r>
              <a:rPr lang="zh-CN" altLang="en-US"/>
              <a:t>其中训练集</a:t>
            </a:r>
            <a:r>
              <a:rPr lang="en-US" altLang="zh-CN"/>
              <a:t>64</a:t>
            </a:r>
            <a:r>
              <a:rPr lang="zh-CN" altLang="en-US"/>
              <a:t>个类，验证集</a:t>
            </a:r>
            <a:r>
              <a:rPr lang="en-US" altLang="zh-CN"/>
              <a:t>16</a:t>
            </a:r>
            <a:r>
              <a:rPr lang="zh-CN" altLang="en-US"/>
              <a:t>个类，测试集</a:t>
            </a:r>
            <a:r>
              <a:rPr lang="en-US" altLang="zh-CN"/>
              <a:t>20</a:t>
            </a:r>
            <a:r>
              <a:rPr lang="zh-CN" altLang="en-US"/>
              <a:t>个类。</a:t>
            </a:r>
            <a:endParaRPr lang="zh-CN" altLang="en-US"/>
          </a:p>
          <a:p>
            <a:endParaRPr lang="zh-CN" altLang="en-US"/>
          </a:p>
          <a:p>
            <a:r>
              <a:rPr lang="zh-CN" altLang="en-US"/>
              <a:t>我设置了两个实验条件，</a:t>
            </a:r>
            <a:r>
              <a:rPr lang="en-US" altLang="zh-CN"/>
              <a:t>5way 5shot </a:t>
            </a:r>
            <a:r>
              <a:rPr lang="zh-CN" altLang="en-US"/>
              <a:t>和 </a:t>
            </a:r>
            <a:r>
              <a:rPr lang="en-US" altLang="zh-CN"/>
              <a:t>5way 10shot</a:t>
            </a:r>
            <a:endParaRPr lang="en-US" altLang="zh-CN"/>
          </a:p>
          <a:p>
            <a:endParaRPr lang="en-US" altLang="zh-CN"/>
          </a:p>
          <a:p>
            <a:r>
              <a:rPr lang="zh-CN" altLang="en-US"/>
              <a:t>其中</a:t>
            </a:r>
            <a:r>
              <a:rPr lang="en-US" altLang="zh-CN"/>
              <a:t>5way 5shot</a:t>
            </a:r>
            <a:r>
              <a:rPr lang="zh-CN" altLang="en-US"/>
              <a:t>和作者设置的一样，复现的结果也和作者差不多。</a:t>
            </a:r>
            <a:endParaRPr lang="zh-CN" altLang="en-US"/>
          </a:p>
          <a:p>
            <a:endParaRPr lang="zh-CN" altLang="en-US"/>
          </a:p>
          <a:p>
            <a:r>
              <a:rPr lang="zh-CN" altLang="en-US"/>
              <a:t>然后是</a:t>
            </a:r>
            <a:r>
              <a:rPr lang="en-US" altLang="zh-CN"/>
              <a:t>5way 10shot</a:t>
            </a:r>
            <a:r>
              <a:rPr lang="zh-CN" altLang="en-US"/>
              <a:t>，我增加了随机抽取样本的数量，最后测得的结果有一些提升</a:t>
            </a:r>
            <a:endParaRPr lang="zh-CN" altLang="en-US"/>
          </a:p>
          <a:p>
            <a:endParaRPr lang="zh-CN" altLang="en-US"/>
          </a:p>
          <a:p>
            <a:r>
              <a:rPr lang="zh-CN" altLang="en-US"/>
              <a:t>之后我又用</a:t>
            </a:r>
            <a:r>
              <a:rPr lang="en-US" altLang="zh-CN"/>
              <a:t>cifar10</a:t>
            </a:r>
            <a:r>
              <a:rPr lang="zh-CN" altLang="en-US"/>
              <a:t>数据集替换掉测试集，也分别测得结果，不过效果均不咋地。</a:t>
            </a:r>
            <a:endParaRPr lang="zh-CN" altLang="en-US"/>
          </a:p>
          <a:p>
            <a:endParaRPr lang="zh-CN" altLang="en-US"/>
          </a:p>
          <a:p>
            <a:r>
              <a:rPr lang="zh-CN" altLang="en-US"/>
              <a:t>这个方法在手写体这种简单特征的数据集上能够获得很好的效果，</a:t>
            </a:r>
            <a:endParaRPr lang="zh-CN" altLang="en-US"/>
          </a:p>
          <a:p>
            <a:endParaRPr lang="zh-CN" altLang="en-US"/>
          </a:p>
          <a:p>
            <a:r>
              <a:rPr lang="zh-CN" altLang="en-US"/>
              <a:t>但目前对于一些复杂特征的图像还是不能起到很好的作用</a:t>
            </a:r>
            <a:endParaRPr lang="zh-CN" altLang="en-US"/>
          </a:p>
          <a:p>
            <a:endParaRPr lang="zh-CN" altLang="en-US"/>
          </a:p>
          <a:p>
            <a:r>
              <a:rPr lang="zh-CN" altLang="en-US"/>
              <a:t>我觉得这个地方改进的空间很大。</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传统的深度学习是一种data hungry的技术，需要大量的的标注样本喂给我们搭建好的模型去训练,然后得到我们想要的可以用来预测的数学模型。也就是这个具有特定技能的</a:t>
            </a:r>
            <a:r>
              <a:rPr lang="en-US" altLang="zh-CN"/>
              <a:t>AI</a:t>
            </a:r>
            <a:r>
              <a:rPr lang="zh-CN" altLang="en-US"/>
              <a:t>系统</a:t>
            </a:r>
            <a:endParaRPr lang="zh-CN" altLang="en-US"/>
          </a:p>
          <a:p>
            <a:endParaRPr lang="zh-CN" altLang="en-US"/>
          </a:p>
          <a:p>
            <a:endParaRPr lang="zh-CN" altLang="en-US"/>
          </a:p>
          <a:p>
            <a:r>
              <a:rPr lang="zh-CN" altLang="en-US"/>
              <a:t>通常来讲我们所理解的AI，有一个关键的特征，这个特征就是多面性，它应该是可以完成多种不同任务的。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但是目前的AI系统只擅长掌握单项技能，</a:t>
            </a:r>
            <a:endParaRPr lang="zh-CN" altLang="en-US"/>
          </a:p>
          <a:p>
            <a:endParaRPr lang="zh-CN" altLang="en-US"/>
          </a:p>
          <a:p>
            <a:endParaRPr lang="zh-CN" altLang="en-US"/>
          </a:p>
          <a:p>
            <a:r>
              <a:rPr lang="zh-CN" altLang="en-US"/>
              <a:t>比如能够区分猫和狗的模型无法区分狮子和老鼠。</a:t>
            </a:r>
            <a:endParaRPr lang="zh-CN" altLang="en-US"/>
          </a:p>
          <a:p>
            <a:endParaRPr lang="zh-CN" altLang="en-US"/>
          </a:p>
          <a:p>
            <a:endParaRPr lang="zh-CN" altLang="en-US"/>
          </a:p>
          <a:p>
            <a:r>
              <a:rPr lang="zh-CN" altLang="en-US"/>
              <a:t>你必须给模型喂入狮子和老鼠的图片，让模型从头开始训练。</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ppt</a:t>
            </a:r>
            <a:endParaRPr lang="zh-CN" altLang="en-US"/>
          </a:p>
          <a:p>
            <a:endParaRPr lang="zh-CN" altLang="en-US"/>
          </a:p>
          <a:p>
            <a:r>
              <a:rPr lang="zh-CN" altLang="en-US"/>
              <a:t>当然现在的</a:t>
            </a:r>
            <a:r>
              <a:rPr lang="en-US" altLang="zh-CN"/>
              <a:t>AI</a:t>
            </a:r>
            <a:r>
              <a:rPr lang="zh-CN" altLang="en-US"/>
              <a:t>系统可以通过大量时间和经验从头学习一项复杂的技能，</a:t>
            </a:r>
            <a:endParaRPr lang="zh-CN" altLang="en-US"/>
          </a:p>
          <a:p>
            <a:endParaRPr lang="zh-CN" altLang="en-US"/>
          </a:p>
          <a:p>
            <a:r>
              <a:rPr lang="zh-CN" altLang="en-US"/>
              <a:t>然而独立地训练每一个新任务是需要消耗大量的时间和资源，</a:t>
            </a:r>
            <a:r>
              <a:rPr lang="zh-CN" altLang="en-US">
                <a:sym typeface="+mn-ea"/>
              </a:rPr>
              <a:t>代价是巨大的。</a:t>
            </a:r>
            <a:endParaRPr lang="zh-CN" altLang="en-US"/>
          </a:p>
          <a:p>
            <a:endParaRPr lang="zh-CN" altLang="en-US"/>
          </a:p>
          <a:p>
            <a:endParaRPr lang="zh-CN" altLang="en-US"/>
          </a:p>
          <a:p>
            <a:r>
              <a:rPr lang="zh-CN" altLang="en-US"/>
              <a:t>如果我们想使智能体掌握多种技能，适应多种环境的话，</a:t>
            </a:r>
            <a:endParaRPr lang="zh-CN" altLang="en-US"/>
          </a:p>
          <a:p>
            <a:endParaRPr lang="zh-CN" altLang="en-US"/>
          </a:p>
          <a:p>
            <a:r>
              <a:rPr lang="zh-CN" altLang="en-US"/>
              <a:t>则不应该在每一个环境中从头开始训练每一项技能，</a:t>
            </a:r>
            <a:endParaRPr lang="zh-CN" altLang="en-US"/>
          </a:p>
          <a:p>
            <a:endParaRPr lang="zh-CN" altLang="en-US"/>
          </a:p>
          <a:p>
            <a:r>
              <a:rPr lang="zh-CN" altLang="en-US"/>
              <a:t>我们需要智能体能够</a:t>
            </a:r>
            <a:r>
              <a:rPr lang="zh-CN" altLang="en-US"/>
              <a:t>通过对以往经验的再利用来学习如何学习多项新任务，就想我们人类一样。</a:t>
            </a:r>
            <a:endParaRPr lang="zh-CN" altLang="en-US"/>
          </a:p>
          <a:p>
            <a:endParaRPr lang="zh-CN" altLang="en-US"/>
          </a:p>
          <a:p>
            <a:endParaRPr lang="zh-CN" altLang="en-US"/>
          </a:p>
          <a:p>
            <a:r>
              <a:rPr lang="zh-CN" altLang="en-US"/>
              <a:t>这种学习如何学习的方法，就是元学习，这是一条通往可持续学习多项新任务的多面智能体的必经之路。</a:t>
            </a:r>
            <a:endParaRPr lang="zh-CN" altLang="en-US"/>
          </a:p>
          <a:p>
            <a:endParaRPr lang="zh-CN" altLang="en-US"/>
          </a:p>
          <a:p>
            <a:endParaRPr lang="zh-CN" altLang="en-US"/>
          </a:p>
          <a:p>
            <a:r>
              <a:rPr lang="zh-CN" altLang="en-US"/>
              <a:t>下面我就举一些例子来帮助大家更好的理解元学习。</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举一个现实生活中的例子。</a:t>
            </a:r>
            <a:endParaRPr lang="zh-CN" altLang="en-US"/>
          </a:p>
          <a:p>
            <a:endParaRPr lang="zh-CN" altLang="en-US"/>
          </a:p>
          <a:p>
            <a:r>
              <a:rPr lang="zh-CN" altLang="en-US"/>
              <a:t>我们在教小朋友读英语的时候，可以直接让他们模仿apple、banana的发音。</a:t>
            </a:r>
            <a:endParaRPr lang="zh-CN" altLang="en-US"/>
          </a:p>
          <a:p>
            <a:endParaRPr lang="zh-CN" altLang="en-US"/>
          </a:p>
          <a:p>
            <a:r>
              <a:rPr lang="zh-CN" altLang="en-US"/>
              <a:t>但是他们很快又会遇到新的单词，例如strawberry，这时小朋友就需要重新听你的发音，才能正确地读出这个新单词。</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我们换一种方式，这一次我们不教每个单词的发音，而是教音标的发音。</a:t>
            </a:r>
            <a:endParaRPr lang="zh-CN" altLang="en-US">
              <a:sym typeface="+mn-ea"/>
            </a:endParaRPr>
          </a:p>
          <a:p>
            <a:endParaRPr lang="zh-CN" altLang="en-US">
              <a:sym typeface="+mn-ea"/>
            </a:endParaRPr>
          </a:p>
          <a:p>
            <a:r>
              <a:rPr lang="zh-CN" altLang="en-US">
                <a:sym typeface="+mn-ea"/>
              </a:rPr>
              <a:t>当小朋友再次遇见新单词的时候，他们只要根据音标，就可以正确地读出这个单词。</a:t>
            </a:r>
            <a:endParaRPr lang="zh-CN" altLang="en-US">
              <a:sym typeface="+mn-ea"/>
            </a:endParaRPr>
          </a:p>
          <a:p>
            <a:endParaRPr lang="zh-CN" altLang="en-US">
              <a:sym typeface="+mn-ea"/>
            </a:endParaRPr>
          </a:p>
          <a:p>
            <a:r>
              <a:rPr lang="zh-CN" altLang="en-US">
                <a:sym typeface="+mn-ea"/>
              </a:rPr>
              <a:t>这个学习音标的过程，就是一个元学习的过程。</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正如</a:t>
            </a:r>
            <a:r>
              <a:rPr lang="en-US" altLang="zh-CN"/>
              <a:t>meta learning </a:t>
            </a:r>
            <a:r>
              <a:rPr lang="zh-CN" altLang="en-US"/>
              <a:t>元学习的另一个名称，</a:t>
            </a:r>
            <a:r>
              <a:rPr lang="en-US" altLang="zh-CN"/>
              <a:t>learning to learn </a:t>
            </a:r>
            <a:r>
              <a:rPr lang="zh-CN" altLang="en-US"/>
              <a:t>学会学习，</a:t>
            </a:r>
            <a:endParaRPr lang="zh-CN" altLang="en-US"/>
          </a:p>
          <a:p>
            <a:endParaRPr lang="zh-CN" altLang="en-US"/>
          </a:p>
          <a:p>
            <a:r>
              <a:rPr lang="zh-CN" altLang="en-US"/>
              <a:t>元学习，是要学会如何学习，也就是利用以往的知识经验来指导新任务的学习，它应该</a:t>
            </a:r>
            <a:r>
              <a:rPr lang="zh-CN" altLang="en-US"/>
              <a:t>具有学会学习的能力。</a:t>
            </a:r>
            <a:endParaRPr lang="zh-CN" altLang="en-US"/>
          </a:p>
          <a:p>
            <a:endParaRPr lang="zh-CN" altLang="en-US"/>
          </a:p>
          <a:p>
            <a:r>
              <a:rPr lang="zh-CN" altLang="en-US"/>
              <a:t>我前面介绍的传统的深度学习模型，它的目的是训练</a:t>
            </a:r>
            <a:r>
              <a:rPr lang="zh-CN" altLang="en-US"/>
              <a:t>一个用于预测的数学模型，</a:t>
            </a:r>
            <a:endParaRPr lang="zh-CN" altLang="en-US"/>
          </a:p>
          <a:p>
            <a:endParaRPr lang="zh-CN" altLang="en-US"/>
          </a:p>
          <a:p>
            <a:r>
              <a:rPr lang="zh-CN" altLang="en-US"/>
              <a:t>而元学习和传统的深度学习不一样，元学习面向的不是学习的结果，而是学习的过程。</a:t>
            </a:r>
            <a:endParaRPr lang="zh-CN" altLang="en-US"/>
          </a:p>
          <a:p>
            <a:endParaRPr lang="zh-CN" altLang="en-US"/>
          </a:p>
          <a:p>
            <a:r>
              <a:rPr lang="zh-CN" altLang="en-US"/>
              <a:t>它学习的结果不是一个直接用于预测的数学模型，而是得到一个元学习器，然后用这个元学习器训练 更快更好地学习一个数学模型。</a:t>
            </a:r>
            <a:endParaRPr lang="zh-CN" altLang="en-US"/>
          </a:p>
          <a:p>
            <a:endParaRPr lang="zh-CN" altLang="en-US"/>
          </a:p>
          <a:p>
            <a:endParaRPr lang="zh-CN" altLang="en-US"/>
          </a:p>
          <a:p>
            <a:r>
              <a:rPr lang="zh-CN" altLang="en-US"/>
              <a:t>首先我解释一下 </a:t>
            </a:r>
            <a:r>
              <a:rPr lang="en-US" altLang="zh-CN"/>
              <a:t>model-agnostic </a:t>
            </a:r>
            <a:r>
              <a:rPr lang="zh-CN" altLang="en-US"/>
              <a:t>模型无关</a:t>
            </a:r>
            <a:endParaRPr lang="en-US" altLang="zh-CN"/>
          </a:p>
          <a:p>
            <a:endParaRPr lang="zh-CN" altLang="en-US"/>
          </a:p>
          <a:p>
            <a:r>
              <a:rPr lang="zh-CN" altLang="en-US"/>
              <a:t>这一块我们搭建好的模型理论上只要是采用梯度下降算法的模型都可以兼容这种元学习方法，你可以替换成任何一种采用随机梯度下降算法的模型。</a:t>
            </a:r>
            <a:endParaRPr lang="zh-CN" altLang="en-US"/>
          </a:p>
          <a:p>
            <a:endParaRPr lang="zh-CN" altLang="en-US"/>
          </a:p>
          <a:p>
            <a:r>
              <a:rPr lang="zh-CN" altLang="en-US"/>
              <a:t>所以这个元学习方法可以应用于多种任务上，包括分类，回归，甚至是强化学习。所以它可以是</a:t>
            </a:r>
            <a:r>
              <a:rPr lang="en-US" altLang="zh-CN"/>
              <a:t>model-agnostic</a:t>
            </a:r>
            <a:endParaRPr lang="zh-CN" altLang="en-US"/>
          </a:p>
          <a:p>
            <a:endParaRPr lang="zh-CN" altLang="en-US"/>
          </a:p>
          <a:p>
            <a:endParaRPr lang="zh-CN" altLang="en-US"/>
          </a:p>
          <a:p>
            <a:r>
              <a:rPr lang="zh-CN" altLang="en-US"/>
              <a:t>然后解释下</a:t>
            </a:r>
            <a:r>
              <a:rPr lang="zh-CN" altLang="en-US"/>
              <a:t>是</a:t>
            </a:r>
            <a:r>
              <a:rPr lang="en-US" altLang="zh-CN"/>
              <a:t>fast adaption</a:t>
            </a:r>
            <a:endParaRPr lang="en-US" altLang="zh-CN"/>
          </a:p>
          <a:p>
            <a:endParaRPr lang="en-US" altLang="zh-CN"/>
          </a:p>
          <a:p>
            <a:r>
              <a:rPr lang="zh-CN" altLang="en-US"/>
              <a:t>模型无关元学习与其说是一个深度学习模型，倒不如说是一个框架，它提供一个</a:t>
            </a:r>
            <a:r>
              <a:rPr lang="en-US" altLang="zh-CN"/>
              <a:t>meta-learner </a:t>
            </a:r>
            <a:r>
              <a:rPr lang="zh-CN" altLang="en-US"/>
              <a:t>用于训练 </a:t>
            </a:r>
            <a:r>
              <a:rPr lang="en-US" altLang="zh-CN"/>
              <a:t>base-learner</a:t>
            </a:r>
            <a:r>
              <a:rPr lang="zh-CN" altLang="en-US"/>
              <a:t>。</a:t>
            </a:r>
            <a:endParaRPr lang="zh-CN" altLang="en-US"/>
          </a:p>
          <a:p>
            <a:endParaRPr lang="zh-CN" altLang="en-US"/>
          </a:p>
          <a:p>
            <a:r>
              <a:rPr lang="zh-CN" altLang="en-US"/>
              <a:t>这里的</a:t>
            </a:r>
            <a:r>
              <a:rPr lang="en-US" altLang="zh-CN"/>
              <a:t>meta-learner </a:t>
            </a:r>
            <a:r>
              <a:rPr lang="zh-CN" altLang="en-US"/>
              <a:t>就是这个元学习器，它</a:t>
            </a:r>
            <a:r>
              <a:rPr lang="zh-CN" altLang="en-US"/>
              <a:t>是</a:t>
            </a:r>
            <a:r>
              <a:rPr lang="en-US" altLang="zh-CN"/>
              <a:t>maml</a:t>
            </a:r>
            <a:r>
              <a:rPr lang="zh-CN" altLang="en-US"/>
              <a:t>的精髓所在，用于</a:t>
            </a:r>
            <a:r>
              <a:rPr lang="en-US" altLang="zh-CN"/>
              <a:t>learning to learn</a:t>
            </a:r>
            <a:r>
              <a:rPr lang="zh-CN" altLang="en-US"/>
              <a:t>。</a:t>
            </a:r>
            <a:endParaRPr lang="zh-CN" altLang="en-US"/>
          </a:p>
          <a:p>
            <a:endParaRPr lang="zh-CN" altLang="en-US"/>
          </a:p>
          <a:p>
            <a:r>
              <a:rPr lang="zh-CN" altLang="en-US"/>
              <a:t>而</a:t>
            </a:r>
            <a:r>
              <a:rPr lang="en-US" altLang="zh-CN"/>
              <a:t>base-learner</a:t>
            </a:r>
            <a:r>
              <a:rPr lang="zh-CN" altLang="en-US"/>
              <a:t>则是在目标数据集上被训练，并实际用于预测任务的真正的数学模型。</a:t>
            </a:r>
            <a:endParaRPr lang="zh-CN" altLang="en-US"/>
          </a:p>
          <a:p>
            <a:endParaRPr lang="zh-CN" altLang="en-US"/>
          </a:p>
          <a:p>
            <a:r>
              <a:rPr lang="zh-CN" altLang="en-US"/>
              <a:t>而训练</a:t>
            </a:r>
            <a:r>
              <a:rPr lang="en-US" altLang="zh-CN"/>
              <a:t>base-learner</a:t>
            </a:r>
            <a:r>
              <a:rPr lang="zh-CN" altLang="en-US"/>
              <a:t>的过程就是一个</a:t>
            </a:r>
            <a:r>
              <a:rPr lang="en-US" altLang="zh-CN"/>
              <a:t>fast adaption</a:t>
            </a:r>
            <a:r>
              <a:rPr lang="zh-CN" altLang="en-US"/>
              <a:t>的过程，这个训练过程类似于</a:t>
            </a:r>
            <a:r>
              <a:rPr lang="en-US" altLang="zh-CN"/>
              <a:t>fine-tune</a:t>
            </a:r>
            <a:r>
              <a:rPr lang="zh-CN" altLang="en-US"/>
              <a:t>。</a:t>
            </a:r>
            <a:endParaRPr lang="zh-CN" altLang="en-US"/>
          </a:p>
          <a:p>
            <a:endParaRPr lang="zh-CN" altLang="en-US"/>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好，讲完元学习，下面我们总结一下</a:t>
            </a:r>
            <a:endParaRPr lang="zh-CN" altLang="en-US"/>
          </a:p>
          <a:p>
            <a:endParaRPr lang="zh-CN" altLang="en-US"/>
          </a:p>
          <a:p>
            <a:endParaRPr lang="zh-CN" altLang="en-US"/>
          </a:p>
          <a:p>
            <a:r>
              <a:rPr lang="en-US" altLang="zh-CN"/>
              <a:t>ppt</a:t>
            </a:r>
            <a:endParaRPr lang="en-US" altLang="zh-CN"/>
          </a:p>
          <a:p>
            <a:endParaRPr lang="en-US" altLang="zh-CN"/>
          </a:p>
          <a:p>
            <a:r>
              <a:rPr lang="zh-CN" altLang="en-US"/>
              <a:t>它的核心思想里也体现了</a:t>
            </a:r>
            <a:r>
              <a:rPr lang="en-US" altLang="zh-CN"/>
              <a:t>fask adaption</a:t>
            </a:r>
            <a:r>
              <a:rPr lang="zh-CN" altLang="en-US"/>
              <a:t>的特点</a:t>
            </a:r>
            <a:endParaRPr lang="en-US" altLang="zh-CN"/>
          </a:p>
          <a:p>
            <a:endParaRPr lang="en-US" altLang="zh-CN"/>
          </a:p>
          <a:p>
            <a:r>
              <a:rPr lang="zh-CN" altLang="en-US">
                <a:sym typeface="+mn-ea"/>
              </a:rPr>
              <a:t>刚才有提到了少量训练样本，这里正好</a:t>
            </a:r>
            <a:r>
              <a:rPr lang="zh-CN" altLang="en-US">
                <a:sym typeface="+mn-ea"/>
              </a:rPr>
              <a:t>引出小样本学习，</a:t>
            </a:r>
            <a:endParaRPr lang="zh-CN" altLang="en-US">
              <a:sym typeface="+mn-ea"/>
            </a:endParaRPr>
          </a:p>
          <a:p>
            <a:endParaRPr lang="zh-CN" altLang="en-US">
              <a:sym typeface="+mn-ea"/>
            </a:endParaRPr>
          </a:p>
          <a:p>
            <a:r>
              <a:rPr lang="zh-CN" altLang="en-US">
                <a:sym typeface="+mn-ea"/>
              </a:rPr>
              <a:t>下面我将向大家介绍一下小样本学习，</a:t>
            </a:r>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9" Type="http://schemas.openxmlformats.org/officeDocument/2006/relationships/tags" Target="../tags/tag105.xml"/><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0" Type="http://schemas.openxmlformats.org/officeDocument/2006/relationships/tags" Target="../tags/tag12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9" name="任意多边形: 形状 38"/>
          <p:cNvSpPr/>
          <p:nvPr>
            <p:custDataLst>
              <p:tags r:id="rId2"/>
            </p:custDataLst>
          </p:nvPr>
        </p:nvSpPr>
        <p:spPr>
          <a:xfrm rot="20640000">
            <a:off x="6236362" y="-169584"/>
            <a:ext cx="5113655" cy="5863408"/>
          </a:xfrm>
          <a:custGeom>
            <a:avLst/>
            <a:gdLst>
              <a:gd name="connsiteX0" fmla="*/ 2353606 w 5113655"/>
              <a:gd name="connsiteY0" fmla="*/ 0 h 5863408"/>
              <a:gd name="connsiteX1" fmla="*/ 2812917 w 5113655"/>
              <a:gd name="connsiteY1" fmla="*/ 131705 h 5863408"/>
              <a:gd name="connsiteX2" fmla="*/ 5113655 w 5113655"/>
              <a:gd name="connsiteY2" fmla="*/ 5863408 h 5863408"/>
              <a:gd name="connsiteX3" fmla="*/ 0 w 5113655"/>
              <a:gd name="connsiteY3" fmla="*/ 5863408 h 5863408"/>
            </a:gdLst>
            <a:ahLst/>
            <a:cxnLst>
              <a:cxn ang="0">
                <a:pos x="connsiteX0" y="connsiteY0"/>
              </a:cxn>
              <a:cxn ang="0">
                <a:pos x="connsiteX1" y="connsiteY1"/>
              </a:cxn>
              <a:cxn ang="0">
                <a:pos x="connsiteX2" y="connsiteY2"/>
              </a:cxn>
              <a:cxn ang="0">
                <a:pos x="connsiteX3" y="connsiteY3"/>
              </a:cxn>
            </a:cxnLst>
            <a:rect l="l" t="t" r="r" b="b"/>
            <a:pathLst>
              <a:path w="5113655" h="5863408">
                <a:moveTo>
                  <a:pt x="2353606" y="0"/>
                </a:moveTo>
                <a:lnTo>
                  <a:pt x="2812917" y="131705"/>
                </a:lnTo>
                <a:lnTo>
                  <a:pt x="5113655" y="5863408"/>
                </a:lnTo>
                <a:lnTo>
                  <a:pt x="0" y="5863408"/>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任意多边形: 形状 51"/>
          <p:cNvSpPr/>
          <p:nvPr>
            <p:custDataLst>
              <p:tags r:id="rId3"/>
            </p:custDataLst>
          </p:nvPr>
        </p:nvSpPr>
        <p:spPr>
          <a:xfrm rot="20640000">
            <a:off x="6370240" y="-160812"/>
            <a:ext cx="5113655" cy="5959515"/>
          </a:xfrm>
          <a:custGeom>
            <a:avLst/>
            <a:gdLst>
              <a:gd name="connsiteX0" fmla="*/ 2392183 w 5113655"/>
              <a:gd name="connsiteY0" fmla="*/ 0 h 5959515"/>
              <a:gd name="connsiteX1" fmla="*/ 2764304 w 5113655"/>
              <a:gd name="connsiteY1" fmla="*/ 106704 h 5959515"/>
              <a:gd name="connsiteX2" fmla="*/ 5113655 w 5113655"/>
              <a:gd name="connsiteY2" fmla="*/ 5959515 h 5959515"/>
              <a:gd name="connsiteX3" fmla="*/ 0 w 5113655"/>
              <a:gd name="connsiteY3" fmla="*/ 5959515 h 5959515"/>
            </a:gdLst>
            <a:ahLst/>
            <a:cxnLst>
              <a:cxn ang="0">
                <a:pos x="connsiteX0" y="connsiteY0"/>
              </a:cxn>
              <a:cxn ang="0">
                <a:pos x="connsiteX1" y="connsiteY1"/>
              </a:cxn>
              <a:cxn ang="0">
                <a:pos x="connsiteX2" y="connsiteY2"/>
              </a:cxn>
              <a:cxn ang="0">
                <a:pos x="connsiteX3" y="connsiteY3"/>
              </a:cxn>
            </a:cxnLst>
            <a:rect l="l" t="t" r="r" b="b"/>
            <a:pathLst>
              <a:path w="5113655" h="5959515">
                <a:moveTo>
                  <a:pt x="2392183" y="0"/>
                </a:moveTo>
                <a:lnTo>
                  <a:pt x="2764304" y="106704"/>
                </a:lnTo>
                <a:lnTo>
                  <a:pt x="5113655" y="5959515"/>
                </a:lnTo>
                <a:lnTo>
                  <a:pt x="0" y="5959515"/>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形状 49"/>
          <p:cNvSpPr/>
          <p:nvPr>
            <p:custDataLst>
              <p:tags r:id="rId4"/>
            </p:custDataLst>
          </p:nvPr>
        </p:nvSpPr>
        <p:spPr>
          <a:xfrm rot="20640000">
            <a:off x="6505846" y="-139737"/>
            <a:ext cx="5024379" cy="6055622"/>
          </a:xfrm>
          <a:custGeom>
            <a:avLst/>
            <a:gdLst>
              <a:gd name="connsiteX0" fmla="*/ 2430761 w 5024379"/>
              <a:gd name="connsiteY0" fmla="*/ 0 h 6055622"/>
              <a:gd name="connsiteX1" fmla="*/ 2715691 w 5024379"/>
              <a:gd name="connsiteY1" fmla="*/ 81703 h 6055622"/>
              <a:gd name="connsiteX2" fmla="*/ 5024379 w 5024379"/>
              <a:gd name="connsiteY2" fmla="*/ 5833213 h 6055622"/>
              <a:gd name="connsiteX3" fmla="*/ 4960604 w 5024379"/>
              <a:gd name="connsiteY3" fmla="*/ 6055622 h 6055622"/>
              <a:gd name="connsiteX4" fmla="*/ 0 w 5024379"/>
              <a:gd name="connsiteY4" fmla="*/ 6055622 h 6055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4379" h="6055622">
                <a:moveTo>
                  <a:pt x="2430761" y="0"/>
                </a:moveTo>
                <a:lnTo>
                  <a:pt x="2715691" y="81703"/>
                </a:lnTo>
                <a:lnTo>
                  <a:pt x="5024379" y="5833213"/>
                </a:lnTo>
                <a:lnTo>
                  <a:pt x="4960604" y="6055622"/>
                </a:lnTo>
                <a:lnTo>
                  <a:pt x="0" y="605562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8" name="任意多边形: 形状 47"/>
          <p:cNvSpPr/>
          <p:nvPr>
            <p:custDataLst>
              <p:tags r:id="rId5"/>
            </p:custDataLst>
          </p:nvPr>
        </p:nvSpPr>
        <p:spPr>
          <a:xfrm rot="20640000">
            <a:off x="6641455" y="-118660"/>
            <a:ext cx="4935101" cy="6151728"/>
          </a:xfrm>
          <a:custGeom>
            <a:avLst/>
            <a:gdLst>
              <a:gd name="connsiteX0" fmla="*/ 2667077 w 4935101"/>
              <a:gd name="connsiteY0" fmla="*/ 56700 h 6151728"/>
              <a:gd name="connsiteX1" fmla="*/ 4935101 w 4935101"/>
              <a:gd name="connsiteY1" fmla="*/ 5706906 h 6151728"/>
              <a:gd name="connsiteX2" fmla="*/ 4807550 w 4935101"/>
              <a:gd name="connsiteY2" fmla="*/ 6151728 h 6151728"/>
              <a:gd name="connsiteX3" fmla="*/ 0 w 4935101"/>
              <a:gd name="connsiteY3" fmla="*/ 6151728 h 6151728"/>
              <a:gd name="connsiteX4" fmla="*/ 2469339 w 4935101"/>
              <a:gd name="connsiteY4" fmla="*/ 0 h 6151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5101" h="6151728">
                <a:moveTo>
                  <a:pt x="2667077" y="56700"/>
                </a:moveTo>
                <a:lnTo>
                  <a:pt x="4935101" y="5706906"/>
                </a:lnTo>
                <a:lnTo>
                  <a:pt x="4807550" y="6151728"/>
                </a:lnTo>
                <a:lnTo>
                  <a:pt x="0" y="6151728"/>
                </a:lnTo>
                <a:lnTo>
                  <a:pt x="2469339" y="0"/>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任意多边形: 形状 45"/>
          <p:cNvSpPr/>
          <p:nvPr>
            <p:custDataLst>
              <p:tags r:id="rId6"/>
            </p:custDataLst>
          </p:nvPr>
        </p:nvSpPr>
        <p:spPr>
          <a:xfrm rot="20640000">
            <a:off x="6777063" y="-97585"/>
            <a:ext cx="4845824" cy="6247836"/>
          </a:xfrm>
          <a:custGeom>
            <a:avLst/>
            <a:gdLst>
              <a:gd name="connsiteX0" fmla="*/ 2507917 w 4845824"/>
              <a:gd name="connsiteY0" fmla="*/ 0 h 6247836"/>
              <a:gd name="connsiteX1" fmla="*/ 2618463 w 4845824"/>
              <a:gd name="connsiteY1" fmla="*/ 31699 h 6247836"/>
              <a:gd name="connsiteX2" fmla="*/ 4845824 w 4845824"/>
              <a:gd name="connsiteY2" fmla="*/ 5580603 h 6247836"/>
              <a:gd name="connsiteX3" fmla="*/ 4654498 w 4845824"/>
              <a:gd name="connsiteY3" fmla="*/ 6247836 h 6247836"/>
              <a:gd name="connsiteX4" fmla="*/ 0 w 4845824"/>
              <a:gd name="connsiteY4" fmla="*/ 6247836 h 6247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5824" h="6247836">
                <a:moveTo>
                  <a:pt x="2507917" y="0"/>
                </a:moveTo>
                <a:lnTo>
                  <a:pt x="2618463" y="31699"/>
                </a:lnTo>
                <a:lnTo>
                  <a:pt x="4845824" y="5580603"/>
                </a:lnTo>
                <a:lnTo>
                  <a:pt x="4654498" y="6247836"/>
                </a:lnTo>
                <a:lnTo>
                  <a:pt x="0" y="6247836"/>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任意多边形: 形状 43"/>
          <p:cNvSpPr/>
          <p:nvPr>
            <p:custDataLst>
              <p:tags r:id="rId7"/>
            </p:custDataLst>
          </p:nvPr>
        </p:nvSpPr>
        <p:spPr>
          <a:xfrm rot="20640000">
            <a:off x="6912671" y="-76508"/>
            <a:ext cx="4756546" cy="6343942"/>
          </a:xfrm>
          <a:custGeom>
            <a:avLst/>
            <a:gdLst>
              <a:gd name="connsiteX0" fmla="*/ 2546495 w 4756546"/>
              <a:gd name="connsiteY0" fmla="*/ 0 h 6343942"/>
              <a:gd name="connsiteX1" fmla="*/ 2569849 w 4756546"/>
              <a:gd name="connsiteY1" fmla="*/ 6697 h 6343942"/>
              <a:gd name="connsiteX2" fmla="*/ 4756546 w 4756546"/>
              <a:gd name="connsiteY2" fmla="*/ 5454296 h 6343942"/>
              <a:gd name="connsiteX3" fmla="*/ 4501445 w 4756546"/>
              <a:gd name="connsiteY3" fmla="*/ 6343942 h 6343942"/>
              <a:gd name="connsiteX4" fmla="*/ 0 w 4756546"/>
              <a:gd name="connsiteY4" fmla="*/ 6343942 h 634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6546" h="6343942">
                <a:moveTo>
                  <a:pt x="2546495" y="0"/>
                </a:moveTo>
                <a:lnTo>
                  <a:pt x="2569849" y="6697"/>
                </a:lnTo>
                <a:lnTo>
                  <a:pt x="4756546" y="5454296"/>
                </a:lnTo>
                <a:lnTo>
                  <a:pt x="4501445" y="6343942"/>
                </a:lnTo>
                <a:lnTo>
                  <a:pt x="0" y="634394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2" name="任意多边形: 形状 41"/>
          <p:cNvSpPr/>
          <p:nvPr>
            <p:custDataLst>
              <p:tags r:id="rId8"/>
            </p:custDataLst>
          </p:nvPr>
        </p:nvSpPr>
        <p:spPr>
          <a:xfrm rot="20640000">
            <a:off x="7081054" y="10325"/>
            <a:ext cx="4638306" cy="6331057"/>
          </a:xfrm>
          <a:custGeom>
            <a:avLst/>
            <a:gdLst>
              <a:gd name="connsiteX0" fmla="*/ 2556828 w 4667269"/>
              <a:gd name="connsiteY0" fmla="*/ 0 h 6369685"/>
              <a:gd name="connsiteX1" fmla="*/ 4667269 w 4667269"/>
              <a:gd name="connsiteY1" fmla="*/ 5257628 h 6369685"/>
              <a:gd name="connsiteX2" fmla="*/ 4348392 w 4667269"/>
              <a:gd name="connsiteY2" fmla="*/ 6369685 h 6369685"/>
              <a:gd name="connsiteX3" fmla="*/ 0 w 4667269"/>
              <a:gd name="connsiteY3" fmla="*/ 6369685 h 6369685"/>
            </a:gdLst>
            <a:ahLst/>
            <a:cxnLst>
              <a:cxn ang="0">
                <a:pos x="connsiteX0" y="connsiteY0"/>
              </a:cxn>
              <a:cxn ang="0">
                <a:pos x="connsiteX1" y="connsiteY1"/>
              </a:cxn>
              <a:cxn ang="0">
                <a:pos x="connsiteX2" y="connsiteY2"/>
              </a:cxn>
              <a:cxn ang="0">
                <a:pos x="connsiteX3" y="connsiteY3"/>
              </a:cxn>
            </a:cxnLst>
            <a:rect l="l" t="t" r="r" b="b"/>
            <a:pathLst>
              <a:path w="4667269" h="6369685">
                <a:moveTo>
                  <a:pt x="2556828" y="0"/>
                </a:moveTo>
                <a:lnTo>
                  <a:pt x="4667269" y="5257628"/>
                </a:lnTo>
                <a:lnTo>
                  <a:pt x="4348392" y="6369685"/>
                </a:lnTo>
                <a:lnTo>
                  <a:pt x="0" y="6369685"/>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任意多边形: 形状 52"/>
          <p:cNvSpPr/>
          <p:nvPr>
            <p:custDataLst>
              <p:tags r:id="rId9"/>
            </p:custDataLst>
          </p:nvPr>
        </p:nvSpPr>
        <p:spPr>
          <a:xfrm rot="20640000">
            <a:off x="7255987" y="121982"/>
            <a:ext cx="4527862" cy="6369685"/>
          </a:xfrm>
          <a:custGeom>
            <a:avLst/>
            <a:gdLst>
              <a:gd name="connsiteX0" fmla="*/ 2506699 w 4527862"/>
              <a:gd name="connsiteY0" fmla="*/ 0 h 6369685"/>
              <a:gd name="connsiteX1" fmla="*/ 4527862 w 4527862"/>
              <a:gd name="connsiteY1" fmla="*/ 5035216 h 6369685"/>
              <a:gd name="connsiteX2" fmla="*/ 4145210 w 4527862"/>
              <a:gd name="connsiteY2" fmla="*/ 6369685 h 6369685"/>
              <a:gd name="connsiteX3" fmla="*/ 435518 w 4527862"/>
              <a:gd name="connsiteY3" fmla="*/ 6369685 h 6369685"/>
              <a:gd name="connsiteX4" fmla="*/ 0 w 4527862"/>
              <a:gd name="connsiteY4" fmla="*/ 6244802 h 6369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7862" h="6369685">
                <a:moveTo>
                  <a:pt x="2506699" y="0"/>
                </a:moveTo>
                <a:lnTo>
                  <a:pt x="4527862" y="5035216"/>
                </a:lnTo>
                <a:lnTo>
                  <a:pt x="4145210" y="6369685"/>
                </a:lnTo>
                <a:lnTo>
                  <a:pt x="435518" y="6369685"/>
                </a:lnTo>
                <a:lnTo>
                  <a:pt x="0" y="624480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9" name="Straight Connector 2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CxnSpPr/>
          <p:nvPr>
            <p:custDataLst>
              <p:tags r:id="rId10"/>
            </p:custDataLst>
          </p:nvPr>
        </p:nvCxnSpPr>
        <p:spPr>
          <a:xfrm rot="16200000">
            <a:off x="1407031" y="2814716"/>
            <a:ext cx="0" cy="65338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custDataLst>
              <p:tags r:id="rId11"/>
            </p:custDataLst>
          </p:nvPr>
        </p:nvSpPr>
        <p:spPr>
          <a:xfrm rot="1740000">
            <a:off x="8046720" y="901700"/>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custDataLst>
              <p:tags r:id="rId12"/>
            </p:custDataLst>
          </p:nvPr>
        </p:nvSpPr>
        <p:spPr>
          <a:xfrm rot="1620000">
            <a:off x="594360" y="5480160"/>
            <a:ext cx="1430020" cy="1129030"/>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custDataLst>
              <p:tags r:id="rId13"/>
            </p:custDataLst>
          </p:nvPr>
        </p:nvSpPr>
        <p:spPr>
          <a:xfrm rot="18060000">
            <a:off x="5106035" y="62865"/>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14"/>
            </p:custDataLst>
          </p:nvPr>
        </p:nvSpPr>
        <p:spPr>
          <a:xfrm>
            <a:off x="977180" y="1848397"/>
            <a:ext cx="5641929" cy="998210"/>
          </a:xfrm>
        </p:spPr>
        <p:txBody>
          <a:bodyPr anchor="b">
            <a:noAutofit/>
          </a:bodyPr>
          <a:lstStyle>
            <a:lvl1pPr algn="l">
              <a:defRPr sz="4400" spc="600">
                <a:solidFill>
                  <a:schemeClr val="tx1">
                    <a:lumMod val="85000"/>
                    <a:lumOff val="15000"/>
                  </a:schemeClr>
                </a:solidFill>
              </a:defRPr>
            </a:lvl1pPr>
          </a:lstStyle>
          <a:p>
            <a:r>
              <a:rPr lang="zh-CN" altLang="en-US" dirty="0"/>
              <a:t>单击此处编辑标题</a:t>
            </a:r>
            <a:endParaRPr lang="zh-CN" altLang="en-US" dirty="0"/>
          </a:p>
        </p:txBody>
      </p:sp>
      <p:sp>
        <p:nvSpPr>
          <p:cNvPr id="16" name="日期占位符 15"/>
          <p:cNvSpPr>
            <a:spLocks noGrp="1"/>
          </p:cNvSpPr>
          <p:nvPr>
            <p:ph type="dt" sz="half" idx="10"/>
            <p:custDataLst>
              <p:tags r:id="rId1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6"/>
            </p:custDataLst>
          </p:nvPr>
        </p:nvSpPr>
        <p:spPr/>
        <p:txBody>
          <a:bodyPr/>
          <a:lstStyle/>
          <a:p>
            <a:endParaRPr lang="zh-CN" altLang="en-US" dirty="0"/>
          </a:p>
        </p:txBody>
      </p:sp>
      <p:sp>
        <p:nvSpPr>
          <p:cNvPr id="18" name="灯片编号占位符 17"/>
          <p:cNvSpPr>
            <a:spLocks noGrp="1"/>
          </p:cNvSpPr>
          <p:nvPr>
            <p:ph type="sldNum" sz="quarter" idx="12"/>
            <p:custDataLst>
              <p:tags r:id="rId17"/>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8"/>
            </p:custDataLst>
          </p:nvPr>
        </p:nvSpPr>
        <p:spPr>
          <a:xfrm>
            <a:off x="1081088" y="3777232"/>
            <a:ext cx="2700000" cy="432000"/>
          </a:xfrm>
        </p:spPr>
        <p:txBody>
          <a:bodyPr anchor="ctr">
            <a:normAutofit/>
          </a:bodyPr>
          <a:lstStyle>
            <a:lvl1pPr marL="0" indent="0">
              <a:buNone/>
              <a:defRPr sz="1800">
                <a:solidFill>
                  <a:schemeClr val="bg1">
                    <a:lumMod val="50000"/>
                  </a:schemeClr>
                </a:solidFill>
              </a:defRPr>
            </a:lvl1pPr>
            <a:lvl2pPr marL="457200" indent="0">
              <a:buNone/>
              <a:defRPr/>
            </a:lvl2pPr>
          </a:lstStyle>
          <a:p>
            <a:pPr lvl="0"/>
            <a:r>
              <a:rPr lang="zh-CN" altLang="en-US" dirty="0"/>
              <a:t>编辑文本</a:t>
            </a:r>
            <a:endParaRPr lang="zh-CN" altLang="en-US" dirty="0"/>
          </a:p>
        </p:txBody>
      </p:sp>
      <p:sp>
        <p:nvSpPr>
          <p:cNvPr id="20" name="等腰三角形 19"/>
          <p:cNvSpPr/>
          <p:nvPr>
            <p:custDataLst>
              <p:tags r:id="rId19"/>
            </p:custDataLst>
          </p:nvPr>
        </p:nvSpPr>
        <p:spPr>
          <a:xfrm rot="1740000">
            <a:off x="7734300" y="541020"/>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5" name="等腰三角形 14"/>
          <p:cNvSpPr/>
          <p:nvPr>
            <p:custDataLst>
              <p:tags r:id="rId2"/>
            </p:custDataLst>
          </p:nvPr>
        </p:nvSpPr>
        <p:spPr>
          <a:xfrm rot="19860000" flipH="1">
            <a:off x="524274" y="68701"/>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custDataLst>
              <p:tags r:id="rId3"/>
            </p:custDataLst>
          </p:nvPr>
        </p:nvSpPr>
        <p:spPr>
          <a:xfrm rot="19980000" flipH="1">
            <a:off x="10808970" y="5480160"/>
            <a:ext cx="1430020" cy="1129030"/>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custDataLst>
              <p:tags r:id="rId4"/>
            </p:custDataLst>
          </p:nvPr>
        </p:nvSpPr>
        <p:spPr>
          <a:xfrm rot="3540000" flipH="1">
            <a:off x="6350000" y="62865"/>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custDataLst>
              <p:tags r:id="rId5"/>
            </p:custDataLst>
          </p:nvPr>
        </p:nvSpPr>
        <p:spPr>
          <a:xfrm rot="19860000" flipH="1">
            <a:off x="836694" y="-291979"/>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6"/>
            </p:custDataLst>
          </p:nvPr>
        </p:nvSpPr>
        <p:spPr>
          <a:xfrm>
            <a:off x="5474375" y="2247742"/>
            <a:ext cx="6125805" cy="144811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9" name="任意多边形: 形状 38"/>
          <p:cNvSpPr/>
          <p:nvPr>
            <p:custDataLst>
              <p:tags r:id="rId2"/>
            </p:custDataLst>
          </p:nvPr>
        </p:nvSpPr>
        <p:spPr>
          <a:xfrm rot="20640000">
            <a:off x="6236362" y="-169584"/>
            <a:ext cx="5113655" cy="5863408"/>
          </a:xfrm>
          <a:custGeom>
            <a:avLst/>
            <a:gdLst>
              <a:gd name="connsiteX0" fmla="*/ 2353606 w 5113655"/>
              <a:gd name="connsiteY0" fmla="*/ 0 h 5863408"/>
              <a:gd name="connsiteX1" fmla="*/ 2812917 w 5113655"/>
              <a:gd name="connsiteY1" fmla="*/ 131705 h 5863408"/>
              <a:gd name="connsiteX2" fmla="*/ 5113655 w 5113655"/>
              <a:gd name="connsiteY2" fmla="*/ 5863408 h 5863408"/>
              <a:gd name="connsiteX3" fmla="*/ 0 w 5113655"/>
              <a:gd name="connsiteY3" fmla="*/ 5863408 h 5863408"/>
            </a:gdLst>
            <a:ahLst/>
            <a:cxnLst>
              <a:cxn ang="0">
                <a:pos x="connsiteX0" y="connsiteY0"/>
              </a:cxn>
              <a:cxn ang="0">
                <a:pos x="connsiteX1" y="connsiteY1"/>
              </a:cxn>
              <a:cxn ang="0">
                <a:pos x="connsiteX2" y="connsiteY2"/>
              </a:cxn>
              <a:cxn ang="0">
                <a:pos x="connsiteX3" y="connsiteY3"/>
              </a:cxn>
            </a:cxnLst>
            <a:rect l="l" t="t" r="r" b="b"/>
            <a:pathLst>
              <a:path w="5113655" h="5863408">
                <a:moveTo>
                  <a:pt x="2353606" y="0"/>
                </a:moveTo>
                <a:lnTo>
                  <a:pt x="2812917" y="131705"/>
                </a:lnTo>
                <a:lnTo>
                  <a:pt x="5113655" y="5863408"/>
                </a:lnTo>
                <a:lnTo>
                  <a:pt x="0" y="5863408"/>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任意多边形: 形状 51"/>
          <p:cNvSpPr/>
          <p:nvPr>
            <p:custDataLst>
              <p:tags r:id="rId3"/>
            </p:custDataLst>
          </p:nvPr>
        </p:nvSpPr>
        <p:spPr>
          <a:xfrm rot="20640000">
            <a:off x="6370240" y="-160812"/>
            <a:ext cx="5113655" cy="5959515"/>
          </a:xfrm>
          <a:custGeom>
            <a:avLst/>
            <a:gdLst>
              <a:gd name="connsiteX0" fmla="*/ 2392183 w 5113655"/>
              <a:gd name="connsiteY0" fmla="*/ 0 h 5959515"/>
              <a:gd name="connsiteX1" fmla="*/ 2764304 w 5113655"/>
              <a:gd name="connsiteY1" fmla="*/ 106704 h 5959515"/>
              <a:gd name="connsiteX2" fmla="*/ 5113655 w 5113655"/>
              <a:gd name="connsiteY2" fmla="*/ 5959515 h 5959515"/>
              <a:gd name="connsiteX3" fmla="*/ 0 w 5113655"/>
              <a:gd name="connsiteY3" fmla="*/ 5959515 h 5959515"/>
            </a:gdLst>
            <a:ahLst/>
            <a:cxnLst>
              <a:cxn ang="0">
                <a:pos x="connsiteX0" y="connsiteY0"/>
              </a:cxn>
              <a:cxn ang="0">
                <a:pos x="connsiteX1" y="connsiteY1"/>
              </a:cxn>
              <a:cxn ang="0">
                <a:pos x="connsiteX2" y="connsiteY2"/>
              </a:cxn>
              <a:cxn ang="0">
                <a:pos x="connsiteX3" y="connsiteY3"/>
              </a:cxn>
            </a:cxnLst>
            <a:rect l="l" t="t" r="r" b="b"/>
            <a:pathLst>
              <a:path w="5113655" h="5959515">
                <a:moveTo>
                  <a:pt x="2392183" y="0"/>
                </a:moveTo>
                <a:lnTo>
                  <a:pt x="2764304" y="106704"/>
                </a:lnTo>
                <a:lnTo>
                  <a:pt x="5113655" y="5959515"/>
                </a:lnTo>
                <a:lnTo>
                  <a:pt x="0" y="5959515"/>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形状 49"/>
          <p:cNvSpPr/>
          <p:nvPr>
            <p:custDataLst>
              <p:tags r:id="rId4"/>
            </p:custDataLst>
          </p:nvPr>
        </p:nvSpPr>
        <p:spPr>
          <a:xfrm rot="20640000">
            <a:off x="6505846" y="-139737"/>
            <a:ext cx="5024379" cy="6055622"/>
          </a:xfrm>
          <a:custGeom>
            <a:avLst/>
            <a:gdLst>
              <a:gd name="connsiteX0" fmla="*/ 2430761 w 5024379"/>
              <a:gd name="connsiteY0" fmla="*/ 0 h 6055622"/>
              <a:gd name="connsiteX1" fmla="*/ 2715691 w 5024379"/>
              <a:gd name="connsiteY1" fmla="*/ 81703 h 6055622"/>
              <a:gd name="connsiteX2" fmla="*/ 5024379 w 5024379"/>
              <a:gd name="connsiteY2" fmla="*/ 5833213 h 6055622"/>
              <a:gd name="connsiteX3" fmla="*/ 4960604 w 5024379"/>
              <a:gd name="connsiteY3" fmla="*/ 6055622 h 6055622"/>
              <a:gd name="connsiteX4" fmla="*/ 0 w 5024379"/>
              <a:gd name="connsiteY4" fmla="*/ 6055622 h 6055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4379" h="6055622">
                <a:moveTo>
                  <a:pt x="2430761" y="0"/>
                </a:moveTo>
                <a:lnTo>
                  <a:pt x="2715691" y="81703"/>
                </a:lnTo>
                <a:lnTo>
                  <a:pt x="5024379" y="5833213"/>
                </a:lnTo>
                <a:lnTo>
                  <a:pt x="4960604" y="6055622"/>
                </a:lnTo>
                <a:lnTo>
                  <a:pt x="0" y="605562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8" name="任意多边形: 形状 47"/>
          <p:cNvSpPr/>
          <p:nvPr>
            <p:custDataLst>
              <p:tags r:id="rId5"/>
            </p:custDataLst>
          </p:nvPr>
        </p:nvSpPr>
        <p:spPr>
          <a:xfrm rot="20640000">
            <a:off x="6641455" y="-118660"/>
            <a:ext cx="4935101" cy="6151728"/>
          </a:xfrm>
          <a:custGeom>
            <a:avLst/>
            <a:gdLst>
              <a:gd name="connsiteX0" fmla="*/ 2667077 w 4935101"/>
              <a:gd name="connsiteY0" fmla="*/ 56700 h 6151728"/>
              <a:gd name="connsiteX1" fmla="*/ 4935101 w 4935101"/>
              <a:gd name="connsiteY1" fmla="*/ 5706906 h 6151728"/>
              <a:gd name="connsiteX2" fmla="*/ 4807550 w 4935101"/>
              <a:gd name="connsiteY2" fmla="*/ 6151728 h 6151728"/>
              <a:gd name="connsiteX3" fmla="*/ 0 w 4935101"/>
              <a:gd name="connsiteY3" fmla="*/ 6151728 h 6151728"/>
              <a:gd name="connsiteX4" fmla="*/ 2469339 w 4935101"/>
              <a:gd name="connsiteY4" fmla="*/ 0 h 6151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5101" h="6151728">
                <a:moveTo>
                  <a:pt x="2667077" y="56700"/>
                </a:moveTo>
                <a:lnTo>
                  <a:pt x="4935101" y="5706906"/>
                </a:lnTo>
                <a:lnTo>
                  <a:pt x="4807550" y="6151728"/>
                </a:lnTo>
                <a:lnTo>
                  <a:pt x="0" y="6151728"/>
                </a:lnTo>
                <a:lnTo>
                  <a:pt x="2469339" y="0"/>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任意多边形: 形状 45"/>
          <p:cNvSpPr/>
          <p:nvPr>
            <p:custDataLst>
              <p:tags r:id="rId6"/>
            </p:custDataLst>
          </p:nvPr>
        </p:nvSpPr>
        <p:spPr>
          <a:xfrm rot="20640000">
            <a:off x="6777063" y="-97585"/>
            <a:ext cx="4845824" cy="6247836"/>
          </a:xfrm>
          <a:custGeom>
            <a:avLst/>
            <a:gdLst>
              <a:gd name="connsiteX0" fmla="*/ 2507917 w 4845824"/>
              <a:gd name="connsiteY0" fmla="*/ 0 h 6247836"/>
              <a:gd name="connsiteX1" fmla="*/ 2618463 w 4845824"/>
              <a:gd name="connsiteY1" fmla="*/ 31699 h 6247836"/>
              <a:gd name="connsiteX2" fmla="*/ 4845824 w 4845824"/>
              <a:gd name="connsiteY2" fmla="*/ 5580603 h 6247836"/>
              <a:gd name="connsiteX3" fmla="*/ 4654498 w 4845824"/>
              <a:gd name="connsiteY3" fmla="*/ 6247836 h 6247836"/>
              <a:gd name="connsiteX4" fmla="*/ 0 w 4845824"/>
              <a:gd name="connsiteY4" fmla="*/ 6247836 h 6247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5824" h="6247836">
                <a:moveTo>
                  <a:pt x="2507917" y="0"/>
                </a:moveTo>
                <a:lnTo>
                  <a:pt x="2618463" y="31699"/>
                </a:lnTo>
                <a:lnTo>
                  <a:pt x="4845824" y="5580603"/>
                </a:lnTo>
                <a:lnTo>
                  <a:pt x="4654498" y="6247836"/>
                </a:lnTo>
                <a:lnTo>
                  <a:pt x="0" y="6247836"/>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任意多边形: 形状 43"/>
          <p:cNvSpPr/>
          <p:nvPr>
            <p:custDataLst>
              <p:tags r:id="rId7"/>
            </p:custDataLst>
          </p:nvPr>
        </p:nvSpPr>
        <p:spPr>
          <a:xfrm rot="20640000">
            <a:off x="6912671" y="-76508"/>
            <a:ext cx="4756546" cy="6343942"/>
          </a:xfrm>
          <a:custGeom>
            <a:avLst/>
            <a:gdLst>
              <a:gd name="connsiteX0" fmla="*/ 2546495 w 4756546"/>
              <a:gd name="connsiteY0" fmla="*/ 0 h 6343942"/>
              <a:gd name="connsiteX1" fmla="*/ 2569849 w 4756546"/>
              <a:gd name="connsiteY1" fmla="*/ 6697 h 6343942"/>
              <a:gd name="connsiteX2" fmla="*/ 4756546 w 4756546"/>
              <a:gd name="connsiteY2" fmla="*/ 5454296 h 6343942"/>
              <a:gd name="connsiteX3" fmla="*/ 4501445 w 4756546"/>
              <a:gd name="connsiteY3" fmla="*/ 6343942 h 6343942"/>
              <a:gd name="connsiteX4" fmla="*/ 0 w 4756546"/>
              <a:gd name="connsiteY4" fmla="*/ 6343942 h 634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6546" h="6343942">
                <a:moveTo>
                  <a:pt x="2546495" y="0"/>
                </a:moveTo>
                <a:lnTo>
                  <a:pt x="2569849" y="6697"/>
                </a:lnTo>
                <a:lnTo>
                  <a:pt x="4756546" y="5454296"/>
                </a:lnTo>
                <a:lnTo>
                  <a:pt x="4501445" y="6343942"/>
                </a:lnTo>
                <a:lnTo>
                  <a:pt x="0" y="634394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2" name="任意多边形: 形状 41"/>
          <p:cNvSpPr/>
          <p:nvPr>
            <p:custDataLst>
              <p:tags r:id="rId8"/>
            </p:custDataLst>
          </p:nvPr>
        </p:nvSpPr>
        <p:spPr>
          <a:xfrm rot="20640000">
            <a:off x="7081054" y="10325"/>
            <a:ext cx="4638306" cy="6331057"/>
          </a:xfrm>
          <a:custGeom>
            <a:avLst/>
            <a:gdLst>
              <a:gd name="connsiteX0" fmla="*/ 2556828 w 4667269"/>
              <a:gd name="connsiteY0" fmla="*/ 0 h 6369685"/>
              <a:gd name="connsiteX1" fmla="*/ 4667269 w 4667269"/>
              <a:gd name="connsiteY1" fmla="*/ 5257628 h 6369685"/>
              <a:gd name="connsiteX2" fmla="*/ 4348392 w 4667269"/>
              <a:gd name="connsiteY2" fmla="*/ 6369685 h 6369685"/>
              <a:gd name="connsiteX3" fmla="*/ 0 w 4667269"/>
              <a:gd name="connsiteY3" fmla="*/ 6369685 h 6369685"/>
            </a:gdLst>
            <a:ahLst/>
            <a:cxnLst>
              <a:cxn ang="0">
                <a:pos x="connsiteX0" y="connsiteY0"/>
              </a:cxn>
              <a:cxn ang="0">
                <a:pos x="connsiteX1" y="connsiteY1"/>
              </a:cxn>
              <a:cxn ang="0">
                <a:pos x="connsiteX2" y="connsiteY2"/>
              </a:cxn>
              <a:cxn ang="0">
                <a:pos x="connsiteX3" y="connsiteY3"/>
              </a:cxn>
            </a:cxnLst>
            <a:rect l="l" t="t" r="r" b="b"/>
            <a:pathLst>
              <a:path w="4667269" h="6369685">
                <a:moveTo>
                  <a:pt x="2556828" y="0"/>
                </a:moveTo>
                <a:lnTo>
                  <a:pt x="4667269" y="5257628"/>
                </a:lnTo>
                <a:lnTo>
                  <a:pt x="4348392" y="6369685"/>
                </a:lnTo>
                <a:lnTo>
                  <a:pt x="0" y="6369685"/>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任意多边形: 形状 52"/>
          <p:cNvSpPr/>
          <p:nvPr>
            <p:custDataLst>
              <p:tags r:id="rId9"/>
            </p:custDataLst>
          </p:nvPr>
        </p:nvSpPr>
        <p:spPr>
          <a:xfrm rot="20640000">
            <a:off x="7255987" y="121982"/>
            <a:ext cx="4527862" cy="6369685"/>
          </a:xfrm>
          <a:custGeom>
            <a:avLst/>
            <a:gdLst>
              <a:gd name="connsiteX0" fmla="*/ 2506699 w 4527862"/>
              <a:gd name="connsiteY0" fmla="*/ 0 h 6369685"/>
              <a:gd name="connsiteX1" fmla="*/ 4527862 w 4527862"/>
              <a:gd name="connsiteY1" fmla="*/ 5035216 h 6369685"/>
              <a:gd name="connsiteX2" fmla="*/ 4145210 w 4527862"/>
              <a:gd name="connsiteY2" fmla="*/ 6369685 h 6369685"/>
              <a:gd name="connsiteX3" fmla="*/ 435518 w 4527862"/>
              <a:gd name="connsiteY3" fmla="*/ 6369685 h 6369685"/>
              <a:gd name="connsiteX4" fmla="*/ 0 w 4527862"/>
              <a:gd name="connsiteY4" fmla="*/ 6244802 h 6369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7862" h="6369685">
                <a:moveTo>
                  <a:pt x="2506699" y="0"/>
                </a:moveTo>
                <a:lnTo>
                  <a:pt x="4527862" y="5035216"/>
                </a:lnTo>
                <a:lnTo>
                  <a:pt x="4145210" y="6369685"/>
                </a:lnTo>
                <a:lnTo>
                  <a:pt x="435518" y="6369685"/>
                </a:lnTo>
                <a:lnTo>
                  <a:pt x="0" y="624480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9" name="Straight Connector 2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CxnSpPr/>
          <p:nvPr>
            <p:custDataLst>
              <p:tags r:id="rId10"/>
            </p:custDataLst>
          </p:nvPr>
        </p:nvCxnSpPr>
        <p:spPr>
          <a:xfrm rot="16200000">
            <a:off x="1407031" y="2814716"/>
            <a:ext cx="0" cy="65338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custDataLst>
              <p:tags r:id="rId11"/>
            </p:custDataLst>
          </p:nvPr>
        </p:nvSpPr>
        <p:spPr>
          <a:xfrm rot="1740000">
            <a:off x="8046720" y="901700"/>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custDataLst>
              <p:tags r:id="rId12"/>
            </p:custDataLst>
          </p:nvPr>
        </p:nvSpPr>
        <p:spPr>
          <a:xfrm rot="1620000">
            <a:off x="594360" y="5480160"/>
            <a:ext cx="1430020" cy="1129030"/>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custDataLst>
              <p:tags r:id="rId13"/>
            </p:custDataLst>
          </p:nvPr>
        </p:nvSpPr>
        <p:spPr>
          <a:xfrm rot="18060000">
            <a:off x="5106035" y="62865"/>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14"/>
            </p:custDataLst>
          </p:nvPr>
        </p:nvSpPr>
        <p:spPr>
          <a:xfrm>
            <a:off x="977180" y="1848397"/>
            <a:ext cx="5641929" cy="998210"/>
          </a:xfrm>
        </p:spPr>
        <p:txBody>
          <a:bodyPr anchor="b">
            <a:noAutofit/>
          </a:bodyPr>
          <a:lstStyle>
            <a:lvl1pPr algn="l">
              <a:defRPr sz="4400" spc="600">
                <a:solidFill>
                  <a:schemeClr val="tx1">
                    <a:lumMod val="85000"/>
                    <a:lumOff val="15000"/>
                  </a:schemeClr>
                </a:solidFill>
              </a:defRPr>
            </a:lvl1pPr>
          </a:lstStyle>
          <a:p>
            <a:r>
              <a:rPr lang="zh-CN" altLang="en-US" dirty="0"/>
              <a:t>单击此处编辑标题</a:t>
            </a:r>
            <a:endParaRPr lang="zh-CN" altLang="en-US" dirty="0"/>
          </a:p>
        </p:txBody>
      </p:sp>
      <p:sp>
        <p:nvSpPr>
          <p:cNvPr id="16" name="日期占位符 15"/>
          <p:cNvSpPr>
            <a:spLocks noGrp="1"/>
          </p:cNvSpPr>
          <p:nvPr>
            <p:ph type="dt" sz="half" idx="10"/>
            <p:custDataLst>
              <p:tags r:id="rId1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6"/>
            </p:custDataLst>
          </p:nvPr>
        </p:nvSpPr>
        <p:spPr/>
        <p:txBody>
          <a:bodyPr/>
          <a:lstStyle/>
          <a:p>
            <a:endParaRPr lang="zh-CN" altLang="en-US" dirty="0"/>
          </a:p>
        </p:txBody>
      </p:sp>
      <p:sp>
        <p:nvSpPr>
          <p:cNvPr id="18" name="灯片编号占位符 17"/>
          <p:cNvSpPr>
            <a:spLocks noGrp="1"/>
          </p:cNvSpPr>
          <p:nvPr>
            <p:ph type="sldNum" sz="quarter" idx="12"/>
            <p:custDataLst>
              <p:tags r:id="rId17"/>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8"/>
            </p:custDataLst>
          </p:nvPr>
        </p:nvSpPr>
        <p:spPr>
          <a:xfrm>
            <a:off x="1081088" y="3777232"/>
            <a:ext cx="2700000" cy="432000"/>
          </a:xfrm>
        </p:spPr>
        <p:txBody>
          <a:bodyPr anchor="ctr">
            <a:normAutofit/>
          </a:bodyPr>
          <a:lstStyle>
            <a:lvl1pPr marL="0" indent="0">
              <a:buNone/>
              <a:defRPr sz="1800">
                <a:solidFill>
                  <a:schemeClr val="bg1">
                    <a:lumMod val="50000"/>
                  </a:schemeClr>
                </a:solidFill>
              </a:defRPr>
            </a:lvl1pPr>
            <a:lvl2pPr marL="457200" indent="0">
              <a:buNone/>
              <a:defRPr/>
            </a:lvl2pPr>
          </a:lstStyle>
          <a:p>
            <a:pPr lvl="0"/>
            <a:r>
              <a:rPr lang="zh-CN" altLang="en-US" dirty="0"/>
              <a:t>编辑文本</a:t>
            </a:r>
            <a:endParaRPr lang="zh-CN" altLang="en-US" dirty="0"/>
          </a:p>
        </p:txBody>
      </p:sp>
      <p:sp>
        <p:nvSpPr>
          <p:cNvPr id="20" name="等腰三角形 19"/>
          <p:cNvSpPr/>
          <p:nvPr>
            <p:custDataLst>
              <p:tags r:id="rId19"/>
            </p:custDataLst>
          </p:nvPr>
        </p:nvSpPr>
        <p:spPr>
          <a:xfrm rot="1740000">
            <a:off x="7734300" y="541020"/>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等腰三角形 10"/>
          <p:cNvSpPr/>
          <p:nvPr>
            <p:custDataLst>
              <p:tags r:id="rId2"/>
            </p:custDataLst>
          </p:nvPr>
        </p:nvSpPr>
        <p:spPr>
          <a:xfrm rot="19860000" flipH="1">
            <a:off x="285787" y="-80820"/>
            <a:ext cx="552379" cy="680849"/>
          </a:xfrm>
          <a:prstGeom prst="triangle">
            <a:avLst>
              <a:gd name="adj" fmla="val 77406"/>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custDataLst>
              <p:tags r:id="rId3"/>
            </p:custDataLst>
          </p:nvPr>
        </p:nvSpPr>
        <p:spPr>
          <a:xfrm rot="1620000">
            <a:off x="203748" y="5691645"/>
            <a:ext cx="541712" cy="427693"/>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4"/>
            </p:custDataLst>
          </p:nvPr>
        </p:nvSpPr>
        <p:spPr>
          <a:xfrm rot="18060000">
            <a:off x="10542743" y="515900"/>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9" name="等腰三角形 8"/>
          <p:cNvSpPr/>
          <p:nvPr>
            <p:custDataLst>
              <p:tags r:id="rId10"/>
            </p:custDataLst>
          </p:nvPr>
        </p:nvSpPr>
        <p:spPr>
          <a:xfrm rot="1620000">
            <a:off x="340757" y="5875274"/>
            <a:ext cx="541712" cy="427693"/>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11"/>
            </p:custDataLst>
          </p:nvPr>
        </p:nvSpPr>
        <p:spPr>
          <a:xfrm rot="18060000">
            <a:off x="10523550" y="-31419"/>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等腰三角形 9"/>
          <p:cNvSpPr/>
          <p:nvPr>
            <p:custDataLst>
              <p:tags r:id="rId2"/>
            </p:custDataLst>
          </p:nvPr>
        </p:nvSpPr>
        <p:spPr>
          <a:xfrm rot="18060000">
            <a:off x="2477135" y="3091132"/>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3"/>
            </p:custDataLst>
          </p:nvPr>
        </p:nvGrpSpPr>
        <p:grpSpPr>
          <a:xfrm>
            <a:off x="4926035" y="191367"/>
            <a:ext cx="2339931" cy="2869334"/>
            <a:chOff x="7734300" y="541020"/>
            <a:chExt cx="3856355" cy="4728845"/>
          </a:xfrm>
        </p:grpSpPr>
        <p:sp>
          <p:nvSpPr>
            <p:cNvPr id="7" name="等腰三角形 6"/>
            <p:cNvSpPr/>
            <p:nvPr>
              <p:custDataLst>
                <p:tags r:id="rId4"/>
              </p:custDataLst>
            </p:nvPr>
          </p:nvSpPr>
          <p:spPr>
            <a:xfrm rot="1740000">
              <a:off x="8046720" y="901700"/>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5"/>
              </p:custDataLst>
            </p:nvPr>
          </p:nvSpPr>
          <p:spPr>
            <a:xfrm rot="1740000">
              <a:off x="7734300" y="541020"/>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6"/>
            </p:custDataLst>
          </p:nvPr>
        </p:nvSpPr>
        <p:spPr>
          <a:xfrm>
            <a:off x="3564724" y="3581400"/>
            <a:ext cx="5062649" cy="852175"/>
          </a:xfrm>
        </p:spPr>
        <p:txBody>
          <a:bodyPr lIns="101600" tIns="38100" rIns="63500" bIns="38100" anchor="b" anchorCtr="0">
            <a:noAutofit/>
          </a:bodyPr>
          <a:lstStyle>
            <a:lvl1pPr algn="ctr">
              <a:defRPr sz="3600" u="none" strike="noStrike" kern="1200" cap="none" spc="300" normalizeH="0">
                <a:solidFill>
                  <a:schemeClr val="tx1"/>
                </a:solidFill>
                <a:uFillTx/>
                <a:latin typeface="微软雅黑" charset="-122"/>
                <a:ea typeface="微软雅黑"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7"/>
            </p:custDataLst>
          </p:nvPr>
        </p:nvSpPr>
        <p:spPr>
          <a:xfrm>
            <a:off x="3564719" y="4511675"/>
            <a:ext cx="5062649" cy="1520825"/>
          </a:xfrm>
        </p:spPr>
        <p:txBody>
          <a:bodyPr lIns="101600" tIns="38100" rIns="76200" bIns="38100">
            <a:noAutofit/>
          </a:bodyPr>
          <a:lstStyle>
            <a:lvl1pPr marL="0" indent="0" algn="ctr" eaLnBrk="1" fontAlgn="auto" latinLnBrk="0" hangingPunct="1">
              <a:buNone/>
              <a:defRPr kumimoji="0" lang="zh-CN" altLang="en-US" sz="2000" b="0" i="0" u="none" strike="noStrike" kern="1200" cap="none" spc="150" normalizeH="0" baseline="0" noProof="1">
                <a:solidFill>
                  <a:schemeClr val="tx1"/>
                </a:solidFill>
                <a:uFillTx/>
                <a:latin typeface="微软雅黑" charset="-122"/>
                <a:ea typeface="微软雅黑"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charset="-122"/>
                <a:ea typeface="微软雅黑" charset="-122"/>
              </a:defRPr>
            </a:lvl1pPr>
            <a:lvl2pPr>
              <a:defRPr sz="1600">
                <a:latin typeface="微软雅黑" charset="-122"/>
                <a:ea typeface="微软雅黑" charset="-122"/>
              </a:defRPr>
            </a:lvl2pPr>
            <a:lvl3pPr>
              <a:defRPr sz="1600">
                <a:latin typeface="微软雅黑" charset="-122"/>
                <a:ea typeface="微软雅黑" charset="-122"/>
              </a:defRPr>
            </a:lvl3pPr>
            <a:lvl4pPr>
              <a:defRPr sz="1600">
                <a:latin typeface="微软雅黑" charset="-122"/>
                <a:ea typeface="微软雅黑" charset="-122"/>
              </a:defRPr>
            </a:lvl4pPr>
            <a:lvl5pPr>
              <a:defRPr sz="1600">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charset="-122"/>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微软雅黑" charset="-122"/>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等腰三角形 10"/>
          <p:cNvSpPr/>
          <p:nvPr>
            <p:custDataLst>
              <p:tags r:id="rId2"/>
            </p:custDataLst>
          </p:nvPr>
        </p:nvSpPr>
        <p:spPr>
          <a:xfrm rot="19860000" flipH="1">
            <a:off x="285787" y="-80820"/>
            <a:ext cx="552379" cy="680849"/>
          </a:xfrm>
          <a:prstGeom prst="triangle">
            <a:avLst>
              <a:gd name="adj" fmla="val 77406"/>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custDataLst>
              <p:tags r:id="rId3"/>
            </p:custDataLst>
          </p:nvPr>
        </p:nvSpPr>
        <p:spPr>
          <a:xfrm rot="1620000">
            <a:off x="203748" y="5691645"/>
            <a:ext cx="541712" cy="427693"/>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4"/>
            </p:custDataLst>
          </p:nvPr>
        </p:nvSpPr>
        <p:spPr>
          <a:xfrm rot="18060000">
            <a:off x="10542743" y="515900"/>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9" name="等腰三角形 8"/>
          <p:cNvSpPr/>
          <p:nvPr>
            <p:custDataLst>
              <p:tags r:id="rId10"/>
            </p:custDataLst>
          </p:nvPr>
        </p:nvSpPr>
        <p:spPr>
          <a:xfrm rot="1620000">
            <a:off x="340757" y="5875274"/>
            <a:ext cx="541712" cy="427693"/>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11"/>
            </p:custDataLst>
          </p:nvPr>
        </p:nvSpPr>
        <p:spPr>
          <a:xfrm rot="18060000">
            <a:off x="10523550" y="-31419"/>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charset="-122"/>
                <a:ea typeface="微软雅黑" charset="-122"/>
              </a:defRPr>
            </a:lvl1pPr>
            <a:lvl2pPr indent="0" eaLnBrk="1" fontAlgn="auto" latinLnBrk="0" hangingPunct="1">
              <a:defRPr>
                <a:latin typeface="微软雅黑" charset="-122"/>
                <a:ea typeface="微软雅黑" charset="-122"/>
              </a:defRPr>
            </a:lvl2pPr>
            <a:lvl3pPr indent="0" eaLnBrk="1" fontAlgn="auto" latinLnBrk="0" hangingPunct="1">
              <a:defRPr>
                <a:latin typeface="微软雅黑" charset="-122"/>
                <a:ea typeface="微软雅黑" charset="-122"/>
              </a:defRPr>
            </a:lvl3pPr>
            <a:lvl4pPr indent="0" eaLnBrk="1" fontAlgn="auto" latinLnBrk="0" hangingPunct="1">
              <a:defRPr>
                <a:latin typeface="微软雅黑" charset="-122"/>
                <a:ea typeface="微软雅黑" charset="-122"/>
              </a:defRPr>
            </a:lvl4pPr>
            <a:lvl5pPr indent="0" eaLnBrk="1" fontAlgn="auto" latinLnBrk="0" hangingPunct="1">
              <a:defRPr>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5" name="等腰三角形 14"/>
          <p:cNvSpPr/>
          <p:nvPr>
            <p:custDataLst>
              <p:tags r:id="rId2"/>
            </p:custDataLst>
          </p:nvPr>
        </p:nvSpPr>
        <p:spPr>
          <a:xfrm rot="19860000" flipH="1">
            <a:off x="524274" y="68701"/>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custDataLst>
              <p:tags r:id="rId3"/>
            </p:custDataLst>
          </p:nvPr>
        </p:nvSpPr>
        <p:spPr>
          <a:xfrm rot="19980000" flipH="1">
            <a:off x="10808970" y="5480160"/>
            <a:ext cx="1430020" cy="1129030"/>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custDataLst>
              <p:tags r:id="rId4"/>
            </p:custDataLst>
          </p:nvPr>
        </p:nvSpPr>
        <p:spPr>
          <a:xfrm rot="3540000" flipH="1">
            <a:off x="6350000" y="62865"/>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custDataLst>
              <p:tags r:id="rId5"/>
            </p:custDataLst>
          </p:nvPr>
        </p:nvSpPr>
        <p:spPr>
          <a:xfrm rot="19860000" flipH="1">
            <a:off x="836694" y="-291979"/>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6"/>
            </p:custDataLst>
          </p:nvPr>
        </p:nvSpPr>
        <p:spPr>
          <a:xfrm>
            <a:off x="5474375" y="2247742"/>
            <a:ext cx="6125805" cy="144811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等腰三角形 9"/>
          <p:cNvSpPr/>
          <p:nvPr>
            <p:custDataLst>
              <p:tags r:id="rId2"/>
            </p:custDataLst>
          </p:nvPr>
        </p:nvSpPr>
        <p:spPr>
          <a:xfrm rot="18060000">
            <a:off x="2477135" y="3091132"/>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3"/>
            </p:custDataLst>
          </p:nvPr>
        </p:nvGrpSpPr>
        <p:grpSpPr>
          <a:xfrm>
            <a:off x="4926035" y="191367"/>
            <a:ext cx="2339931" cy="2869334"/>
            <a:chOff x="7734300" y="541020"/>
            <a:chExt cx="3856355" cy="4728845"/>
          </a:xfrm>
        </p:grpSpPr>
        <p:sp>
          <p:nvSpPr>
            <p:cNvPr id="7" name="等腰三角形 6"/>
            <p:cNvSpPr/>
            <p:nvPr>
              <p:custDataLst>
                <p:tags r:id="rId4"/>
              </p:custDataLst>
            </p:nvPr>
          </p:nvSpPr>
          <p:spPr>
            <a:xfrm rot="1740000">
              <a:off x="8046720" y="901700"/>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5"/>
              </p:custDataLst>
            </p:nvPr>
          </p:nvSpPr>
          <p:spPr>
            <a:xfrm rot="1740000">
              <a:off x="7734300" y="541020"/>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6"/>
            </p:custDataLst>
          </p:nvPr>
        </p:nvSpPr>
        <p:spPr>
          <a:xfrm>
            <a:off x="3564724" y="3581400"/>
            <a:ext cx="5062649" cy="852175"/>
          </a:xfrm>
        </p:spPr>
        <p:txBody>
          <a:bodyPr lIns="101600" tIns="38100" rIns="63500" bIns="38100" anchor="b" anchorCtr="0">
            <a:noAutofit/>
          </a:bodyPr>
          <a:lstStyle>
            <a:lvl1pPr algn="ctr">
              <a:defRPr sz="3600" u="none" strike="noStrike" kern="1200" cap="none" spc="300" normalizeH="0">
                <a:solidFill>
                  <a:schemeClr val="tx1"/>
                </a:solidFill>
                <a:uFillTx/>
                <a:latin typeface="微软雅黑" charset="-122"/>
                <a:ea typeface="微软雅黑"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7"/>
            </p:custDataLst>
          </p:nvPr>
        </p:nvSpPr>
        <p:spPr>
          <a:xfrm>
            <a:off x="3564719" y="4511675"/>
            <a:ext cx="5062649" cy="1520825"/>
          </a:xfrm>
        </p:spPr>
        <p:txBody>
          <a:bodyPr lIns="101600" tIns="38100" rIns="76200" bIns="38100">
            <a:noAutofit/>
          </a:bodyPr>
          <a:lstStyle>
            <a:lvl1pPr marL="0" indent="0" algn="ctr" eaLnBrk="1" fontAlgn="auto" latinLnBrk="0" hangingPunct="1">
              <a:buNone/>
              <a:defRPr kumimoji="0" lang="zh-CN" altLang="en-US" sz="2000" b="0" i="0" u="none" strike="noStrike" kern="1200" cap="none" spc="150" normalizeH="0" baseline="0" noProof="1">
                <a:solidFill>
                  <a:schemeClr val="tx1"/>
                </a:solidFill>
                <a:uFillTx/>
                <a:latin typeface="微软雅黑" charset="-122"/>
                <a:ea typeface="微软雅黑"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charset="-122"/>
                <a:ea typeface="微软雅黑" charset="-122"/>
              </a:defRPr>
            </a:lvl1pPr>
            <a:lvl2pPr>
              <a:defRPr sz="1600">
                <a:latin typeface="微软雅黑" charset="-122"/>
                <a:ea typeface="微软雅黑" charset="-122"/>
              </a:defRPr>
            </a:lvl2pPr>
            <a:lvl3pPr>
              <a:defRPr sz="1600">
                <a:latin typeface="微软雅黑" charset="-122"/>
                <a:ea typeface="微软雅黑" charset="-122"/>
              </a:defRPr>
            </a:lvl3pPr>
            <a:lvl4pPr>
              <a:defRPr sz="1600">
                <a:latin typeface="微软雅黑" charset="-122"/>
                <a:ea typeface="微软雅黑" charset="-122"/>
              </a:defRPr>
            </a:lvl4pPr>
            <a:lvl5pPr>
              <a:defRPr sz="1600">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charset="-122"/>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微软雅黑" charset="-122"/>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charset="-122"/>
                <a:ea typeface="微软雅黑" charset="-122"/>
              </a:defRPr>
            </a:lvl1pPr>
            <a:lvl2pPr indent="0" eaLnBrk="1" fontAlgn="auto" latinLnBrk="0" hangingPunct="1">
              <a:defRPr>
                <a:latin typeface="微软雅黑" charset="-122"/>
                <a:ea typeface="微软雅黑" charset="-122"/>
              </a:defRPr>
            </a:lvl2pPr>
            <a:lvl3pPr indent="0" eaLnBrk="1" fontAlgn="auto" latinLnBrk="0" hangingPunct="1">
              <a:defRPr>
                <a:latin typeface="微软雅黑" charset="-122"/>
                <a:ea typeface="微软雅黑" charset="-122"/>
              </a:defRPr>
            </a:lvl3pPr>
            <a:lvl4pPr indent="0" eaLnBrk="1" fontAlgn="auto" latinLnBrk="0" hangingPunct="1">
              <a:defRPr>
                <a:latin typeface="微软雅黑" charset="-122"/>
                <a:ea typeface="微软雅黑" charset="-122"/>
              </a:defRPr>
            </a:lvl4pPr>
            <a:lvl5pPr indent="0" eaLnBrk="1" fontAlgn="auto" latinLnBrk="0" hangingPunct="1">
              <a:defRPr>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87.xml"/><Relationship Id="rId16" Type="http://schemas.openxmlformats.org/officeDocument/2006/relationships/tags" Target="../tags/tag86.xml"/><Relationship Id="rId15" Type="http://schemas.openxmlformats.org/officeDocument/2006/relationships/tags" Target="../tags/tag85.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74.xml"/><Relationship Id="rId16" Type="http://schemas.openxmlformats.org/officeDocument/2006/relationships/tags" Target="../tags/tag173.xml"/><Relationship Id="rId15" Type="http://schemas.openxmlformats.org/officeDocument/2006/relationships/tags" Target="../tags/tag172.xml"/><Relationship Id="rId14" Type="http://schemas.openxmlformats.org/officeDocument/2006/relationships/tags" Target="../tags/tag171.xml"/><Relationship Id="rId13" Type="http://schemas.openxmlformats.org/officeDocument/2006/relationships/tags" Target="../tags/tag170.xml"/><Relationship Id="rId12" Type="http://schemas.openxmlformats.org/officeDocument/2006/relationships/tags" Target="../tags/tag16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charset="-122"/>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微软雅黑" charset="-122"/>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微软雅黑" charset="-122"/>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微软雅黑" charset="-122"/>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微软雅黑" charset="-122"/>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微软雅黑" charset="-122"/>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charset="-122"/>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微软雅黑" charset="-122"/>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微软雅黑" charset="-122"/>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微软雅黑" charset="-122"/>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微软雅黑" charset="-122"/>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微软雅黑" charset="-122"/>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模型无关元学习</a:t>
            </a:r>
            <a:endParaRPr lang="zh-CN" altLang="en-US"/>
          </a:p>
        </p:txBody>
      </p:sp>
      <p:sp>
        <p:nvSpPr>
          <p:cNvPr id="3" name="文本占位符 2"/>
          <p:cNvSpPr>
            <a:spLocks noGrp="1"/>
          </p:cNvSpPr>
          <p:nvPr>
            <p:ph type="body" sz="quarter" idx="13"/>
          </p:nvPr>
        </p:nvSpPr>
        <p:spPr>
          <a:xfrm>
            <a:off x="610870" y="4537075"/>
            <a:ext cx="6375400" cy="508635"/>
          </a:xfrm>
        </p:spPr>
        <p:txBody>
          <a:bodyPr>
            <a:normAutofit fontScale="60000"/>
          </a:bodyPr>
          <a:p>
            <a:r>
              <a:rPr lang="zh-CN" altLang="en-US"/>
              <a:t>论文：</a:t>
            </a:r>
            <a:r>
              <a:rPr lang="en-US" altLang="zh-CN"/>
              <a:t>Model-Agnostic Meta-Learning for Fast Adaption of Deep Network</a:t>
            </a:r>
            <a:endParaRPr lang="en-US" altLang="zh-CN"/>
          </a:p>
        </p:txBody>
      </p:sp>
      <p:sp>
        <p:nvSpPr>
          <p:cNvPr id="4" name="文本占位符 2"/>
          <p:cNvSpPr>
            <a:spLocks noGrp="1"/>
          </p:cNvSpPr>
          <p:nvPr/>
        </p:nvSpPr>
        <p:spPr>
          <a:xfrm>
            <a:off x="1951990" y="2846705"/>
            <a:ext cx="2743835" cy="497205"/>
          </a:xfrm>
          <a:prstGeom prst="rect">
            <a:avLst/>
          </a:prstGeom>
        </p:spPr>
        <p:txBody>
          <a:bodyPr vert="horz" lIns="101600" tIns="0" rIns="82550" bIns="0" rtlCol="0" anchor="ctr">
            <a:normAutofit/>
          </a:bodyPr>
          <a:lstStyle>
            <a:lvl1pPr marL="0" indent="0" algn="l" defTabSz="914400" rtl="0" eaLnBrk="1" fontAlgn="auto" latinLnBrk="0" hangingPunct="1">
              <a:lnSpc>
                <a:spcPct val="130000"/>
              </a:lnSpc>
              <a:spcBef>
                <a:spcPts val="0"/>
              </a:spcBef>
              <a:spcAft>
                <a:spcPts val="1000"/>
              </a:spcAft>
              <a:buFont typeface="Arial" panose="020B0604020202090204" pitchFamily="34" charset="0"/>
              <a:buNone/>
              <a:defRPr sz="1800" u="none" strike="noStrike" kern="1200" cap="none" spc="150" normalizeH="0" baseline="0">
                <a:solidFill>
                  <a:schemeClr val="bg1">
                    <a:lumMod val="50000"/>
                  </a:schemeClr>
                </a:solidFill>
                <a:uFillTx/>
                <a:latin typeface="微软雅黑" charset="-122"/>
                <a:ea typeface="微软雅黑"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90204" pitchFamily="34" charset="0"/>
              <a:buNone/>
              <a:tabLst>
                <a:tab pos="1609725" algn="l"/>
              </a:tabLst>
              <a:defRPr sz="1600" u="none" strike="noStrike" kern="1200" cap="none" spc="150" normalizeH="0" baseline="0">
                <a:solidFill>
                  <a:schemeClr val="tx1"/>
                </a:solidFill>
                <a:uFillTx/>
                <a:latin typeface="微软雅黑" charset="-122"/>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微软雅黑" charset="-122"/>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微软雅黑" charset="-122"/>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微软雅黑" charset="-122"/>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a:t>在小样本学习上的应用</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79375" y="2529205"/>
            <a:ext cx="12113260" cy="1383665"/>
          </a:xfrm>
          <a:prstGeom prst="rect">
            <a:avLst/>
          </a:prstGeom>
          <a:noFill/>
          <a:ln>
            <a:noFill/>
          </a:ln>
        </p:spPr>
        <p:txBody>
          <a:bodyPr wrap="square" rtlCol="0" anchor="t">
            <a:spAutoFit/>
          </a:bodyPr>
          <a:p>
            <a:pPr algn="l"/>
            <a:r>
              <a:rPr lang="en-US" altLang="zh-CN" sz="2800">
                <a:solidFill>
                  <a:schemeClr val="accent1"/>
                </a:solidFill>
                <a:effectLst>
                  <a:outerShdw blurRad="38100" dist="25400" dir="5400000" algn="ctr" rotWithShape="0">
                    <a:srgbClr val="6E747A">
                      <a:alpha val="43000"/>
                    </a:srgbClr>
                  </a:outerShdw>
                </a:effectLst>
                <a:sym typeface="+mn-ea"/>
              </a:rPr>
              <a:t>                          </a:t>
            </a:r>
            <a:r>
              <a:rPr lang="zh-CN" altLang="en-US" sz="2800">
                <a:solidFill>
                  <a:schemeClr val="accent1"/>
                </a:solidFill>
                <a:effectLst>
                  <a:outerShdw blurRad="38100" dist="25400" dir="5400000" algn="ctr" rotWithShape="0">
                    <a:srgbClr val="6E747A">
                      <a:alpha val="43000"/>
                    </a:srgbClr>
                  </a:outerShdw>
                </a:effectLst>
                <a:sym typeface="+mn-ea"/>
              </a:rPr>
              <a:t>什么是小样本学习？</a:t>
            </a:r>
            <a:endParaRPr lang="zh-CN" altLang="en-US" sz="2800">
              <a:solidFill>
                <a:schemeClr val="accent1"/>
              </a:solidFill>
              <a:effectLst>
                <a:outerShdw blurRad="38100" dist="25400" dir="5400000" algn="ctr" rotWithShape="0">
                  <a:srgbClr val="6E747A">
                    <a:alpha val="43000"/>
                  </a:srgbClr>
                </a:outerShdw>
              </a:effectLst>
              <a:sym typeface="+mn-ea"/>
            </a:endParaRPr>
          </a:p>
          <a:p>
            <a:pPr algn="ctr"/>
            <a:r>
              <a:rPr lang="zh-CN" altLang="en-US" sz="2800">
                <a:solidFill>
                  <a:schemeClr val="accent1"/>
                </a:solidFill>
                <a:effectLst>
                  <a:outerShdw blurRad="38100" dist="25400" dir="5400000" algn="ctr" rotWithShape="0">
                    <a:srgbClr val="6E747A">
                      <a:alpha val="43000"/>
                    </a:srgbClr>
                  </a:outerShdw>
                </a:effectLst>
                <a:sym typeface="+mn-ea"/>
              </a:rPr>
              <a:t>       </a:t>
            </a:r>
            <a:endParaRPr lang="zh-CN" altLang="en-US" sz="2800">
              <a:solidFill>
                <a:schemeClr val="accent1"/>
              </a:solidFill>
              <a:effectLst>
                <a:outerShdw blurRad="38100" dist="25400" dir="5400000" algn="ctr" rotWithShape="0">
                  <a:srgbClr val="6E747A">
                    <a:alpha val="43000"/>
                  </a:srgbClr>
                </a:outerShdw>
              </a:effectLst>
              <a:sym typeface="+mn-ea"/>
            </a:endParaRPr>
          </a:p>
          <a:p>
            <a:pPr algn="ctr"/>
            <a:r>
              <a:rPr lang="en-US" altLang="zh-CN" sz="2800">
                <a:solidFill>
                  <a:schemeClr val="accent1"/>
                </a:solidFill>
                <a:effectLst>
                  <a:outerShdw blurRad="38100" dist="25400" dir="5400000" algn="ctr" rotWithShape="0">
                    <a:srgbClr val="6E747A">
                      <a:alpha val="43000"/>
                    </a:srgbClr>
                  </a:outerShdw>
                </a:effectLst>
                <a:sym typeface="+mn-ea"/>
              </a:rPr>
              <a:t>			</a:t>
            </a:r>
            <a:r>
              <a:rPr lang="zh-CN" altLang="en-US" sz="2800">
                <a:solidFill>
                  <a:schemeClr val="accent1"/>
                </a:solidFill>
                <a:effectLst>
                  <a:outerShdw blurRad="38100" dist="25400" dir="5400000" algn="ctr" rotWithShape="0">
                    <a:srgbClr val="6E747A">
                      <a:alpha val="43000"/>
                    </a:srgbClr>
                  </a:outerShdw>
                </a:effectLst>
                <a:sym typeface="+mn-ea"/>
              </a:rPr>
              <a:t>为什么要进行小样本学习？</a:t>
            </a:r>
            <a:endParaRPr lang="zh-CN" altLang="en-US" sz="2800" b="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69925" y="1628775"/>
            <a:ext cx="4741545" cy="3601085"/>
          </a:xfrm>
          <a:prstGeom prst="rect">
            <a:avLst/>
          </a:prstGeom>
        </p:spPr>
      </p:pic>
      <p:pic>
        <p:nvPicPr>
          <p:cNvPr id="5" name="图片 4"/>
          <p:cNvPicPr>
            <a:picLocks noChangeAspect="1"/>
          </p:cNvPicPr>
          <p:nvPr/>
        </p:nvPicPr>
        <p:blipFill>
          <a:blip r:embed="rId2"/>
          <a:stretch>
            <a:fillRect/>
          </a:stretch>
        </p:blipFill>
        <p:spPr>
          <a:xfrm>
            <a:off x="7037705" y="1553210"/>
            <a:ext cx="44843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N-way K-shot</a:t>
            </a:r>
            <a:endParaRPr lang="en-US"/>
          </a:p>
        </p:txBody>
      </p:sp>
      <p:sp>
        <p:nvSpPr>
          <p:cNvPr id="3" name="Content Placeholder 2"/>
          <p:cNvSpPr>
            <a:spLocks noGrp="1"/>
          </p:cNvSpPr>
          <p:nvPr>
            <p:ph idx="1"/>
          </p:nvPr>
        </p:nvSpPr>
        <p:spPr/>
        <p:txBody>
          <a:bodyPr/>
          <a:p>
            <a:endParaRPr lang="en-US"/>
          </a:p>
          <a:p>
            <a:r>
              <a:rPr lang="en-US"/>
              <a:t>N-way 指</a:t>
            </a:r>
            <a:r>
              <a:rPr lang="zh-CN" altLang="en-US"/>
              <a:t>随机抽取</a:t>
            </a:r>
            <a:r>
              <a:rPr lang="en-US"/>
              <a:t>训练数据</a:t>
            </a:r>
            <a:r>
              <a:rPr lang="zh-CN" altLang="en-US"/>
              <a:t>集</a:t>
            </a:r>
            <a:r>
              <a:rPr lang="en-US"/>
              <a:t>中 N 个类别</a:t>
            </a:r>
            <a:endParaRPr lang="en-US"/>
          </a:p>
          <a:p>
            <a:endParaRPr lang="en-US"/>
          </a:p>
          <a:p>
            <a:r>
              <a:rPr lang="en-US"/>
              <a:t>K-shot 指每个</a:t>
            </a:r>
            <a:r>
              <a:rPr lang="zh-CN" altLang="en-US"/>
              <a:t>类别用于训练的标记样本数量</a:t>
            </a:r>
            <a:endParaRPr lang="en-US"/>
          </a:p>
          <a:p>
            <a:endParaRPr lang="en-US"/>
          </a:p>
          <a:p>
            <a:r>
              <a:rPr lang="zh-CN" altLang="en-US"/>
              <a:t>目标是</a:t>
            </a:r>
            <a:r>
              <a:rPr lang="en-US"/>
              <a:t>要求模型从 N*K 个数据中学会如何区分这 N 个类别</a:t>
            </a:r>
            <a:r>
              <a:rPr lang="zh-CN" altLang="en-US"/>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Task</a:t>
            </a:r>
            <a:endParaRPr lang="en-US"/>
          </a:p>
        </p:txBody>
      </p:sp>
      <p:sp>
        <p:nvSpPr>
          <p:cNvPr id="3" name="Content Placeholder 2"/>
          <p:cNvSpPr>
            <a:spLocks noGrp="1"/>
          </p:cNvSpPr>
          <p:nvPr>
            <p:ph idx="1"/>
          </p:nvPr>
        </p:nvSpPr>
        <p:spPr/>
        <p:txBody>
          <a:bodyPr/>
          <a:p>
            <a:endParaRPr lang="en-US"/>
          </a:p>
          <a:p>
            <a:r>
              <a:rPr lang="en-US"/>
              <a:t>T &lt;support set, qurey set&gt; </a:t>
            </a:r>
            <a:endParaRPr lang="en-US"/>
          </a:p>
          <a:p>
            <a:endParaRPr lang="en-US"/>
          </a:p>
          <a:p>
            <a:pPr lvl="1"/>
            <a:r>
              <a:rPr lang="en-US"/>
              <a:t>NK shot for support set --&gt; train set </a:t>
            </a:r>
            <a:endParaRPr lang="en-US"/>
          </a:p>
          <a:p>
            <a:pPr lvl="1"/>
            <a:endParaRPr lang="en-US"/>
          </a:p>
          <a:p>
            <a:pPr lvl="1"/>
            <a:r>
              <a:rPr lang="en-US"/>
              <a:t>NK' shot for qurey set --&gt; test set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r>
              <a:rPr lang="zh-CN" altLang="en-US"/>
              <a:t>假设场景</a:t>
            </a:r>
            <a:endParaRPr lang="zh-CN" altLang="en-US"/>
          </a:p>
        </p:txBody>
      </p:sp>
      <p:pic>
        <p:nvPicPr>
          <p:cNvPr id="5" name="334E55B0-647D-440b-865C-3EC943EB4CBC-1" descr="/var/folders/vw/9pg6qg_16rsb51h4nw21s75w0000gn/T/com.kingsoft.wpsoffice.mac/wpsoffice.EEb229wpsoffice"/>
          <p:cNvPicPr>
            <a:picLocks noChangeAspect="1"/>
          </p:cNvPicPr>
          <p:nvPr/>
        </p:nvPicPr>
        <p:blipFill>
          <a:blip r:embed="rId1"/>
          <a:stretch>
            <a:fillRect/>
          </a:stretch>
        </p:blipFill>
        <p:spPr>
          <a:xfrm>
            <a:off x="2613025" y="2870835"/>
            <a:ext cx="1725930" cy="250190"/>
          </a:xfrm>
          <a:prstGeom prst="rect">
            <a:avLst/>
          </a:prstGeom>
        </p:spPr>
      </p:pic>
      <p:pic>
        <p:nvPicPr>
          <p:cNvPr id="6" name="334E55B0-647D-440b-865C-3EC943EB4CBC-2" descr="wpsoffice"/>
          <p:cNvPicPr>
            <a:picLocks noChangeAspect="1"/>
          </p:cNvPicPr>
          <p:nvPr/>
        </p:nvPicPr>
        <p:blipFill>
          <a:blip r:embed="rId2"/>
          <a:stretch>
            <a:fillRect/>
          </a:stretch>
        </p:blipFill>
        <p:spPr>
          <a:xfrm>
            <a:off x="5558155" y="2862580"/>
            <a:ext cx="1076325" cy="266700"/>
          </a:xfrm>
          <a:prstGeom prst="rect">
            <a:avLst/>
          </a:prstGeom>
        </p:spPr>
      </p:pic>
      <p:pic>
        <p:nvPicPr>
          <p:cNvPr id="7" name="334E55B0-647D-440b-865C-3EC943EB4CBC-3" descr="/var/folders/vw/9pg6qg_16rsb51h4nw21s75w0000gn/T/com.kingsoft.wpsoffice.mac/wpsoffice.Ou7390wpsoffice"/>
          <p:cNvPicPr>
            <a:picLocks noChangeAspect="1"/>
          </p:cNvPicPr>
          <p:nvPr/>
        </p:nvPicPr>
        <p:blipFill>
          <a:blip r:embed="rId3"/>
          <a:stretch>
            <a:fillRect/>
          </a:stretch>
        </p:blipFill>
        <p:spPr>
          <a:xfrm>
            <a:off x="5558155" y="4371975"/>
            <a:ext cx="1247775" cy="266700"/>
          </a:xfrm>
          <a:prstGeom prst="rect">
            <a:avLst/>
          </a:prstGeom>
        </p:spPr>
      </p:pic>
      <p:sp>
        <p:nvSpPr>
          <p:cNvPr id="8" name="文本框 7"/>
          <p:cNvSpPr txBox="1"/>
          <p:nvPr/>
        </p:nvSpPr>
        <p:spPr>
          <a:xfrm>
            <a:off x="6921500" y="2811780"/>
            <a:ext cx="1579880" cy="368300"/>
          </a:xfrm>
          <a:prstGeom prst="rect">
            <a:avLst/>
          </a:prstGeom>
          <a:noFill/>
        </p:spPr>
        <p:txBody>
          <a:bodyPr wrap="none" rtlCol="0">
            <a:spAutoFit/>
          </a:bodyPr>
          <a:p>
            <a:r>
              <a:rPr lang="zh-CN" altLang="en-US"/>
              <a:t>（</a:t>
            </a:r>
            <a:r>
              <a:rPr lang="en-US" altLang="zh-CN"/>
              <a:t>20</a:t>
            </a:r>
            <a:r>
              <a:rPr lang="zh-CN" altLang="en-US"/>
              <a:t>个样本）</a:t>
            </a:r>
            <a:endParaRPr lang="zh-CN" altLang="en-US"/>
          </a:p>
        </p:txBody>
      </p:sp>
      <p:sp>
        <p:nvSpPr>
          <p:cNvPr id="9" name="文本框 8"/>
          <p:cNvSpPr txBox="1"/>
          <p:nvPr/>
        </p:nvSpPr>
        <p:spPr>
          <a:xfrm>
            <a:off x="6921500" y="4321175"/>
            <a:ext cx="1579880" cy="368300"/>
          </a:xfrm>
          <a:prstGeom prst="rect">
            <a:avLst/>
          </a:prstGeom>
          <a:noFill/>
        </p:spPr>
        <p:txBody>
          <a:bodyPr wrap="none" rtlCol="0">
            <a:spAutoFit/>
          </a:bodyPr>
          <a:p>
            <a:r>
              <a:rPr lang="zh-CN" altLang="en-US"/>
              <a:t>（</a:t>
            </a:r>
            <a:r>
              <a:rPr lang="en-US" altLang="zh-CN"/>
              <a:t>30</a:t>
            </a:r>
            <a:r>
              <a:rPr lang="zh-CN" altLang="en-US"/>
              <a:t>个样本）</a:t>
            </a:r>
            <a:endParaRPr lang="zh-CN" altLang="en-US"/>
          </a:p>
        </p:txBody>
      </p:sp>
      <p:pic>
        <p:nvPicPr>
          <p:cNvPr id="10" name="334E55B0-647D-440b-865C-3EC943EB4CBC-4" descr="wpsoffice"/>
          <p:cNvPicPr>
            <a:picLocks noChangeAspect="1"/>
          </p:cNvPicPr>
          <p:nvPr/>
        </p:nvPicPr>
        <p:blipFill>
          <a:blip r:embed="rId4"/>
          <a:stretch>
            <a:fillRect/>
          </a:stretch>
        </p:blipFill>
        <p:spPr>
          <a:xfrm>
            <a:off x="2856230" y="4371975"/>
            <a:ext cx="876300" cy="266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Net</a:t>
            </a:r>
            <a:endParaRPr lang="en-US"/>
          </a:p>
        </p:txBody>
      </p:sp>
      <p:pic>
        <p:nvPicPr>
          <p:cNvPr id="9" name="Content Placeholder 8" descr="Untitled Diagram (2)"/>
          <p:cNvPicPr>
            <a:picLocks noChangeAspect="1"/>
          </p:cNvPicPr>
          <p:nvPr>
            <p:ph idx="1"/>
          </p:nvPr>
        </p:nvPicPr>
        <p:blipFill>
          <a:blip r:embed="rId1"/>
          <a:stretch>
            <a:fillRect/>
          </a:stretch>
        </p:blipFill>
        <p:spPr>
          <a:xfrm>
            <a:off x="838200" y="1658620"/>
            <a:ext cx="10515600" cy="3540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计算细节</a:t>
            </a:r>
            <a:endParaRPr lang="zh-CN" altLang="en-US"/>
          </a:p>
        </p:txBody>
      </p:sp>
      <p:sp>
        <p:nvSpPr>
          <p:cNvPr id="3" name="内容占位符 2"/>
          <p:cNvSpPr>
            <a:spLocks noGrp="1"/>
          </p:cNvSpPr>
          <p:nvPr>
            <p:ph idx="1"/>
          </p:nvPr>
        </p:nvSpPr>
        <p:spPr/>
        <p:txBody>
          <a:bodyPr/>
          <a:p>
            <a:r>
              <a:rPr lang="en-US">
                <a:sym typeface="+mn-ea"/>
              </a:rPr>
              <a:t>T &lt;support set, qurey set&gt;</a:t>
            </a:r>
            <a:endParaRPr lang="zh-CN" altLang="en-US"/>
          </a:p>
        </p:txBody>
      </p:sp>
      <p:pic>
        <p:nvPicPr>
          <p:cNvPr id="4" name="334E55B0-647D-440b-865C-3EC943EB4CBC-5" descr="wpsoffice"/>
          <p:cNvPicPr>
            <a:picLocks noChangeAspect="1"/>
          </p:cNvPicPr>
          <p:nvPr/>
        </p:nvPicPr>
        <p:blipFill>
          <a:blip r:embed="rId1"/>
          <a:stretch>
            <a:fillRect/>
          </a:stretch>
        </p:blipFill>
        <p:spPr>
          <a:xfrm>
            <a:off x="5725160" y="1120775"/>
            <a:ext cx="142875" cy="219075"/>
          </a:xfrm>
          <a:prstGeom prst="rect">
            <a:avLst/>
          </a:prstGeom>
        </p:spPr>
      </p:pic>
      <p:sp>
        <p:nvSpPr>
          <p:cNvPr id="5" name="文本框 4"/>
          <p:cNvSpPr txBox="1"/>
          <p:nvPr/>
        </p:nvSpPr>
        <p:spPr>
          <a:xfrm>
            <a:off x="7325995" y="1046480"/>
            <a:ext cx="3738880" cy="368300"/>
          </a:xfrm>
          <a:prstGeom prst="rect">
            <a:avLst/>
          </a:prstGeom>
          <a:noFill/>
        </p:spPr>
        <p:txBody>
          <a:bodyPr wrap="none" rtlCol="0">
            <a:spAutoFit/>
          </a:bodyPr>
          <a:p>
            <a:pPr algn="l"/>
            <a:r>
              <a:rPr lang="en-US" altLang="zh-CN"/>
              <a:t>tf.global_variables_initializer().run()</a:t>
            </a:r>
            <a:endParaRPr lang="en-US" altLang="zh-CN"/>
          </a:p>
        </p:txBody>
      </p:sp>
      <p:cxnSp>
        <p:nvCxnSpPr>
          <p:cNvPr id="6" name="直接箭头连接符 5"/>
          <p:cNvCxnSpPr>
            <a:stCxn id="5" idx="1"/>
          </p:cNvCxnSpPr>
          <p:nvPr/>
        </p:nvCxnSpPr>
        <p:spPr>
          <a:xfrm flipH="1" flipV="1">
            <a:off x="6095365" y="1229995"/>
            <a:ext cx="123063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1686560" y="1339850"/>
            <a:ext cx="24130" cy="1036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05535" y="2520315"/>
            <a:ext cx="1186180" cy="368300"/>
          </a:xfrm>
          <a:prstGeom prst="rect">
            <a:avLst/>
          </a:prstGeom>
          <a:noFill/>
        </p:spPr>
        <p:txBody>
          <a:bodyPr wrap="none" rtlCol="0">
            <a:spAutoFit/>
          </a:bodyPr>
          <a:p>
            <a:r>
              <a:rPr lang="en-US" altLang="zh-CN"/>
              <a:t>NK</a:t>
            </a:r>
            <a:r>
              <a:rPr lang="zh-CN" altLang="en-US"/>
              <a:t>个样本</a:t>
            </a:r>
            <a:endParaRPr lang="zh-CN" altLang="en-US"/>
          </a:p>
        </p:txBody>
      </p:sp>
      <p:pic>
        <p:nvPicPr>
          <p:cNvPr id="9" name="334E55B0-647D-440b-865C-3EC943EB4CBC-6" descr="/var/folders/vw/9pg6qg_16rsb51h4nw21s75w0000gn/T/com.kingsoft.wpsoffice.mac/wpsoffice.MHS229wpsoffice"/>
          <p:cNvPicPr>
            <a:picLocks noChangeAspect="1"/>
          </p:cNvPicPr>
          <p:nvPr/>
        </p:nvPicPr>
        <p:blipFill>
          <a:blip r:embed="rId2"/>
          <a:stretch>
            <a:fillRect/>
          </a:stretch>
        </p:blipFill>
        <p:spPr>
          <a:xfrm>
            <a:off x="1296670" y="3581400"/>
            <a:ext cx="3035300" cy="1524000"/>
          </a:xfrm>
          <a:prstGeom prst="rect">
            <a:avLst/>
          </a:prstGeom>
        </p:spPr>
      </p:pic>
      <p:cxnSp>
        <p:nvCxnSpPr>
          <p:cNvPr id="10" name="直接箭头连接符 9"/>
          <p:cNvCxnSpPr>
            <a:stCxn id="8" idx="2"/>
          </p:cNvCxnSpPr>
          <p:nvPr/>
        </p:nvCxnSpPr>
        <p:spPr>
          <a:xfrm flipH="1">
            <a:off x="1685290" y="2888615"/>
            <a:ext cx="13335" cy="580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594100" y="1263650"/>
            <a:ext cx="27305" cy="1075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014345" y="2520315"/>
            <a:ext cx="1229995" cy="368300"/>
          </a:xfrm>
          <a:prstGeom prst="rect">
            <a:avLst/>
          </a:prstGeom>
          <a:noFill/>
        </p:spPr>
        <p:txBody>
          <a:bodyPr wrap="none" rtlCol="0">
            <a:spAutoFit/>
          </a:bodyPr>
          <a:p>
            <a:r>
              <a:rPr lang="en-US" altLang="zh-CN"/>
              <a:t>NK'</a:t>
            </a:r>
            <a:r>
              <a:rPr lang="zh-CN" altLang="en-US"/>
              <a:t>个样本</a:t>
            </a:r>
            <a:endParaRPr lang="zh-CN" altLang="en-US"/>
          </a:p>
        </p:txBody>
      </p:sp>
      <p:cxnSp>
        <p:nvCxnSpPr>
          <p:cNvPr id="13" name="直接箭头连接符 12"/>
          <p:cNvCxnSpPr/>
          <p:nvPr/>
        </p:nvCxnSpPr>
        <p:spPr>
          <a:xfrm flipH="1">
            <a:off x="3580765" y="3001010"/>
            <a:ext cx="13335" cy="580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334E55B0-647D-440b-865C-3EC943EB4CBC-7" descr="wpsoffice"/>
          <p:cNvPicPr>
            <a:picLocks noChangeAspect="1"/>
          </p:cNvPicPr>
          <p:nvPr/>
        </p:nvPicPr>
        <p:blipFill>
          <a:blip r:embed="rId3"/>
          <a:stretch>
            <a:fillRect/>
          </a:stretch>
        </p:blipFill>
        <p:spPr>
          <a:xfrm>
            <a:off x="6525260" y="3017520"/>
            <a:ext cx="1285875" cy="361950"/>
          </a:xfrm>
          <a:prstGeom prst="rect">
            <a:avLst/>
          </a:prstGeom>
        </p:spPr>
      </p:pic>
      <p:cxnSp>
        <p:nvCxnSpPr>
          <p:cNvPr id="15" name="直接箭头连接符 14"/>
          <p:cNvCxnSpPr/>
          <p:nvPr/>
        </p:nvCxnSpPr>
        <p:spPr>
          <a:xfrm flipV="1">
            <a:off x="5154295" y="3415030"/>
            <a:ext cx="995045" cy="941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8296910" y="3211195"/>
            <a:ext cx="1506220" cy="27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646795" y="2888615"/>
            <a:ext cx="1097280" cy="368300"/>
          </a:xfrm>
          <a:prstGeom prst="rect">
            <a:avLst/>
          </a:prstGeom>
          <a:noFill/>
        </p:spPr>
        <p:txBody>
          <a:bodyPr wrap="none" rtlCol="0">
            <a:spAutoFit/>
          </a:bodyPr>
          <a:p>
            <a:r>
              <a:rPr lang="zh-CN" altLang="en-US"/>
              <a:t>梯度下降</a:t>
            </a:r>
            <a:endParaRPr lang="zh-CN" altLang="en-US"/>
          </a:p>
        </p:txBody>
      </p:sp>
      <p:cxnSp>
        <p:nvCxnSpPr>
          <p:cNvPr id="18" name="直接箭头连接符 17"/>
          <p:cNvCxnSpPr/>
          <p:nvPr/>
        </p:nvCxnSpPr>
        <p:spPr>
          <a:xfrm>
            <a:off x="5988050" y="1527810"/>
            <a:ext cx="1049020" cy="1026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 name="334E55B0-647D-440b-865C-3EC943EB4CBC-8" descr="wpsoffice"/>
          <p:cNvPicPr>
            <a:picLocks noChangeAspect="1"/>
          </p:cNvPicPr>
          <p:nvPr/>
        </p:nvPicPr>
        <p:blipFill>
          <a:blip r:embed="rId4"/>
          <a:stretch>
            <a:fillRect/>
          </a:stretch>
        </p:blipFill>
        <p:spPr>
          <a:xfrm>
            <a:off x="10408285" y="3055620"/>
            <a:ext cx="1190625" cy="285750"/>
          </a:xfrm>
          <a:prstGeom prst="rect">
            <a:avLst/>
          </a:prstGeom>
        </p:spPr>
      </p:pic>
      <p:pic>
        <p:nvPicPr>
          <p:cNvPr id="21" name="内容占位符 3"/>
          <p:cNvPicPr>
            <a:picLocks noChangeAspect="1"/>
          </p:cNvPicPr>
          <p:nvPr/>
        </p:nvPicPr>
        <p:blipFill>
          <a:blip r:embed="rId5"/>
          <a:stretch>
            <a:fillRect/>
          </a:stretch>
        </p:blipFill>
        <p:spPr>
          <a:xfrm>
            <a:off x="6759575" y="3902710"/>
            <a:ext cx="4305300" cy="2438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Algorithm</a:t>
            </a:r>
            <a:endParaRPr lang="en-US"/>
          </a:p>
        </p:txBody>
      </p:sp>
      <p:pic>
        <p:nvPicPr>
          <p:cNvPr id="35" name="Picture 1"/>
          <p:cNvPicPr>
            <a:picLocks noChangeAspect="1"/>
          </p:cNvPicPr>
          <p:nvPr>
            <p:ph idx="1"/>
          </p:nvPr>
        </p:nvPicPr>
        <p:blipFill>
          <a:blip r:embed="rId1"/>
          <a:stretch>
            <a:fillRect/>
          </a:stretch>
        </p:blipFill>
        <p:spPr>
          <a:xfrm>
            <a:off x="2894330" y="2125345"/>
            <a:ext cx="5431155" cy="4351655"/>
          </a:xfrm>
          <a:prstGeom prst="rect">
            <a:avLst/>
          </a:prstGeom>
          <a:noFill/>
          <a:ln w="9525">
            <a:noFill/>
          </a:ln>
        </p:spPr>
      </p:pic>
      <p:sp>
        <p:nvSpPr>
          <p:cNvPr id="3" name="Text Box 2"/>
          <p:cNvSpPr txBox="1"/>
          <p:nvPr/>
        </p:nvSpPr>
        <p:spPr>
          <a:xfrm>
            <a:off x="1722755" y="1658620"/>
            <a:ext cx="1456055" cy="368300"/>
          </a:xfrm>
          <a:prstGeom prst="rect">
            <a:avLst/>
          </a:prstGeom>
          <a:noFill/>
        </p:spPr>
        <p:txBody>
          <a:bodyPr wrap="none" rtlCol="0">
            <a:spAutoFit/>
          </a:bodyPr>
          <a:p>
            <a:r>
              <a:rPr lang="en-US" altLang="zh-CN"/>
              <a:t>meta learner</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a:t>
            </a:r>
            <a:r>
              <a:rPr lang="en-US" altLang="zh-CN"/>
              <a:t>base learner</a:t>
            </a:r>
            <a:endParaRPr lang="en-US" altLang="zh-CN"/>
          </a:p>
        </p:txBody>
      </p:sp>
      <p:sp>
        <p:nvSpPr>
          <p:cNvPr id="4" name="圆角矩形 3"/>
          <p:cNvSpPr/>
          <p:nvPr/>
        </p:nvSpPr>
        <p:spPr>
          <a:xfrm>
            <a:off x="1283335" y="2722245"/>
            <a:ext cx="1111885" cy="544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a:t>
            </a:r>
            <a:endParaRPr lang="zh-CN" altLang="en-US"/>
          </a:p>
        </p:txBody>
      </p:sp>
      <p:sp>
        <p:nvSpPr>
          <p:cNvPr id="5" name="圆角矩形 4"/>
          <p:cNvSpPr/>
          <p:nvPr/>
        </p:nvSpPr>
        <p:spPr>
          <a:xfrm>
            <a:off x="3620135" y="2748280"/>
            <a:ext cx="1826895" cy="509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搭建好的模型</a:t>
            </a:r>
            <a:endParaRPr lang="zh-CN" altLang="en-US"/>
          </a:p>
        </p:txBody>
      </p:sp>
      <p:cxnSp>
        <p:nvCxnSpPr>
          <p:cNvPr id="6" name="直接箭头连接符 5"/>
          <p:cNvCxnSpPr>
            <a:stCxn id="4" idx="3"/>
            <a:endCxn id="5" idx="1"/>
          </p:cNvCxnSpPr>
          <p:nvPr/>
        </p:nvCxnSpPr>
        <p:spPr>
          <a:xfrm>
            <a:off x="2395220" y="2994660"/>
            <a:ext cx="1224915"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6546850" y="2702560"/>
            <a:ext cx="1619250" cy="60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元学习器</a:t>
            </a:r>
            <a:endParaRPr lang="zh-CN" altLang="en-US"/>
          </a:p>
        </p:txBody>
      </p:sp>
      <p:cxnSp>
        <p:nvCxnSpPr>
          <p:cNvPr id="8" name="直接箭头连接符 7"/>
          <p:cNvCxnSpPr>
            <a:stCxn id="5" idx="3"/>
            <a:endCxn id="7" idx="1"/>
          </p:cNvCxnSpPr>
          <p:nvPr/>
        </p:nvCxnSpPr>
        <p:spPr>
          <a:xfrm>
            <a:off x="5447030" y="3002915"/>
            <a:ext cx="109982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11925" y="4689475"/>
            <a:ext cx="1688465" cy="567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需要的</a:t>
            </a:r>
            <a:r>
              <a:rPr lang="en-US" altLang="zh-CN"/>
              <a:t>AI</a:t>
            </a:r>
            <a:r>
              <a:rPr lang="zh-CN" altLang="en-US"/>
              <a:t>系统</a:t>
            </a:r>
            <a:endParaRPr lang="zh-CN" altLang="en-US"/>
          </a:p>
        </p:txBody>
      </p:sp>
      <p:cxnSp>
        <p:nvCxnSpPr>
          <p:cNvPr id="10" name="直接箭头连接符 9"/>
          <p:cNvCxnSpPr>
            <a:stCxn id="7" idx="2"/>
            <a:endCxn id="9" idx="0"/>
          </p:cNvCxnSpPr>
          <p:nvPr/>
        </p:nvCxnSpPr>
        <p:spPr>
          <a:xfrm>
            <a:off x="7356475" y="3303905"/>
            <a:ext cx="0" cy="1385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9241790" y="3705860"/>
            <a:ext cx="1515110" cy="636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目标数据</a:t>
            </a:r>
            <a:endParaRPr lang="zh-CN" altLang="en-US"/>
          </a:p>
        </p:txBody>
      </p:sp>
      <p:cxnSp>
        <p:nvCxnSpPr>
          <p:cNvPr id="12" name="直接箭头连接符 11"/>
          <p:cNvCxnSpPr>
            <a:stCxn id="11" idx="1"/>
          </p:cNvCxnSpPr>
          <p:nvPr/>
        </p:nvCxnSpPr>
        <p:spPr>
          <a:xfrm flipH="1">
            <a:off x="7379335" y="4023995"/>
            <a:ext cx="1862455" cy="1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单圆角矩形 14"/>
          <p:cNvSpPr/>
          <p:nvPr/>
        </p:nvSpPr>
        <p:spPr>
          <a:xfrm>
            <a:off x="7552690" y="3659505"/>
            <a:ext cx="1619250" cy="255270"/>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fast adaption</a:t>
            </a:r>
            <a:endParaRPr lang="en-US" altLang="zh-CN"/>
          </a:p>
        </p:txBody>
      </p:sp>
      <p:sp>
        <p:nvSpPr>
          <p:cNvPr id="16" name="左大括号 15"/>
          <p:cNvSpPr/>
          <p:nvPr/>
        </p:nvSpPr>
        <p:spPr>
          <a:xfrm rot="5400000">
            <a:off x="4422775" y="-1372870"/>
            <a:ext cx="579120" cy="63785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文本框 16"/>
          <p:cNvSpPr txBox="1"/>
          <p:nvPr/>
        </p:nvSpPr>
        <p:spPr>
          <a:xfrm>
            <a:off x="4366895" y="1021715"/>
            <a:ext cx="690880" cy="368300"/>
          </a:xfrm>
          <a:prstGeom prst="rect">
            <a:avLst/>
          </a:prstGeom>
          <a:noFill/>
        </p:spPr>
        <p:txBody>
          <a:bodyPr wrap="none" rtlCol="0">
            <a:spAutoFit/>
          </a:bodyPr>
          <a:p>
            <a:r>
              <a:rPr lang="en-US" altLang="zh-CN"/>
              <a:t>done</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pic>
        <p:nvPicPr>
          <p:cNvPr id="4" name="内容占位符 3"/>
          <p:cNvPicPr>
            <a:picLocks noChangeAspect="1"/>
          </p:cNvPicPr>
          <p:nvPr>
            <p:ph idx="1"/>
          </p:nvPr>
        </p:nvPicPr>
        <p:blipFill>
          <a:blip r:embed="rId1"/>
          <a:stretch>
            <a:fillRect/>
          </a:stretch>
        </p:blipFill>
        <p:spPr>
          <a:xfrm>
            <a:off x="1205865" y="1430020"/>
            <a:ext cx="9779000" cy="4432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58085" y="2309495"/>
            <a:ext cx="5509895" cy="2073910"/>
          </a:xfrm>
        </p:spPr>
        <p:txBody>
          <a:bodyPr/>
          <a:p>
            <a:r>
              <a:rPr sz="4000">
                <a:solidFill>
                  <a:schemeClr val="accent1"/>
                </a:solidFill>
                <a:effectLst>
                  <a:outerShdw blurRad="38100" dist="25400" dir="5400000" algn="ctr" rotWithShape="0">
                    <a:srgbClr val="6E747A">
                      <a:alpha val="43000"/>
                    </a:srgbClr>
                  </a:outerShdw>
                </a:effectLst>
              </a:rPr>
              <a:t>什么是元学习？</a:t>
            </a:r>
            <a:endParaRPr sz="4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 </a:t>
            </a:r>
            <a:endParaRPr lang="zh-CN" altLang="en-US"/>
          </a:p>
        </p:txBody>
      </p:sp>
      <p:sp>
        <p:nvSpPr>
          <p:cNvPr id="3" name="内容占位符 2"/>
          <p:cNvSpPr>
            <a:spLocks noGrp="1"/>
          </p:cNvSpPr>
          <p:nvPr>
            <p:ph idx="1"/>
          </p:nvPr>
        </p:nvSpPr>
        <p:spPr/>
        <p:txBody>
          <a:bodyPr/>
          <a:p>
            <a:r>
              <a:rPr lang="zh-CN" altLang="en-US" b="1"/>
              <a:t>5 way 5 shot</a:t>
            </a:r>
            <a:endParaRPr lang="zh-CN" altLang="en-US"/>
          </a:p>
          <a:p>
            <a:r>
              <a:rPr lang="zh-CN" altLang="en-US"/>
              <a:t>训练 meta learner Accuracy</a:t>
            </a:r>
            <a:endParaRPr lang="zh-CN" altLang="en-US"/>
          </a:p>
          <a:p>
            <a:pPr lvl="1"/>
            <a:r>
              <a:rPr lang="zh-CN" altLang="en-US"/>
              <a:t>miniImageNet train classes A组support set 20%，B组 query set 72%</a:t>
            </a:r>
            <a:endParaRPr lang="zh-CN" altLang="en-US"/>
          </a:p>
          <a:p>
            <a:r>
              <a:rPr lang="zh-CN" altLang="en-US"/>
              <a:t>训练 base learner Accuracy</a:t>
            </a:r>
            <a:endParaRPr lang="zh-CN" altLang="en-US"/>
          </a:p>
          <a:p>
            <a:pPr lvl="1"/>
            <a:r>
              <a:rPr lang="zh-CN" altLang="en-US"/>
              <a:t>miniImageNet test classes 62.8%</a:t>
            </a:r>
            <a:endParaRPr lang="zh-CN" altLang="en-US"/>
          </a:p>
          <a:p>
            <a:pPr lvl="1"/>
            <a:r>
              <a:rPr lang="zh-CN" altLang="en-US"/>
              <a:t>cifar-10 test 48%</a:t>
            </a:r>
            <a:endParaRPr lang="zh-CN" altLang="en-US"/>
          </a:p>
          <a:p>
            <a:r>
              <a:rPr lang="zh-CN" altLang="en-US" b="1"/>
              <a:t>5 way 10 shot</a:t>
            </a:r>
            <a:endParaRPr lang="zh-CN" altLang="en-US"/>
          </a:p>
          <a:p>
            <a:r>
              <a:rPr lang="zh-CN" altLang="en-US"/>
              <a:t>训练 meta learner Accuracy</a:t>
            </a:r>
            <a:endParaRPr lang="zh-CN" altLang="en-US"/>
          </a:p>
          <a:p>
            <a:pPr lvl="1"/>
            <a:r>
              <a:rPr lang="zh-CN" altLang="en-US"/>
              <a:t>miniImageNet train classes A组 support set 20%， B组 query set 78%</a:t>
            </a:r>
            <a:endParaRPr lang="zh-CN" altLang="en-US"/>
          </a:p>
          <a:p>
            <a:r>
              <a:rPr lang="zh-CN" altLang="en-US"/>
              <a:t>训练 base learner Accuracy</a:t>
            </a:r>
            <a:endParaRPr lang="zh-CN" altLang="en-US"/>
          </a:p>
          <a:p>
            <a:pPr lvl="1"/>
            <a:r>
              <a:rPr lang="zh-CN" altLang="en-US"/>
              <a:t>miniImageNet test classes 68%</a:t>
            </a:r>
            <a:endParaRPr lang="zh-CN" altLang="en-US"/>
          </a:p>
          <a:p>
            <a:pPr lvl="1"/>
            <a:r>
              <a:rPr lang="zh-CN" altLang="en-US"/>
              <a:t>cifar-10 test 50%</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谢谢大家！</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传统的深度学习方法训练模型</a:t>
            </a:r>
            <a:endParaRPr lang="zh-CN" altLang="en-US"/>
          </a:p>
        </p:txBody>
      </p:sp>
      <p:sp>
        <p:nvSpPr>
          <p:cNvPr id="4" name="圆角矩形 3"/>
          <p:cNvSpPr/>
          <p:nvPr/>
        </p:nvSpPr>
        <p:spPr>
          <a:xfrm>
            <a:off x="2847975" y="3136900"/>
            <a:ext cx="1163320" cy="604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海量数据</a:t>
            </a:r>
            <a:endParaRPr lang="zh-CN" altLang="en-US"/>
          </a:p>
        </p:txBody>
      </p:sp>
      <p:sp>
        <p:nvSpPr>
          <p:cNvPr id="5" name="圆角矩形 4"/>
          <p:cNvSpPr/>
          <p:nvPr/>
        </p:nvSpPr>
        <p:spPr>
          <a:xfrm>
            <a:off x="5073650" y="3068955"/>
            <a:ext cx="1746250" cy="740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深度学习模型</a:t>
            </a:r>
            <a:endParaRPr lang="zh-CN" altLang="en-US"/>
          </a:p>
        </p:txBody>
      </p:sp>
      <p:sp>
        <p:nvSpPr>
          <p:cNvPr id="6" name="圆角矩形 5"/>
          <p:cNvSpPr/>
          <p:nvPr/>
        </p:nvSpPr>
        <p:spPr>
          <a:xfrm>
            <a:off x="7873365" y="3049270"/>
            <a:ext cx="1666240" cy="760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具有特定技能的</a:t>
            </a:r>
            <a:r>
              <a:rPr lang="en-US" altLang="zh-CN"/>
              <a:t>AI</a:t>
            </a:r>
            <a:r>
              <a:rPr lang="zh-CN" altLang="en-US"/>
              <a:t>系统</a:t>
            </a:r>
            <a:endParaRPr lang="zh-CN" altLang="en-US"/>
          </a:p>
        </p:txBody>
      </p:sp>
      <p:cxnSp>
        <p:nvCxnSpPr>
          <p:cNvPr id="7" name="直接箭头连接符 6"/>
          <p:cNvCxnSpPr>
            <a:stCxn id="4" idx="3"/>
            <a:endCxn id="5" idx="1"/>
          </p:cNvCxnSpPr>
          <p:nvPr/>
        </p:nvCxnSpPr>
        <p:spPr>
          <a:xfrm>
            <a:off x="4011295" y="3439160"/>
            <a:ext cx="10623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3"/>
            <a:endCxn id="6" idx="1"/>
          </p:cNvCxnSpPr>
          <p:nvPr/>
        </p:nvCxnSpPr>
        <p:spPr>
          <a:xfrm flipV="1">
            <a:off x="6819900" y="3429635"/>
            <a:ext cx="105346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28465" y="3049270"/>
            <a:ext cx="627380" cy="368300"/>
          </a:xfrm>
          <a:prstGeom prst="rect">
            <a:avLst/>
          </a:prstGeom>
          <a:noFill/>
        </p:spPr>
        <p:txBody>
          <a:bodyPr wrap="none" rtlCol="0">
            <a:spAutoFit/>
          </a:bodyPr>
          <a:p>
            <a:r>
              <a:rPr lang="en-US" altLang="zh-CN"/>
              <a:t>feed</a:t>
            </a:r>
            <a:endParaRPr lang="en-US" altLang="zh-CN"/>
          </a:p>
        </p:txBody>
      </p:sp>
      <p:sp>
        <p:nvSpPr>
          <p:cNvPr id="11" name="文本框 10"/>
          <p:cNvSpPr txBox="1"/>
          <p:nvPr/>
        </p:nvSpPr>
        <p:spPr>
          <a:xfrm>
            <a:off x="7033260" y="3070860"/>
            <a:ext cx="627380" cy="368300"/>
          </a:xfrm>
          <a:prstGeom prst="rect">
            <a:avLst/>
          </a:prstGeom>
          <a:noFill/>
        </p:spPr>
        <p:txBody>
          <a:bodyPr wrap="none" rtlCol="0">
            <a:spAutoFit/>
          </a:bodyPr>
          <a:p>
            <a:r>
              <a:rPr lang="en-US" altLang="zh-CN"/>
              <a:t>train</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056130" y="1321435"/>
            <a:ext cx="1699895" cy="1699895"/>
          </a:xfrm>
          <a:prstGeom prst="rect">
            <a:avLst/>
          </a:prstGeom>
        </p:spPr>
      </p:pic>
      <p:pic>
        <p:nvPicPr>
          <p:cNvPr id="7" name="图片 6"/>
          <p:cNvPicPr>
            <a:picLocks noChangeAspect="1"/>
          </p:cNvPicPr>
          <p:nvPr/>
        </p:nvPicPr>
        <p:blipFill>
          <a:blip r:embed="rId2"/>
          <a:stretch>
            <a:fillRect/>
          </a:stretch>
        </p:blipFill>
        <p:spPr>
          <a:xfrm>
            <a:off x="7426960" y="4291965"/>
            <a:ext cx="1697355" cy="1374140"/>
          </a:xfrm>
          <a:prstGeom prst="rect">
            <a:avLst/>
          </a:prstGeom>
        </p:spPr>
      </p:pic>
      <p:pic>
        <p:nvPicPr>
          <p:cNvPr id="8" name="图片 7"/>
          <p:cNvPicPr>
            <a:picLocks noChangeAspect="1"/>
          </p:cNvPicPr>
          <p:nvPr/>
        </p:nvPicPr>
        <p:blipFill>
          <a:blip r:embed="rId3"/>
          <a:stretch>
            <a:fillRect/>
          </a:stretch>
        </p:blipFill>
        <p:spPr>
          <a:xfrm>
            <a:off x="3536950" y="2722880"/>
            <a:ext cx="1210310" cy="1225550"/>
          </a:xfrm>
          <a:prstGeom prst="rect">
            <a:avLst/>
          </a:prstGeom>
        </p:spPr>
      </p:pic>
      <p:pic>
        <p:nvPicPr>
          <p:cNvPr id="9" name="图片 8"/>
          <p:cNvPicPr>
            <a:picLocks noChangeAspect="1"/>
          </p:cNvPicPr>
          <p:nvPr/>
        </p:nvPicPr>
        <p:blipFill>
          <a:blip r:embed="rId4"/>
          <a:stretch>
            <a:fillRect/>
          </a:stretch>
        </p:blipFill>
        <p:spPr>
          <a:xfrm>
            <a:off x="8821420" y="2901950"/>
            <a:ext cx="1935480" cy="1790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79375" y="2529205"/>
            <a:ext cx="12113260" cy="1383665"/>
          </a:xfrm>
          <a:prstGeom prst="rect">
            <a:avLst/>
          </a:prstGeom>
          <a:noFill/>
          <a:ln>
            <a:noFill/>
          </a:ln>
        </p:spPr>
        <p:txBody>
          <a:bodyPr wrap="square" rtlCol="0" anchor="t">
            <a:spAutoFit/>
          </a:bodyPr>
          <a:p>
            <a:pPr algn="l"/>
            <a:r>
              <a:rPr lang="en-US" altLang="zh-CN" sz="2800">
                <a:solidFill>
                  <a:schemeClr val="accent1"/>
                </a:solidFill>
                <a:effectLst>
                  <a:outerShdw blurRad="38100" dist="25400" dir="5400000" algn="ctr" rotWithShape="0">
                    <a:srgbClr val="6E747A">
                      <a:alpha val="43000"/>
                    </a:srgbClr>
                  </a:outerShdw>
                </a:effectLst>
                <a:sym typeface="+mn-ea"/>
              </a:rPr>
              <a:t>                          </a:t>
            </a:r>
            <a:r>
              <a:rPr lang="zh-CN" altLang="en-US" sz="2800">
                <a:solidFill>
                  <a:schemeClr val="accent1"/>
                </a:solidFill>
                <a:effectLst>
                  <a:outerShdw blurRad="38100" dist="25400" dir="5400000" algn="ctr" rotWithShape="0">
                    <a:srgbClr val="6E747A">
                      <a:alpha val="43000"/>
                    </a:srgbClr>
                  </a:outerShdw>
                </a:effectLst>
                <a:sym typeface="+mn-ea"/>
              </a:rPr>
              <a:t>如果想获得一个会多个技能的</a:t>
            </a:r>
            <a:r>
              <a:rPr lang="en-US" altLang="zh-CN" sz="2800">
                <a:solidFill>
                  <a:schemeClr val="accent1"/>
                </a:solidFill>
                <a:effectLst>
                  <a:outerShdw blurRad="38100" dist="25400" dir="5400000" algn="ctr" rotWithShape="0">
                    <a:srgbClr val="6E747A">
                      <a:alpha val="43000"/>
                    </a:srgbClr>
                  </a:outerShdw>
                </a:effectLst>
                <a:sym typeface="+mn-ea"/>
              </a:rPr>
              <a:t>AI</a:t>
            </a:r>
            <a:r>
              <a:rPr lang="zh-CN" altLang="en-US" sz="2800">
                <a:solidFill>
                  <a:schemeClr val="accent1"/>
                </a:solidFill>
                <a:effectLst>
                  <a:outerShdw blurRad="38100" dist="25400" dir="5400000" algn="ctr" rotWithShape="0">
                    <a:srgbClr val="6E747A">
                      <a:alpha val="43000"/>
                    </a:srgbClr>
                  </a:outerShdw>
                </a:effectLst>
                <a:sym typeface="+mn-ea"/>
              </a:rPr>
              <a:t>系统，</a:t>
            </a:r>
            <a:endParaRPr lang="zh-CN" altLang="en-US" sz="2800">
              <a:solidFill>
                <a:schemeClr val="accent1"/>
              </a:solidFill>
              <a:effectLst>
                <a:outerShdw blurRad="38100" dist="25400" dir="5400000" algn="ctr" rotWithShape="0">
                  <a:srgbClr val="6E747A">
                    <a:alpha val="43000"/>
                  </a:srgbClr>
                </a:outerShdw>
              </a:effectLst>
              <a:sym typeface="+mn-ea"/>
            </a:endParaRPr>
          </a:p>
          <a:p>
            <a:pPr algn="ctr"/>
            <a:r>
              <a:rPr lang="zh-CN" altLang="en-US" sz="2800">
                <a:solidFill>
                  <a:schemeClr val="accent1"/>
                </a:solidFill>
                <a:effectLst>
                  <a:outerShdw blurRad="38100" dist="25400" dir="5400000" algn="ctr" rotWithShape="0">
                    <a:srgbClr val="6E747A">
                      <a:alpha val="43000"/>
                    </a:srgbClr>
                  </a:outerShdw>
                </a:effectLst>
                <a:sym typeface="+mn-ea"/>
              </a:rPr>
              <a:t>       </a:t>
            </a:r>
            <a:endParaRPr lang="zh-CN" altLang="en-US" sz="2800">
              <a:solidFill>
                <a:schemeClr val="accent1"/>
              </a:solidFill>
              <a:effectLst>
                <a:outerShdw blurRad="38100" dist="25400" dir="5400000" algn="ctr" rotWithShape="0">
                  <a:srgbClr val="6E747A">
                    <a:alpha val="43000"/>
                  </a:srgbClr>
                </a:outerShdw>
              </a:effectLst>
              <a:sym typeface="+mn-ea"/>
            </a:endParaRPr>
          </a:p>
          <a:p>
            <a:pPr algn="ctr"/>
            <a:r>
              <a:rPr lang="en-US" altLang="zh-CN" sz="2800">
                <a:solidFill>
                  <a:schemeClr val="accent1"/>
                </a:solidFill>
                <a:effectLst>
                  <a:outerShdw blurRad="38100" dist="25400" dir="5400000" algn="ctr" rotWithShape="0">
                    <a:srgbClr val="6E747A">
                      <a:alpha val="43000"/>
                    </a:srgbClr>
                  </a:outerShdw>
                </a:effectLst>
                <a:sym typeface="+mn-ea"/>
              </a:rPr>
              <a:t>			</a:t>
            </a:r>
            <a:r>
              <a:rPr lang="zh-CN" altLang="en-US" sz="2800">
                <a:solidFill>
                  <a:schemeClr val="accent1"/>
                </a:solidFill>
                <a:effectLst>
                  <a:outerShdw blurRad="38100" dist="25400" dir="5400000" algn="ctr" rotWithShape="0">
                    <a:srgbClr val="6E747A">
                      <a:alpha val="43000"/>
                    </a:srgbClr>
                  </a:outerShdw>
                </a:effectLst>
                <a:sym typeface="+mn-ea"/>
              </a:rPr>
              <a:t>是否每个技能都要从头开始训练？</a:t>
            </a:r>
            <a:endParaRPr lang="zh-CN" altLang="en-US" sz="2800" b="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en-US" altLang="zh-CN"/>
          </a:p>
        </p:txBody>
      </p:sp>
      <p:sp>
        <p:nvSpPr>
          <p:cNvPr id="13" name="圆角矩形 12"/>
          <p:cNvSpPr/>
          <p:nvPr/>
        </p:nvSpPr>
        <p:spPr>
          <a:xfrm>
            <a:off x="2508250" y="2268220"/>
            <a:ext cx="1358900" cy="659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单词</a:t>
            </a:r>
            <a:endParaRPr lang="en-US" altLang="zh-CN"/>
          </a:p>
        </p:txBody>
      </p:sp>
      <p:sp>
        <p:nvSpPr>
          <p:cNvPr id="15" name="圆角矩形 14"/>
          <p:cNvSpPr/>
          <p:nvPr/>
        </p:nvSpPr>
        <p:spPr>
          <a:xfrm>
            <a:off x="2560955" y="3112135"/>
            <a:ext cx="1253490" cy="488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apple</a:t>
            </a:r>
            <a:endParaRPr lang="en-US" altLang="zh-CN"/>
          </a:p>
        </p:txBody>
      </p:sp>
      <p:sp>
        <p:nvSpPr>
          <p:cNvPr id="16" name="圆角矩形 15"/>
          <p:cNvSpPr/>
          <p:nvPr/>
        </p:nvSpPr>
        <p:spPr>
          <a:xfrm>
            <a:off x="2560955" y="3793490"/>
            <a:ext cx="1253490" cy="488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banana</a:t>
            </a:r>
            <a:endParaRPr lang="en-US" altLang="zh-CN"/>
          </a:p>
        </p:txBody>
      </p:sp>
      <p:sp>
        <p:nvSpPr>
          <p:cNvPr id="17" name="圆角矩形 16"/>
          <p:cNvSpPr/>
          <p:nvPr/>
        </p:nvSpPr>
        <p:spPr>
          <a:xfrm>
            <a:off x="6846570" y="5274945"/>
            <a:ext cx="1384300" cy="423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strawberry</a:t>
            </a:r>
            <a:endParaRPr lang="en-US" altLang="zh-CN"/>
          </a:p>
        </p:txBody>
      </p:sp>
      <p:sp>
        <p:nvSpPr>
          <p:cNvPr id="18" name="圆角矩形 17"/>
          <p:cNvSpPr/>
          <p:nvPr/>
        </p:nvSpPr>
        <p:spPr>
          <a:xfrm>
            <a:off x="5277485" y="2287905"/>
            <a:ext cx="133223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模仿发音</a:t>
            </a:r>
            <a:endParaRPr lang="zh-CN" altLang="en-US"/>
          </a:p>
        </p:txBody>
      </p:sp>
      <p:cxnSp>
        <p:nvCxnSpPr>
          <p:cNvPr id="19" name="直接箭头连接符 18"/>
          <p:cNvCxnSpPr>
            <a:stCxn id="13" idx="3"/>
            <a:endCxn id="18" idx="1"/>
          </p:cNvCxnSpPr>
          <p:nvPr/>
        </p:nvCxnSpPr>
        <p:spPr>
          <a:xfrm flipV="1">
            <a:off x="3867150" y="2597785"/>
            <a:ext cx="141033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8029575" y="2287905"/>
            <a:ext cx="1635125" cy="659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learned  </a:t>
            </a:r>
            <a:r>
              <a:rPr lang="zh-CN" altLang="en-US"/>
              <a:t>单词</a:t>
            </a:r>
            <a:endParaRPr lang="en-US" altLang="zh-CN"/>
          </a:p>
        </p:txBody>
      </p:sp>
      <p:cxnSp>
        <p:nvCxnSpPr>
          <p:cNvPr id="23" name="直接箭头连接符 22"/>
          <p:cNvCxnSpPr>
            <a:stCxn id="18" idx="3"/>
            <a:endCxn id="22" idx="1"/>
          </p:cNvCxnSpPr>
          <p:nvPr/>
        </p:nvCxnSpPr>
        <p:spPr>
          <a:xfrm>
            <a:off x="6609715" y="2597785"/>
            <a:ext cx="1419860" cy="20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7" idx="1"/>
          </p:cNvCxnSpPr>
          <p:nvPr/>
        </p:nvCxnSpPr>
        <p:spPr>
          <a:xfrm flipH="1" flipV="1">
            <a:off x="4380865" y="3586480"/>
            <a:ext cx="2465705" cy="1900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圆角矩形 12"/>
          <p:cNvSpPr/>
          <p:nvPr/>
        </p:nvSpPr>
        <p:spPr>
          <a:xfrm>
            <a:off x="2508250" y="2268220"/>
            <a:ext cx="1358900" cy="659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单词</a:t>
            </a:r>
            <a:endParaRPr lang="en-US" altLang="zh-CN"/>
          </a:p>
        </p:txBody>
      </p:sp>
      <p:sp>
        <p:nvSpPr>
          <p:cNvPr id="15" name="圆角矩形 14"/>
          <p:cNvSpPr/>
          <p:nvPr/>
        </p:nvSpPr>
        <p:spPr>
          <a:xfrm>
            <a:off x="2560955" y="3112135"/>
            <a:ext cx="1253490" cy="488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apple</a:t>
            </a:r>
            <a:endParaRPr lang="en-US" altLang="zh-CN"/>
          </a:p>
        </p:txBody>
      </p:sp>
      <p:sp>
        <p:nvSpPr>
          <p:cNvPr id="16" name="圆角矩形 15"/>
          <p:cNvSpPr/>
          <p:nvPr/>
        </p:nvSpPr>
        <p:spPr>
          <a:xfrm>
            <a:off x="2560955" y="3793490"/>
            <a:ext cx="1253490" cy="488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banana</a:t>
            </a:r>
            <a:endParaRPr lang="en-US" altLang="zh-CN"/>
          </a:p>
        </p:txBody>
      </p:sp>
      <p:sp>
        <p:nvSpPr>
          <p:cNvPr id="17" name="圆角矩形 16"/>
          <p:cNvSpPr/>
          <p:nvPr/>
        </p:nvSpPr>
        <p:spPr>
          <a:xfrm>
            <a:off x="6912610" y="5235575"/>
            <a:ext cx="1384300" cy="423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strawberry</a:t>
            </a:r>
            <a:endParaRPr lang="en-US" altLang="zh-CN"/>
          </a:p>
        </p:txBody>
      </p:sp>
      <p:sp>
        <p:nvSpPr>
          <p:cNvPr id="18" name="圆角矩形 17"/>
          <p:cNvSpPr/>
          <p:nvPr/>
        </p:nvSpPr>
        <p:spPr>
          <a:xfrm>
            <a:off x="5277485" y="2287905"/>
            <a:ext cx="133223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音标</a:t>
            </a:r>
            <a:endParaRPr lang="zh-CN" altLang="en-US"/>
          </a:p>
        </p:txBody>
      </p:sp>
      <p:cxnSp>
        <p:nvCxnSpPr>
          <p:cNvPr id="19" name="直接箭头连接符 18"/>
          <p:cNvCxnSpPr>
            <a:stCxn id="13" idx="3"/>
            <a:endCxn id="18" idx="1"/>
          </p:cNvCxnSpPr>
          <p:nvPr/>
        </p:nvCxnSpPr>
        <p:spPr>
          <a:xfrm flipV="1">
            <a:off x="3867150" y="2597785"/>
            <a:ext cx="141033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8029575" y="2287905"/>
            <a:ext cx="1358900" cy="659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单词</a:t>
            </a:r>
            <a:endParaRPr lang="en-US" altLang="zh-CN"/>
          </a:p>
        </p:txBody>
      </p:sp>
      <p:cxnSp>
        <p:nvCxnSpPr>
          <p:cNvPr id="23" name="直接箭头连接符 22"/>
          <p:cNvCxnSpPr>
            <a:stCxn id="18" idx="3"/>
            <a:endCxn id="22" idx="1"/>
          </p:cNvCxnSpPr>
          <p:nvPr/>
        </p:nvCxnSpPr>
        <p:spPr>
          <a:xfrm>
            <a:off x="6609715" y="2597785"/>
            <a:ext cx="1419860" cy="20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17" idx="0"/>
          </p:cNvCxnSpPr>
          <p:nvPr/>
        </p:nvCxnSpPr>
        <p:spPr>
          <a:xfrm flipH="1" flipV="1">
            <a:off x="6833870" y="3151505"/>
            <a:ext cx="770890" cy="2084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训练元学习器</a:t>
            </a:r>
            <a:endParaRPr lang="zh-CN" altLang="en-US"/>
          </a:p>
        </p:txBody>
      </p:sp>
      <p:sp>
        <p:nvSpPr>
          <p:cNvPr id="4" name="圆角矩形 3"/>
          <p:cNvSpPr/>
          <p:nvPr/>
        </p:nvSpPr>
        <p:spPr>
          <a:xfrm>
            <a:off x="1283335" y="2722245"/>
            <a:ext cx="1111885" cy="544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a:t>
            </a:r>
            <a:endParaRPr lang="zh-CN" altLang="en-US"/>
          </a:p>
        </p:txBody>
      </p:sp>
      <p:sp>
        <p:nvSpPr>
          <p:cNvPr id="5" name="圆角矩形 4"/>
          <p:cNvSpPr/>
          <p:nvPr/>
        </p:nvSpPr>
        <p:spPr>
          <a:xfrm>
            <a:off x="3620135" y="2748280"/>
            <a:ext cx="1826895" cy="509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搭建好的模型</a:t>
            </a:r>
            <a:endParaRPr lang="zh-CN" altLang="en-US"/>
          </a:p>
        </p:txBody>
      </p:sp>
      <p:cxnSp>
        <p:nvCxnSpPr>
          <p:cNvPr id="6" name="直接箭头连接符 5"/>
          <p:cNvCxnSpPr>
            <a:stCxn id="4" idx="3"/>
            <a:endCxn id="5" idx="1"/>
          </p:cNvCxnSpPr>
          <p:nvPr/>
        </p:nvCxnSpPr>
        <p:spPr>
          <a:xfrm>
            <a:off x="2395220" y="2994660"/>
            <a:ext cx="1224915"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6546850" y="2702560"/>
            <a:ext cx="1619250" cy="60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元学习器</a:t>
            </a:r>
            <a:endParaRPr lang="zh-CN" altLang="en-US"/>
          </a:p>
        </p:txBody>
      </p:sp>
      <p:cxnSp>
        <p:nvCxnSpPr>
          <p:cNvPr id="8" name="直接箭头连接符 7"/>
          <p:cNvCxnSpPr>
            <a:stCxn id="5" idx="3"/>
            <a:endCxn id="7" idx="1"/>
          </p:cNvCxnSpPr>
          <p:nvPr/>
        </p:nvCxnSpPr>
        <p:spPr>
          <a:xfrm>
            <a:off x="5447030" y="3002915"/>
            <a:ext cx="109982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11925" y="4689475"/>
            <a:ext cx="1688465" cy="567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需要的</a:t>
            </a:r>
            <a:r>
              <a:rPr lang="en-US" altLang="zh-CN"/>
              <a:t>AI</a:t>
            </a:r>
            <a:r>
              <a:rPr lang="zh-CN" altLang="en-US"/>
              <a:t>系统</a:t>
            </a:r>
            <a:endParaRPr lang="zh-CN" altLang="en-US"/>
          </a:p>
        </p:txBody>
      </p:sp>
      <p:cxnSp>
        <p:nvCxnSpPr>
          <p:cNvPr id="10" name="直接箭头连接符 9"/>
          <p:cNvCxnSpPr>
            <a:stCxn id="7" idx="2"/>
            <a:endCxn id="9" idx="0"/>
          </p:cNvCxnSpPr>
          <p:nvPr/>
        </p:nvCxnSpPr>
        <p:spPr>
          <a:xfrm>
            <a:off x="7356475" y="3303905"/>
            <a:ext cx="0" cy="1385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9241790" y="3705860"/>
            <a:ext cx="1515110" cy="636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目标数据</a:t>
            </a:r>
            <a:endParaRPr lang="zh-CN" altLang="en-US"/>
          </a:p>
        </p:txBody>
      </p:sp>
      <p:cxnSp>
        <p:nvCxnSpPr>
          <p:cNvPr id="12" name="直接箭头连接符 11"/>
          <p:cNvCxnSpPr>
            <a:stCxn id="11" idx="1"/>
          </p:cNvCxnSpPr>
          <p:nvPr/>
        </p:nvCxnSpPr>
        <p:spPr>
          <a:xfrm flipH="1">
            <a:off x="7379335" y="4023995"/>
            <a:ext cx="1862455" cy="1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单圆角矩形 12"/>
          <p:cNvSpPr/>
          <p:nvPr/>
        </p:nvSpPr>
        <p:spPr>
          <a:xfrm>
            <a:off x="3723640" y="1264920"/>
            <a:ext cx="1990090" cy="474980"/>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model-agnostic</a:t>
            </a:r>
            <a:endParaRPr lang="en-US" altLang="zh-CN"/>
          </a:p>
        </p:txBody>
      </p:sp>
      <p:cxnSp>
        <p:nvCxnSpPr>
          <p:cNvPr id="14" name="直接连接符 13"/>
          <p:cNvCxnSpPr>
            <a:stCxn id="13" idx="1"/>
            <a:endCxn id="5" idx="0"/>
          </p:cNvCxnSpPr>
          <p:nvPr/>
        </p:nvCxnSpPr>
        <p:spPr>
          <a:xfrm flipH="1">
            <a:off x="4533900" y="1739900"/>
            <a:ext cx="184785" cy="1008380"/>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5" name="单圆角矩形 14"/>
          <p:cNvSpPr/>
          <p:nvPr/>
        </p:nvSpPr>
        <p:spPr>
          <a:xfrm>
            <a:off x="7552690" y="3659505"/>
            <a:ext cx="1619250" cy="255270"/>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fast adaption</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MAML : </a:t>
            </a:r>
            <a:r>
              <a:rPr lang="zh-CN" altLang="en-US"/>
              <a:t>模型无关元学习</a:t>
            </a:r>
            <a:endParaRPr lang="zh-CN" altLang="en-US"/>
          </a:p>
        </p:txBody>
      </p:sp>
      <p:sp>
        <p:nvSpPr>
          <p:cNvPr id="3" name="Content Placeholder 2"/>
          <p:cNvSpPr>
            <a:spLocks noGrp="1"/>
          </p:cNvSpPr>
          <p:nvPr>
            <p:ph idx="1"/>
          </p:nvPr>
        </p:nvSpPr>
        <p:spPr/>
        <p:txBody>
          <a:bodyPr>
            <a:normAutofit lnSpcReduction="20000"/>
          </a:bodyPr>
          <a:p>
            <a:endParaRPr lang="zh-CN" altLang="en-US"/>
          </a:p>
          <a:p>
            <a:r>
              <a:rPr lang="zh-CN" altLang="en-US"/>
              <a:t>目标：</a:t>
            </a:r>
            <a:endParaRPr lang="zh-CN" altLang="en-US"/>
          </a:p>
          <a:p>
            <a:endParaRPr lang="zh-CN" altLang="en-US"/>
          </a:p>
          <a:p>
            <a:pPr lvl="1" fontAlgn="auto">
              <a:lnSpc>
                <a:spcPct val="150000"/>
              </a:lnSpc>
            </a:pPr>
            <a:r>
              <a:rPr sz="2400"/>
              <a:t>从多个不同的学习任务中，学习到一个模型，这个模型能够快速学习如何解决一个只含有少量训练样本的新任务</a:t>
            </a:r>
            <a:r>
              <a:rPr lang="zh-CN" sz="2400"/>
              <a:t>。</a:t>
            </a:r>
            <a:endParaRPr sz="2400"/>
          </a:p>
          <a:p>
            <a:endParaRPr lang="en-US"/>
          </a:p>
          <a:p>
            <a:r>
              <a:rPr lang="en-US"/>
              <a:t>核心思想：</a:t>
            </a:r>
            <a:endParaRPr lang="en-US"/>
          </a:p>
          <a:p>
            <a:endParaRPr lang="en-US"/>
          </a:p>
          <a:p>
            <a:pPr lvl="1" fontAlgn="auto">
              <a:lnSpc>
                <a:spcPct val="150000"/>
              </a:lnSpc>
            </a:pPr>
            <a:r>
              <a:rPr lang="en-US" sz="2400"/>
              <a:t>寻找一个模型的初始值，使得该模型能在新任务的少量训练数据上进行快速学习，获得一个较好的效果。</a:t>
            </a:r>
            <a:endParaRPr lang="en-US" sz="240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6"/>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191706"/>
  <p:tag name="KSO_WM_TEMPLATE_THUMBS_INDEX"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6"/>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6"/>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7.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191706"/>
  <p:tag name="KSO_WM_TEMPLATE_THUMBS_INDEX"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20191706.">
      <a:dk1>
        <a:srgbClr val="000000"/>
      </a:dk1>
      <a:lt1>
        <a:srgbClr val="FFFFFF"/>
      </a:lt1>
      <a:dk2>
        <a:srgbClr val="1478FE"/>
      </a:dk2>
      <a:lt2>
        <a:srgbClr val="D7D7D7"/>
      </a:lt2>
      <a:accent1>
        <a:srgbClr val="1478FE"/>
      </a:accent1>
      <a:accent2>
        <a:srgbClr val="E4EEFC"/>
      </a:accent2>
      <a:accent3>
        <a:srgbClr val="F0F5FC"/>
      </a:accent3>
      <a:accent4>
        <a:srgbClr val="BFBFBF"/>
      </a:accent4>
      <a:accent5>
        <a:srgbClr val="BFBFBF"/>
      </a:accent5>
      <a:accent6>
        <a:srgbClr val="BFBFBF"/>
      </a:accent6>
      <a:hlink>
        <a:srgbClr val="BFBFBF"/>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20191706.">
      <a:dk1>
        <a:srgbClr val="000000"/>
      </a:dk1>
      <a:lt1>
        <a:srgbClr val="FFFFFF"/>
      </a:lt1>
      <a:dk2>
        <a:srgbClr val="1478FE"/>
      </a:dk2>
      <a:lt2>
        <a:srgbClr val="D7D7D7"/>
      </a:lt2>
      <a:accent1>
        <a:srgbClr val="1478FE"/>
      </a:accent1>
      <a:accent2>
        <a:srgbClr val="E4EEFC"/>
      </a:accent2>
      <a:accent3>
        <a:srgbClr val="F0F5FC"/>
      </a:accent3>
      <a:accent4>
        <a:srgbClr val="BFBFBF"/>
      </a:accent4>
      <a:accent5>
        <a:srgbClr val="BFBFBF"/>
      </a:accent5>
      <a:accent6>
        <a:srgbClr val="BFBFBF"/>
      </a:accent6>
      <a:hlink>
        <a:srgbClr val="BFBFBF"/>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nRydWV9IiwKICAgIkxhdGV4IiA6ICIkTV97YmFzZS1sZWFybmVyfSQiLAogICAiTGF0ZXhJbWdCYXNlNjQiIDogImlWQk9SdzBLR2dvQUFBQU5TVWhFVWdBQUFNRUFBQUFjQkFNQUFBQXF6TVplQUFBQU1GQk1WRVgvLy84QUFBQUFBQUFBQUFBQUFBQUFBQUFBQUFBQUFBQUFBQUFBQUFBQUFBQUFBQUFBQUFBQUFBQUFBQUFBQUFBdjNhQjdBQUFBRDNSU1RsTUFFRVROZHUvZFZLdVpJb203WmpKd25vR2ZBQUFBQ1hCSVdYTUFBQTdFQUFBT3hBR1ZLdzRiQUFBRE1rbEVRVlJJRGJWV1MyZ1RVUlE5TTBtYVpDYVRqQXNMaW1KQUM5MGxLNWROd00vR2hka1V4SVdKQzlGZEl3cUNtMFpVQ0JySmlDSzZNVmtKSXBob3dZVWdDWFJod1dLeXpDNERnaHNMNlMvOTJOcnh2bmt6Y2FwSjQySjZJZlB1Ty9mYzgvSSs5ODBBRUF6RGlNSTBqMkdzY3MvZHB6Qm1KTG5pV2VPNnU5SzIydmlVWnJyU2gyMGJjcm45MUtpYmlvSEt2cXdSYVUrVU11WUl0Nlozek5iOVI2cTl5RVFGcldTMjdnOGcxbU0vbVdwUW5hcTdyODRVNVdSbG1iVW5CUHRNc1o2YkZ0SWp2NWhlVHJUcndrMTFwdVdEYjRzYVdaY050NlV0dlFXRU5zaDlBOC9LUG8xd0dzRTFrczRod3FheUgvWVZYbG9lSllvWWJiaHk4dUx3TVk1Y3FRNG5PUmdwK0EwVmg0QWFLNGRPeWhFYTRFckY3SUJJWHpoY1I5alE4UmhJeElsUXFmZGw3UVliNnU3KzNqMXZraTd3ck5nRWpDb3gyOG05NldhVTdkdi9XMGdIMHNrQXdNdWhTTjFoRnQ0Y3h0Z1Y5MUV2a2Z0SUJXR1dRM3BYc0g5SFh1K1BEMEMvRVY2Y29BVXl5MEhhYmhXaWhNemtqK3JVM0NqY29hY3lOMSttcG1lZUpYSXQwQ1FxZDZPdHZJN1daK241ckc3SExCQTRSMGp0QWozTWNsQzZUWkh1OE85VmdiMld2SmZSb3VXN3BvWXpST2haSk40RE9mRjFjTE01R2c5cnBYRTFsTEpqSEtTa3EvUnJzNnN2eHVZZW9DdHFHd0s5N0VwWjRKaU9aeFNnMDBhYWZ5eFd0VUdMK0RLd2hZNFcwQnR4Qk9tZTVna2NoSEI4cFV4RmtBT2tCaHZCUjMraGl4Qk5JNkhTeUZIY28zT2d2NTNSZ1FQY0NLNUZiZEFpYXI1Rnl2VWlyV0tFUEo3QVFaenZwcW5jUmxWRWpFbm1VVG1FMTlESkFPeVNxcXg5S1VQczVwK1NwSisrU1pqUkhpUm9JVGpZSTlhSkRXbURwaDIzWXdOS3ExMkZkeE50RGFKNVNkMjh2d1BsbjdOSmcxdWdUV3czMlFnS0xUSFZrNTNBUVJad0dxM0x5RS9VbXBDWC9hb25CMmtkL3IrL0Q4UXRLV3VCRmhIRk1oTUowQjRrMU50MkFnZWQ2c3lQNlpodVlqcUxnMHNoeEdncUtRaHNEdThkUkhsWjFpM1FJbUxTRFBzeTdJekU3UVFPT2hKTjExTVY2UytQYU5MczRnKzJQYStpd0JrVkMxVUhVZGtKMmFCRnRJcThvMEZhbFp0V3dvREtGL0l2ZFByc3lEODhQSzhoWENnOElHWC9YUDZkWXdEZ0NhRWN0SWppSlRNK1JxbW5IdGt4RHY0R2w5QXczbFlKV2dNQUFBQUFTVVZPUks1Q1lJST0iCn0K"/>
    </extobj>
    <extobj name="334E55B0-647D-440b-865C-3EC943EB4CBC-2">
      <extobjdata type="334E55B0-647D-440b-865C-3EC943EB4CBC" data="ewogICAiSW1nU2V0dGluZ0pzb24iIDogIntcImRwaVwiOlwiNjAwXCIsXCJmb3JtYXRcIjpcIlBOR1wiLFwidHJhbnNwYXJlbnRcIjp0cnVlLFwiYXV0b1wiOnRydWV9IiwKICAgIkxhdGV4IiA6ICIkUF8xIFxcc2ltIFBfNSQiLAogICAiTGF0ZXhJbWdCYXNlNjQiIDogImlWQk9SdzBLR2dvQUFBQU5TVWhFVWdBQUFIRUFBQUFjQkFNQUFBQ2tPazFuQUFBQU1GQk1WRVgvLy84QUFBQUFBQUFBQUFBQUFBQUFBQUFBQUFBQUFBQUFBQUFBQUFBQUFBQUFBQUFBQUFBQUFBQUFBQUFBQUFBdjNhQjdBQUFBRDNSU1RsTUFJdDI3ZGhCVXpVVHZacXVaTW9sUG9hT3BBQUFBQ1hCSVdYTUFBQTdFQUFBT3hBR1ZLdzRiQUFBQ0cwbEVRVlE0RVkxVVBVOGJRUkFkRSs2TUhQYXdRcE5VRUVjcExDR0JVRVNrRkltYk5LbGNrU29LLytCQVNodlpnaDhBY29WcGJOR2xNaEpLUllFcmxGVFF1NGovd1NVbXdibDhNT3pIN2N3ZVlCOHIyZmYydlhtNzcyWlBDd0E1MU9OSkJUTEduSzRiUE9NeUx4d1dJYmNWMTVtNkhhM2lCc0REVjd1c2huOFVQdjdCek8zSXg3WVU3bU9SNU5OZkNuNzdTOFFJTUkxVnFRZzhJSDF4WHNHNW1JZ1JZR0tnaEJ6dVdOM0Ryb0pocHZQOVAxWG5zOVBITmNWRW1XbkRDMVVYY0ZvVEh4Yi9LMzdjTVAyWXdETmJaT0w3MkxmRXFLZnBSM2hKdW9tLy9aT0lFY0QwWXdvcnBPdjR2U0ZsSU9FYTBQMFF4eCtaanVKU3FibFFaMEloNyt2Z3RXSG85QUpzbE1xTkwwNWR6WjZQT0dUMkViWmluY0tidDJRK09iYmNTZlhkRzAzaWt0SDJYdzV0RVVCNURUN3BRL0FURldEbTNNaENmdmxQRmVSWDl0aFprQitrVit0TCtaNzYwOFAyVURUaUY1b0k2SHdjWjc0dHRlbnpLa0JIL3N5SWtnTVgzWVRJWXdMQWNjN28rczVlc2NlblYvdHVDc2xwNDh0NG5QYUJMcHBxSVg5cVlQdEJ6bTFhMVhGT211VW5sMWRzSU5tUHZzSGk1T2lvcUdEMDJ4Q3BQUzNsUEFPc201bTRnSUwyMlBoWlR1NkgzTEFzKzdDS2RJczRhWjI5RXVpRnppMENweFdJc05teWpSbm5EREJ1NHJwZVJjai82Q0MxOWppblU5aVJycWpyRUZudlNhV2RpcndvMnpSVjRJNTd6c3BTZlpleFdWeWJzNUpDaGMvdzluR0syV3cxWTlPREZIMXowbnYrQWVBS1lYMjFhWE1vVE5zQUFBQUFTVVZPUks1Q1lJST0iCn0K"/>
    </extobj>
    <extobj name="334E55B0-647D-440b-865C-3EC943EB4CBC-3">
      <extobjdata type="334E55B0-647D-440b-865C-3EC943EB4CBC" data="ewogICAiSW1nU2V0dGluZ0pzb24iIDogIntcImRwaVwiOlwiNjAwXCIsXCJmb3JtYXRcIjpcIlBOR1wiLFwidHJhbnNwYXJlbnRcIjp0cnVlLFwiYXV0b1wiOnRydWV9IiwKICAgIkxhdGV4IiA6ICIkQ18xIFxcc2ltIENfezEwfSQiLAogICAiTGF0ZXhJbWdCYXNlNjQiIDogImlWQk9SdzBLR2dvQUFBQU5TVWhFVWdBQUFJTUFBQUFjQkFNQUFBQ3dneEhEQUFBQU1GQk1WRVgvLy84QUFBQUFBQUFBQUFBQUFBQUFBQUFBQUFBQUFBQUFBQUFBQUFBQUFBQUFBQUFBQUFBQUFBQUFBQUFBQUFBdjNhQjdBQUFBRDNSU1RsTUFSSm5ONzkycnV4QjJWRElpaVdhSlF6QVBBQUFBQ1hCSVdYTUFBQTdFQUFBT3hBR1ZLdzRiQUFBQ2hrbEVRVlE0RVpXU1QyZ1RRUlRHWDVMYTNXVHpEMEh3WmtEQlkzT29pQWZKYWoySWlodWs2TkVJaXQ0YUJHT3BTdllxV0ZMUWd6Y1hGRHg0U0VBbzNoSlFML1dRZUJTUjlLRG4rR2ZUaUtXT2I5N3NabmRmU0lzRE96UGY3NXY5ZHViTkFzZ1dPMnhkem9ObWs5aTEyejgvdkFhd1BMRW1hYTI4MlRnTzF5ZU1DZkJrOU9yUjgrcXN5WTJVZFF0UnZMYkZqUW45WXN0R2RuU3B3cDMrS1NKWC8zS0Q2NHlibDJpZjJHU081bmFJTkg4elkwTFdMeEJLQ1p0WlM5c0tOTXJNNEhKV3RBanBRK1lrUlUrUlhJRTVYRDdiOGNoUDVuVDl6Qm1IT1V5bWhiL05jOHdwL2ZIQWpNMGNKaFBDOGNqWnFHTUlNd3FtcXJZN3hZcUx3aFNINHpsZUFuOUJUdVQ5YVhUVWp3eWZLbEpSZy9nUlhUQldqY2dscjFmSHhqdGh1UzJwZEZWRlhZVC9HK09tdEZacnQyMkF0bjhoU0xKWCtrWHBVRnQwNEN0Vk9xVmlqZkdGb1AzdHdTL3M5VXVRUFEvUUhLazNJQzAvMlJoSFpQR2JlcW1IVEpNZFFFcFVhUVQ0Z0tNdUkyYkxBRGR3RjM2RTFrRVlSQ1EyVWNaSE5zQUFIMnpHT09JK0tvcm9GdEIxb0NIalpIc3J1eUFpWjBzOXVOaFo5LzVKWFJRbEFVakxrU0thYXdDSEtwRHdiL3VldElPSTkxSkN6QktpUWpPQWtxa21XZ3RIaXBoekFMcEZQR0tlbkF3bWhpT1NSQ0Y1WjBWTnNHcmVwWDZTZ0NMcURrYVVBZXI0WVB0Q2ZiQUxrcEZPVTNlWDZVbEtFU1VISTB5QWhDd1p2S1pOaEE2Q2pMZlNNaExqQk9FZzRqdnEvczdCOUV1cVJQZ2cvSDNVR2ZIUjNyamJDaUxvSUNacS9iRzE4Sm40SGhId2NONDlxUktDY3JhTDNxditzRnN0L0RVMDBrRUdhM2lwaFFqZmF4ZWh4UlRoL1ZvaGpOUC8yNFZtQWh5TEJ1RHZYdVpraWpia0RldW5JYnNkWFJCYmRLMkZLSnFpRGxoblhLemphcTNXZ1g4Q0hyZW9JQzEvVFFBQUFBQkpSVTVFcmtKZ2dnPT0iCn0K"/>
    </extobj>
    <extobj name="334E55B0-647D-440b-865C-3EC943EB4CBC-4">
      <extobjdata type="334E55B0-647D-440b-865C-3EC943EB4CBC" data="ewogICAiSW1nU2V0dGluZ0pzb24iIDogIntcImRwaVwiOlwiNjAwXCIsXCJmb3JtYXRcIjpcIlBOR1wiLFwidHJhbnNwYXJlbnRcIjp0cnVlLFwiYXV0b1wiOnRydWV9IiwKICAgIkxhdGV4IiA6ICIkTV97bWV0YX0kIiwKICAgIkxhdGV4SW1nQmFzZTY0IiA6ICJpVkJPUncwS0dnb0FBQUFOU1VoRVVnQUFBRndBQUFBY0JBTUFBQUFlbWNVSEFBQUFNRkJNVkVYLy8vOEFBQUFBQUFBQUFBQUFBQUFBQUFBQUFBQUFBQUFBQUFBQUFBQUFBQUFBQUFBQUFBQUFBQUFBQUFBQUFBQXYzYUI3QUFBQUQzUlNUbE1BRUVUTmR1L2RWS3VaSW9tN1pqSndub0dmQUFBQUNYQklXWE1BQUE3RUFBQU94QUdWS3c0YkFBQUNOMGxFUVZRNEVZMVR6MnNUUVJoOW0yUnBON3ZaNUZRVWhDejRBMi9wMFZOMkVmSGl3WGhRZWpKNnFZaUhwaWN2UWhPOFZCcE0vQXVTaXdjeGtBZ2lJa2pXZ3dkL1lITHlKR1pCRUVUUjJscGJmM1Y4TTJub0ZrbldnWm52Mi9lOW5lL3RtMWtBbWhEQ2dScHhJYjROc3dtcmRsaDR3L0pKc1RpQk55b2RYYWlyTlBuZzl3aWFGQi8zZkZXZWJrZExJVEhmdUtEb1Y1ZTJWWXhZQ29OVnlkRHFEUlVqMkRFLzkxTlNqTXlDSDBHVlpkTnJyOGw0U0JzNUpKL0dEaXRJLzVIRmNtemsvMWlxTE9qUWZ6R1lnU2ttOG5hS24yQnRNYjJMK1ByLzBFL0ErRTVlR1duWkpISzhRb0lxVWc1eTZvdWorQVZNaVF6MkE5MHh0dHRCYUF2Ymh5MEMzQUxjMlJBY1N0TmhQT0h4RHBkaWZVQjBRcHhRbWd2alZnQVV2V2xnck8xZEovU3V6dHd0UDZMeDQyeDNRMnk4NDBNdHozN0s5bFMxZEtlYTF4NWVkeVRuVGZVNXJIa3hYK2RteHlwdkpYU0tzenZIUmRuK3dWaXI0R21yYVh3bGNxU0M5eFFwajhPK2dwa2ZqTGpFT1pDTzV6YTUzTFI0dEkyTFNCQ0o4ZWRpYjFNV3N6NE0xcldENjAzZ1N4bEk5aVRkMDdtdDY4QmkwTGVUSC9NVXVVcThGeUJPNlBSR2tXYzBrMEZhbkpVWjJueVRkMEl2c04zY2plTmtabWVwaGRBZSs0bXJNZWdyc2JrNkpYSnlMSG04SXRTOXgzNVY0VkpyS3JHMTRMUGlFV2tFV3Qva0g5RjFGa2VrM1hodUtIWURUNURsN3FZREYxWXd0UW10bVBGM2FUdVp6YTVTN0ZhcWc4UVoyQy9ZRC9lQnkyaTVkdWNmZXV3OGNMc0V2RjVoNmRyeVNnWTQ4SkxQKzVidnRaN2hMMnVpcDZINjFzZ3JBQUFBQUVsRlRrU3VRbUNDIgp9Cg=="/>
    </extobj>
    <extobj name="334E55B0-647D-440b-865C-3EC943EB4CBC-5">
      <extobjdata type="334E55B0-647D-440b-865C-3EC943EB4CBC" data="ewogICAiSW1nU2V0dGluZ0pzb24iIDogIntcImRwaVwiOlwiNjAwXCIsXCJmb3JtYXRcIjpcIlBOR1wiLFwidHJhbnNwYXJlbnRcIjp0cnVlLFwiYXV0b1wiOnRydWV9IiwKICAgIkxhdGV4IiA6ICIkXFx0aGV0YSQiLAogICAiTGF0ZXhJbWdCYXNlNjQiIDogImlWQk9SdzBLR2dvQUFBQU5TVWhFVWdBQUFBOEFBQUFYQkFNQUFBQW1mUWlQQUFBQU1GQk1WRVgvLy84QUFBQUFBQUFBQUFBQUFBQUFBQUFBQUFBQUFBQUFBQUFBQUFBQUFBQUFBQUFBQUFBQUFBQUFBQUFBQUFBdjNhQjdBQUFBRDNSU1RsTUFFSm5OcTFUdmRydEVNdDBpWm9uVW05NjVBQUFBQ1hCSVdYTUFBQTdFQUFBT3hBR1ZLdzRiQUFBQXBFbEVRVlFJSFIyT1R3N0JjQkNGUDRtMlNva2JWT0lBN2NKZWo5QkVZcXMzNEFhNnRPeE5kR0h2Q0hVRFJ4QUVFWDkrM3BqTisyYnk1czBBdE1hVG9RVG1xMDVxR2w3d2JnYmJtdTdGWUY4UjNhWEJDN3BPRUg5a016Z1YwRGRZWnRDV0ozUTU5SzVxbkZKanJmdk9Tb0hOVjc3a0RJdW5MWlN3VmhPNWcySnFHTmlGUkZQL0lUaGw4aFdDNHdpbWxhREpDUDdmOUZLYVVnTzhkN1F6aGRrbU4va0Iwa1l4c3hPS256QUFBQUFBU1VWT1JLNUNZSUk9Igp9Cg=="/>
    </extobj>
    <extobj name="334E55B0-647D-440b-865C-3EC943EB4CBC-6">
      <extobjdata type="334E55B0-647D-440b-865C-3EC943EB4CBC" data="ewogICAiSW1nU2V0dGluZ0pzb24iIDogIntcImRwaVwiOlwiNjAwXCIsXCJmb3JtYXRcIjpcIlBOR1wiLFwidHJhbnNwYXJlbnRcIjp0cnVlLFwiYXV0b1wiOnRydWV9IiwKICAgIkxhdGV4IiA6ICIkXFxcXCBUXzEgICBcXHJpZ2h0YXJyb3cgXFx0aGV0YV57J31fMSAgICBcXHJpZ2h0YXJyb3cgIGxvc3NfMVxuICBcXFxcIFRfMiAgIFxccmlnaHRhcnJvdyBcXHRoZXRhXnsnfV8yICAgIFxccmlnaHRhcnJvdyAgbG9zc18yXG4gIFxcXFwgVF8zICAgXFxyaWdodGFycm93IFxcdGhldGFeeyd9XzMgICAgXFxyaWdodGFycm93ICBsb3NzXzMkIiwKICAgIkxhdGV4SW1nQmFzZTY0IiA6ICJpVkJPUncwS0dnb0FBQUFOU1VoRVVnQUFBTzhBQUFCNEJBTUFBQURvUGJoeEFBQUFNRkJNVkVYLy8vOEFBQUFBQUFBQUFBQUFBQUFBQUFBQUFBQUFBQUFBQUFBQUFBQUFBQUFBQUFBQUFBQUFBQUFBQUFBQUFBQXYzYUI3QUFBQUQzUlNUbE1BcTgweVpsUkVtZThpaVJEZGRydk1tbkVLQUFBQUNYQklXWE1BQUE3RUFBQU94QUdWS3c0YkFBQUhPa2xFUVZSb0JlMmFUMmdjVlJ6SGY1dlpQOWsvMlJZRlVWdWFiYjIwZ2pFOWVTbGtMeDZFMGtSQktCNmExZEtia0QzcXFZdjRwNmgxMDRzWEN5bkZnK0Nob1NLbDBOSzFGNVZLZDhXTDRDRXhWUkRGSkczVnBxM04rUHZOdlBkN2szbHY1KzF1SnZZeUQvTGVtemZmMys4Nzc4MjhuZVNUQlJpa1hCd2tLSTZZZGh4SkJzamgvRHRBVUJ3aHViL2p5REpBanVIV0FFRnhoTXhNeFpGbGdCdzdCNGlKSmVSaDNlSk1LNWJMVCsyUjVha2U4bDNZc3dPS3N6WmhkcW5kc1dsZzR1YnpSL2U3angwOWR2eTJWUXVaazdCa1YwSCtlN2RtbGIyQjE1OXlzU3JjdDJwaHBnN1RVM1laT0s1ZDlDNUtodGV3Y2hwV01YMWtUZFN0TW9EMExhdklxYUJrN2laV1hpOWFYL29IdFkxb2pYZTJmTThxeXRIS1RmNkZWZFkrbFlVV3pualZtaE9YMFA2OGxDak44YnRZcFR2R2pNUGpQRngwcXdBejNZd0R3bDZ1N2pLbGJUZXd5aWdIR3BPbFZKYzlLTkNqTU5uTk9DQ0VoVVVPaXVvVTNRaGR1c0dody9Rb2pLcGpQdUYxMG9FVEs1Mk41N29jWmR3bzNkc2NOVU9mbGUwS0g0YzZTZ2p1dUhmdTBQS2YxQmJQanYwU2JMMXpWT1dFamdjMmRENmJsNGVqdU5PTGJsMGVobHNsRk52NDhENDRmdzFWQjZwUW9LbkpsZ05Ma2R0OXFDS0ZUWmZLbER3TXQwbzRzazduQ25obkhPcTlEM0M2RldpeDY1Y3JuZzVnLzZJY0NiYjVxMkxLZWZjTXJZNDRDa3I4UGd1aC9JQkd6bFd3d3NWTTR4MDZ0NGpiUnJUS1o5clRwYTk3U2hTSHlubmE1Vmd5OUFFOExDN1NHd2xWVWdqYmFCdG52UnVJT3pDSElWL2lnR2dEUHZMMWNLVWlNeFg5VmZXV0Zxc1B2UEVSbXV5Y3VBcWhOQXI5dlY3Q3oxZDhKTTdnQmEvL1FITFpBdnUwVi8wMFBBQnc3R1ZWWHJwVjg4NFhLTk81QmxiT0xtK0FLcFBRVzFpWW9IWE00b3hoeFhYL0lLMXNwUTl2WXpsQW9rQTVYdlVQYUttZzJRRTQrTHY1SFNDRjhDeUtZSUhXdTBEdnZleFpsMEs1bFQ2OGplVUFpVlRKNFp2QksvU1VadWpEQzRwR1l4YmlFK1hnNXpDOVprdWVJMXdRKzhadnBROXZZem5nMlhBMVV4UGQ5QjJBSWU4cXpNWXN6TG93Skc3SzlHMG9uTVQ0Sms1ZXRNRDNtTGV4MmZncmVRbDVuUEZDblk3TXhpekViZndLd0hRRGxlME96TkdrcitOaktWcGxMTGN4WHdrS1ZjblFpdm5sS3VRcHVJdXhFbzdjZ1J1NE9QaktTOTFEdzMxNGg3QXZXemIrWXZUV0ozNWk0NHpMaS81SnJLZG5UMi8zRG93elZzTDh1b082L0Vmenp0NHBnSElWNE1lYWFvV3g0NjZkT09GNmo0eDV4dHN3VnBUTTJLOSt6MmdjRUw3Mjh6d0tDOHRqVmRJZld0N3pVN0RWZll3enpsSk1xQmlOVGNKUW5EalVmTFFCYzF5WGU5eE5ySTlyUHRxQUh1T1BHR2ZjVGF5UGF6NFRMVjFrSE5ta2NjZ24rODFhOHkyamp6YTRLZU0rZk9JMTFyTDFNZkN3SU1qcnpSTnJsVDZ1TXo3cHhmaFM5WmNwNFZ6OXJkZmc2dUhXNExHYmlweFJMNnhONWVrN2VHZmZFVEVGME45dUQ2TmtXckc0SnB3cmNoa1R6dFZ0ZVJMT1pWaVp5elRXYm1DVmNDNWFDaW9LWHlXY3kxOFJyZ2ZtWEtmMmZqM0xXVlNIOFZWY25FdjUrSndyY3dNT0dGOTRFbC9GeExrQ1BqN25PbzkvU3hPam9XTEVWekZ4cm9DUHo3a202MGlpT3I2eEVWOHg1OG8vOHVHYlFtY1VSbk11NVNNNDEwSUZFZEYybVREUVNuekZuT3ZJdU5PZUNnaGtWd3FqT1pmeUVad3JQWXNVdkM2VHFKYnhsZVJjeFFxU2xMdEtJSHNzak9aY3lvYzVGK0tvbXN5aVdzWlhrbk5SNi9OWkphSWVDMjJjUy9vdzU0SVJKRmxhWVh3bE9kY0ljcjJjUWNsQ0crZVNQc3k1WUtLaTJZTENWeUE1MXdzSXNIRFdvYUtFTnM0bGZCVG5LaUovMDRyQ1Y0cHpJYmFXZ0ZQcGxkREd1VHlmSU9lNlpIcW1BL2lLT1JlaVJWMGFFRm80bCtiek5FQk56VUQwalBqS01lQmJvMUJMUndOaG42RU9PSWJ0WklxOXRHZ2E3WEZNODBGZVdLajJGRnprQjdnbmVVZ1U5aW5UZnlCcUlaSDVjT2dNOUw2dzRSU2F6eVFaejRkbHh1Tm5BSjR6bnVobHNBK2ZjTHJ5Rk1DbjRjSC80eGovbStMcSszanJuZE4wVCs1dnZZL0JJZUZjaGtYWmtxSGsrMXhic3F5bXBBbm5NcTJLZlN6aFhKRnJsSEN1YnN1VGNDN0R5aVNjUzErVWhIUGg3N2JtTWpEbjJyKzhlOXlRTW5iT3BYd0U1OW9CcVkzZm1SSlhFVGZuVWo0KzV5cGRRODRsdkxhU2N3VjhmTTZGM3g0dFNzQm14RmZNdVp4ZFM0L0tlOUwvOTdtVWorQmMrUnBrL1cvQXlLU2lsZmlLT2RlTDh6QmFEWW5vVUFxak9aZnk0ZTl6UWRuRU1obGZTYzRGMzgzRDNLcHV6TUpvem9XQndvYzVWLzV4MDFaaGZDVTVGelRINFlvQnNMSFF4cm1raitSYzJWM3Z6ZXJ6QVA3clgzSXUrQmhoV2tOWHN0REN1ZGhIY2E2Y1lUc3BmTVdjQ3oxWDlMVlJRaXZuOG4wVTU1S29iOE5rRkw0S2NLNVQ3MnpRZUFkS2FPTmNuaytRY3lGRVhkUVNCdkFWYzY1WGYyTnNyUFFCb1lWemhYd09WM0ZETkZRaTBUTlRGdDQ1U204V3F2T3lwL25RYkZmd3A2ZGlRSW85eGFGSTh6bUlqM1N6MW1ONGFyMUhvUzdUZkZLZlErcUJydE5ITXZpclFjNzRHYWRyRFNPNno1R3gzYVo5ck1YU2JNdUR6eGg2OWRHTTA5OGFzYkdtaTMvZ1NYeEpkT0pQYTgrWVdWcDZ3cTZLVnZ3SEs1MDlxdmZiVHJzQUFBQUFTVVZPUks1Q1lJST0iCn0K"/>
    </extobj>
    <extobj name="334E55B0-647D-440b-865C-3EC943EB4CBC-7">
      <extobjdata type="334E55B0-647D-440b-865C-3EC943EB4CBC" data="ewogICAiSW1nU2V0dGluZ0pzb24iIDogIntcImRwaVwiOlwiNjAwXCIsXCJmb3JtYXRcIjpcIlBOR1wiLFwidHJhbnNwYXJlbnRcIjp0cnVlLFwiYXV0b1wiOnRydWV9IiwKICAgIkxhdGV4IiA6ICIkXFxzdW1fe1RfaX1sb3NzX2kkICIsCiAgICJMYXRleEltZ0Jhc2U2NCIgOiAiaVZCT1J3MEtHZ29BQUFBTlNVaEVVZ0FBQUljQUFBQW1CQU1BQUFBY2laVnlBQUFBTUZCTVZFWC8vLzhBQUFBQUFBQUFBQUFBQUFBQUFBQUFBQUFBQUFBQUFBQUFBQUFBQUFBQUFBQUFBQUFBQUFBQUFBQUFBQUF2M2FCN0FBQUFEM1JTVGxNQUVIYk5WR2FaM1NKRU11K3J1NG1sMGV4M0FBQUFDWEJJV1hNQUFBN0VBQUFPeEFHVkt3NGJBQUFEQ0VsRVFWUklEWjFXUVdzVFVSQ2VUVGJwSm1tMkFROFZDaVluRlJTcVZzaEprb1BleE9ndlNINkJMWWhVOEpCY1BFZzlSSHJ3WmdKZWhWWVVWSHBvVGg2OG1GcWtJSVlFTHg1RVVsdHRxN1dPTSsvdDI3ZE5keE9UT2V6M3pUY3piOS9PbTEwVzB1aTFMUmpKd25qeHNyQXJKM09JdXlPdEFSYitjZ3Z2bGJIdU9wckUxc3NaN2ZteTRuN0sxYzNWa3NzMXNjNWlWWHUrYkJ5YldwOWMxbHl6T0dvZXdNcWViaHF2L1pJaTIzN3FJVzNKMjRpcmgwS09rL3pycHg3U1F2aE0rMUZOTlV2ODFqeUl0ZjhFUlJ4OWFYTkFBb1duOEhyL3BHbFA2NE15WTdnWEZKSjZPOU0vTHFMZEFZTXFPeDlwdGNSaUoyWmFZdWNLblJ1RXNlUXdYNUJqWWo2dkdOa1VRUHcyd0dmS1U2aEtMUHlocUIrR0RsanROZ0NXcURtSkRsano1Q3ZrbUxBQ1Zoem1CMG1lUnBzSGJvTE91cGdIbTFkVjZGWkU4WnpManhJdWhScGZKbjRDekRiQnlCTlhHQ0ZOV3JuZjg5UTJLYWs4UjVjMGpXNEIzOWU1U0dIb0RudHMvTENCMXFWZ0hETVVyOUZkazRnSEtlSUtkZGtHeTBHV3l3Q0V4REYzZWFBZTUrUjdyMUNWUmIzVDltaGVXbDFGc1I2SEtQSnR5clFuQUdOMlU0UVVDa2QwMm1FRUd6ZGdiQXVPZCt1T0ZFTUlnNzFQbmtuYitacWgwNlZGRkQ1bzhlcGtjZXFYYThZcmF1QjNPZ2tuQ0RRbTE4RGtSV2h0aXg5bHJPbWlzWmJ1eU5JcENyZ1c2VkRuNXloVEthRWQrQWlRcXdDOG96bmJKaXhVWEl4V2k1VFBscFVncjJIYXdXd0o2QkVjc3c3aURZQ0ZOWGp5Z3BRUDFHVCsvRGxvUTd0Q0hzQTRQWUF5QzB5aXVUdzFRRW13K0luV2hXL3JWQWNRYWExZllGZWg0WHc2cDZzY2xUYkpZSWlqY0pRQllNc3hqWGsrMUhDVGEySzdvdEt1QytoL1NTeUhPR0dob2RNaWU4enRIYUZNZVhhb1UzcFlyWE9NbFZzZWVYcU9uWEMvTjhtVHpiU1FmMHZYcE9kYnZ5amVFREVtUGJtQmJ2UVM3OWVkVExqL0JiSEMyVFd4bjZmaU5OZ2ZhQ2JPQ012ZVhhVi9ESGxlM1JLWE5jOE1MRllKQ2UvdkNjcUQ0akVCczlwU09hT2dKVjU3c0labzc1SGJuRnBaZVhtZVZIdjVTR2g0SVZFNlBYeFJiMFg2WWJOWEd0NjMzNlQrcytnZkZVZ0hBZks3ZCtzQUFBQUFTVVZPUks1Q1lJST0iCn0K"/>
    </extobj>
    <extobj name="334E55B0-647D-440b-865C-3EC943EB4CBC-8">
      <extobjdata type="334E55B0-647D-440b-865C-3EC943EB4CBC" data="ewogICAiSW1nU2V0dGluZ0pzb24iIDogIntcImRwaVwiOlwiNjAwXCIsXCJmb3JtYXRcIjpcIlBOR1wiLFwidHJhbnNwYXJlbnRcIjp0cnVlLFwiYXV0b1wiOnRydWV9IiwKICAgIkxhdGV4IiA6ICIke3VwZGF0ZX1cXCBcXHRoZXRhJCIsCiAgICJMYXRleEltZ0Jhc2U2NCIgOiAiaVZCT1J3MEtHZ29BQUFBTlNVaEVVZ0FBQUgwQUFBQWVCQU1BQUFEenpnemlBQUFBTUZCTVZFWC8vLzhBQUFBQUFBQUFBQUFBQUFBQUFBQUFBQUFBQUFBQUFBQUFBQUFBQUFBQUFBQUFBQUFBQUFBQUFBQUFBQUF2M2FCN0FBQUFEM1JTVGxNQVZMdk5FRVNKbWU4eUl0MTJacXVsOVp4VEFBQUFDWEJJV1hNQUFBN0VBQUFPeEFHVkt3NGJBQUFERGtsRVFWUTRFYVZVUFdoVFVSVCtrcnlrNWlWTkh6am9vUGJadUxTSWVVU2tMUlR6cUtORGdvSnJpbXVIVk5TaDA4c2l1RWdDQ25WcWd5NE9RZ0lkQlJNUVhOUFpwUUVMZ2t2L2JkTWZuOSs1TDAyVGhoWnFEKzI5NXp2dmZQZmVjNzU3QTV4aVQ4ZldUdmx5Rk5hZTM3ZVAvTjc1V3JYU0creUtYSzM1cmE1QU4zQm1PckQrb2dONGJuQUh2dldlNkhHZ2FoejdDUFJtTGxRUTN1bElPZUZxcnQwUlNlOTFBTSt0WnFEdjlrVGJnZUIrMjZXVHpYY2k4YVA4SG5aUFJvOXhxT3RzdWNieEY4OUxId0xCTS9qZEZhZHFKL201UE5CL0JuOWdxNVBoRmp1UitJVUdFSlA2ZmZGYkhKOEFXdndlSHNXVlVQTjNSN0tpYmZobnN2UU9ta3ZiSk5TK0pXOXlFZ3U2bENjaXdTdlk0Rmdvd2w5TWZGN0JtQTMwSGVDRE04V29VOU52LytVY2toU2dQb0tITFZWaklrK2FQZEl0alZWSUorZmh2R0duRzBEQ2dNL05BSDZxUG5oQVlrQUcrSm5lYjRvSFhKSXp1ZnplbC9IeEZMTEJTNlFhUUhrTk1XNnA1RjhsVGplWlBhRGtUNWhNbkNLa2xmOXdjTmlqQ1B4Y1hEYXdJRjNLN21HUWxDQVg5U21jWjZLU1g4SDNKVUxhNERhSGdpbHVtYXVvK3hXVWR0YWJrSmNUNHZvUnVVSktlVFVRaG0rTUM0TldKMGwzbDhUTm1Wd3VUeWNrclZyZENyczFjcm4rZ2xSZGxaeVVEQXY3UTc5K2NGYVdrejFrUHk5RFBiWUFyeFFLVmtpT25lYjZPZGJoUFFOcHRuZGt6c29ja3oxVVhkWGNFdGN3R0pVckUzU1hZbktybGkwZVpZMzlsaHE4dDFBbmJKdFVwQTVOaGxSaUI5aWxDdVhZbHo5eXAzeExEbkZzQjljaGIyRzJsZDVhWVhtR1ZXVUVpSHo5dTFSZnRhcmNSSlJhNnE3aEw5Vk5OdmNRSS9MNnc2WW95M3BXaE1ONEExSHZoZW5rZjlxZytramwrVzlBNS82VGJ2RUJ5aFZvaWFabUlkS0V2NFFZMjRHUGhyRFpYd3RsVTNsWUxZYUhOM1VDOXpzbVh6RldOOExqVHVZWm91dDRPN2ZkWnlDMHJnMXo2eTgyNW41N0hQajI5Szh0TjdvNGFqOU8ydXhTTkRsaE14Z2NHclZEaXpXbzF6UTl3Y2owblJMSGFESSt5OG16eTBPdGt4d0ZQUG5iNlB5T2t2Lzh0RFpqUVBwekFjdUtQaGN3eDdvQW1mSVU1SGZzLzYzdzJzMmZuLzBQNDEzOHlKa3c1NHNBQUFBQVNVVk9SSzVDWUlJPSIKfQo="/>
    </extobj>
  </extobjs>
</s:customData>
</file>

<file path=customXml/itemProps175.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1226</Words>
  <Application>WPS 演示</Application>
  <PresentationFormat>Widescreen</PresentationFormat>
  <Paragraphs>157</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21</vt:i4>
      </vt:variant>
    </vt:vector>
  </HeadingPairs>
  <TitlesOfParts>
    <vt:vector size="35" baseType="lpstr">
      <vt:lpstr>Arial</vt:lpstr>
      <vt:lpstr>方正书宋_GBK</vt:lpstr>
      <vt:lpstr>Wingdings</vt:lpstr>
      <vt:lpstr>微软雅黑</vt:lpstr>
      <vt:lpstr>汉仪旗黑KW</vt:lpstr>
      <vt:lpstr>宋体</vt:lpstr>
      <vt:lpstr>Arial Unicode MS</vt:lpstr>
      <vt:lpstr>汉仪书宋二KW</vt:lpstr>
      <vt:lpstr>Calibri</vt:lpstr>
      <vt:lpstr>Helvetica Neue</vt:lpstr>
      <vt:lpstr>苹方-简</vt:lpstr>
      <vt:lpstr>Apple Color Emoji</vt:lpstr>
      <vt:lpstr>1_Office 主题​​</vt:lpstr>
      <vt:lpstr>Office 主题​​</vt:lpstr>
      <vt:lpstr>模型无关元学习</vt:lpstr>
      <vt:lpstr>什么是元学习？</vt:lpstr>
      <vt:lpstr>传统的深度学习方法训练模型</vt:lpstr>
      <vt:lpstr>PowerPoint 演示文稿</vt:lpstr>
      <vt:lpstr>PowerPoint 演示文稿</vt:lpstr>
      <vt:lpstr>例子</vt:lpstr>
      <vt:lpstr>PowerPoint 演示文稿</vt:lpstr>
      <vt:lpstr>训练元学习器</vt:lpstr>
      <vt:lpstr>MAML : 模型无关元学习</vt:lpstr>
      <vt:lpstr>PowerPoint 演示文稿</vt:lpstr>
      <vt:lpstr>PowerPoint 演示文稿</vt:lpstr>
      <vt:lpstr>N-way K-shot</vt:lpstr>
      <vt:lpstr>Task</vt:lpstr>
      <vt:lpstr>例子</vt:lpstr>
      <vt:lpstr>Net</vt:lpstr>
      <vt:lpstr>计算细节</vt:lpstr>
      <vt:lpstr>Algorithm</vt:lpstr>
      <vt:lpstr>训练base learner</vt:lpstr>
      <vt:lpstr>实验</vt:lpstr>
      <vt:lpstr>实验 </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MAML : 模型无关元学习</dc:title>
  <dc:creator>hxj</dc:creator>
  <cp:lastModifiedBy>hxj</cp:lastModifiedBy>
  <cp:revision>107</cp:revision>
  <dcterms:created xsi:type="dcterms:W3CDTF">2019-05-18T02:46:48Z</dcterms:created>
  <dcterms:modified xsi:type="dcterms:W3CDTF">2019-05-18T02:46:48Z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y fmtid="{D5CDD505-2E9C-101B-9397-08002B2CF9AE}" pid="3" name="HEADER_334E55B0-647D-440b-865C-3EC943EB4CBC">
    <vt:lpwstr>XGRvY3VtZW50Y2xhc3N7YXJ0aWNsZX0KXHVzZXBhY2thZ2VbdXNlbmFtZXNde2NvbG9yfQpcdXNlcGFja2FnZXthbXNtYXRoLGFtc3N5bWJ9Clx1c2VwYWNrYWdlW3V0Zjhde2lucHV0ZW5jfQpccGFnZXN0eWxle2VtcHR5fQpcYmVnaW57ZG9jdW1lbnR9Cg==</vt:lpwstr>
  </property>
  <property fmtid="{D5CDD505-2E9C-101B-9397-08002B2CF9AE}" pid="4" name="FOOTER_334E55B0-647D-440b-865C-3EC943EB4CBC">
    <vt:lpwstr>XGVuZHtkb2N1bWVudH0K</vt:lpwstr>
  </property>
</Properties>
</file>