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C64E-CDD2-45BF-A89C-2F1ADE3230C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C574-631D-4B22-84DF-C71676B93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8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C64E-CDD2-45BF-A89C-2F1ADE3230C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C574-631D-4B22-84DF-C71676B93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C64E-CDD2-45BF-A89C-2F1ADE3230C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C574-631D-4B22-84DF-C71676B93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4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C64E-CDD2-45BF-A89C-2F1ADE3230C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C574-631D-4B22-84DF-C71676B93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C64E-CDD2-45BF-A89C-2F1ADE3230C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C574-631D-4B22-84DF-C71676B93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17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C64E-CDD2-45BF-A89C-2F1ADE3230C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C574-631D-4B22-84DF-C71676B93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55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C64E-CDD2-45BF-A89C-2F1ADE3230C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C574-631D-4B22-84DF-C71676B93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3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C64E-CDD2-45BF-A89C-2F1ADE3230C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C574-631D-4B22-84DF-C71676B93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2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C64E-CDD2-45BF-A89C-2F1ADE3230C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C574-631D-4B22-84DF-C71676B93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1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C64E-CDD2-45BF-A89C-2F1ADE3230C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C574-631D-4B22-84DF-C71676B93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9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C64E-CDD2-45BF-A89C-2F1ADE3230C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C574-631D-4B22-84DF-C71676B93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58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6C64E-CDD2-45BF-A89C-2F1ADE3230C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AC574-631D-4B22-84DF-C71676B93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78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45465" y="1516036"/>
            <a:ext cx="108940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/>
              <a:t>A road pavement monitoring system </a:t>
            </a:r>
            <a:r>
              <a:rPr lang="en-US" altLang="zh-CN" sz="4000" b="1" dirty="0" smtClean="0"/>
              <a:t>for      anomaly </a:t>
            </a:r>
            <a:r>
              <a:rPr lang="en-US" altLang="zh-CN" sz="4000" b="1" dirty="0"/>
              <a:t>detection using smart </a:t>
            </a:r>
            <a:r>
              <a:rPr lang="en-US" altLang="zh-CN" sz="4000" b="1" dirty="0" smtClean="0"/>
              <a:t>phones  </a:t>
            </a:r>
            <a:endParaRPr lang="zh-CN" altLang="en-US" sz="4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0233635" y="6249612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王镇  </a:t>
            </a:r>
            <a:r>
              <a:rPr lang="en-US" altLang="zh-CN" sz="2000" dirty="0" smtClean="0"/>
              <a:t>2019/6/1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538662" y="4146944"/>
            <a:ext cx="8823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Keyword: Engineering, Road Monitor, Smartphone, Machine learning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00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073" y="246231"/>
            <a:ext cx="3424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Feature extraction</a:t>
            </a:r>
            <a:endParaRPr lang="zh-CN" altLang="en-US" sz="32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3913"/>
              </p:ext>
            </p:extLst>
          </p:nvPr>
        </p:nvGraphicFramePr>
        <p:xfrm>
          <a:off x="773466" y="1098363"/>
          <a:ext cx="10758152" cy="13268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2860">
                  <a:extLst>
                    <a:ext uri="{9D8B030D-6E8A-4147-A177-3AD203B41FA5}">
                      <a16:colId xmlns:a16="http://schemas.microsoft.com/office/drawing/2014/main" val="1374831035"/>
                    </a:ext>
                  </a:extLst>
                </a:gridCol>
                <a:gridCol w="2809103">
                  <a:extLst>
                    <a:ext uri="{9D8B030D-6E8A-4147-A177-3AD203B41FA5}">
                      <a16:colId xmlns:a16="http://schemas.microsoft.com/office/drawing/2014/main" val="2097486163"/>
                    </a:ext>
                  </a:extLst>
                </a:gridCol>
                <a:gridCol w="3130378">
                  <a:extLst>
                    <a:ext uri="{9D8B030D-6E8A-4147-A177-3AD203B41FA5}">
                      <a16:colId xmlns:a16="http://schemas.microsoft.com/office/drawing/2014/main" val="140803935"/>
                    </a:ext>
                  </a:extLst>
                </a:gridCol>
                <a:gridCol w="2255811">
                  <a:extLst>
                    <a:ext uri="{9D8B030D-6E8A-4147-A177-3AD203B41FA5}">
                      <a16:colId xmlns:a16="http://schemas.microsoft.com/office/drawing/2014/main" val="1939423180"/>
                    </a:ext>
                  </a:extLst>
                </a:gridCol>
              </a:tblGrid>
              <a:tr h="4422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Sampling</a:t>
                      </a:r>
                      <a:r>
                        <a:rPr lang="en-US" altLang="zh-CN" baseline="0" dirty="0" smtClean="0"/>
                        <a:t> rate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Number</a:t>
                      </a:r>
                      <a:r>
                        <a:rPr lang="en-US" altLang="zh-CN" baseline="0" dirty="0" smtClean="0"/>
                        <a:t> of samples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Samples</a:t>
                      </a:r>
                      <a:r>
                        <a:rPr lang="en-US" altLang="zh-CN" baseline="0" dirty="0" smtClean="0"/>
                        <a:t> overlap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Overlaping</a:t>
                      </a:r>
                      <a:r>
                        <a:rPr lang="en-US" altLang="zh-CN" dirty="0" smtClean="0"/>
                        <a:t> rate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84337"/>
                  </a:ext>
                </a:extLst>
              </a:tr>
              <a:tr h="4422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93Hz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66.4%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186391"/>
                  </a:ext>
                </a:extLst>
              </a:tr>
              <a:tr h="4422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47Hz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66.4%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14202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191788" y="682921"/>
            <a:ext cx="13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Windows set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99898"/>
              </p:ext>
            </p:extLst>
          </p:nvPr>
        </p:nvGraphicFramePr>
        <p:xfrm>
          <a:off x="773466" y="3076228"/>
          <a:ext cx="10758151" cy="2781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5826">
                  <a:extLst>
                    <a:ext uri="{9D8B030D-6E8A-4147-A177-3AD203B41FA5}">
                      <a16:colId xmlns:a16="http://schemas.microsoft.com/office/drawing/2014/main" val="931037069"/>
                    </a:ext>
                  </a:extLst>
                </a:gridCol>
                <a:gridCol w="2369712">
                  <a:extLst>
                    <a:ext uri="{9D8B030D-6E8A-4147-A177-3AD203B41FA5}">
                      <a16:colId xmlns:a16="http://schemas.microsoft.com/office/drawing/2014/main" val="159331790"/>
                    </a:ext>
                  </a:extLst>
                </a:gridCol>
                <a:gridCol w="5782613">
                  <a:extLst>
                    <a:ext uri="{9D8B030D-6E8A-4147-A177-3AD203B41FA5}">
                      <a16:colId xmlns:a16="http://schemas.microsoft.com/office/drawing/2014/main" val="306872919"/>
                    </a:ext>
                  </a:extLst>
                </a:gridCol>
              </a:tblGrid>
              <a:tr h="6856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Feature sets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Transformation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Features extracted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851611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Time domain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mean, standard deviation, variance, peak to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peak, root mean square, etc.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467562"/>
                  </a:ext>
                </a:extLst>
              </a:tr>
              <a:tr h="6856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Frequence</a:t>
                      </a:r>
                      <a:r>
                        <a:rPr lang="en-US" altLang="zh-CN" dirty="0" smtClean="0"/>
                        <a:t> domain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FFT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mean frequency, median frequency, energy of the</a:t>
                      </a:r>
                    </a:p>
                    <a:p>
                      <a:pPr algn="ctr"/>
                      <a:r>
                        <a:rPr lang="en-US" altLang="zh-CN" dirty="0" smtClean="0"/>
                        <a:t>frequency bands.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987961"/>
                  </a:ext>
                </a:extLst>
              </a:tr>
              <a:tr h="6856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Wavelet decomposition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SWT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absolute mean, standard deviation, variance, energy for every level of detail and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approximation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469193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285147" y="268163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Feature sets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73466" y="6145204"/>
            <a:ext cx="1055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FFT: </a:t>
            </a:r>
            <a:r>
              <a:rPr lang="en-US" altLang="zh-CN" dirty="0"/>
              <a:t>Fast Fourier </a:t>
            </a:r>
            <a:r>
              <a:rPr lang="en-US" altLang="zh-CN" dirty="0" smtClean="0"/>
              <a:t>Transformation(</a:t>
            </a:r>
            <a:r>
              <a:rPr lang="zh-CN" altLang="en-US" dirty="0" smtClean="0"/>
              <a:t>快速傅里叶变换</a:t>
            </a:r>
            <a:r>
              <a:rPr lang="en-US" altLang="zh-CN" dirty="0" smtClean="0"/>
              <a:t>)          SWT: Stationary Wavelet Transform(</a:t>
            </a:r>
            <a:r>
              <a:rPr lang="zh-CN" altLang="en-US" dirty="0" smtClean="0"/>
              <a:t>平稳小波变换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8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76" y="853773"/>
            <a:ext cx="9900099" cy="60042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2073" y="246231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SWT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630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073" y="246231"/>
            <a:ext cx="4607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Classification using SVM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76518" y="991673"/>
            <a:ext cx="107538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The  method of classification: support vector machines (SVM)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First step</a:t>
            </a:r>
            <a:r>
              <a:rPr lang="en-US" altLang="zh-CN" sz="2000" dirty="0"/>
              <a:t>: differentiate </a:t>
            </a:r>
            <a:r>
              <a:rPr lang="en-US" altLang="zh-CN" sz="2000" dirty="0" smtClean="0"/>
              <a:t>the anomalous windows from all the windows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Second step: </a:t>
            </a:r>
            <a:r>
              <a:rPr lang="en-US" altLang="zh-CN" sz="2000" dirty="0"/>
              <a:t>classify the type of </a:t>
            </a:r>
            <a:r>
              <a:rPr lang="en-US" altLang="zh-CN" sz="2000" dirty="0" smtClean="0"/>
              <a:t>anomaly(severe, mild, span)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Experiments: training the detector with </a:t>
            </a:r>
            <a:r>
              <a:rPr lang="en-US" altLang="zh-CN" sz="2000" dirty="0">
                <a:solidFill>
                  <a:srgbClr val="C00000"/>
                </a:solidFill>
              </a:rPr>
              <a:t>feature sets from </a:t>
            </a:r>
            <a:r>
              <a:rPr lang="en-US" altLang="zh-CN" sz="2000" dirty="0" smtClean="0">
                <a:solidFill>
                  <a:srgbClr val="C00000"/>
                </a:solidFill>
              </a:rPr>
              <a:t>different </a:t>
            </a:r>
            <a:r>
              <a:rPr lang="en-US" altLang="zh-CN" sz="2000" dirty="0">
                <a:solidFill>
                  <a:srgbClr val="C00000"/>
                </a:solidFill>
              </a:rPr>
              <a:t>domains, </a:t>
            </a:r>
            <a:r>
              <a:rPr lang="en-US" altLang="zh-CN" sz="2000" dirty="0" smtClean="0">
                <a:solidFill>
                  <a:srgbClr val="C00000"/>
                </a:solidFill>
              </a:rPr>
              <a:t>transformations and combinations</a:t>
            </a:r>
            <a:r>
              <a:rPr lang="en-US" altLang="zh-CN" sz="2000" dirty="0" smtClean="0"/>
              <a:t>. </a:t>
            </a:r>
            <a:r>
              <a:rPr lang="en-US" altLang="zh-CN" sz="2000" dirty="0"/>
              <a:t>L</a:t>
            </a:r>
            <a:r>
              <a:rPr lang="en-US" altLang="zh-CN" sz="2000" dirty="0" smtClean="0"/>
              <a:t>abelled </a:t>
            </a:r>
            <a:r>
              <a:rPr lang="en-US" altLang="zh-CN" sz="2000" dirty="0"/>
              <a:t>data consisting of 3066 windows, </a:t>
            </a:r>
            <a:r>
              <a:rPr lang="en-US" altLang="zh-CN" sz="2000" dirty="0" smtClean="0"/>
              <a:t>2073 normal </a:t>
            </a:r>
            <a:r>
              <a:rPr lang="en-US" altLang="zh-CN" sz="2000" dirty="0"/>
              <a:t>windows and 993 anomalous windows in total were used, </a:t>
            </a:r>
            <a:r>
              <a:rPr lang="en-US" altLang="zh-CN" sz="2000" dirty="0" smtClean="0"/>
              <a:t>where 1/10 of </a:t>
            </a:r>
            <a:r>
              <a:rPr lang="en-US" altLang="zh-CN" sz="2000" dirty="0"/>
              <a:t>both anomalies and normal data </a:t>
            </a:r>
            <a:r>
              <a:rPr lang="en-US" altLang="zh-CN" sz="2000" dirty="0" smtClean="0"/>
              <a:t>were used </a:t>
            </a:r>
            <a:r>
              <a:rPr lang="en-US" altLang="zh-CN" sz="2000" dirty="0"/>
              <a:t>only for testing purpose.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073" y="246231"/>
            <a:ext cx="3937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Results from training</a:t>
            </a:r>
            <a:endParaRPr lang="zh-CN" altLang="en-US" sz="32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924" y="998432"/>
            <a:ext cx="7023698" cy="571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83" y="1286254"/>
            <a:ext cx="9786803" cy="47307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2073" y="246231"/>
            <a:ext cx="4799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Results on </a:t>
            </a:r>
            <a:r>
              <a:rPr lang="en-US" altLang="zh-CN" sz="3200" b="1" dirty="0" err="1" smtClean="0"/>
              <a:t>unlabelled</a:t>
            </a:r>
            <a:r>
              <a:rPr lang="en-US" altLang="zh-CN" sz="3200" b="1" dirty="0" smtClean="0"/>
              <a:t> data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970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073" y="246231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C</a:t>
            </a:r>
            <a:r>
              <a:rPr lang="en-US" altLang="zh-CN" sz="3200" b="1" dirty="0" smtClean="0"/>
              <a:t>onclusions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82073" y="946690"/>
            <a:ext cx="1079678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This paper proposed a system that detects road surface anomalies using mobile </a:t>
            </a:r>
            <a:r>
              <a:rPr lang="en-US" altLang="zh-CN" sz="2000" dirty="0"/>
              <a:t>phones equipped with inertial sensors: accelerometers and </a:t>
            </a:r>
            <a:r>
              <a:rPr lang="en-US" altLang="zh-CN" sz="2000" dirty="0" smtClean="0"/>
              <a:t>gyroscopes.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r>
              <a:rPr lang="en-US" altLang="zh-CN" sz="2000" dirty="0"/>
              <a:t>Weakness: the orientation  of smartphones is fixed, thus it cannot be popularized among crowdsource</a:t>
            </a:r>
            <a:endParaRPr lang="zh-CN" altLang="en-US" sz="2000" dirty="0"/>
          </a:p>
          <a:p>
            <a:r>
              <a:rPr lang="en-US" altLang="zh-CN" sz="2000" dirty="0"/>
              <a:t> to collect infinite data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Something worth learning: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/>
              <a:t>The way to remove effects of vehicles’ speeds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/>
              <a:t>The way of setting windows to extract features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/>
              <a:t>High-pass filter and stationary wavelet transform to remove effects of vehicle condition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5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87262" y="2671120"/>
            <a:ext cx="928869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 For Listening</a:t>
            </a:r>
            <a:endParaRPr lang="zh-CN" altLang="en-US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884723"/>
            <a:ext cx="9199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Road Monitoring Using Smartphones: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utilize sensors equipped in smartphones to detect </a:t>
            </a:r>
            <a:r>
              <a:rPr lang="en-US" altLang="zh-CN" sz="2400" dirty="0"/>
              <a:t>road surface </a:t>
            </a:r>
            <a:r>
              <a:rPr lang="en-US" altLang="zh-CN" sz="2400" dirty="0" smtClean="0"/>
              <a:t>anomalies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04800" y="159026"/>
            <a:ext cx="2410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Introduction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04800" y="2949661"/>
            <a:ext cx="22349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Sensors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Accelerometer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Gyroscope(</a:t>
            </a:r>
            <a:r>
              <a:rPr lang="zh-CN" altLang="en-US" sz="2000" dirty="0" smtClean="0"/>
              <a:t>陀螺仪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GPS</a:t>
            </a:r>
            <a:endParaRPr lang="en-US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256640" y="2949661"/>
            <a:ext cx="28745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Road </a:t>
            </a:r>
            <a:r>
              <a:rPr lang="en-US" altLang="zh-CN" sz="2000" b="1" dirty="0"/>
              <a:t>surface </a:t>
            </a:r>
            <a:r>
              <a:rPr lang="en-US" altLang="zh-CN" sz="2000" b="1" dirty="0" smtClean="0"/>
              <a:t>anomalies: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P</a:t>
            </a:r>
            <a:r>
              <a:rPr lang="en-US" altLang="zh-CN" sz="2000" dirty="0" smtClean="0"/>
              <a:t>otholes </a:t>
            </a:r>
            <a:r>
              <a:rPr lang="en-US" altLang="zh-CN" sz="2000" dirty="0"/>
              <a:t>and </a:t>
            </a:r>
            <a:r>
              <a:rPr lang="en-US" altLang="zh-CN" sz="2000" dirty="0" smtClean="0"/>
              <a:t>cracks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Manholes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Speed bumps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Road </a:t>
            </a:r>
            <a:r>
              <a:rPr lang="en-US" altLang="zh-CN" sz="2000" dirty="0" smtClean="0"/>
              <a:t>joints</a:t>
            </a:r>
            <a:endParaRPr lang="en-US" altLang="zh-CN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520" y="3062836"/>
            <a:ext cx="3004257" cy="209110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32" y="3062836"/>
            <a:ext cx="3384117" cy="20911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9116" y="5870119"/>
            <a:ext cx="2595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Significance</a:t>
            </a:r>
            <a:r>
              <a:rPr lang="zh-CN" altLang="en-US" sz="2800" dirty="0" smtClean="0">
                <a:solidFill>
                  <a:srgbClr val="C00000"/>
                </a:solidFill>
              </a:rPr>
              <a:t>？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57276" y="5870119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Advantage??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0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1237" y="259006"/>
            <a:ext cx="2410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Introduction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609422" y="1398440"/>
            <a:ext cx="1737976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Experiments</a:t>
            </a:r>
            <a:endParaRPr lang="en-US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3221896" y="5363792"/>
            <a:ext cx="4761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400" dirty="0" smtClean="0">
                <a:solidFill>
                  <a:prstClr val="black"/>
                </a:solidFill>
              </a:rPr>
              <a:t>A </a:t>
            </a:r>
            <a:r>
              <a:rPr lang="en-US" altLang="zh-CN" sz="2400" dirty="0" err="1">
                <a:solidFill>
                  <a:prstClr val="black"/>
                </a:solidFill>
              </a:rPr>
              <a:t>RoADS</a:t>
            </a:r>
            <a:r>
              <a:rPr lang="en-US" altLang="zh-CN" sz="2400" dirty="0">
                <a:solidFill>
                  <a:prstClr val="black"/>
                </a:solidFill>
              </a:rPr>
              <a:t> system=smart phone + car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5126319" y="2014946"/>
            <a:ext cx="476518" cy="63094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82102" y="259009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Data</a:t>
            </a:r>
            <a:endParaRPr lang="zh-CN" altLang="en-US" sz="2400" dirty="0"/>
          </a:p>
        </p:txBody>
      </p:sp>
      <p:sp>
        <p:nvSpPr>
          <p:cNvPr id="11" name="下箭头 10"/>
          <p:cNvSpPr/>
          <p:nvPr/>
        </p:nvSpPr>
        <p:spPr>
          <a:xfrm>
            <a:off x="5126319" y="3026389"/>
            <a:ext cx="476518" cy="63094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02837" y="3051759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Preprocessing, Processing, Extract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751269" y="362690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Features</a:t>
            </a:r>
            <a:endParaRPr lang="zh-CN" altLang="en-US" sz="2400" dirty="0"/>
          </a:p>
        </p:txBody>
      </p:sp>
      <p:sp>
        <p:nvSpPr>
          <p:cNvPr id="14" name="下箭头 13"/>
          <p:cNvSpPr/>
          <p:nvPr/>
        </p:nvSpPr>
        <p:spPr>
          <a:xfrm>
            <a:off x="5126319" y="4047814"/>
            <a:ext cx="476518" cy="63094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617806" y="4081664"/>
            <a:ext cx="97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raining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751269" y="4751835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Detector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388289" y="981298"/>
            <a:ext cx="3054041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Main jobs of the paper: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91449" y="6100490"/>
            <a:ext cx="6362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r>
              <a:rPr lang="en-US" altLang="zh-CN" sz="2400" dirty="0" smtClean="0"/>
              <a:t>ccuracy </a:t>
            </a:r>
            <a:r>
              <a:rPr lang="en-US" altLang="zh-CN" sz="2400" dirty="0"/>
              <a:t>of </a:t>
            </a:r>
            <a:r>
              <a:rPr lang="zh-CN" altLang="en-US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≈ </a:t>
            </a:r>
            <a:r>
              <a:rPr lang="en-US" altLang="zh-CN" sz="2400" dirty="0" smtClean="0"/>
              <a:t>90</a:t>
            </a:r>
            <a:r>
              <a:rPr lang="en-US" altLang="zh-CN" sz="2400" dirty="0"/>
              <a:t>% </a:t>
            </a:r>
            <a:r>
              <a:rPr lang="en-US" altLang="zh-CN" sz="2400" dirty="0" smtClean="0"/>
              <a:t>on detecting </a:t>
            </a:r>
            <a:r>
              <a:rPr lang="en-US" altLang="zh-CN" sz="2400" dirty="0"/>
              <a:t>severe anomalies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617806" y="208601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Collect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3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2073" y="246231"/>
            <a:ext cx="3478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Experiment design</a:t>
            </a:r>
            <a:endParaRPr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14964" r="3348" b="17474"/>
          <a:stretch/>
        </p:blipFill>
        <p:spPr>
          <a:xfrm>
            <a:off x="382073" y="1140099"/>
            <a:ext cx="6747302" cy="352205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28079" y="1230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94646" y="831006"/>
            <a:ext cx="52214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Smartphones:</a:t>
            </a:r>
            <a:r>
              <a:rPr lang="en-US" altLang="zh-CN" sz="2000" b="1" dirty="0"/>
              <a:t> </a:t>
            </a:r>
            <a:r>
              <a:rPr lang="en-US" altLang="zh-CN" sz="2000" dirty="0"/>
              <a:t>Samsung Galaxy </a:t>
            </a:r>
            <a:r>
              <a:rPr lang="en-US" altLang="zh-CN" sz="2000" dirty="0" smtClean="0"/>
              <a:t>S2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Placement: </a:t>
            </a:r>
            <a:r>
              <a:rPr lang="en-US" altLang="zh-CN" sz="2000" dirty="0" smtClean="0"/>
              <a:t>fixed on windshield(</a:t>
            </a:r>
            <a:r>
              <a:rPr lang="zh-CN" altLang="en-US" sz="2000" dirty="0" smtClean="0"/>
              <a:t>挡风玻璃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Sensors used: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Accelerometor</a:t>
            </a:r>
            <a:r>
              <a:rPr lang="en-US" altLang="zh-CN" sz="2000" dirty="0" smtClean="0"/>
              <a:t>, detect vibration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GPS, detect position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Gyroscope, differentiate anomalies that spanning the road and potholes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Sampling rate: </a:t>
            </a:r>
            <a:r>
              <a:rPr lang="en-US" altLang="zh-CN" sz="2000" dirty="0" smtClean="0"/>
              <a:t>47Hz, 93Hz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City of the detected road: </a:t>
            </a:r>
            <a:r>
              <a:rPr lang="en-US" altLang="zh-CN" sz="2000" dirty="0" err="1"/>
              <a:t>Vlora</a:t>
            </a:r>
            <a:r>
              <a:rPr lang="en-US" altLang="zh-CN" sz="2000" dirty="0"/>
              <a:t> in </a:t>
            </a:r>
            <a:r>
              <a:rPr lang="en-US" altLang="zh-CN" sz="2000" dirty="0" smtClean="0"/>
              <a:t>Albania, </a:t>
            </a:r>
            <a:r>
              <a:rPr lang="en-US" altLang="zh-CN" sz="2000" dirty="0" err="1" smtClean="0"/>
              <a:t>Enschede</a:t>
            </a:r>
            <a:r>
              <a:rPr lang="en-US" altLang="zh-CN" sz="2000" dirty="0" smtClean="0"/>
              <a:t> in Netherlands 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481071" y="463821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Smartphone orientation inside the car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8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2073" y="246231"/>
            <a:ext cx="2794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Data collection</a:t>
            </a:r>
            <a:endParaRPr lang="zh-CN" altLang="en-US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02" y="1441021"/>
            <a:ext cx="9650569" cy="352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2073" y="246231"/>
            <a:ext cx="2634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Data labelling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82073" y="1004552"/>
            <a:ext cx="10959921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Multiple times over the same road segment,</a:t>
            </a:r>
            <a:r>
              <a:rPr lang="en-US" altLang="zh-CN" sz="2000" dirty="0"/>
              <a:t> every time with different speed and tried to hit the anomaly in different angles.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Labelling by the </a:t>
            </a:r>
            <a:r>
              <a:rPr lang="en-US" altLang="zh-CN" sz="2000" dirty="0"/>
              <a:t>microphone and the camera of the phone.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382073" y="2768958"/>
            <a:ext cx="104490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The anomalous </a:t>
            </a:r>
            <a:r>
              <a:rPr lang="en-US" altLang="zh-CN" sz="2000" dirty="0" smtClean="0"/>
              <a:t>data were </a:t>
            </a:r>
            <a:r>
              <a:rPr lang="en-US" altLang="zh-CN" sz="2000" dirty="0"/>
              <a:t>divided into 3 event </a:t>
            </a:r>
            <a:r>
              <a:rPr lang="en-US" altLang="zh-CN" sz="2000" dirty="0" smtClean="0"/>
              <a:t>classes: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solidFill>
                  <a:srgbClr val="C00000"/>
                </a:solidFill>
              </a:rPr>
              <a:t>Severe</a:t>
            </a:r>
            <a:r>
              <a:rPr lang="en-US" altLang="zh-CN" sz="2000" dirty="0" smtClean="0"/>
              <a:t>, in this category we labelled sunk-in </a:t>
            </a:r>
            <a:r>
              <a:rPr lang="en-US" altLang="zh-CN" sz="2000" dirty="0"/>
              <a:t>manholes, small potholes </a:t>
            </a:r>
            <a:r>
              <a:rPr lang="en-US" altLang="zh-CN" sz="2000" dirty="0" smtClean="0"/>
              <a:t>and deteriorated </a:t>
            </a:r>
            <a:r>
              <a:rPr lang="en-US" altLang="zh-CN" sz="2000" dirty="0"/>
              <a:t>and heavily patched road segments</a:t>
            </a:r>
            <a:r>
              <a:rPr lang="en-US" altLang="zh-CN" sz="20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</a:rPr>
              <a:t>Mild</a:t>
            </a:r>
            <a:r>
              <a:rPr lang="en-US" altLang="zh-CN" sz="2000" dirty="0"/>
              <a:t>, in this category we placed all those anomalies that happened only </a:t>
            </a:r>
            <a:r>
              <a:rPr lang="en-US" altLang="zh-CN" sz="2000" dirty="0" smtClean="0"/>
              <a:t>in one </a:t>
            </a:r>
            <a:r>
              <a:rPr lang="en-US" altLang="zh-CN" sz="2000" dirty="0"/>
              <a:t>side of the car such as cracks, one side patches, one side bumps</a:t>
            </a:r>
            <a:r>
              <a:rPr lang="en-US" altLang="zh-CN" sz="20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</a:rPr>
              <a:t>Span</a:t>
            </a:r>
            <a:r>
              <a:rPr lang="en-US" altLang="zh-CN" sz="2000" dirty="0"/>
              <a:t>, in this category were placed road-wide (transversal) bumps, road </a:t>
            </a:r>
            <a:r>
              <a:rPr lang="en-US" altLang="zh-CN" sz="2000" dirty="0" smtClean="0"/>
              <a:t>expansion </a:t>
            </a:r>
            <a:r>
              <a:rPr lang="en-US" altLang="zh-CN" sz="2000" dirty="0"/>
              <a:t>joins, patches across the road, thick paint, bumps across the </a:t>
            </a:r>
            <a:r>
              <a:rPr lang="en-US" altLang="zh-CN" sz="2000" dirty="0" smtClean="0"/>
              <a:t>road and </a:t>
            </a:r>
            <a:r>
              <a:rPr lang="en-US" altLang="zh-CN" sz="2000" dirty="0"/>
              <a:t>speed humps.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18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2073" y="246231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Dealing with speed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82073" y="960447"/>
            <a:ext cx="11518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Speed </a:t>
            </a:r>
            <a:r>
              <a:rPr lang="en-US" altLang="zh-CN" sz="2000" dirty="0"/>
              <a:t>dependency</a:t>
            </a:r>
            <a:r>
              <a:rPr lang="en-US" altLang="zh-CN" sz="2000" dirty="0" smtClean="0"/>
              <a:t>: while </a:t>
            </a:r>
            <a:r>
              <a:rPr lang="en-US" altLang="zh-CN" sz="2000" dirty="0"/>
              <a:t>driving with </a:t>
            </a:r>
            <a:r>
              <a:rPr lang="en-US" altLang="zh-CN" sz="2000" dirty="0" smtClean="0"/>
              <a:t>different </a:t>
            </a:r>
            <a:r>
              <a:rPr lang="en-US" altLang="zh-CN" sz="2000" dirty="0"/>
              <a:t>speeds over the same anomaly on the </a:t>
            </a:r>
            <a:r>
              <a:rPr lang="en-US" altLang="zh-CN" sz="2000" dirty="0" smtClean="0"/>
              <a:t>road, the </a:t>
            </a:r>
            <a:r>
              <a:rPr lang="en-US" altLang="zh-CN" sz="2000" dirty="0"/>
              <a:t>signal has </a:t>
            </a:r>
            <a:r>
              <a:rPr lang="en-US" altLang="zh-CN" sz="2000" dirty="0" smtClean="0"/>
              <a:t>different </a:t>
            </a:r>
            <a:r>
              <a:rPr lang="en-US" altLang="zh-CN" sz="2000" dirty="0"/>
              <a:t>peaks. 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73" y="2105551"/>
            <a:ext cx="10780334" cy="405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073" y="246231"/>
            <a:ext cx="2943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Deal with speed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17997" y="1134137"/>
            <a:ext cx="108440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How to remove effects of vehicles’ speed ?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Idea: the resemblance </a:t>
            </a:r>
            <a:r>
              <a:rPr lang="en-US" altLang="zh-CN" sz="2000" dirty="0"/>
              <a:t>with radio </a:t>
            </a:r>
            <a:r>
              <a:rPr lang="en-US" altLang="zh-CN" sz="2000" dirty="0" smtClean="0"/>
              <a:t>technology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Answer: envelope </a:t>
            </a:r>
            <a:r>
              <a:rPr lang="en-US" altLang="zh-CN" sz="2000" dirty="0" smtClean="0">
                <a:solidFill>
                  <a:srgbClr val="C00000"/>
                </a:solidFill>
              </a:rPr>
              <a:t>demodulation(</a:t>
            </a:r>
            <a:r>
              <a:rPr lang="zh-CN" altLang="en-US" sz="2000" dirty="0" smtClean="0">
                <a:solidFill>
                  <a:srgbClr val="C00000"/>
                </a:solidFill>
              </a:rPr>
              <a:t>解调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accelerometer signal measuring complex </a:t>
            </a:r>
            <a:r>
              <a:rPr lang="en-US" altLang="zh-CN" sz="2000" dirty="0" smtClean="0"/>
              <a:t>mechanical vibrations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Demodulated </a:t>
            </a:r>
            <a:r>
              <a:rPr lang="en-US" altLang="zh-CN" sz="2000" dirty="0"/>
              <a:t>signal </a:t>
            </a:r>
            <a:r>
              <a:rPr lang="en-US" altLang="zh-CN" sz="2000" dirty="0" err="1"/>
              <a:t>dS</a:t>
            </a:r>
            <a:r>
              <a:rPr lang="en-US" altLang="zh-CN" sz="2000" dirty="0"/>
              <a:t> is computed from the raw signal S </a:t>
            </a:r>
            <a:r>
              <a:rPr lang="en-US" altLang="zh-CN" sz="2000" dirty="0" smtClean="0"/>
              <a:t>based on equation: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97" y="3534794"/>
            <a:ext cx="3285088" cy="8573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499" y="3534794"/>
            <a:ext cx="3304302" cy="969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17997" y="4392132"/>
                <a:ext cx="1129193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sym typeface="Symbol" panose="05050102010706020507" pitchFamily="18" charset="2"/>
                  </a:rPr>
                  <a:t>t is the time, 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is the function composition, 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E </a:t>
                </a:r>
                <a:r>
                  <a:rPr lang="en-US" altLang="zh-CN" sz="2000" dirty="0"/>
                  <a:t>is a moving average </a:t>
                </a:r>
                <a:r>
                  <a:rPr lang="en-US" altLang="zh-CN" sz="2000" dirty="0" smtClean="0"/>
                  <a:t>filter</a:t>
                </a:r>
                <a:r>
                  <a:rPr lang="en-US" altLang="zh-CN" sz="2000" dirty="0"/>
                  <a:t>, </a:t>
                </a:r>
                <a:r>
                  <a:rPr lang="en-US" altLang="zh-CN" sz="2000" dirty="0" smtClean="0"/>
                  <a:t>see with </a:t>
                </a:r>
                <a:r>
                  <a:rPr lang="en-US" altLang="zh-CN" sz="2000" dirty="0"/>
                  <a:t>a large window (M=2000 samples rolling window), 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H </a:t>
                </a:r>
                <a:r>
                  <a:rPr lang="en-US" altLang="zh-CN" sz="2000" dirty="0"/>
                  <a:t>is the </a:t>
                </a:r>
                <a:r>
                  <a:rPr lang="en-US" altLang="zh-CN" sz="2000" dirty="0" smtClean="0"/>
                  <a:t>high-pass filter,</a:t>
                </a:r>
                <a:r>
                  <a:rPr lang="en-US" altLang="zh-CN" sz="2000" dirty="0"/>
                  <a:t> remove the low-frequency components, such as turns, acceleration, deceleration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𝑎𝑐𝑐</m:t>
                        </m:r>
                      </m:sub>
                    </m:sSub>
                    <m:r>
                      <a:rPr lang="en-US" altLang="zh-CN" sz="2000" b="0" i="0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is the x-axis accelerometer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97" y="4392132"/>
                <a:ext cx="11291930" cy="1938992"/>
              </a:xfrm>
              <a:prstGeom prst="rect">
                <a:avLst/>
              </a:prstGeom>
              <a:blipFill>
                <a:blip r:embed="rId4"/>
                <a:stretch>
                  <a:fillRect l="-594" b="-1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4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073" y="246231"/>
            <a:ext cx="2943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Deal with speed</a:t>
            </a:r>
            <a:endParaRPr lang="zh-CN" altLang="en-US" sz="32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03" y="1457736"/>
            <a:ext cx="11703528" cy="423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主题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</TotalTime>
  <Words>693</Words>
  <Application>Microsoft Office PowerPoint</Application>
  <PresentationFormat>宽屏</PresentationFormat>
  <Paragraphs>106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Arial</vt:lpstr>
      <vt:lpstr>Arial</vt:lpstr>
      <vt:lpstr>Cambria Math</vt:lpstr>
      <vt:lpstr>Symbol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Wonder Harvien</dc:creator>
  <cp:lastModifiedBy>Wonder Harvien</cp:lastModifiedBy>
  <cp:revision>52</cp:revision>
  <dcterms:created xsi:type="dcterms:W3CDTF">2019-05-30T12:16:40Z</dcterms:created>
  <dcterms:modified xsi:type="dcterms:W3CDTF">2019-06-01T03:25:58Z</dcterms:modified>
</cp:coreProperties>
</file>