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2" r:id="rId4"/>
    <p:sldId id="265" r:id="rId5"/>
    <p:sldId id="257" r:id="rId6"/>
    <p:sldId id="258" r:id="rId7"/>
    <p:sldId id="264" r:id="rId8"/>
    <p:sldId id="269" r:id="rId9"/>
    <p:sldId id="270" r:id="rId10"/>
    <p:sldId id="259" r:id="rId11"/>
    <p:sldId id="268" r:id="rId12"/>
    <p:sldId id="263" r:id="rId13"/>
    <p:sldId id="260" r:id="rId14"/>
    <p:sldId id="261" r:id="rId15"/>
    <p:sldId id="266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118" autoAdjust="0"/>
  </p:normalViewPr>
  <p:slideViewPr>
    <p:cSldViewPr snapToGrid="0">
      <p:cViewPr>
        <p:scale>
          <a:sx n="66" d="100"/>
          <a:sy n="66" d="100"/>
        </p:scale>
        <p:origin x="90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AE6FC-9ACE-4166-AF88-E03FC34F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8B76C6-3079-43F0-B2AA-EB40DC657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71729-E115-4DBB-A190-3EF79F3C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2BE-7261-4AED-B4E8-381A4AC9FB3A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C42E5-04C2-4475-BCC4-D08BD99C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46265-1E4B-4DAC-A7C0-BD654B2A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BDB-C746-43F6-9EEE-29CAEFE48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03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FBD5F-772A-411E-B38C-8FC3B53E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18A566-7F62-45D2-9606-9407FC366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FE41A-7BB6-4BF1-85FE-02317DE9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2BE-7261-4AED-B4E8-381A4AC9FB3A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348C3-EF1A-4579-82A2-A710B2C6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607CD-4B2A-4980-AB54-E351CA9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BDB-C746-43F6-9EEE-29CAEFE48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0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37F949-4BE8-403E-9028-8991DEFFC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3D298F-DD23-4606-8174-415C7EF1B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94B37-BD0F-4831-A722-A93BB1A8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2BE-7261-4AED-B4E8-381A4AC9FB3A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58959-E584-4CC6-92EC-3F7FC3BA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C2707-04BE-4913-A728-8479BA6F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BDB-C746-43F6-9EEE-29CAEFE48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69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FD41E-ABC0-464E-AD0E-E25752BB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5D153-ACDD-432C-9F06-82B63150B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5A65E-A0B3-4D36-846E-2BA79A67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2BE-7261-4AED-B4E8-381A4AC9FB3A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610D0-99C1-44DC-AD38-BEDD645A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862CD-6B04-4317-8A42-F9DF8490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BDB-C746-43F6-9EEE-29CAEFE48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88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9CFE6-E290-44B8-ADD1-53231547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42419E-5BE3-4E0B-B25E-A8EBF009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B8808-9C10-49C1-9264-B499D094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2BE-7261-4AED-B4E8-381A4AC9FB3A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DD7F8-AEBF-4ABB-817C-19929204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34A77-96D8-4762-AF7B-F64C65F6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BDB-C746-43F6-9EEE-29CAEFE48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9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1E672-ECA2-450D-BBFF-F6188090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9C60E-77F5-4779-B859-C4F0EE9CD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F1AE1A-3474-42B5-A1D5-DBA7E6217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D72A9-FDC5-4254-9C23-8DE8ABCC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2BE-7261-4AED-B4E8-381A4AC9FB3A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DF7BEC-A39A-4AC1-941E-EF684503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BE8D22-76CC-4AD6-A8F1-C43C42F3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BDB-C746-43F6-9EEE-29CAEFE48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5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4B9AB-7140-4323-A743-F7101813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D875D-BBFF-4A6C-990D-B94D5BAEB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60B26E-19DB-4531-8AFA-3B545A142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4C1D0E-71C6-4284-BD5E-9BBAB9708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14CEC7-C6DD-49D4-A631-95380D989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1848B2-0F9F-43FF-A1CA-8F48A0B6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2BE-7261-4AED-B4E8-381A4AC9FB3A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4384E5-F66B-468C-A7FB-A2897C25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895890-1ABC-4E9A-9884-152E082E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BDB-C746-43F6-9EEE-29CAEFE48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8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FB371-362B-4663-AA05-7E8FA3DD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1841F6-85ED-4FBE-963A-FC70BB38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2BE-7261-4AED-B4E8-381A4AC9FB3A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87E78A-9612-4532-A199-7409D263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5C4656-A7B9-47D4-8F95-C36BF7BA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BDB-C746-43F6-9EEE-29CAEFE48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0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06AB2D-46D5-4579-A11E-E77470D0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2BE-7261-4AED-B4E8-381A4AC9FB3A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D4278A-1EFC-4744-823A-C96B9E6B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5F56E3-A62E-43DE-A6BD-B7BC1D5E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BDB-C746-43F6-9EEE-29CAEFE48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22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EF24-521D-40BA-A37C-522C3F08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CCD53-40A9-4C4E-890A-28A8B3973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BD79EA-7331-4131-AF96-AB1E1803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84EA5-2A8D-4E90-AA16-8D53682E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2BE-7261-4AED-B4E8-381A4AC9FB3A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FC2F4-F5DD-453C-933D-EA09B778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6A1701-1409-45BA-B916-E12A9395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BDB-C746-43F6-9EEE-29CAEFE48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1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56560-6E03-4E1B-B42F-9C50DD4C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1F052F-A78A-4B13-A44D-30D1F8D1E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2CAD46-C18C-4A93-8E25-FD959A358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B823E3-4D70-4986-81D5-010974A4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52BE-7261-4AED-B4E8-381A4AC9FB3A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266DA7-69F4-4D37-B65A-4F0A399D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69351-D78A-47AA-8D43-60D07560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BDB-C746-43F6-9EEE-29CAEFE48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5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93BA5-11A4-4A40-9B28-800220E4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EE8688-F868-400E-99D5-2459F526C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83E0B-6D02-4B01-858E-F69129E73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52BE-7261-4AED-B4E8-381A4AC9FB3A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F19BE-E9A6-41F6-8281-C2153F142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99D3E-A401-4286-AF4C-46A88ED49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6BDB-C746-43F6-9EEE-29CAEFE48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C4EEB-EEC0-4714-A817-099852822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err="1"/>
              <a:t>ArcFace</a:t>
            </a:r>
            <a:endParaRPr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C23C9D-4BAE-4238-A99A-08C560052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3555" y="3650016"/>
            <a:ext cx="9764889" cy="1655762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Additive Angular Margin Loss for Deep Face Recognition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9804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84B848-F9F2-47C1-9F2D-A9B46EC3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300" y="1027906"/>
            <a:ext cx="8779400" cy="54343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5E2CE-7AA6-4E92-BEE3-C533D907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损失计算</a:t>
            </a:r>
          </a:p>
        </p:txBody>
      </p:sp>
    </p:spTree>
    <p:extLst>
      <p:ext uri="{BB962C8B-B14F-4D97-AF65-F5344CB8AC3E}">
        <p14:creationId xmlns:p14="http://schemas.microsoft.com/office/powerpoint/2010/main" val="368881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66349B9-3B64-4E51-9453-39F49D3F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损失计算</a:t>
            </a:r>
          </a:p>
        </p:txBody>
      </p:sp>
      <p:pic>
        <p:nvPicPr>
          <p:cNvPr id="1026" name="Picture 2" descr="https://img-blog.csdnimg.cn/20190311135227905.png?x-oss-process=image/watermark,type_ZmFuZ3poZW5naGVpdGk,shadow_10,text_aHR0cHM6Ly9ibG9nLmNzZG4ubmV0L3dlaXhpbl80MjU0NjQ5Ng==,size_16,color_FFFFFF,t_70">
            <a:extLst>
              <a:ext uri="{FF2B5EF4-FFF2-40B4-BE49-F238E27FC236}">
                <a16:creationId xmlns:a16="http://schemas.microsoft.com/office/drawing/2014/main" id="{DBC31B18-19C1-4480-9370-F42869CC2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48" y="1181207"/>
            <a:ext cx="7291055" cy="319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8F1F21D3-9A0B-45D3-B337-385089960B21}"/>
              </a:ext>
            </a:extLst>
          </p:cNvPr>
          <p:cNvGrpSpPr/>
          <p:nvPr/>
        </p:nvGrpSpPr>
        <p:grpSpPr>
          <a:xfrm>
            <a:off x="2238932" y="4251409"/>
            <a:ext cx="7753470" cy="2241466"/>
            <a:chOff x="2432038" y="1348125"/>
            <a:chExt cx="7753470" cy="224146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EC3DD98-8454-4B92-BC44-8313BE015A43}"/>
                </a:ext>
              </a:extLst>
            </p:cNvPr>
            <p:cNvGrpSpPr/>
            <p:nvPr/>
          </p:nvGrpSpPr>
          <p:grpSpPr>
            <a:xfrm>
              <a:off x="5936681" y="1397970"/>
              <a:ext cx="2166818" cy="2176768"/>
              <a:chOff x="5925692" y="597932"/>
              <a:chExt cx="2166818" cy="2176768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D0A299C7-FEB4-4F8F-8EC9-E5C4607A6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V="1">
                <a:off x="6992046" y="612221"/>
                <a:ext cx="1095528" cy="106694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BACB33F9-DA6B-4528-8B30-5C4CB24C4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5911403" y="623738"/>
                <a:ext cx="1095528" cy="106694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03DFF471-CD26-484D-8A7A-7B00EBB3B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5944323" y="1693461"/>
                <a:ext cx="1095528" cy="1066949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96397F87-CCB4-48BC-A6F6-BA1B7831B1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7011272" y="1693460"/>
                <a:ext cx="1095528" cy="1066949"/>
              </a:xfrm>
              <a:prstGeom prst="rect">
                <a:avLst/>
              </a:prstGeom>
            </p:spPr>
          </p:pic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F4DBD7A-07E8-43E9-86CF-0FD41A0B7B6B}"/>
                </a:ext>
              </a:extLst>
            </p:cNvPr>
            <p:cNvGrpSpPr/>
            <p:nvPr/>
          </p:nvGrpSpPr>
          <p:grpSpPr>
            <a:xfrm>
              <a:off x="8001551" y="1348125"/>
              <a:ext cx="2183957" cy="2241466"/>
              <a:chOff x="8980744" y="545534"/>
              <a:chExt cx="2183957" cy="2241466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7AE9C00D-4955-4FEB-8888-E1A478976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 flipV="1">
                <a:off x="10054883" y="555283"/>
                <a:ext cx="1114581" cy="1105054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FB76AA63-5AD9-41C1-A8CE-D956A8B79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10054883" y="1677183"/>
                <a:ext cx="1114581" cy="1105054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2459468F-DB37-4870-A602-3B48A9E9C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8975980" y="550298"/>
                <a:ext cx="1114581" cy="1105054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F0B9489D-766A-484C-8365-E97779062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 flipH="1">
                <a:off x="8975981" y="1677183"/>
                <a:ext cx="1114581" cy="1105054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C08E99B-C35D-45E3-AADB-B8136B7FFDC4}"/>
                </a:ext>
              </a:extLst>
            </p:cNvPr>
            <p:cNvGrpSpPr/>
            <p:nvPr/>
          </p:nvGrpSpPr>
          <p:grpSpPr>
            <a:xfrm>
              <a:off x="2432038" y="1492614"/>
              <a:ext cx="1924867" cy="1987480"/>
              <a:chOff x="2906488" y="376145"/>
              <a:chExt cx="1924867" cy="198748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F1332260-EC86-4FD6-87C2-ABC2FA74A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9196" y="376145"/>
                <a:ext cx="962159" cy="1009791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FB805E23-922F-4C58-9E8B-CBC49D38F5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800000" flipV="1">
                <a:off x="2914017" y="376145"/>
                <a:ext cx="962159" cy="1009791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F7938606-5C05-40DF-B13B-F31508847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V="1">
                <a:off x="3869195" y="1353632"/>
                <a:ext cx="962159" cy="1009791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B562B274-2D8E-4FEA-A82F-30B801495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800000">
                <a:off x="2906488" y="1353834"/>
                <a:ext cx="962159" cy="1009791"/>
              </a:xfrm>
              <a:prstGeom prst="rect">
                <a:avLst/>
              </a:prstGeom>
            </p:spPr>
          </p:pic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87D61BF-CD48-4301-8DB5-1CEC3C8A10D5}"/>
                </a:ext>
              </a:extLst>
            </p:cNvPr>
            <p:cNvGrpSpPr/>
            <p:nvPr/>
          </p:nvGrpSpPr>
          <p:grpSpPr>
            <a:xfrm>
              <a:off x="4149949" y="1441258"/>
              <a:ext cx="1965719" cy="2038634"/>
              <a:chOff x="4479880" y="324789"/>
              <a:chExt cx="1965719" cy="2038634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916D6961-3492-4C3D-88E9-1CE414A143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 flipV="1">
                <a:off x="5435808" y="343841"/>
                <a:ext cx="1019317" cy="1000265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0040B986-2F7D-4460-8AF6-1902A2BCE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400000" flipV="1">
                <a:off x="4479880" y="1344106"/>
                <a:ext cx="1019317" cy="1000265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D10EFB62-CB08-4766-B1A8-65EC48315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4470354" y="334315"/>
                <a:ext cx="1019317" cy="1000265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8776A155-13A6-4E54-9571-F228E56A4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400000">
                <a:off x="5426282" y="1353632"/>
                <a:ext cx="1019317" cy="100026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545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24A8F20-49D0-463A-B47F-0735D30ED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02" y="1690688"/>
            <a:ext cx="6909376" cy="4879632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F012453-34C2-47AF-AB45-4A12C7F2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损失计算</a:t>
            </a:r>
          </a:p>
        </p:txBody>
      </p:sp>
    </p:spTree>
    <p:extLst>
      <p:ext uri="{BB962C8B-B14F-4D97-AF65-F5344CB8AC3E}">
        <p14:creationId xmlns:p14="http://schemas.microsoft.com/office/powerpoint/2010/main" val="322251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2C546A0F-2512-4684-A985-F31FCA38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损失计算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EE3A65-CF4D-41F2-879C-C057D20C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1" y="1919077"/>
            <a:ext cx="11917438" cy="301984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8E2EB2B-9CAA-422C-A6D1-0ADC4FE21274}"/>
              </a:ext>
            </a:extLst>
          </p:cNvPr>
          <p:cNvSpPr/>
          <p:nvPr/>
        </p:nvSpPr>
        <p:spPr>
          <a:xfrm>
            <a:off x="2692400" y="1919077"/>
            <a:ext cx="5270500" cy="3019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9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5E2CE-7AA6-4E92-BEE3-C533D907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8F1744-2A1C-48D4-AA93-2BF835AD8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5980"/>
            <a:ext cx="12192000" cy="37245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23EBB2-1C9B-4449-BBD8-C25BA5BC1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690" y="1266113"/>
            <a:ext cx="3507601" cy="4245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DA4BE64-F725-4247-9725-F89A5FD20373}"/>
              </a:ext>
            </a:extLst>
          </p:cNvPr>
          <p:cNvSpPr/>
          <p:nvPr/>
        </p:nvSpPr>
        <p:spPr>
          <a:xfrm>
            <a:off x="198783" y="4147930"/>
            <a:ext cx="5897217" cy="583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5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C33B67B-C89F-4A2C-A88F-71DAC1BA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探索实验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C70458-2D06-439D-A660-C5E775A66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04" y="2231206"/>
            <a:ext cx="4382703" cy="30933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785DAE-AB6A-43C2-B724-0C953B4DF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580" y="2231206"/>
            <a:ext cx="4320599" cy="30933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D731AD-DBEA-47F2-83B7-982701EB0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0" y="5740728"/>
            <a:ext cx="6604000" cy="111727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541B85E-031C-4BB2-8A2E-932FD5C1F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230" y="757393"/>
            <a:ext cx="5844080" cy="14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57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D6923AA-E739-4C66-AE0A-8D8853D5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探索实验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BDE2AE-E9B3-498E-B557-038E19FBB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"/>
          <a:stretch/>
        </p:blipFill>
        <p:spPr>
          <a:xfrm>
            <a:off x="1928061" y="2062375"/>
            <a:ext cx="6612834" cy="46704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C3B78CF-68A3-4215-87BB-659E38F3D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652" y="553290"/>
            <a:ext cx="5658939" cy="1320920"/>
          </a:xfrm>
          <a:prstGeom prst="rect">
            <a:avLst/>
          </a:prstGeom>
        </p:spPr>
      </p:pic>
      <p:pic>
        <p:nvPicPr>
          <p:cNvPr id="1026" name="Picture 2" descr="https://gss0.bdstatic.com/94o3dSag_xI4khGkpoWK1HF6hhy/baike/c0%3Dbaike80%2C5%2C5%2C80%2C26/sign=9342b47df036afc31a013737d27080a1/c75c10385343fbf2221c5f9eb77eca8065388f5f.jpg">
            <a:extLst>
              <a:ext uri="{FF2B5EF4-FFF2-40B4-BE49-F238E27FC236}">
                <a16:creationId xmlns:a16="http://schemas.microsoft.com/office/drawing/2014/main" id="{769B3B2D-989E-4BE3-8564-4B261AC03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544" y="2630210"/>
            <a:ext cx="2771612" cy="273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67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B5761F1-4DA1-42DF-94B2-34490D0BFF81}"/>
              </a:ext>
            </a:extLst>
          </p:cNvPr>
          <p:cNvGrpSpPr/>
          <p:nvPr/>
        </p:nvGrpSpPr>
        <p:grpSpPr>
          <a:xfrm>
            <a:off x="1771650" y="1560743"/>
            <a:ext cx="8648700" cy="4424270"/>
            <a:chOff x="1625600" y="2184400"/>
            <a:chExt cx="7620000" cy="376853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8145642-5BE1-4AE3-84E5-27013EA79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6766" y="2386806"/>
              <a:ext cx="7458834" cy="3566133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754B15D-E41C-4723-8B59-E7DD21CD141A}"/>
                </a:ext>
              </a:extLst>
            </p:cNvPr>
            <p:cNvSpPr/>
            <p:nvPr/>
          </p:nvSpPr>
          <p:spPr>
            <a:xfrm>
              <a:off x="1625600" y="2184400"/>
              <a:ext cx="1231900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B44D8B87-AF94-4628-ABAA-6DD1BE75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93"/>
            <a:ext cx="10515600" cy="1325563"/>
          </a:xfrm>
        </p:spPr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11E6CB-51B8-495D-B2EF-FA29E75A8564}"/>
              </a:ext>
            </a:extLst>
          </p:cNvPr>
          <p:cNvSpPr txBox="1"/>
          <p:nvPr/>
        </p:nvSpPr>
        <p:spPr>
          <a:xfrm>
            <a:off x="7089913" y="1140184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全文给出了</a:t>
            </a:r>
            <a:endParaRPr lang="en-US" altLang="zh-CN" b="1" dirty="0"/>
          </a:p>
          <a:p>
            <a:r>
              <a:rPr lang="en-US" altLang="zh-CN" b="1" dirty="0"/>
              <a:t>12</a:t>
            </a:r>
            <a:r>
              <a:rPr lang="zh-CN" altLang="en-US" b="1" dirty="0"/>
              <a:t>张图 </a:t>
            </a:r>
            <a:r>
              <a:rPr lang="en-US" altLang="zh-CN" b="1" dirty="0"/>
              <a:t>9</a:t>
            </a:r>
            <a:r>
              <a:rPr lang="zh-CN" altLang="en-US" b="1" dirty="0"/>
              <a:t>张表</a:t>
            </a:r>
          </a:p>
        </p:txBody>
      </p:sp>
    </p:spTree>
    <p:extLst>
      <p:ext uri="{BB962C8B-B14F-4D97-AF65-F5344CB8AC3E}">
        <p14:creationId xmlns:p14="http://schemas.microsoft.com/office/powerpoint/2010/main" val="365418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3720E-67BC-4BE1-8E84-ADAD8126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93"/>
            <a:ext cx="10515600" cy="1325563"/>
          </a:xfrm>
        </p:spPr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0B09D-D661-4D65-AD07-1EB1CAB91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956"/>
            <a:ext cx="10515600" cy="5283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b="1" dirty="0"/>
              <a:t>Engaging</a:t>
            </a:r>
            <a:r>
              <a:rPr lang="zh-CN" altLang="en-US" b="1" dirty="0"/>
              <a:t>（解释性）</a:t>
            </a:r>
            <a:r>
              <a:rPr lang="en-US" altLang="zh-CN" b="1" dirty="0"/>
              <a:t>. </a:t>
            </a:r>
            <a:r>
              <a:rPr lang="en-US" altLang="zh-CN" dirty="0" err="1"/>
              <a:t>ArcFace</a:t>
            </a:r>
            <a:r>
              <a:rPr lang="en-US" altLang="zh-CN" dirty="0"/>
              <a:t> directly </a:t>
            </a:r>
            <a:r>
              <a:rPr lang="en-US" altLang="zh-CN" dirty="0" err="1"/>
              <a:t>optimises</a:t>
            </a:r>
            <a:r>
              <a:rPr lang="en-US" altLang="zh-CN" dirty="0"/>
              <a:t> the geodesic dis-</a:t>
            </a:r>
            <a:r>
              <a:rPr lang="en-US" altLang="zh-CN" dirty="0" err="1"/>
              <a:t>tance</a:t>
            </a:r>
            <a:r>
              <a:rPr lang="en-US" altLang="zh-CN" dirty="0"/>
              <a:t> margin by virtue of the exact correspondence between the angle and arc in the </a:t>
            </a:r>
            <a:r>
              <a:rPr lang="en-US" altLang="zh-CN" dirty="0" err="1"/>
              <a:t>normalised</a:t>
            </a:r>
            <a:r>
              <a:rPr lang="en-US" altLang="zh-CN" dirty="0"/>
              <a:t> hypersphere. </a:t>
            </a:r>
            <a:r>
              <a:rPr lang="en-US" altLang="zh-CN" b="1" dirty="0"/>
              <a:t>We intuitively illustrate what happens in the 512-</a:t>
            </a:r>
            <a:r>
              <a:rPr lang="en-US" altLang="zh-CN" b="1" i="1" dirty="0"/>
              <a:t>D </a:t>
            </a:r>
            <a:r>
              <a:rPr lang="en-US" altLang="zh-CN" b="1" dirty="0"/>
              <a:t>space via </a:t>
            </a:r>
            <a:r>
              <a:rPr lang="en-US" altLang="zh-CN" b="1" dirty="0" err="1"/>
              <a:t>analysing</a:t>
            </a:r>
            <a:r>
              <a:rPr lang="en-US" altLang="zh-CN" b="1" dirty="0"/>
              <a:t> the angle statistics between features and weights. 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Effective</a:t>
            </a:r>
            <a:r>
              <a:rPr lang="zh-CN" altLang="en-US" b="1" dirty="0"/>
              <a:t>（高性能）</a:t>
            </a:r>
            <a:r>
              <a:rPr lang="en-US" altLang="zh-CN" b="1" dirty="0"/>
              <a:t>. </a:t>
            </a:r>
            <a:r>
              <a:rPr lang="en-US" altLang="zh-CN" dirty="0" err="1"/>
              <a:t>ArcFace</a:t>
            </a:r>
            <a:r>
              <a:rPr lang="en-US" altLang="zh-CN" dirty="0"/>
              <a:t> achieves </a:t>
            </a:r>
            <a:r>
              <a:rPr lang="en-US" altLang="zh-CN" dirty="0">
                <a:highlight>
                  <a:srgbClr val="FFFF00"/>
                </a:highlight>
              </a:rPr>
              <a:t>state-of-the-art performance</a:t>
            </a:r>
            <a:r>
              <a:rPr lang="en-US" altLang="zh-CN" dirty="0"/>
              <a:t> on ten face recognition benchmarks including large-scale image and video datasets.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Easy</a:t>
            </a:r>
            <a:r>
              <a:rPr lang="zh-CN" altLang="en-US" b="1" dirty="0"/>
              <a:t>（简单）</a:t>
            </a:r>
            <a:r>
              <a:rPr lang="en-US" altLang="zh-CN" b="1" dirty="0"/>
              <a:t>. </a:t>
            </a:r>
            <a:r>
              <a:rPr lang="en-US" altLang="zh-CN" dirty="0" err="1"/>
              <a:t>ArcFace</a:t>
            </a:r>
            <a:r>
              <a:rPr lang="en-US" altLang="zh-CN" dirty="0"/>
              <a:t> only needs several lines of code as given in Algorithm 1 and is extremely easy to implement in the computational-graph-based deep learning frameworks, </a:t>
            </a:r>
            <a:r>
              <a:rPr lang="en-US" altLang="zh-CN" i="1" dirty="0"/>
              <a:t>e.g</a:t>
            </a:r>
            <a:r>
              <a:rPr lang="en-US" altLang="zh-CN" dirty="0"/>
              <a:t>. </a:t>
            </a:r>
            <a:r>
              <a:rPr lang="en-US" altLang="zh-CN" dirty="0" err="1"/>
              <a:t>MxNet</a:t>
            </a:r>
            <a:r>
              <a:rPr lang="en-US" altLang="zh-CN" dirty="0"/>
              <a:t> [8], </a:t>
            </a:r>
            <a:r>
              <a:rPr lang="en-US" altLang="zh-CN" dirty="0" err="1"/>
              <a:t>Pytorch</a:t>
            </a:r>
            <a:r>
              <a:rPr lang="en-US" altLang="zh-CN" dirty="0"/>
              <a:t> [25] and </a:t>
            </a:r>
            <a:r>
              <a:rPr lang="en-US" altLang="zh-CN" dirty="0" err="1"/>
              <a:t>Tensorflow</a:t>
            </a:r>
            <a:r>
              <a:rPr lang="en-US" altLang="zh-CN" dirty="0"/>
              <a:t> [4]. Furthermore, contrary to the works in [18, 19], </a:t>
            </a:r>
            <a:r>
              <a:rPr lang="en-US" altLang="zh-CN" dirty="0" err="1"/>
              <a:t>ArcFace</a:t>
            </a:r>
            <a:r>
              <a:rPr lang="en-US" altLang="zh-CN" dirty="0"/>
              <a:t> does not need to be combined with other loss functions in order to have stable performance, and can </a:t>
            </a:r>
            <a:r>
              <a:rPr lang="en-US" altLang="zh-CN" dirty="0">
                <a:highlight>
                  <a:srgbClr val="FFFF00"/>
                </a:highlight>
              </a:rPr>
              <a:t>easily converge</a:t>
            </a:r>
            <a:r>
              <a:rPr lang="en-US" altLang="zh-CN" dirty="0"/>
              <a:t> on any training datasets.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Efficient</a:t>
            </a:r>
            <a:r>
              <a:rPr lang="zh-CN" altLang="en-US" b="1" dirty="0"/>
              <a:t>（高效）</a:t>
            </a:r>
            <a:r>
              <a:rPr lang="en-US" altLang="zh-CN" b="1" dirty="0"/>
              <a:t>. </a:t>
            </a:r>
            <a:r>
              <a:rPr lang="en-US" altLang="zh-CN" dirty="0" err="1"/>
              <a:t>ArcFace</a:t>
            </a:r>
            <a:r>
              <a:rPr lang="en-US" altLang="zh-CN" dirty="0"/>
              <a:t> only adds </a:t>
            </a:r>
            <a:r>
              <a:rPr lang="en-US" altLang="zh-CN" dirty="0">
                <a:highlight>
                  <a:srgbClr val="FFFF00"/>
                </a:highlight>
              </a:rPr>
              <a:t>negligible computational complexity </a:t>
            </a:r>
            <a:r>
              <a:rPr lang="en-US" altLang="zh-CN" dirty="0"/>
              <a:t>during training. Current GPUs can easily support millions of identities for training and the model parallel strategy can easily support many more identities.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38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92348-2825-4599-8765-6DA7C45E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ECF7A5-7219-46D8-86F1-292BD0C81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5" y="1690688"/>
            <a:ext cx="5095875" cy="4667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F0B75E-FA86-4A4F-8FC1-9A1C9D45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511" y="3393956"/>
            <a:ext cx="3440289" cy="32403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58F05C-2B50-4321-962E-ADA4871B7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467" y="1250337"/>
            <a:ext cx="6006366" cy="19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7D439-96E2-4A75-95F1-63B376B2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5319E-C36B-4660-A394-B03EE513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278" y="1889471"/>
            <a:ext cx="831905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基于特征点的提取方法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基于降维方法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PCA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LDA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神经网络方法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ResNet</a:t>
            </a:r>
            <a:r>
              <a:rPr lang="en-US" altLang="zh-CN" dirty="0"/>
              <a:t> ——CNN</a:t>
            </a:r>
          </a:p>
        </p:txBody>
      </p:sp>
    </p:spTree>
    <p:extLst>
      <p:ext uri="{BB962C8B-B14F-4D97-AF65-F5344CB8AC3E}">
        <p14:creationId xmlns:p14="http://schemas.microsoft.com/office/powerpoint/2010/main" val="32961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CD2BC39-A6E2-4E51-9954-FE20172D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特征提取</a:t>
            </a:r>
          </a:p>
        </p:txBody>
      </p:sp>
      <p:pic>
        <p:nvPicPr>
          <p:cNvPr id="3076" name="Picture 4" descr="https://ss.csdn.net/p?https://mmbiz.qpic.cn/mmbiz_png/VBcD02jFhgl3miacsukQl2KD81mEGzzM81f5H4SkptnSaKJkfs4vXpdSRXb1NUK9cwmLOqwXXnzqEicCxKdOH2GQ/640">
            <a:extLst>
              <a:ext uri="{FF2B5EF4-FFF2-40B4-BE49-F238E27FC236}">
                <a16:creationId xmlns:a16="http://schemas.microsoft.com/office/drawing/2014/main" id="{0731B56B-7327-4116-82A3-191E91388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1690688"/>
            <a:ext cx="871537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94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66349B9-3B64-4E51-9453-39F49D3F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损失计算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B154A3-4F0A-4FDA-825B-719889A2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53" y="1514931"/>
            <a:ext cx="8444775" cy="16065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73462F-8EDE-435D-9A20-4BD0DD15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84" y="3160246"/>
            <a:ext cx="9687647" cy="15482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0CCEC3-D89C-4B7B-B0CD-699CB8FBF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884" y="4732281"/>
            <a:ext cx="9771916" cy="18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3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s.csdn.net/p?https://mmbiz.qpic.cn/mmbiz_png/VBcD02jFhgl3miacsukQl2KD81mEGzzM8VMicoIiagNQGYhU0L8juniaHcRicz6z2pfJfo1whfk45vBpT0o6aT1pJsQ/640">
            <a:extLst>
              <a:ext uri="{FF2B5EF4-FFF2-40B4-BE49-F238E27FC236}">
                <a16:creationId xmlns:a16="http://schemas.microsoft.com/office/drawing/2014/main" id="{F4990DB2-0614-4691-8925-FC3F523E1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809750"/>
            <a:ext cx="10287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FD62D855-44E1-4651-ACA9-0A34F462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损失计算</a:t>
            </a: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22444851-5DF8-409C-8E9B-0A4FE63ED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5775" y="3548062"/>
            <a:ext cx="4567714" cy="33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9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A2F0720-B479-4E6F-ACA1-E33F789C9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99" y="5111156"/>
            <a:ext cx="9369918" cy="16083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C5D05A-42BD-492F-B699-28B19506F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427" y="611502"/>
            <a:ext cx="6558900" cy="452531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66349B9-3B64-4E51-9453-39F49D3F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损失计算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D89174-C280-4BC9-BAED-4658C9072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6054"/>
            <a:ext cx="5302427" cy="19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1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</TotalTime>
  <Words>254</Words>
  <Application>Microsoft Office PowerPoint</Application>
  <PresentationFormat>宽屏</PresentationFormat>
  <Paragraphs>29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ArcFace</vt:lpstr>
      <vt:lpstr>简介</vt:lpstr>
      <vt:lpstr>简介</vt:lpstr>
      <vt:lpstr>简介</vt:lpstr>
      <vt:lpstr>特征提取</vt:lpstr>
      <vt:lpstr>特征提取</vt:lpstr>
      <vt:lpstr>损失计算</vt:lpstr>
      <vt:lpstr>损失计算</vt:lpstr>
      <vt:lpstr>损失计算</vt:lpstr>
      <vt:lpstr>损失计算</vt:lpstr>
      <vt:lpstr>损失计算</vt:lpstr>
      <vt:lpstr>损失计算</vt:lpstr>
      <vt:lpstr>损失计算</vt:lpstr>
      <vt:lpstr>伪代码实现</vt:lpstr>
      <vt:lpstr>探索实验</vt:lpstr>
      <vt:lpstr>探索实验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zhan</dc:creator>
  <cp:lastModifiedBy>hai zhan</cp:lastModifiedBy>
  <cp:revision>29</cp:revision>
  <dcterms:created xsi:type="dcterms:W3CDTF">2019-06-09T15:08:46Z</dcterms:created>
  <dcterms:modified xsi:type="dcterms:W3CDTF">2019-06-15T04:04:21Z</dcterms:modified>
</cp:coreProperties>
</file>