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5"/>
  </p:normalViewPr>
  <p:slideViewPr>
    <p:cSldViewPr snapToGrid="0">
      <p:cViewPr varScale="1">
        <p:scale>
          <a:sx n="151" d="100"/>
          <a:sy n="151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>
            <a:spLocks noGrp="1"/>
          </p:cNvSpPr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Texte du titre</a:t>
            </a:r>
          </a:p>
        </p:txBody>
      </p:sp>
      <p:sp>
        <p:nvSpPr>
          <p:cNvPr id="1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21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e du titre"/>
          <p:cNvSpPr txBox="1">
            <a:spLocks noGrp="1"/>
          </p:cNvSpPr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Texte du titre</a:t>
            </a:r>
          </a:p>
        </p:txBody>
      </p:sp>
      <p:sp>
        <p:nvSpPr>
          <p:cNvPr id="3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8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9" name="Google Shape;23;p13"/>
          <p:cNvSpPr txBox="1">
            <a:spLocks noGrp="1"/>
          </p:cNvSpPr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e du titre"/>
          <p:cNvSpPr txBox="1">
            <a:spLocks noGrp="1"/>
          </p:cNvSpPr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Texte du titre</a:t>
            </a:r>
          </a:p>
        </p:txBody>
      </p:sp>
      <p:sp>
        <p:nvSpPr>
          <p:cNvPr id="56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e du titre"/>
          <p:cNvSpPr txBox="1">
            <a:spLocks noGrp="1"/>
          </p:cNvSpPr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Texte du titre</a:t>
            </a:r>
          </a:p>
        </p:txBody>
      </p:sp>
      <p:sp>
        <p:nvSpPr>
          <p:cNvPr id="6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17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73" name="Texte du titre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Texte du titre</a:t>
            </a:r>
          </a:p>
        </p:txBody>
      </p:sp>
      <p:sp>
        <p:nvSpPr>
          <p:cNvPr id="74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5" name="Google Shape;39;p17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8684347" y="4700820"/>
            <a:ext cx="336811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/>
          </a:bodyPr>
          <a:lstStyle>
            <a:lvl1pPr algn="r">
              <a:defRPr sz="1000"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>
            <a:solidFill>
              <a:srgbClr val="585858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10" name="Google Shape;55;p1"/>
          <p:cNvSpPr txBox="1"/>
          <p:nvPr/>
        </p:nvSpPr>
        <p:spPr>
          <a:xfrm>
            <a:off x="1061861" y="1403845"/>
            <a:ext cx="7020278" cy="64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 anchor="b">
            <a:normAutofit/>
          </a:bodyPr>
          <a:lstStyle>
            <a:lvl1pPr algn="ctr" defTabSz="365759">
              <a:lnSpc>
                <a:spcPct val="90000"/>
              </a:lnSpc>
              <a:defRPr sz="2400">
                <a:solidFill>
                  <a:srgbClr val="F3F3F3"/>
                </a:solidFill>
              </a:defRPr>
            </a:lvl1pPr>
          </a:lstStyle>
          <a:p>
            <a:r>
              <a:rPr dirty="0"/>
              <a:t>Etude sur </a:t>
            </a:r>
            <a:r>
              <a:rPr dirty="0" err="1"/>
              <a:t>l'eau</a:t>
            </a:r>
            <a:r>
              <a:rPr dirty="0"/>
              <a:t> potable</a:t>
            </a:r>
          </a:p>
        </p:txBody>
      </p:sp>
      <p:sp>
        <p:nvSpPr>
          <p:cNvPr id="111" name="Google Shape;56;p1"/>
          <p:cNvSpPr txBox="1"/>
          <p:nvPr/>
        </p:nvSpPr>
        <p:spPr>
          <a:xfrm>
            <a:off x="4968964" y="3976663"/>
            <a:ext cx="3807682" cy="534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12" name="Google Shape;58;p1"/>
          <p:cNvSpPr txBox="1"/>
          <p:nvPr/>
        </p:nvSpPr>
        <p:spPr>
          <a:xfrm>
            <a:off x="4968964" y="4368058"/>
            <a:ext cx="3807682" cy="534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 algn="ctr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pic>
        <p:nvPicPr>
          <p:cNvPr id="113" name="Capture d’écran 2025-04-04 à 12.09.06.png" descr="Capture d’écran 2025-04-04 à 12.09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311" y="2167391"/>
            <a:ext cx="1271378" cy="808718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55;p1"/>
          <p:cNvSpPr txBox="1"/>
          <p:nvPr/>
        </p:nvSpPr>
        <p:spPr>
          <a:xfrm>
            <a:off x="1061861" y="2690254"/>
            <a:ext cx="7020278" cy="64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 anchor="b">
            <a:normAutofit/>
          </a:bodyPr>
          <a:lstStyle>
            <a:lvl1pPr algn="ctr" defTabSz="365759">
              <a:lnSpc>
                <a:spcPct val="90000"/>
              </a:lnSpc>
              <a:defRPr sz="1100">
                <a:solidFill>
                  <a:srgbClr val="F3F3F3"/>
                </a:solidFill>
              </a:defRPr>
            </a:lvl1pPr>
          </a:lstStyle>
          <a:p>
            <a:r>
              <a:t>ONG DWFA (Drinking Water For All)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79;p6"/>
          <p:cNvSpPr txBox="1">
            <a:spLocks noGrp="1"/>
          </p:cNvSpPr>
          <p:nvPr>
            <p:ph type="body" sz="half" idx="1"/>
          </p:nvPr>
        </p:nvSpPr>
        <p:spPr>
          <a:xfrm>
            <a:off x="395931" y="1494874"/>
            <a:ext cx="3482923" cy="3372508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 sz="1200"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Tendances principales observées :</a:t>
            </a:r>
            <a:endParaRPr b="0"/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Les zones rurales ont un accès bien inférieur aux zones urbaines</a:t>
            </a:r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Des disparités fortes entre continents et pays</a:t>
            </a:r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Une amélioration globale ces dernières années, mais des inégalités persistent</a:t>
            </a:r>
          </a:p>
        </p:txBody>
      </p:sp>
      <p:sp>
        <p:nvSpPr>
          <p:cNvPr id="164" name="Google Shape;80;p6"/>
          <p:cNvSpPr/>
          <p:nvPr/>
        </p:nvSpPr>
        <p:spPr>
          <a:xfrm>
            <a:off x="0" y="-71501"/>
            <a:ext cx="9144000" cy="1390203"/>
          </a:xfrm>
          <a:prstGeom prst="rect">
            <a:avLst/>
          </a:prstGeom>
          <a:solidFill>
            <a:srgbClr val="004D40"/>
          </a:solidFill>
          <a:ln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65" name="Google Shape;81;p6"/>
          <p:cNvSpPr txBox="1"/>
          <p:nvPr/>
        </p:nvSpPr>
        <p:spPr>
          <a:xfrm>
            <a:off x="311699" y="33725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2500">
                <a:solidFill>
                  <a:srgbClr val="F3F3F3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Analyse et Interprétations</a:t>
            </a:r>
          </a:p>
        </p:txBody>
      </p:sp>
      <p:sp>
        <p:nvSpPr>
          <p:cNvPr id="166" name="Google Shape;82;p6"/>
          <p:cNvSpPr/>
          <p:nvPr/>
        </p:nvSpPr>
        <p:spPr>
          <a:xfrm>
            <a:off x="1012175" y="993350"/>
            <a:ext cx="452700" cy="50402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67" name="Google Shape;79;p6"/>
          <p:cNvSpPr txBox="1"/>
          <p:nvPr/>
        </p:nvSpPr>
        <p:spPr>
          <a:xfrm>
            <a:off x="4941650" y="1494874"/>
            <a:ext cx="3482923" cy="3372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 defTabSz="457200">
              <a:spcBef>
                <a:spcPts val="1200"/>
              </a:spcBef>
              <a:defRPr sz="1200" b="1"/>
            </a:pPr>
            <a:r>
              <a:t>Facteurs influençant l’accès à l’eau :</a:t>
            </a:r>
            <a:endParaRPr b="0"/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1200"/>
            </a:pPr>
            <a:r>
              <a:t>Infrastructure et investissements publics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1200"/>
            </a:pPr>
            <a:r>
              <a:t>Niveau de développement économique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1200"/>
            </a:pPr>
            <a:r>
              <a:t>Facteurs climatiques et géographiques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79;p6"/>
          <p:cNvSpPr txBox="1">
            <a:spLocks noGrp="1"/>
          </p:cNvSpPr>
          <p:nvPr>
            <p:ph type="body" idx="1"/>
          </p:nvPr>
        </p:nvSpPr>
        <p:spPr>
          <a:xfrm>
            <a:off x="395931" y="1505446"/>
            <a:ext cx="8352138" cy="3372507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 sz="1200"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Résumé des principaux enseignements</a:t>
            </a:r>
            <a:endParaRPr b="0"/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L’accès à l’eau potable reste un défi majeur</a:t>
            </a:r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La visualisation des données aide à cibler les interventions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 sz="1200"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Axes d’amélioration</a:t>
            </a:r>
            <a:endParaRPr b="0"/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Intégrer des données plus récentes</a:t>
            </a:r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Croiser avec d’autres indicateurs (ex. qualité de l’eau, taux de maladies liées)</a:t>
            </a:r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Approfondir l’analyse avec des modèles prédictifs</a:t>
            </a:r>
          </a:p>
        </p:txBody>
      </p:sp>
      <p:sp>
        <p:nvSpPr>
          <p:cNvPr id="170" name="Google Shape;80;p6"/>
          <p:cNvSpPr/>
          <p:nvPr/>
        </p:nvSpPr>
        <p:spPr>
          <a:xfrm>
            <a:off x="0" y="-71501"/>
            <a:ext cx="9144000" cy="1390203"/>
          </a:xfrm>
          <a:prstGeom prst="rect">
            <a:avLst/>
          </a:prstGeom>
          <a:solidFill>
            <a:srgbClr val="004D40"/>
          </a:solidFill>
          <a:ln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71" name="Google Shape;81;p6"/>
          <p:cNvSpPr txBox="1"/>
          <p:nvPr/>
        </p:nvSpPr>
        <p:spPr>
          <a:xfrm>
            <a:off x="311699" y="33725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2500">
                <a:solidFill>
                  <a:srgbClr val="F3F3F3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Conclusion</a:t>
            </a:r>
          </a:p>
        </p:txBody>
      </p:sp>
      <p:sp>
        <p:nvSpPr>
          <p:cNvPr id="172" name="Google Shape;82;p6"/>
          <p:cNvSpPr/>
          <p:nvPr/>
        </p:nvSpPr>
        <p:spPr>
          <a:xfrm>
            <a:off x="1012175" y="993350"/>
            <a:ext cx="452700" cy="50402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63;p4"/>
          <p:cNvSpPr txBox="1">
            <a:spLocks noGrp="1"/>
          </p:cNvSpPr>
          <p:nvPr>
            <p:ph type="body" idx="1"/>
          </p:nvPr>
        </p:nvSpPr>
        <p:spPr>
          <a:xfrm>
            <a:off x="593506" y="1692784"/>
            <a:ext cx="8292660" cy="288830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L’accès à l’eau potable est un enjeu majeur de santé publique et de développement.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Selon l’OMS et l’UNICEF, environ </a:t>
            </a:r>
            <a:r>
              <a:rPr b="1"/>
              <a:t>2,2 milliards de personnes</a:t>
            </a:r>
            <a:r>
              <a:t> dans le monde n’ont pas accès à une eau potable sûre.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Comprendre la répartition et les disparités géographiques permet d’améliorer les stratégies d’accès à l’eau.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 sz="1200" u="sng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Objectifs de l’étude :</a:t>
            </a:r>
          </a:p>
          <a:p>
            <a:pPr marL="120315" indent="-120315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Char char="•"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Identifier les zones où l’accès à l’eau potable est limité</a:t>
            </a:r>
          </a:p>
          <a:p>
            <a:pPr marL="120315" indent="-120315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Char char="•"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Visualiser les tendances dans différentes régions</a:t>
            </a:r>
          </a:p>
          <a:p>
            <a:pPr marL="120315" indent="-120315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Char char="•"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Fournir une base de décision aux acteurs concernés</a:t>
            </a:r>
          </a:p>
        </p:txBody>
      </p:sp>
      <p:sp>
        <p:nvSpPr>
          <p:cNvPr id="117" name="Google Shape;64;p4"/>
          <p:cNvSpPr/>
          <p:nvPr/>
        </p:nvSpPr>
        <p:spPr>
          <a:xfrm>
            <a:off x="0" y="-2"/>
            <a:ext cx="9144000" cy="1390204"/>
          </a:xfrm>
          <a:prstGeom prst="rect">
            <a:avLst/>
          </a:prstGeom>
          <a:solidFill>
            <a:srgbClr val="004D40"/>
          </a:solidFill>
          <a:ln>
            <a:solidFill>
              <a:srgbClr val="FFFFFF"/>
            </a:solidFill>
          </a:ln>
          <a:effectLst>
            <a:outerShdw blurRad="63500" dist="19050" dir="5400000" rotWithShape="0">
              <a:srgbClr val="000000">
                <a:alpha val="49803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18" name="Google Shape;65;p4"/>
          <p:cNvSpPr txBox="1"/>
          <p:nvPr/>
        </p:nvSpPr>
        <p:spPr>
          <a:xfrm>
            <a:off x="895524" y="33725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2500">
                <a:solidFill>
                  <a:srgbClr val="F3F3F3"/>
                </a:solidFill>
              </a:defRPr>
            </a:lvl1pPr>
          </a:lstStyle>
          <a:p>
            <a:r>
              <a:t>Contexte</a:t>
            </a:r>
          </a:p>
        </p:txBody>
      </p:sp>
      <p:sp>
        <p:nvSpPr>
          <p:cNvPr id="119" name="Google Shape;66;p4"/>
          <p:cNvSpPr/>
          <p:nvPr/>
        </p:nvSpPr>
        <p:spPr>
          <a:xfrm>
            <a:off x="1012175" y="993350"/>
            <a:ext cx="452700" cy="50402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63;p4"/>
          <p:cNvSpPr txBox="1">
            <a:spLocks noGrp="1"/>
          </p:cNvSpPr>
          <p:nvPr>
            <p:ph type="body" idx="1"/>
          </p:nvPr>
        </p:nvSpPr>
        <p:spPr>
          <a:xfrm>
            <a:off x="402960" y="1764671"/>
            <a:ext cx="8338080" cy="32868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50000"/>
              </a:lnSpc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Sources des données :</a:t>
            </a:r>
            <a:r>
              <a:t> </a:t>
            </a:r>
          </a:p>
          <a:p>
            <a:pPr marL="120315" indent="-120315" defTabSz="457200">
              <a:lnSpc>
                <a:spcPct val="150000"/>
              </a:lnSpc>
              <a:buClrTx/>
              <a:buSzPct val="100000"/>
              <a:buFontTx/>
              <a:buChar char="•"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Données collectées via ONG DFW</a:t>
            </a:r>
          </a:p>
          <a:p>
            <a:pPr marL="120315" indent="-120315" defTabSz="457200">
              <a:lnSpc>
                <a:spcPct val="150000"/>
              </a:lnSpc>
              <a:buClrTx/>
              <a:buSzPct val="100000"/>
              <a:buFontTx/>
              <a:buChar char="•"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Fichiers CSV contenant des informations sur les pays, les régions, l’accès à l’eau potable, et la population.</a:t>
            </a:r>
          </a:p>
          <a:p>
            <a:pPr marL="0" indent="0" defTabSz="457200">
              <a:lnSpc>
                <a:spcPct val="150000"/>
              </a:lnSpc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0" indent="0" defTabSz="457200">
              <a:lnSpc>
                <a:spcPct val="150000"/>
              </a:lnSpc>
              <a:buClrTx/>
              <a:buSzTx/>
              <a:buFontTx/>
              <a:buNone/>
              <a:defRPr sz="1200"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Nettoyage et transformation :</a:t>
            </a:r>
          </a:p>
          <a:p>
            <a:pPr marL="120315" indent="-120315" defTabSz="457200">
              <a:lnSpc>
                <a:spcPct val="150000"/>
              </a:lnSpc>
              <a:buClrTx/>
              <a:buSzPct val="100000"/>
              <a:buFontTx/>
              <a:buChar char="•"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Conversion des formats de dates et de valeurs numériques</a:t>
            </a:r>
          </a:p>
          <a:p>
            <a:pPr marL="120315" indent="-120315" defTabSz="457200">
              <a:lnSpc>
                <a:spcPct val="150000"/>
              </a:lnSpc>
              <a:buClrTx/>
              <a:buSzPct val="100000"/>
              <a:buFontTx/>
              <a:buChar char="•"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Fusion de plusieurs sources pour enrichir l’analyse</a:t>
            </a:r>
          </a:p>
          <a:p>
            <a:pPr marL="0" indent="0" defTabSz="457200">
              <a:lnSpc>
                <a:spcPct val="150000"/>
              </a:lnSpc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22" name="Google Shape;64;p4"/>
          <p:cNvSpPr/>
          <p:nvPr/>
        </p:nvSpPr>
        <p:spPr>
          <a:xfrm>
            <a:off x="0" y="-2"/>
            <a:ext cx="9144000" cy="1390204"/>
          </a:xfrm>
          <a:prstGeom prst="rect">
            <a:avLst/>
          </a:prstGeom>
          <a:solidFill>
            <a:srgbClr val="004D40"/>
          </a:solidFill>
          <a:ln>
            <a:solidFill>
              <a:srgbClr val="FFFFFF"/>
            </a:solidFill>
          </a:ln>
          <a:effectLst>
            <a:outerShdw blurRad="63500" dist="19050" dir="5400000" rotWithShape="0">
              <a:srgbClr val="000000">
                <a:alpha val="49803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23" name="Google Shape;65;p4"/>
          <p:cNvSpPr txBox="1"/>
          <p:nvPr/>
        </p:nvSpPr>
        <p:spPr>
          <a:xfrm>
            <a:off x="936164" y="33725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2500">
                <a:solidFill>
                  <a:srgbClr val="F3F3F3"/>
                </a:solidFill>
              </a:defRPr>
            </a:lvl1pPr>
          </a:lstStyle>
          <a:p>
            <a:r>
              <a:t>Pré-traitement des Données</a:t>
            </a:r>
          </a:p>
        </p:txBody>
      </p:sp>
      <p:sp>
        <p:nvSpPr>
          <p:cNvPr id="124" name="Google Shape;66;p4"/>
          <p:cNvSpPr/>
          <p:nvPr/>
        </p:nvSpPr>
        <p:spPr>
          <a:xfrm>
            <a:off x="1012175" y="993350"/>
            <a:ext cx="452700" cy="50402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64;p4"/>
          <p:cNvSpPr/>
          <p:nvPr/>
        </p:nvSpPr>
        <p:spPr>
          <a:xfrm>
            <a:off x="0" y="-2"/>
            <a:ext cx="9144000" cy="1390204"/>
          </a:xfrm>
          <a:prstGeom prst="rect">
            <a:avLst/>
          </a:prstGeom>
          <a:solidFill>
            <a:srgbClr val="004D40"/>
          </a:solidFill>
          <a:ln>
            <a:solidFill>
              <a:srgbClr val="FFFFFF"/>
            </a:solidFill>
          </a:ln>
          <a:effectLst>
            <a:outerShdw blurRad="63500" dist="19050" dir="5400000" rotWithShape="0">
              <a:srgbClr val="000000">
                <a:alpha val="49803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27" name="Google Shape;65;p4"/>
          <p:cNvSpPr txBox="1"/>
          <p:nvPr/>
        </p:nvSpPr>
        <p:spPr>
          <a:xfrm>
            <a:off x="895524" y="33725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2500">
                <a:solidFill>
                  <a:srgbClr val="F3F3F3"/>
                </a:solidFill>
              </a:defRPr>
            </a:lvl1pPr>
          </a:lstStyle>
          <a:p>
            <a:r>
              <a:t>Blueprint</a:t>
            </a:r>
          </a:p>
        </p:txBody>
      </p:sp>
      <p:sp>
        <p:nvSpPr>
          <p:cNvPr id="128" name="Google Shape;66;p4"/>
          <p:cNvSpPr/>
          <p:nvPr/>
        </p:nvSpPr>
        <p:spPr>
          <a:xfrm>
            <a:off x="1012175" y="993350"/>
            <a:ext cx="452700" cy="50402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29" name="Objectif : Offrir une vision globale de l’accès à l’eau potable afin d’identifier les grandes tendances mondiales et comparer les niveaux de couverture entre les régions."/>
          <p:cNvSpPr txBox="1"/>
          <p:nvPr/>
        </p:nvSpPr>
        <p:spPr>
          <a:xfrm>
            <a:off x="246362" y="1542424"/>
            <a:ext cx="4145559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100"/>
            </a:pPr>
            <a:r>
              <a:rPr b="1" u="sng"/>
              <a:t>Objectif </a:t>
            </a:r>
            <a:r>
              <a:t>: Offrir une vision globale de l’accès à l’eau potable afin d’identifier les grandes tendances mondiales et comparer les niveaux de couverture entre les régions.</a:t>
            </a:r>
          </a:p>
        </p:txBody>
      </p:sp>
      <p:pic>
        <p:nvPicPr>
          <p:cNvPr id="130" name="Capture d’écran 2025-04-05 à 13.47.36.png" descr="Capture d’écran 2025-04-05 à 13.47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27" y="2272586"/>
            <a:ext cx="4319829" cy="2591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Capture d’écran 2025-04-05 à 13.52.02.png" descr="Capture d’écran 2025-04-05 à 13.52.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106" y="2307213"/>
            <a:ext cx="3591655" cy="2522643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Objectif : Analyser les disparités régionales entre continents pour cibler les zones les plus vulnérables et suivre l’évolution des politiques d’accès à l’eau."/>
          <p:cNvSpPr txBox="1"/>
          <p:nvPr/>
        </p:nvSpPr>
        <p:spPr>
          <a:xfrm>
            <a:off x="4548946" y="1538669"/>
            <a:ext cx="4488989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100"/>
            </a:pPr>
            <a:r>
              <a:rPr b="1" u="sng"/>
              <a:t>Objectif : </a:t>
            </a:r>
            <a:r>
              <a:t>Analyser les disparités régionales entre continents pour cibler les zones les plus vulnérables et suivre l’évolution des politiques d’accès à l’eau.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64;p4"/>
          <p:cNvSpPr/>
          <p:nvPr/>
        </p:nvSpPr>
        <p:spPr>
          <a:xfrm>
            <a:off x="0" y="-2"/>
            <a:ext cx="9144000" cy="1390204"/>
          </a:xfrm>
          <a:prstGeom prst="rect">
            <a:avLst/>
          </a:prstGeom>
          <a:solidFill>
            <a:srgbClr val="004D40"/>
          </a:solidFill>
          <a:ln>
            <a:solidFill>
              <a:srgbClr val="FFFFFF"/>
            </a:solidFill>
          </a:ln>
          <a:effectLst>
            <a:outerShdw blurRad="63500" dist="19050" dir="5400000" rotWithShape="0">
              <a:srgbClr val="000000">
                <a:alpha val="49803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35" name="Google Shape;65;p4"/>
          <p:cNvSpPr txBox="1"/>
          <p:nvPr/>
        </p:nvSpPr>
        <p:spPr>
          <a:xfrm>
            <a:off x="895524" y="33725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2500">
                <a:solidFill>
                  <a:srgbClr val="F3F3F3"/>
                </a:solidFill>
              </a:defRPr>
            </a:lvl1pPr>
          </a:lstStyle>
          <a:p>
            <a:r>
              <a:t>Blueprint</a:t>
            </a:r>
          </a:p>
        </p:txBody>
      </p:sp>
      <p:sp>
        <p:nvSpPr>
          <p:cNvPr id="136" name="Google Shape;66;p4"/>
          <p:cNvSpPr/>
          <p:nvPr/>
        </p:nvSpPr>
        <p:spPr>
          <a:xfrm>
            <a:off x="1012175" y="993350"/>
            <a:ext cx="452700" cy="50402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37" name="Objectif :…"/>
          <p:cNvSpPr txBox="1"/>
          <p:nvPr/>
        </p:nvSpPr>
        <p:spPr>
          <a:xfrm>
            <a:off x="5648193" y="2388092"/>
            <a:ext cx="2781722" cy="11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200" b="1" u="sng"/>
            </a:pPr>
            <a:r>
              <a:t>Objectif : </a:t>
            </a:r>
          </a:p>
          <a:p>
            <a:pPr defTabSz="457200">
              <a:defRPr sz="1200"/>
            </a:pPr>
            <a:endParaRPr/>
          </a:p>
          <a:p>
            <a:pPr defTabSz="457200">
              <a:defRPr sz="1200"/>
            </a:pPr>
            <a:r>
              <a:t>Approfondir l’analyse par pays en distinguant zones urbaines et rurales, afin d’identifier les besoins spécifiques et suivre les efforts d’amélioration.</a:t>
            </a:r>
          </a:p>
        </p:txBody>
      </p:sp>
      <p:pic>
        <p:nvPicPr>
          <p:cNvPr id="138" name="Capture d’écran 2025-04-05 à 13.54.21.png" descr="Capture d’écran 2025-04-05 à 13.54.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76" y="1715529"/>
            <a:ext cx="4787438" cy="2829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4;p4"/>
          <p:cNvSpPr/>
          <p:nvPr/>
        </p:nvSpPr>
        <p:spPr>
          <a:xfrm>
            <a:off x="0" y="-2"/>
            <a:ext cx="9144000" cy="1390204"/>
          </a:xfrm>
          <a:prstGeom prst="rect">
            <a:avLst/>
          </a:prstGeom>
          <a:solidFill>
            <a:srgbClr val="004D40"/>
          </a:solidFill>
          <a:ln>
            <a:solidFill>
              <a:srgbClr val="FFFFFF"/>
            </a:solidFill>
          </a:ln>
          <a:effectLst>
            <a:outerShdw blurRad="63500" dist="19050" dir="5400000" rotWithShape="0">
              <a:srgbClr val="000000">
                <a:alpha val="49803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41" name="Google Shape;65;p4"/>
          <p:cNvSpPr txBox="1"/>
          <p:nvPr/>
        </p:nvSpPr>
        <p:spPr>
          <a:xfrm>
            <a:off x="895524" y="33725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2500">
                <a:solidFill>
                  <a:srgbClr val="F3F3F3"/>
                </a:solidFill>
              </a:defRPr>
            </a:lvl1pPr>
          </a:lstStyle>
          <a:p>
            <a:r>
              <a:t>Justification de l’outil de visualisation</a:t>
            </a:r>
          </a:p>
        </p:txBody>
      </p:sp>
      <p:sp>
        <p:nvSpPr>
          <p:cNvPr id="142" name="Google Shape;66;p4"/>
          <p:cNvSpPr/>
          <p:nvPr/>
        </p:nvSpPr>
        <p:spPr>
          <a:xfrm>
            <a:off x="1012175" y="993350"/>
            <a:ext cx="452700" cy="50402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43" name="Google Shape;63;p4"/>
          <p:cNvSpPr txBox="1"/>
          <p:nvPr/>
        </p:nvSpPr>
        <p:spPr>
          <a:xfrm>
            <a:off x="614591" y="1621255"/>
            <a:ext cx="7914818" cy="319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/>
          <a:p>
            <a:pPr defTabSz="457200">
              <a:spcBef>
                <a:spcPts val="1200"/>
              </a:spcBef>
              <a:defRPr sz="1200" b="1"/>
            </a:pPr>
            <a:r>
              <a:t>Pourquoi Tableau ? : </a:t>
            </a:r>
          </a:p>
          <a:p>
            <a:pPr marL="130342" indent="-130342" defTabSz="457200">
              <a:spcBef>
                <a:spcPts val="1200"/>
              </a:spcBef>
              <a:buSzPct val="100000"/>
              <a:buChar char="•"/>
              <a:defRPr sz="1300"/>
            </a:pPr>
            <a:r>
              <a:t>Facilité d’intégration des sources multiples</a:t>
            </a:r>
          </a:p>
          <a:p>
            <a:pPr marL="130342" indent="-130342" defTabSz="457200">
              <a:spcBef>
                <a:spcPts val="1200"/>
              </a:spcBef>
              <a:buSzPct val="100000"/>
              <a:buChar char="•"/>
              <a:defRPr sz="1300"/>
            </a:pPr>
            <a:r>
              <a:t>Puissance des filtres et interactions</a:t>
            </a:r>
          </a:p>
          <a:p>
            <a:pPr marL="130342" indent="-130342" defTabSz="457200">
              <a:spcBef>
                <a:spcPts val="1200"/>
              </a:spcBef>
              <a:buSzPct val="100000"/>
              <a:buChar char="•"/>
              <a:defRPr sz="1300"/>
            </a:pPr>
            <a:r>
              <a:t>Visualisation cartographique avancée pour afficher les disparités géographiques</a:t>
            </a:r>
          </a:p>
          <a:p>
            <a:pPr marL="130342" indent="-130342" defTabSz="457200">
              <a:spcBef>
                <a:spcPts val="1200"/>
              </a:spcBef>
              <a:buSzPct val="100000"/>
              <a:buChar char="•"/>
              <a:defRPr sz="1300"/>
            </a:pPr>
            <a:r>
              <a:t>Interprétation intuitive pour les décideurs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71;p5"/>
          <p:cNvSpPr txBox="1">
            <a:spLocks noGrp="1"/>
          </p:cNvSpPr>
          <p:nvPr>
            <p:ph type="body" sz="quarter" idx="1"/>
          </p:nvPr>
        </p:nvSpPr>
        <p:spPr>
          <a:xfrm>
            <a:off x="6457507" y="1662188"/>
            <a:ext cx="2521226" cy="3113615"/>
          </a:xfrm>
          <a:prstGeom prst="rect">
            <a:avLst/>
          </a:prstGeom>
        </p:spPr>
        <p:txBody>
          <a:bodyPr/>
          <a:lstStyle/>
          <a:p>
            <a:pPr marL="0" indent="0" defTabSz="411479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sz="1079"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Population totale analysée</a:t>
            </a:r>
            <a:r>
              <a:rPr b="0"/>
              <a:t> : ~471 millions</a:t>
            </a:r>
          </a:p>
          <a:p>
            <a:pPr marL="0" indent="0" defTabSz="411479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sz="1079"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Mortalité WASH mondiale</a:t>
            </a:r>
            <a:r>
              <a:rPr b="0"/>
              <a:t> : 870 366 décès</a:t>
            </a:r>
          </a:p>
          <a:p>
            <a:pPr marL="0" indent="0" defTabSz="411479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sz="107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Carte </a:t>
            </a:r>
            <a:r>
              <a:t>: concentration de la mortalité en Afrique, Moyen-Orient et Asie du Sud</a:t>
            </a:r>
          </a:p>
          <a:p>
            <a:pPr marL="0" indent="0" defTabSz="411479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sz="107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Accès services par région</a:t>
            </a:r>
            <a:r>
              <a:t> : Europe et Pacifique affichent les meilleurs taux d’accès</a:t>
            </a:r>
          </a:p>
          <a:p>
            <a:pPr marL="0" indent="0" defTabSz="411479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sz="107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Stabilité politique</a:t>
            </a:r>
            <a:r>
              <a:t> : l’instabilité corrèle souvent avec de faibles taux d’accès</a:t>
            </a:r>
          </a:p>
        </p:txBody>
      </p:sp>
      <p:sp>
        <p:nvSpPr>
          <p:cNvPr id="146" name="Google Shape;72;p5"/>
          <p:cNvSpPr/>
          <p:nvPr/>
        </p:nvSpPr>
        <p:spPr>
          <a:xfrm>
            <a:off x="0" y="-2"/>
            <a:ext cx="9144000" cy="1390204"/>
          </a:xfrm>
          <a:prstGeom prst="rect">
            <a:avLst/>
          </a:prstGeom>
          <a:solidFill>
            <a:srgbClr val="004D40"/>
          </a:solidFill>
          <a:ln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47" name="Google Shape;73;p5"/>
          <p:cNvSpPr txBox="1"/>
          <p:nvPr/>
        </p:nvSpPr>
        <p:spPr>
          <a:xfrm>
            <a:off x="895524" y="33725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2500">
                <a:solidFill>
                  <a:srgbClr val="F3F3F3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Visualisations et Résultats</a:t>
            </a:r>
          </a:p>
        </p:txBody>
      </p:sp>
      <p:sp>
        <p:nvSpPr>
          <p:cNvPr id="148" name="Google Shape;74;p5"/>
          <p:cNvSpPr/>
          <p:nvPr/>
        </p:nvSpPr>
        <p:spPr>
          <a:xfrm>
            <a:off x="1012175" y="993350"/>
            <a:ext cx="452700" cy="50402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49" name="Capture d’écran 2025-04-05 à 13.16.33.png" descr="Capture d’écran 2025-04-05 à 13.16.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" y="1750844"/>
            <a:ext cx="6328815" cy="3113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72;p5"/>
          <p:cNvSpPr/>
          <p:nvPr/>
        </p:nvSpPr>
        <p:spPr>
          <a:xfrm>
            <a:off x="0" y="-2"/>
            <a:ext cx="9144000" cy="1390204"/>
          </a:xfrm>
          <a:prstGeom prst="rect">
            <a:avLst/>
          </a:prstGeom>
          <a:solidFill>
            <a:srgbClr val="004D40"/>
          </a:solidFill>
          <a:ln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52" name="Google Shape;73;p5"/>
          <p:cNvSpPr txBox="1"/>
          <p:nvPr/>
        </p:nvSpPr>
        <p:spPr>
          <a:xfrm>
            <a:off x="895524" y="33725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2500">
                <a:solidFill>
                  <a:srgbClr val="F3F3F3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Visualisations et Résultats</a:t>
            </a:r>
          </a:p>
        </p:txBody>
      </p:sp>
      <p:sp>
        <p:nvSpPr>
          <p:cNvPr id="153" name="Google Shape;74;p5"/>
          <p:cNvSpPr/>
          <p:nvPr/>
        </p:nvSpPr>
        <p:spPr>
          <a:xfrm>
            <a:off x="1012175" y="993350"/>
            <a:ext cx="452700" cy="50402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54" name="Capture d’écran 2025-04-05 à 13.17.41.png" descr="Capture d’écran 2025-04-05 à 13.17.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" y="1719062"/>
            <a:ext cx="6537445" cy="321332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71;p5"/>
          <p:cNvSpPr txBox="1">
            <a:spLocks noGrp="1"/>
          </p:cNvSpPr>
          <p:nvPr>
            <p:ph type="body" sz="quarter" idx="1"/>
          </p:nvPr>
        </p:nvSpPr>
        <p:spPr>
          <a:xfrm>
            <a:off x="6695357" y="1612140"/>
            <a:ext cx="2340113" cy="3213321"/>
          </a:xfrm>
          <a:prstGeom prst="rect">
            <a:avLst/>
          </a:prstGeom>
        </p:spPr>
        <p:txBody>
          <a:bodyPr/>
          <a:lstStyle/>
          <a:p>
            <a:pPr marL="416052" indent="-288925" defTabSz="416052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Times Roman"/>
              <a:buChar char="•"/>
              <a:defRPr sz="1092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Carte des mortalités liées à l’eau</a:t>
            </a:r>
            <a:r>
              <a:t> : L’Afrique ressort comme la région la plus impactée (38,9 % des décès mondiaux).</a:t>
            </a:r>
          </a:p>
          <a:p>
            <a:pPr marL="416052" indent="-288925" defTabSz="416052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Times Roman"/>
              <a:buChar char="•"/>
              <a:defRPr sz="1092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Population rurale vs urbaine</a:t>
            </a:r>
            <a:r>
              <a:t> : Tendance à l’urbanisation visible entre 2000 et 2018.</a:t>
            </a:r>
          </a:p>
          <a:p>
            <a:pPr marL="416052" indent="-288925" defTabSz="416052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Times Roman"/>
              <a:buChar char="•"/>
              <a:defRPr sz="1092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Stabilité politique</a:t>
            </a:r>
            <a:r>
              <a:t> : Faible dans les zones fortement touchées (Afrique, Méditerranée orientale), possible facteur aggravant.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72;p5"/>
          <p:cNvSpPr/>
          <p:nvPr/>
        </p:nvSpPr>
        <p:spPr>
          <a:xfrm>
            <a:off x="0" y="-2"/>
            <a:ext cx="9144000" cy="1390204"/>
          </a:xfrm>
          <a:prstGeom prst="rect">
            <a:avLst/>
          </a:prstGeom>
          <a:solidFill>
            <a:srgbClr val="004D40"/>
          </a:solidFill>
          <a:ln>
            <a:solidFill>
              <a:srgbClr val="FFFFFF"/>
            </a:solidFill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58" name="Google Shape;73;p5"/>
          <p:cNvSpPr txBox="1"/>
          <p:nvPr/>
        </p:nvSpPr>
        <p:spPr>
          <a:xfrm>
            <a:off x="895524" y="33725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>
            <a:normAutofit/>
          </a:bodyPr>
          <a:lstStyle>
            <a:lvl1pPr>
              <a:defRPr sz="2500">
                <a:solidFill>
                  <a:srgbClr val="F3F3F3"/>
                </a:solidFill>
                <a:latin typeface="Montserrat Regular"/>
                <a:ea typeface="Montserrat Regular"/>
                <a:cs typeface="Montserrat Regular"/>
                <a:sym typeface="Montserrat Regular"/>
              </a:defRPr>
            </a:lvl1pPr>
          </a:lstStyle>
          <a:p>
            <a:r>
              <a:t>Visualisations et Résultats</a:t>
            </a:r>
          </a:p>
        </p:txBody>
      </p:sp>
      <p:sp>
        <p:nvSpPr>
          <p:cNvPr id="159" name="Google Shape;74;p5"/>
          <p:cNvSpPr/>
          <p:nvPr/>
        </p:nvSpPr>
        <p:spPr>
          <a:xfrm>
            <a:off x="1012175" y="993350"/>
            <a:ext cx="452700" cy="50402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60" name="Capture d’écran 2025-04-05 à 13.18.22.png" descr="Capture d’écran 2025-04-05 à 13.18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67" y="1696020"/>
            <a:ext cx="6616644" cy="3249815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Google Shape;71;p5"/>
          <p:cNvSpPr txBox="1">
            <a:spLocks noGrp="1"/>
          </p:cNvSpPr>
          <p:nvPr>
            <p:ph type="body" sz="quarter" idx="1"/>
          </p:nvPr>
        </p:nvSpPr>
        <p:spPr>
          <a:xfrm>
            <a:off x="6695357" y="1612140"/>
            <a:ext cx="2340113" cy="3195376"/>
          </a:xfrm>
          <a:prstGeom prst="rect">
            <a:avLst/>
          </a:prstGeom>
        </p:spPr>
        <p:txBody>
          <a:bodyPr/>
          <a:lstStyle/>
          <a:p>
            <a:pPr marL="0" indent="0" defTabSz="411479">
              <a:lnSpc>
                <a:spcPct val="100000"/>
              </a:lnSpc>
              <a:buClrTx/>
              <a:buSzTx/>
              <a:buFontTx/>
              <a:buNone/>
              <a:defRPr sz="107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Services sécurisés</a:t>
            </a:r>
            <a:r>
              <a:t> : Taux de 66,1 %, insuffisant dans certaines zones urbaines malgré la densité.</a:t>
            </a:r>
          </a:p>
          <a:p>
            <a:pPr marL="0" indent="0" defTabSz="411479">
              <a:lnSpc>
                <a:spcPct val="100000"/>
              </a:lnSpc>
              <a:buClrTx/>
              <a:buSzTx/>
              <a:buFontTx/>
              <a:buNone/>
              <a:defRPr sz="107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0" indent="0" defTabSz="411479">
              <a:lnSpc>
                <a:spcPct val="100000"/>
              </a:lnSpc>
              <a:buClrTx/>
              <a:buSzTx/>
              <a:buFontTx/>
              <a:buNone/>
              <a:defRPr sz="107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/>
              <a:t>Mortalité par genre</a:t>
            </a:r>
            <a:r>
              <a:t> : Équilibrée entre hommes et femmes (~12 %).</a:t>
            </a:r>
          </a:p>
          <a:p>
            <a:pPr marL="0" indent="0" defTabSz="411479">
              <a:lnSpc>
                <a:spcPct val="100000"/>
              </a:lnSpc>
              <a:buClrTx/>
              <a:buSzTx/>
              <a:buFontTx/>
              <a:buNone/>
              <a:defRPr sz="107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marL="0" indent="0" defTabSz="411479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sz="1079"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Trois domaines analysés</a:t>
            </a:r>
            <a:r>
              <a:rPr b="0"/>
              <a:t> :</a:t>
            </a:r>
          </a:p>
          <a:p>
            <a:pPr marL="411479" indent="-285750" defTabSz="411479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Times Roman"/>
              <a:buChar char="•"/>
              <a:defRPr sz="107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Création des services : corrélation entre services basiques et sécurisés</a:t>
            </a:r>
          </a:p>
          <a:p>
            <a:pPr marL="411479" indent="-285750" defTabSz="411479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Times Roman"/>
              <a:buChar char="•"/>
              <a:defRPr sz="107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Modernisation : urbanisation = amélioration des services</a:t>
            </a:r>
          </a:p>
          <a:p>
            <a:pPr marL="411479" indent="-285750" defTabSz="411479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Times Roman"/>
              <a:buChar char="•"/>
              <a:defRPr sz="107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Accès VS mortalité : plus l'accès est faible, plus la mortalité est élevée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Macintosh PowerPoint</Application>
  <PresentationFormat>Affichage à l'écran (16:9)</PresentationFormat>
  <Paragraphs>69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Times Roman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Juin Momo</cp:lastModifiedBy>
  <cp:revision>1</cp:revision>
  <dcterms:modified xsi:type="dcterms:W3CDTF">2025-08-12T17:32:16Z</dcterms:modified>
</cp:coreProperties>
</file>