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League Spartan" charset="1" panose="00000800000000000000"/>
      <p:regular r:id="rId34"/>
    </p:embeddedFont>
    <p:embeddedFont>
      <p:font typeface="Poppins Bold" charset="1" panose="00000800000000000000"/>
      <p:regular r:id="rId35"/>
    </p:embeddedFont>
    <p:embeddedFont>
      <p:font typeface="Open Sans Bold" charset="1" panose="020B0806030504020204"/>
      <p:regular r:id="rId36"/>
    </p:embeddedFont>
    <p:embeddedFont>
      <p:font typeface="Gotham Bold" charset="1" panose="00000000000000000000"/>
      <p:regular r:id="rId37"/>
    </p:embeddedFont>
    <p:embeddedFont>
      <p:font typeface="Open Sans" charset="1" panose="020B06060305040202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75769" y="333494"/>
            <a:ext cx="5412231" cy="10287000"/>
            <a:chOff x="0" y="0"/>
            <a:chExt cx="3340883" cy="6350000"/>
          </a:xfrm>
        </p:grpSpPr>
        <p:sp>
          <p:nvSpPr>
            <p:cNvPr name="Freeform 3" id="3"/>
            <p:cNvSpPr/>
            <p:nvPr/>
          </p:nvSpPr>
          <p:spPr>
            <a:xfrm flipH="false" flipV="false" rot="0">
              <a:off x="0" y="0"/>
              <a:ext cx="3340883" cy="6350000"/>
            </a:xfrm>
            <a:custGeom>
              <a:avLst/>
              <a:gdLst/>
              <a:ahLst/>
              <a:cxnLst/>
              <a:rect r="r" b="b" t="t" l="l"/>
              <a:pathLst>
                <a:path h="6350000" w="3340883">
                  <a:moveTo>
                    <a:pt x="3340883" y="0"/>
                  </a:moveTo>
                  <a:lnTo>
                    <a:pt x="3340883" y="6350000"/>
                  </a:lnTo>
                  <a:cubicBezTo>
                    <a:pt x="1495767" y="6350000"/>
                    <a:pt x="0" y="4928502"/>
                    <a:pt x="0" y="3175000"/>
                  </a:cubicBezTo>
                  <a:cubicBezTo>
                    <a:pt x="0" y="1421498"/>
                    <a:pt x="1495767" y="0"/>
                    <a:pt x="3340883" y="0"/>
                  </a:cubicBezTo>
                  <a:close/>
                </a:path>
              </a:pathLst>
            </a:custGeom>
            <a:blipFill>
              <a:blip r:embed="rId2"/>
              <a:stretch>
                <a:fillRect l="-118950" t="0" r="-118950" b="0"/>
              </a:stretch>
            </a:blipFill>
            <a:ln w="123825" cap="sq">
              <a:solidFill>
                <a:srgbClr val="E1C9AF"/>
              </a:solidFill>
              <a:prstDash val="solid"/>
              <a:miter/>
            </a:ln>
          </p:spPr>
        </p:sp>
      </p:grpSp>
      <p:sp>
        <p:nvSpPr>
          <p:cNvPr name="Freeform 4" id="4"/>
          <p:cNvSpPr/>
          <p:nvPr/>
        </p:nvSpPr>
        <p:spPr>
          <a:xfrm flipH="false" flipV="false" rot="0">
            <a:off x="431537" y="125250"/>
            <a:ext cx="2047421" cy="1806899"/>
          </a:xfrm>
          <a:custGeom>
            <a:avLst/>
            <a:gdLst/>
            <a:ahLst/>
            <a:cxnLst/>
            <a:rect r="r" b="b" t="t" l="l"/>
            <a:pathLst>
              <a:path h="1806899" w="2047421">
                <a:moveTo>
                  <a:pt x="0" y="0"/>
                </a:moveTo>
                <a:lnTo>
                  <a:pt x="2047422" y="0"/>
                </a:lnTo>
                <a:lnTo>
                  <a:pt x="2047422" y="1806900"/>
                </a:lnTo>
                <a:lnTo>
                  <a:pt x="0" y="1806900"/>
                </a:lnTo>
                <a:lnTo>
                  <a:pt x="0" y="0"/>
                </a:lnTo>
                <a:close/>
              </a:path>
            </a:pathLst>
          </a:custGeom>
          <a:blipFill>
            <a:blip r:embed="rId3"/>
            <a:stretch>
              <a:fillRect l="0" t="0" r="0" b="0"/>
            </a:stretch>
          </a:blipFill>
        </p:spPr>
      </p:sp>
      <p:sp>
        <p:nvSpPr>
          <p:cNvPr name="TextBox 5" id="5"/>
          <p:cNvSpPr txBox="true"/>
          <p:nvPr/>
        </p:nvSpPr>
        <p:spPr>
          <a:xfrm rot="0">
            <a:off x="2478959" y="3207398"/>
            <a:ext cx="8614133" cy="3976978"/>
          </a:xfrm>
          <a:prstGeom prst="rect">
            <a:avLst/>
          </a:prstGeom>
        </p:spPr>
        <p:txBody>
          <a:bodyPr anchor="t" rtlCol="false" tIns="0" lIns="0" bIns="0" rIns="0">
            <a:spAutoFit/>
          </a:bodyPr>
          <a:lstStyle/>
          <a:p>
            <a:pPr algn="l">
              <a:lnSpc>
                <a:spcPts val="4426"/>
              </a:lnSpc>
            </a:pPr>
            <a:r>
              <a:rPr lang="en-US" sz="4659" spc="-23">
                <a:solidFill>
                  <a:srgbClr val="885E9B"/>
                </a:solidFill>
                <a:latin typeface="League Spartan"/>
              </a:rPr>
              <a:t>Développement d'un algorithme de segmentation pour les images microscopiques de frottis sanguins chez les patients atteints de drépanocytose.</a:t>
            </a:r>
          </a:p>
        </p:txBody>
      </p:sp>
      <p:grpSp>
        <p:nvGrpSpPr>
          <p:cNvPr name="Group 6" id="6"/>
          <p:cNvGrpSpPr/>
          <p:nvPr/>
        </p:nvGrpSpPr>
        <p:grpSpPr>
          <a:xfrm rot="0">
            <a:off x="2478959" y="125250"/>
            <a:ext cx="11568829" cy="1806899"/>
            <a:chOff x="0" y="0"/>
            <a:chExt cx="3046934" cy="475891"/>
          </a:xfrm>
        </p:grpSpPr>
        <p:sp>
          <p:nvSpPr>
            <p:cNvPr name="Freeform 7" id="7"/>
            <p:cNvSpPr/>
            <p:nvPr/>
          </p:nvSpPr>
          <p:spPr>
            <a:xfrm flipH="false" flipV="false" rot="0">
              <a:off x="0" y="0"/>
              <a:ext cx="3046934" cy="475891"/>
            </a:xfrm>
            <a:custGeom>
              <a:avLst/>
              <a:gdLst/>
              <a:ahLst/>
              <a:cxnLst/>
              <a:rect r="r" b="b" t="t" l="l"/>
              <a:pathLst>
                <a:path h="475891" w="3046934">
                  <a:moveTo>
                    <a:pt x="0" y="0"/>
                  </a:moveTo>
                  <a:lnTo>
                    <a:pt x="3046934" y="0"/>
                  </a:lnTo>
                  <a:lnTo>
                    <a:pt x="3046934" y="475891"/>
                  </a:lnTo>
                  <a:lnTo>
                    <a:pt x="0" y="475891"/>
                  </a:lnTo>
                  <a:close/>
                </a:path>
              </a:pathLst>
            </a:custGeom>
            <a:solidFill>
              <a:srgbClr val="385B4F"/>
            </a:solidFill>
          </p:spPr>
        </p:sp>
        <p:sp>
          <p:nvSpPr>
            <p:cNvPr name="TextBox 8" id="8"/>
            <p:cNvSpPr txBox="true"/>
            <p:nvPr/>
          </p:nvSpPr>
          <p:spPr>
            <a:xfrm>
              <a:off x="0" y="-38100"/>
              <a:ext cx="3046934" cy="51399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75737" y="8480101"/>
            <a:ext cx="6013855" cy="1806899"/>
            <a:chOff x="0" y="0"/>
            <a:chExt cx="1583896" cy="475891"/>
          </a:xfrm>
        </p:grpSpPr>
        <p:sp>
          <p:nvSpPr>
            <p:cNvPr name="Freeform 10" id="10"/>
            <p:cNvSpPr/>
            <p:nvPr/>
          </p:nvSpPr>
          <p:spPr>
            <a:xfrm flipH="false" flipV="false" rot="0">
              <a:off x="0" y="0"/>
              <a:ext cx="1583896" cy="475891"/>
            </a:xfrm>
            <a:custGeom>
              <a:avLst/>
              <a:gdLst/>
              <a:ahLst/>
              <a:cxnLst/>
              <a:rect r="r" b="b" t="t" l="l"/>
              <a:pathLst>
                <a:path h="475891" w="1583896">
                  <a:moveTo>
                    <a:pt x="0" y="0"/>
                  </a:moveTo>
                  <a:lnTo>
                    <a:pt x="1583896" y="0"/>
                  </a:lnTo>
                  <a:lnTo>
                    <a:pt x="1583896" y="475891"/>
                  </a:lnTo>
                  <a:lnTo>
                    <a:pt x="0" y="475891"/>
                  </a:lnTo>
                  <a:close/>
                </a:path>
              </a:pathLst>
            </a:custGeom>
            <a:solidFill>
              <a:srgbClr val="385B4F"/>
            </a:solidFill>
          </p:spPr>
        </p:sp>
        <p:sp>
          <p:nvSpPr>
            <p:cNvPr name="TextBox 11" id="11"/>
            <p:cNvSpPr txBox="true"/>
            <p:nvPr/>
          </p:nvSpPr>
          <p:spPr>
            <a:xfrm>
              <a:off x="0" y="-38100"/>
              <a:ext cx="1583896" cy="513991"/>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50293" y="8584876"/>
            <a:ext cx="8614133" cy="1560804"/>
          </a:xfrm>
          <a:prstGeom prst="rect">
            <a:avLst/>
          </a:prstGeom>
        </p:spPr>
        <p:txBody>
          <a:bodyPr anchor="t" rtlCol="false" tIns="0" lIns="0" bIns="0" rIns="0">
            <a:spAutoFit/>
          </a:bodyPr>
          <a:lstStyle/>
          <a:p>
            <a:pPr algn="l">
              <a:lnSpc>
                <a:spcPts val="3951"/>
              </a:lnSpc>
            </a:pPr>
            <a:r>
              <a:rPr lang="en-US" sz="4159" spc="-20">
                <a:solidFill>
                  <a:srgbClr val="FFFFFF"/>
                </a:solidFill>
                <a:latin typeface="Poppins Bold"/>
              </a:rPr>
              <a:t>Mohamed Diop</a:t>
            </a:r>
          </a:p>
          <a:p>
            <a:pPr algn="l">
              <a:lnSpc>
                <a:spcPts val="3951"/>
              </a:lnSpc>
            </a:pPr>
            <a:r>
              <a:rPr lang="en-US" sz="4159" spc="-20">
                <a:solidFill>
                  <a:srgbClr val="FFFFFF"/>
                </a:solidFill>
                <a:latin typeface="Poppins Bold"/>
              </a:rPr>
              <a:t>Mbaye Thiam</a:t>
            </a:r>
          </a:p>
          <a:p>
            <a:pPr algn="l">
              <a:lnSpc>
                <a:spcPts val="3951"/>
              </a:lnSpc>
            </a:pPr>
            <a:r>
              <a:rPr lang="en-US" sz="4159" spc="-20">
                <a:solidFill>
                  <a:srgbClr val="FFFFFF"/>
                </a:solidFill>
                <a:latin typeface="Poppins Bold"/>
              </a:rPr>
              <a:t>Fatou Diouf</a:t>
            </a:r>
          </a:p>
        </p:txBody>
      </p:sp>
      <p:grpSp>
        <p:nvGrpSpPr>
          <p:cNvPr name="Group 13" id="13"/>
          <p:cNvGrpSpPr/>
          <p:nvPr/>
        </p:nvGrpSpPr>
        <p:grpSpPr>
          <a:xfrm rot="0">
            <a:off x="5760514" y="9524433"/>
            <a:ext cx="9199369" cy="621247"/>
            <a:chOff x="0" y="0"/>
            <a:chExt cx="2422879" cy="163620"/>
          </a:xfrm>
        </p:grpSpPr>
        <p:sp>
          <p:nvSpPr>
            <p:cNvPr name="Freeform 14" id="14"/>
            <p:cNvSpPr/>
            <p:nvPr/>
          </p:nvSpPr>
          <p:spPr>
            <a:xfrm flipH="false" flipV="false" rot="0">
              <a:off x="0" y="0"/>
              <a:ext cx="2422879" cy="163620"/>
            </a:xfrm>
            <a:custGeom>
              <a:avLst/>
              <a:gdLst/>
              <a:ahLst/>
              <a:cxnLst/>
              <a:rect r="r" b="b" t="t" l="l"/>
              <a:pathLst>
                <a:path h="163620" w="2422879">
                  <a:moveTo>
                    <a:pt x="0" y="0"/>
                  </a:moveTo>
                  <a:lnTo>
                    <a:pt x="2422879" y="0"/>
                  </a:lnTo>
                  <a:lnTo>
                    <a:pt x="2422879" y="163620"/>
                  </a:lnTo>
                  <a:lnTo>
                    <a:pt x="0" y="163620"/>
                  </a:lnTo>
                  <a:close/>
                </a:path>
              </a:pathLst>
            </a:custGeom>
            <a:solidFill>
              <a:srgbClr val="385B4F"/>
            </a:solidFill>
          </p:spPr>
        </p:sp>
        <p:sp>
          <p:nvSpPr>
            <p:cNvPr name="TextBox 15" id="15"/>
            <p:cNvSpPr txBox="true"/>
            <p:nvPr/>
          </p:nvSpPr>
          <p:spPr>
            <a:xfrm>
              <a:off x="0" y="-38100"/>
              <a:ext cx="2422879" cy="20172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6786025" y="9635619"/>
            <a:ext cx="9517807" cy="431658"/>
          </a:xfrm>
          <a:prstGeom prst="rect">
            <a:avLst/>
          </a:prstGeom>
        </p:spPr>
        <p:txBody>
          <a:bodyPr anchor="t" rtlCol="false" tIns="0" lIns="0" bIns="0" rIns="0">
            <a:spAutoFit/>
          </a:bodyPr>
          <a:lstStyle/>
          <a:p>
            <a:pPr algn="l">
              <a:lnSpc>
                <a:spcPts val="2940"/>
              </a:lnSpc>
            </a:pPr>
            <a:r>
              <a:rPr lang="en-US" sz="3095" spc="-15">
                <a:solidFill>
                  <a:srgbClr val="FDFDFD"/>
                </a:solidFill>
                <a:latin typeface="Poppins Bold"/>
              </a:rPr>
              <a:t>Encadré par le Dr Abdou Rahmane Diouf</a:t>
            </a:r>
          </a:p>
        </p:txBody>
      </p:sp>
      <p:sp>
        <p:nvSpPr>
          <p:cNvPr name="TextBox 17" id="17"/>
          <p:cNvSpPr txBox="true"/>
          <p:nvPr/>
        </p:nvSpPr>
        <p:spPr>
          <a:xfrm rot="0">
            <a:off x="5538118" y="318469"/>
            <a:ext cx="4278492" cy="1613680"/>
          </a:xfrm>
          <a:prstGeom prst="rect">
            <a:avLst/>
          </a:prstGeom>
        </p:spPr>
        <p:txBody>
          <a:bodyPr anchor="t" rtlCol="false" tIns="0" lIns="0" bIns="0" rIns="0">
            <a:spAutoFit/>
          </a:bodyPr>
          <a:lstStyle/>
          <a:p>
            <a:pPr algn="ctr">
              <a:lnSpc>
                <a:spcPts val="4134"/>
              </a:lnSpc>
            </a:pPr>
            <a:r>
              <a:rPr lang="en-US" sz="3659" spc="153">
                <a:solidFill>
                  <a:srgbClr val="FFFFFF"/>
                </a:solidFill>
                <a:latin typeface="Poppins Bold"/>
              </a:rPr>
              <a:t>Projet Big Data </a:t>
            </a:r>
          </a:p>
          <a:p>
            <a:pPr algn="ctr">
              <a:lnSpc>
                <a:spcPts val="4134"/>
              </a:lnSpc>
            </a:pPr>
            <a:r>
              <a:rPr lang="en-US" sz="3659" spc="153">
                <a:solidFill>
                  <a:srgbClr val="FFFFFF"/>
                </a:solidFill>
                <a:latin typeface="Poppins Bold"/>
              </a:rPr>
              <a:t>BDA</a:t>
            </a:r>
          </a:p>
          <a:p>
            <a:pPr algn="ctr">
              <a:lnSpc>
                <a:spcPts val="4134"/>
              </a:lnSpc>
            </a:pPr>
            <a:r>
              <a:rPr lang="en-US" sz="3659" spc="153">
                <a:solidFill>
                  <a:srgbClr val="FFFFFF"/>
                </a:solidFill>
                <a:latin typeface="Poppins Bold"/>
              </a:rPr>
              <a:t>Promo 3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6788" y="3438526"/>
            <a:ext cx="18237409" cy="5598844"/>
          </a:xfrm>
          <a:custGeom>
            <a:avLst/>
            <a:gdLst/>
            <a:ahLst/>
            <a:cxnLst/>
            <a:rect r="r" b="b" t="t" l="l"/>
            <a:pathLst>
              <a:path h="5598844" w="18237409">
                <a:moveTo>
                  <a:pt x="0" y="0"/>
                </a:moveTo>
                <a:lnTo>
                  <a:pt x="18237409" y="0"/>
                </a:lnTo>
                <a:lnTo>
                  <a:pt x="18237409" y="5598843"/>
                </a:lnTo>
                <a:lnTo>
                  <a:pt x="0" y="5598843"/>
                </a:lnTo>
                <a:lnTo>
                  <a:pt x="0" y="0"/>
                </a:lnTo>
                <a:close/>
              </a:path>
            </a:pathLst>
          </a:custGeom>
          <a:blipFill>
            <a:blip r:embed="rId2"/>
            <a:stretch>
              <a:fillRect l="0" t="0" r="0" b="0"/>
            </a:stretch>
          </a:blipFill>
        </p:spPr>
      </p:sp>
      <p:sp>
        <p:nvSpPr>
          <p:cNvPr name="TextBox 3" id="3"/>
          <p:cNvSpPr txBox="true"/>
          <p:nvPr/>
        </p:nvSpPr>
        <p:spPr>
          <a:xfrm rot="0">
            <a:off x="5748483" y="2000250"/>
            <a:ext cx="5559670"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Bold"/>
              </a:rPr>
              <a:t>Segmentation par K-means</a:t>
            </a:r>
          </a:p>
        </p:txBody>
      </p:sp>
      <p:grpSp>
        <p:nvGrpSpPr>
          <p:cNvPr name="Group 4" id="4"/>
          <p:cNvGrpSpPr/>
          <p:nvPr/>
        </p:nvGrpSpPr>
        <p:grpSpPr>
          <a:xfrm rot="0">
            <a:off x="0" y="-9525"/>
            <a:ext cx="18288000" cy="1422913"/>
            <a:chOff x="0" y="0"/>
            <a:chExt cx="4816593" cy="374759"/>
          </a:xfrm>
        </p:grpSpPr>
        <p:sp>
          <p:nvSpPr>
            <p:cNvPr name="Freeform 5" id="5"/>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6" id="6"/>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071415" y="381634"/>
            <a:ext cx="9324261" cy="67945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Bold"/>
              </a:rPr>
              <a:t>3 / Les Algorithmes De Segmentation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5361" y="3298615"/>
            <a:ext cx="17603332" cy="5383453"/>
          </a:xfrm>
          <a:custGeom>
            <a:avLst/>
            <a:gdLst/>
            <a:ahLst/>
            <a:cxnLst/>
            <a:rect r="r" b="b" t="t" l="l"/>
            <a:pathLst>
              <a:path h="5383453" w="17603332">
                <a:moveTo>
                  <a:pt x="0" y="0"/>
                </a:moveTo>
                <a:lnTo>
                  <a:pt x="17603332" y="0"/>
                </a:lnTo>
                <a:lnTo>
                  <a:pt x="17603332" y="5383453"/>
                </a:lnTo>
                <a:lnTo>
                  <a:pt x="0" y="5383453"/>
                </a:lnTo>
                <a:lnTo>
                  <a:pt x="0" y="0"/>
                </a:lnTo>
                <a:close/>
              </a:path>
            </a:pathLst>
          </a:custGeom>
          <a:blipFill>
            <a:blip r:embed="rId2"/>
            <a:stretch>
              <a:fillRect l="0" t="0" r="0" b="0"/>
            </a:stretch>
          </a:blipFill>
        </p:spPr>
      </p:sp>
      <p:sp>
        <p:nvSpPr>
          <p:cNvPr name="TextBox 3" id="3"/>
          <p:cNvSpPr txBox="true"/>
          <p:nvPr/>
        </p:nvSpPr>
        <p:spPr>
          <a:xfrm rot="0">
            <a:off x="5353045" y="1782934"/>
            <a:ext cx="6299240"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Segmentation par Mean Shift</a:t>
            </a:r>
          </a:p>
        </p:txBody>
      </p:sp>
      <p:grpSp>
        <p:nvGrpSpPr>
          <p:cNvPr name="Group 4" id="4"/>
          <p:cNvGrpSpPr/>
          <p:nvPr/>
        </p:nvGrpSpPr>
        <p:grpSpPr>
          <a:xfrm rot="0">
            <a:off x="0" y="-9525"/>
            <a:ext cx="18288000" cy="1422913"/>
            <a:chOff x="0" y="0"/>
            <a:chExt cx="4816593" cy="374759"/>
          </a:xfrm>
        </p:grpSpPr>
        <p:sp>
          <p:nvSpPr>
            <p:cNvPr name="Freeform 5" id="5"/>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6" id="6"/>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368731" y="381634"/>
            <a:ext cx="9324261" cy="67945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Bold"/>
              </a:rPr>
              <a:t>3 / Les Algorithmes De Segmentation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1236" y="3897688"/>
            <a:ext cx="17183698" cy="5084387"/>
          </a:xfrm>
          <a:custGeom>
            <a:avLst/>
            <a:gdLst/>
            <a:ahLst/>
            <a:cxnLst/>
            <a:rect r="r" b="b" t="t" l="l"/>
            <a:pathLst>
              <a:path h="5084387" w="17183698">
                <a:moveTo>
                  <a:pt x="0" y="0"/>
                </a:moveTo>
                <a:lnTo>
                  <a:pt x="17183697" y="0"/>
                </a:lnTo>
                <a:lnTo>
                  <a:pt x="17183697" y="5084387"/>
                </a:lnTo>
                <a:lnTo>
                  <a:pt x="0" y="5084387"/>
                </a:lnTo>
                <a:lnTo>
                  <a:pt x="0" y="0"/>
                </a:lnTo>
                <a:close/>
              </a:path>
            </a:pathLst>
          </a:custGeom>
          <a:blipFill>
            <a:blip r:embed="rId2"/>
            <a:stretch>
              <a:fillRect l="0" t="0" r="0" b="0"/>
            </a:stretch>
          </a:blipFill>
        </p:spPr>
      </p:sp>
      <p:sp>
        <p:nvSpPr>
          <p:cNvPr name="TextBox 3" id="3"/>
          <p:cNvSpPr txBox="true"/>
          <p:nvPr/>
        </p:nvSpPr>
        <p:spPr>
          <a:xfrm rot="0">
            <a:off x="5474594" y="1676400"/>
            <a:ext cx="7465038" cy="1180466"/>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a:rPr>
              <a:t>Segmentation par Graph Cut</a:t>
            </a:r>
          </a:p>
          <a:p>
            <a:pPr algn="ctr">
              <a:lnSpc>
                <a:spcPts val="4759"/>
              </a:lnSpc>
              <a:spcBef>
                <a:spcPct val="0"/>
              </a:spcBef>
            </a:pPr>
          </a:p>
        </p:txBody>
      </p:sp>
      <p:grpSp>
        <p:nvGrpSpPr>
          <p:cNvPr name="Group 4" id="4"/>
          <p:cNvGrpSpPr/>
          <p:nvPr/>
        </p:nvGrpSpPr>
        <p:grpSpPr>
          <a:xfrm rot="0">
            <a:off x="0" y="0"/>
            <a:ext cx="18288000" cy="1422913"/>
            <a:chOff x="0" y="0"/>
            <a:chExt cx="4816593" cy="374759"/>
          </a:xfrm>
        </p:grpSpPr>
        <p:sp>
          <p:nvSpPr>
            <p:cNvPr name="Freeform 5" id="5"/>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6" id="6"/>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365129" y="378399"/>
            <a:ext cx="9557742" cy="695961"/>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Open Sans Bold"/>
              </a:rPr>
              <a:t>3 / Les Algorithmes De Segmentation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6058" y="2123441"/>
            <a:ext cx="5871687" cy="8319819"/>
          </a:xfrm>
          <a:custGeom>
            <a:avLst/>
            <a:gdLst/>
            <a:ahLst/>
            <a:cxnLst/>
            <a:rect r="r" b="b" t="t" l="l"/>
            <a:pathLst>
              <a:path h="8319819" w="5871687">
                <a:moveTo>
                  <a:pt x="0" y="0"/>
                </a:moveTo>
                <a:lnTo>
                  <a:pt x="5871687" y="0"/>
                </a:lnTo>
                <a:lnTo>
                  <a:pt x="5871687" y="8319819"/>
                </a:lnTo>
                <a:lnTo>
                  <a:pt x="0" y="8319819"/>
                </a:lnTo>
                <a:lnTo>
                  <a:pt x="0" y="0"/>
                </a:lnTo>
                <a:close/>
              </a:path>
            </a:pathLst>
          </a:custGeom>
          <a:blipFill>
            <a:blip r:embed="rId2"/>
            <a:stretch>
              <a:fillRect l="-12750" t="0" r="-74228" b="0"/>
            </a:stretch>
          </a:blipFill>
        </p:spPr>
      </p:sp>
      <p:sp>
        <p:nvSpPr>
          <p:cNvPr name="Freeform 3" id="3"/>
          <p:cNvSpPr/>
          <p:nvPr/>
        </p:nvSpPr>
        <p:spPr>
          <a:xfrm flipH="false" flipV="false" rot="0">
            <a:off x="7413455" y="2376326"/>
            <a:ext cx="9660300" cy="7318082"/>
          </a:xfrm>
          <a:custGeom>
            <a:avLst/>
            <a:gdLst/>
            <a:ahLst/>
            <a:cxnLst/>
            <a:rect r="r" b="b" t="t" l="l"/>
            <a:pathLst>
              <a:path h="7318082" w="9660300">
                <a:moveTo>
                  <a:pt x="0" y="0"/>
                </a:moveTo>
                <a:lnTo>
                  <a:pt x="9660300" y="0"/>
                </a:lnTo>
                <a:lnTo>
                  <a:pt x="9660300" y="7318082"/>
                </a:lnTo>
                <a:lnTo>
                  <a:pt x="0" y="7318082"/>
                </a:lnTo>
                <a:lnTo>
                  <a:pt x="0" y="0"/>
                </a:lnTo>
                <a:close/>
              </a:path>
            </a:pathLst>
          </a:custGeom>
          <a:blipFill>
            <a:blip r:embed="rId3"/>
            <a:stretch>
              <a:fillRect l="0" t="0" r="0" b="0"/>
            </a:stretch>
          </a:blipFill>
        </p:spPr>
      </p:sp>
      <p:sp>
        <p:nvSpPr>
          <p:cNvPr name="TextBox 4" id="4"/>
          <p:cNvSpPr txBox="true"/>
          <p:nvPr/>
        </p:nvSpPr>
        <p:spPr>
          <a:xfrm rot="0">
            <a:off x="4310162" y="1019175"/>
            <a:ext cx="10437278" cy="1180466"/>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a:rPr>
              <a:t>Fonction de Comparaison des Algorithmes</a:t>
            </a:r>
          </a:p>
          <a:p>
            <a:pPr algn="ctr">
              <a:lnSpc>
                <a:spcPts val="4759"/>
              </a:lnSpc>
              <a:spcBef>
                <a:spcPct val="0"/>
              </a:spcBef>
            </a:pPr>
          </a:p>
        </p:txBody>
      </p:sp>
      <p:grpSp>
        <p:nvGrpSpPr>
          <p:cNvPr name="Group 5" id="5"/>
          <p:cNvGrpSpPr/>
          <p:nvPr/>
        </p:nvGrpSpPr>
        <p:grpSpPr>
          <a:xfrm rot="0">
            <a:off x="0" y="0"/>
            <a:ext cx="18288000" cy="1028700"/>
            <a:chOff x="0" y="0"/>
            <a:chExt cx="4816593" cy="270933"/>
          </a:xfrm>
        </p:grpSpPr>
        <p:sp>
          <p:nvSpPr>
            <p:cNvPr name="Freeform 6" id="6"/>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E8D4BF"/>
            </a:solidFill>
          </p:spPr>
        </p:sp>
        <p:sp>
          <p:nvSpPr>
            <p:cNvPr name="TextBox 7" id="7"/>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041677" y="210184"/>
            <a:ext cx="10875169"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 4/ Comparaison des Algorithmes de Segmentation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94474" y="2988647"/>
            <a:ext cx="11646140" cy="7307878"/>
          </a:xfrm>
          <a:custGeom>
            <a:avLst/>
            <a:gdLst/>
            <a:ahLst/>
            <a:cxnLst/>
            <a:rect r="r" b="b" t="t" l="l"/>
            <a:pathLst>
              <a:path h="7307878" w="11646140">
                <a:moveTo>
                  <a:pt x="0" y="0"/>
                </a:moveTo>
                <a:lnTo>
                  <a:pt x="11646139" y="0"/>
                </a:lnTo>
                <a:lnTo>
                  <a:pt x="11646139" y="7307878"/>
                </a:lnTo>
                <a:lnTo>
                  <a:pt x="0" y="7307878"/>
                </a:lnTo>
                <a:lnTo>
                  <a:pt x="0" y="0"/>
                </a:lnTo>
                <a:close/>
              </a:path>
            </a:pathLst>
          </a:custGeom>
          <a:blipFill>
            <a:blip r:embed="rId2"/>
            <a:stretch>
              <a:fillRect l="0" t="-221" r="0" b="-221"/>
            </a:stretch>
          </a:blipFill>
        </p:spPr>
      </p:sp>
      <p:grpSp>
        <p:nvGrpSpPr>
          <p:cNvPr name="Group 3" id="3"/>
          <p:cNvGrpSpPr/>
          <p:nvPr/>
        </p:nvGrpSpPr>
        <p:grpSpPr>
          <a:xfrm rot="0">
            <a:off x="1257300" y="1631541"/>
            <a:ext cx="15451047" cy="1490322"/>
            <a:chOff x="0" y="0"/>
            <a:chExt cx="4069411" cy="392513"/>
          </a:xfrm>
        </p:grpSpPr>
        <p:sp>
          <p:nvSpPr>
            <p:cNvPr name="Freeform 4" id="4"/>
            <p:cNvSpPr/>
            <p:nvPr/>
          </p:nvSpPr>
          <p:spPr>
            <a:xfrm flipH="false" flipV="false" rot="0">
              <a:off x="0" y="0"/>
              <a:ext cx="4069411" cy="392513"/>
            </a:xfrm>
            <a:custGeom>
              <a:avLst/>
              <a:gdLst/>
              <a:ahLst/>
              <a:cxnLst/>
              <a:rect r="r" b="b" t="t" l="l"/>
              <a:pathLst>
                <a:path h="392513" w="4069411">
                  <a:moveTo>
                    <a:pt x="25554" y="0"/>
                  </a:moveTo>
                  <a:lnTo>
                    <a:pt x="4043857" y="0"/>
                  </a:lnTo>
                  <a:cubicBezTo>
                    <a:pt x="4050635" y="0"/>
                    <a:pt x="4057135" y="2692"/>
                    <a:pt x="4061926" y="7485"/>
                  </a:cubicBezTo>
                  <a:cubicBezTo>
                    <a:pt x="4066719" y="12277"/>
                    <a:pt x="4069411" y="18777"/>
                    <a:pt x="4069411" y="25554"/>
                  </a:cubicBezTo>
                  <a:lnTo>
                    <a:pt x="4069411" y="366959"/>
                  </a:lnTo>
                  <a:cubicBezTo>
                    <a:pt x="4069411" y="373736"/>
                    <a:pt x="4066719" y="380236"/>
                    <a:pt x="4061926" y="385028"/>
                  </a:cubicBezTo>
                  <a:cubicBezTo>
                    <a:pt x="4057135" y="389821"/>
                    <a:pt x="4050635" y="392513"/>
                    <a:pt x="4043857" y="392513"/>
                  </a:cubicBezTo>
                  <a:lnTo>
                    <a:pt x="25554" y="392513"/>
                  </a:lnTo>
                  <a:cubicBezTo>
                    <a:pt x="18777" y="392513"/>
                    <a:pt x="12277" y="389821"/>
                    <a:pt x="7485" y="385028"/>
                  </a:cubicBezTo>
                  <a:cubicBezTo>
                    <a:pt x="2692" y="380236"/>
                    <a:pt x="0" y="373736"/>
                    <a:pt x="0" y="366959"/>
                  </a:cubicBezTo>
                  <a:lnTo>
                    <a:pt x="0" y="25554"/>
                  </a:lnTo>
                  <a:cubicBezTo>
                    <a:pt x="0" y="18777"/>
                    <a:pt x="2692" y="12277"/>
                    <a:pt x="7485" y="7485"/>
                  </a:cubicBezTo>
                  <a:cubicBezTo>
                    <a:pt x="12277" y="2692"/>
                    <a:pt x="18777" y="0"/>
                    <a:pt x="25554" y="0"/>
                  </a:cubicBezTo>
                  <a:close/>
                </a:path>
              </a:pathLst>
            </a:custGeom>
            <a:solidFill>
              <a:srgbClr val="E8D4BF"/>
            </a:solidFill>
          </p:spPr>
        </p:sp>
        <p:sp>
          <p:nvSpPr>
            <p:cNvPr name="TextBox 5" id="5"/>
            <p:cNvSpPr txBox="true"/>
            <p:nvPr/>
          </p:nvSpPr>
          <p:spPr>
            <a:xfrm>
              <a:off x="0" y="-38100"/>
              <a:ext cx="4069411" cy="43061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290718" y="862013"/>
            <a:ext cx="8363784" cy="555216"/>
          </a:xfrm>
          <a:prstGeom prst="rect">
            <a:avLst/>
          </a:prstGeom>
        </p:spPr>
        <p:txBody>
          <a:bodyPr anchor="t" rtlCol="false" tIns="0" lIns="0" bIns="0" rIns="0">
            <a:spAutoFit/>
          </a:bodyPr>
          <a:lstStyle/>
          <a:p>
            <a:pPr algn="ctr">
              <a:lnSpc>
                <a:spcPts val="4572"/>
              </a:lnSpc>
              <a:spcBef>
                <a:spcPct val="0"/>
              </a:spcBef>
            </a:pPr>
            <a:r>
              <a:rPr lang="en-US" sz="3266">
                <a:solidFill>
                  <a:srgbClr val="000000"/>
                </a:solidFill>
                <a:latin typeface="Open Sans Bold"/>
              </a:rPr>
              <a:t>Représentation Graphique des Résultats</a:t>
            </a:r>
          </a:p>
        </p:txBody>
      </p:sp>
      <p:sp>
        <p:nvSpPr>
          <p:cNvPr name="TextBox 7" id="7"/>
          <p:cNvSpPr txBox="true"/>
          <p:nvPr/>
        </p:nvSpPr>
        <p:spPr>
          <a:xfrm rot="0">
            <a:off x="1756052" y="1601941"/>
            <a:ext cx="14663092" cy="1367655"/>
          </a:xfrm>
          <a:prstGeom prst="rect">
            <a:avLst/>
          </a:prstGeom>
        </p:spPr>
        <p:txBody>
          <a:bodyPr anchor="t" rtlCol="false" tIns="0" lIns="0" bIns="0" rIns="0">
            <a:spAutoFit/>
          </a:bodyPr>
          <a:lstStyle/>
          <a:p>
            <a:pPr algn="l">
              <a:lnSpc>
                <a:spcPts val="2704"/>
              </a:lnSpc>
              <a:spcBef>
                <a:spcPct val="0"/>
              </a:spcBef>
            </a:pPr>
            <a:r>
              <a:rPr lang="en-US" sz="1931">
                <a:solidFill>
                  <a:srgbClr val="000000"/>
                </a:solidFill>
                <a:latin typeface="Open Sans Bold"/>
              </a:rPr>
              <a:t>on </a:t>
            </a:r>
            <a:r>
              <a:rPr lang="en-US" sz="1931">
                <a:solidFill>
                  <a:srgbClr val="000000"/>
                </a:solidFill>
                <a:latin typeface="Open Sans Bold"/>
              </a:rPr>
              <a:t>applique et compare différents algorithmes de segmentation d'images à une image donnée. Il utilise les méthodes de seuillage Otsu, Chan-Vese, contours actifs, K-means, Mean Shift et Graph Cut pour segmenter l'image, puis calcule des métriques de performance (PSNR, MSE, MAE, MSSIM) pour évaluer la qualité de chaque segmentation. Les résultats de chaque algorithme sont affichés, sauvegardés et visualisés pour une analyse comparative.</a:t>
            </a:r>
          </a:p>
        </p:txBody>
      </p:sp>
      <p:grpSp>
        <p:nvGrpSpPr>
          <p:cNvPr name="Group 8" id="8"/>
          <p:cNvGrpSpPr/>
          <p:nvPr/>
        </p:nvGrpSpPr>
        <p:grpSpPr>
          <a:xfrm rot="0">
            <a:off x="0" y="0"/>
            <a:ext cx="18288000" cy="828675"/>
            <a:chOff x="0" y="0"/>
            <a:chExt cx="4816593" cy="218252"/>
          </a:xfrm>
        </p:grpSpPr>
        <p:sp>
          <p:nvSpPr>
            <p:cNvPr name="Freeform 9" id="9"/>
            <p:cNvSpPr/>
            <p:nvPr/>
          </p:nvSpPr>
          <p:spPr>
            <a:xfrm flipH="false" flipV="false" rot="0">
              <a:off x="0" y="0"/>
              <a:ext cx="4816592" cy="218252"/>
            </a:xfrm>
            <a:custGeom>
              <a:avLst/>
              <a:gdLst/>
              <a:ahLst/>
              <a:cxnLst/>
              <a:rect r="r" b="b" t="t" l="l"/>
              <a:pathLst>
                <a:path h="218252" w="4816592">
                  <a:moveTo>
                    <a:pt x="0" y="0"/>
                  </a:moveTo>
                  <a:lnTo>
                    <a:pt x="4816592" y="0"/>
                  </a:lnTo>
                  <a:lnTo>
                    <a:pt x="4816592" y="218252"/>
                  </a:lnTo>
                  <a:lnTo>
                    <a:pt x="0" y="218252"/>
                  </a:lnTo>
                  <a:close/>
                </a:path>
              </a:pathLst>
            </a:custGeom>
            <a:solidFill>
              <a:srgbClr val="E8D4BF"/>
            </a:solidFill>
          </p:spPr>
        </p:sp>
        <p:sp>
          <p:nvSpPr>
            <p:cNvPr name="TextBox 10" id="10"/>
            <p:cNvSpPr txBox="true"/>
            <p:nvPr/>
          </p:nvSpPr>
          <p:spPr>
            <a:xfrm>
              <a:off x="0" y="-38100"/>
              <a:ext cx="4816593" cy="256352"/>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715402" y="158114"/>
            <a:ext cx="11514416"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Bold"/>
              </a:rPr>
              <a:t> 4/ Comparaison des Algorithmes de Segmentation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273" y="5091898"/>
            <a:ext cx="17685453" cy="5195102"/>
          </a:xfrm>
          <a:custGeom>
            <a:avLst/>
            <a:gdLst/>
            <a:ahLst/>
            <a:cxnLst/>
            <a:rect r="r" b="b" t="t" l="l"/>
            <a:pathLst>
              <a:path h="5195102" w="17685453">
                <a:moveTo>
                  <a:pt x="0" y="0"/>
                </a:moveTo>
                <a:lnTo>
                  <a:pt x="17685454" y="0"/>
                </a:lnTo>
                <a:lnTo>
                  <a:pt x="17685454" y="5195102"/>
                </a:lnTo>
                <a:lnTo>
                  <a:pt x="0" y="5195102"/>
                </a:lnTo>
                <a:lnTo>
                  <a:pt x="0" y="0"/>
                </a:lnTo>
                <a:close/>
              </a:path>
            </a:pathLst>
          </a:custGeom>
          <a:blipFill>
            <a:blip r:embed="rId2"/>
            <a:stretch>
              <a:fillRect l="0" t="0" r="0" b="0"/>
            </a:stretch>
          </a:blipFill>
        </p:spPr>
      </p:sp>
      <p:grpSp>
        <p:nvGrpSpPr>
          <p:cNvPr name="Group 3" id="3"/>
          <p:cNvGrpSpPr/>
          <p:nvPr/>
        </p:nvGrpSpPr>
        <p:grpSpPr>
          <a:xfrm rot="0">
            <a:off x="0" y="2057400"/>
            <a:ext cx="18452496" cy="3086100"/>
            <a:chOff x="0" y="0"/>
            <a:chExt cx="4859917" cy="812800"/>
          </a:xfrm>
        </p:grpSpPr>
        <p:sp>
          <p:nvSpPr>
            <p:cNvPr name="Freeform 4" id="4"/>
            <p:cNvSpPr/>
            <p:nvPr/>
          </p:nvSpPr>
          <p:spPr>
            <a:xfrm flipH="false" flipV="false" rot="0">
              <a:off x="0" y="0"/>
              <a:ext cx="4859917" cy="812800"/>
            </a:xfrm>
            <a:custGeom>
              <a:avLst/>
              <a:gdLst/>
              <a:ahLst/>
              <a:cxnLst/>
              <a:rect r="r" b="b" t="t" l="l"/>
              <a:pathLst>
                <a:path h="812800" w="4859917">
                  <a:moveTo>
                    <a:pt x="21398" y="0"/>
                  </a:moveTo>
                  <a:lnTo>
                    <a:pt x="4838519" y="0"/>
                  </a:lnTo>
                  <a:cubicBezTo>
                    <a:pt x="4844194" y="0"/>
                    <a:pt x="4849637" y="2254"/>
                    <a:pt x="4853649" y="6267"/>
                  </a:cubicBezTo>
                  <a:cubicBezTo>
                    <a:pt x="4857662" y="10280"/>
                    <a:pt x="4859917" y="15723"/>
                    <a:pt x="4859917" y="21398"/>
                  </a:cubicBezTo>
                  <a:lnTo>
                    <a:pt x="4859917" y="791402"/>
                  </a:lnTo>
                  <a:cubicBezTo>
                    <a:pt x="4859917" y="797077"/>
                    <a:pt x="4857662" y="802520"/>
                    <a:pt x="4853649" y="806533"/>
                  </a:cubicBezTo>
                  <a:cubicBezTo>
                    <a:pt x="4849637" y="810546"/>
                    <a:pt x="4844194" y="812800"/>
                    <a:pt x="4838519" y="812800"/>
                  </a:cubicBezTo>
                  <a:lnTo>
                    <a:pt x="21398" y="812800"/>
                  </a:lnTo>
                  <a:cubicBezTo>
                    <a:pt x="15723" y="812800"/>
                    <a:pt x="10280" y="810546"/>
                    <a:pt x="6267" y="806533"/>
                  </a:cubicBezTo>
                  <a:cubicBezTo>
                    <a:pt x="2254" y="802520"/>
                    <a:pt x="0" y="797077"/>
                    <a:pt x="0" y="791402"/>
                  </a:cubicBezTo>
                  <a:lnTo>
                    <a:pt x="0" y="21398"/>
                  </a:lnTo>
                  <a:cubicBezTo>
                    <a:pt x="0" y="15723"/>
                    <a:pt x="2254" y="10280"/>
                    <a:pt x="6267" y="6267"/>
                  </a:cubicBezTo>
                  <a:cubicBezTo>
                    <a:pt x="10280" y="2254"/>
                    <a:pt x="15723" y="0"/>
                    <a:pt x="21398" y="0"/>
                  </a:cubicBezTo>
                  <a:close/>
                </a:path>
              </a:pathLst>
            </a:custGeom>
            <a:solidFill>
              <a:srgbClr val="C87EC8"/>
            </a:solidFill>
          </p:spPr>
        </p:sp>
        <p:sp>
          <p:nvSpPr>
            <p:cNvPr name="TextBox 5" id="5"/>
            <p:cNvSpPr txBox="true"/>
            <p:nvPr/>
          </p:nvSpPr>
          <p:spPr>
            <a:xfrm>
              <a:off x="0" y="-38100"/>
              <a:ext cx="4859917"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450085" y="1314273"/>
            <a:ext cx="6053852"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Affinement des Algorithmes</a:t>
            </a:r>
          </a:p>
        </p:txBody>
      </p:sp>
      <p:grpSp>
        <p:nvGrpSpPr>
          <p:cNvPr name="Group 7" id="7"/>
          <p:cNvGrpSpPr/>
          <p:nvPr/>
        </p:nvGrpSpPr>
        <p:grpSpPr>
          <a:xfrm rot="0">
            <a:off x="0" y="-19050"/>
            <a:ext cx="18288000" cy="1131747"/>
            <a:chOff x="0" y="0"/>
            <a:chExt cx="4816593" cy="298073"/>
          </a:xfrm>
        </p:grpSpPr>
        <p:sp>
          <p:nvSpPr>
            <p:cNvPr name="Freeform 8" id="8"/>
            <p:cNvSpPr/>
            <p:nvPr/>
          </p:nvSpPr>
          <p:spPr>
            <a:xfrm flipH="false" flipV="false" rot="0">
              <a:off x="0" y="0"/>
              <a:ext cx="4816592" cy="298073"/>
            </a:xfrm>
            <a:custGeom>
              <a:avLst/>
              <a:gdLst/>
              <a:ahLst/>
              <a:cxnLst/>
              <a:rect r="r" b="b" t="t" l="l"/>
              <a:pathLst>
                <a:path h="298073" w="4816592">
                  <a:moveTo>
                    <a:pt x="0" y="0"/>
                  </a:moveTo>
                  <a:lnTo>
                    <a:pt x="4816592" y="0"/>
                  </a:lnTo>
                  <a:lnTo>
                    <a:pt x="4816592" y="298073"/>
                  </a:lnTo>
                  <a:lnTo>
                    <a:pt x="0" y="298073"/>
                  </a:lnTo>
                  <a:close/>
                </a:path>
              </a:pathLst>
            </a:custGeom>
            <a:solidFill>
              <a:srgbClr val="E8D4BF"/>
            </a:solidFill>
          </p:spPr>
        </p:sp>
        <p:sp>
          <p:nvSpPr>
            <p:cNvPr name="TextBox 9" id="9"/>
            <p:cNvSpPr txBox="true"/>
            <p:nvPr/>
          </p:nvSpPr>
          <p:spPr>
            <a:xfrm>
              <a:off x="0" y="-38100"/>
              <a:ext cx="4816593" cy="33617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499663" y="295909"/>
            <a:ext cx="9954697"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5. Segmentation Combinée et Post-Traitement</a:t>
            </a:r>
          </a:p>
        </p:txBody>
      </p:sp>
      <p:sp>
        <p:nvSpPr>
          <p:cNvPr name="TextBox 11" id="11"/>
          <p:cNvSpPr txBox="true"/>
          <p:nvPr/>
        </p:nvSpPr>
        <p:spPr>
          <a:xfrm rot="0">
            <a:off x="0" y="2481091"/>
            <a:ext cx="18288000" cy="1967231"/>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Open Sans Bold"/>
              </a:rPr>
              <a:t>A</a:t>
            </a:r>
            <a:r>
              <a:rPr lang="en-US" sz="2799">
                <a:solidFill>
                  <a:srgbClr val="000000"/>
                </a:solidFill>
                <a:latin typeface="Open Sans Bold"/>
              </a:rPr>
              <a:t>pplique une méthode de segmentation combinée en utilisant K-means suivi de contours actifs sur une image donnée. La segmentation par K-means regroupe les pixels en clusters basés sur leur couleur, puis les contours actifs sont utilisés pour affiner la segmentation sur le résultat de K-means. L'image segmentée est ensuite sauvegardée et affichée à côté de l'image originale pour comparaison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78717" y="2142491"/>
            <a:ext cx="3114614" cy="7752586"/>
          </a:xfrm>
          <a:custGeom>
            <a:avLst/>
            <a:gdLst/>
            <a:ahLst/>
            <a:cxnLst/>
            <a:rect r="r" b="b" t="t" l="l"/>
            <a:pathLst>
              <a:path h="7752586" w="3114614">
                <a:moveTo>
                  <a:pt x="0" y="0"/>
                </a:moveTo>
                <a:lnTo>
                  <a:pt x="3114614" y="0"/>
                </a:lnTo>
                <a:lnTo>
                  <a:pt x="3114614" y="7752586"/>
                </a:lnTo>
                <a:lnTo>
                  <a:pt x="0" y="7752586"/>
                </a:lnTo>
                <a:lnTo>
                  <a:pt x="0" y="0"/>
                </a:lnTo>
                <a:close/>
              </a:path>
            </a:pathLst>
          </a:custGeom>
          <a:blipFill>
            <a:blip r:embed="rId2"/>
            <a:stretch>
              <a:fillRect l="0" t="0" r="-5765" b="0"/>
            </a:stretch>
          </a:blipFill>
        </p:spPr>
      </p:sp>
      <p:grpSp>
        <p:nvGrpSpPr>
          <p:cNvPr name="Group 3" id="3"/>
          <p:cNvGrpSpPr/>
          <p:nvPr/>
        </p:nvGrpSpPr>
        <p:grpSpPr>
          <a:xfrm rot="0">
            <a:off x="0" y="0"/>
            <a:ext cx="18288000" cy="931898"/>
            <a:chOff x="0" y="0"/>
            <a:chExt cx="4816593" cy="245438"/>
          </a:xfrm>
        </p:grpSpPr>
        <p:sp>
          <p:nvSpPr>
            <p:cNvPr name="Freeform 4" id="4"/>
            <p:cNvSpPr/>
            <p:nvPr/>
          </p:nvSpPr>
          <p:spPr>
            <a:xfrm flipH="false" flipV="false" rot="0">
              <a:off x="0" y="0"/>
              <a:ext cx="4816592" cy="245438"/>
            </a:xfrm>
            <a:custGeom>
              <a:avLst/>
              <a:gdLst/>
              <a:ahLst/>
              <a:cxnLst/>
              <a:rect r="r" b="b" t="t" l="l"/>
              <a:pathLst>
                <a:path h="245438" w="4816592">
                  <a:moveTo>
                    <a:pt x="0" y="0"/>
                  </a:moveTo>
                  <a:lnTo>
                    <a:pt x="4816592" y="0"/>
                  </a:lnTo>
                  <a:lnTo>
                    <a:pt x="4816592" y="245438"/>
                  </a:lnTo>
                  <a:lnTo>
                    <a:pt x="0" y="245438"/>
                  </a:lnTo>
                  <a:close/>
                </a:path>
              </a:pathLst>
            </a:custGeom>
            <a:solidFill>
              <a:srgbClr val="E8D4BF"/>
            </a:solidFill>
          </p:spPr>
        </p:sp>
        <p:sp>
          <p:nvSpPr>
            <p:cNvPr name="TextBox 5" id="5"/>
            <p:cNvSpPr txBox="true"/>
            <p:nvPr/>
          </p:nvSpPr>
          <p:spPr>
            <a:xfrm>
              <a:off x="0" y="-38100"/>
              <a:ext cx="4816593" cy="28353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3911309" y="3745197"/>
            <a:ext cx="3347991" cy="3668117"/>
          </a:xfrm>
          <a:custGeom>
            <a:avLst/>
            <a:gdLst/>
            <a:ahLst/>
            <a:cxnLst/>
            <a:rect r="r" b="b" t="t" l="l"/>
            <a:pathLst>
              <a:path h="3668117" w="3347991">
                <a:moveTo>
                  <a:pt x="0" y="0"/>
                </a:moveTo>
                <a:lnTo>
                  <a:pt x="3347991" y="0"/>
                </a:lnTo>
                <a:lnTo>
                  <a:pt x="3347991" y="3668117"/>
                </a:lnTo>
                <a:lnTo>
                  <a:pt x="0" y="3668117"/>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908148" y="962025"/>
            <a:ext cx="9342954" cy="1180466"/>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a:rPr>
              <a:t>2nd comparaison segmentation_algorithms</a:t>
            </a:r>
          </a:p>
          <a:p>
            <a:pPr algn="ctr">
              <a:lnSpc>
                <a:spcPts val="4759"/>
              </a:lnSpc>
              <a:spcBef>
                <a:spcPct val="0"/>
              </a:spcBef>
            </a:pPr>
          </a:p>
        </p:txBody>
      </p:sp>
      <p:sp>
        <p:nvSpPr>
          <p:cNvPr name="TextBox 8" id="8"/>
          <p:cNvSpPr txBox="true"/>
          <p:nvPr/>
        </p:nvSpPr>
        <p:spPr>
          <a:xfrm rot="0">
            <a:off x="3602276" y="183010"/>
            <a:ext cx="9954697"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5. Segmentation Combinée et Post-Traitement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9237" y="3151387"/>
            <a:ext cx="17225406" cy="4852227"/>
          </a:xfrm>
          <a:custGeom>
            <a:avLst/>
            <a:gdLst/>
            <a:ahLst/>
            <a:cxnLst/>
            <a:rect r="r" b="b" t="t" l="l"/>
            <a:pathLst>
              <a:path h="4852227" w="17225406">
                <a:moveTo>
                  <a:pt x="0" y="0"/>
                </a:moveTo>
                <a:lnTo>
                  <a:pt x="17225406" y="0"/>
                </a:lnTo>
                <a:lnTo>
                  <a:pt x="17225406" y="4852227"/>
                </a:lnTo>
                <a:lnTo>
                  <a:pt x="0" y="4852227"/>
                </a:lnTo>
                <a:lnTo>
                  <a:pt x="0" y="0"/>
                </a:lnTo>
                <a:close/>
              </a:path>
            </a:pathLst>
          </a:custGeom>
          <a:blipFill>
            <a:blip r:embed="rId2"/>
            <a:stretch>
              <a:fillRect l="0" t="0" r="0" b="0"/>
            </a:stretch>
          </a:blipFill>
        </p:spPr>
      </p:sp>
      <p:sp>
        <p:nvSpPr>
          <p:cNvPr name="TextBox 3" id="3"/>
          <p:cNvSpPr txBox="true"/>
          <p:nvPr/>
        </p:nvSpPr>
        <p:spPr>
          <a:xfrm rot="0">
            <a:off x="3602276" y="1386211"/>
            <a:ext cx="10728797" cy="1099821"/>
          </a:xfrm>
          <a:prstGeom prst="rect">
            <a:avLst/>
          </a:prstGeom>
        </p:spPr>
        <p:txBody>
          <a:bodyPr anchor="t" rtlCol="false" tIns="0" lIns="0" bIns="0" rIns="0">
            <a:spAutoFit/>
          </a:bodyPr>
          <a:lstStyle/>
          <a:p>
            <a:pPr algn="ctr">
              <a:lnSpc>
                <a:spcPts val="4479"/>
              </a:lnSpc>
            </a:pPr>
            <a:r>
              <a:rPr lang="en-US" sz="3199">
                <a:solidFill>
                  <a:srgbClr val="000000"/>
                </a:solidFill>
                <a:latin typeface="Open Sans Bold"/>
              </a:rPr>
              <a:t>Post-Processing des Masques de Segmentation</a:t>
            </a:r>
          </a:p>
          <a:p>
            <a:pPr algn="ctr">
              <a:lnSpc>
                <a:spcPts val="4479"/>
              </a:lnSpc>
              <a:spcBef>
                <a:spcPct val="0"/>
              </a:spcBef>
            </a:pPr>
          </a:p>
        </p:txBody>
      </p:sp>
      <p:grpSp>
        <p:nvGrpSpPr>
          <p:cNvPr name="Group 4" id="4"/>
          <p:cNvGrpSpPr/>
          <p:nvPr/>
        </p:nvGrpSpPr>
        <p:grpSpPr>
          <a:xfrm rot="0">
            <a:off x="0" y="0"/>
            <a:ext cx="18288000" cy="1142593"/>
            <a:chOff x="0" y="0"/>
            <a:chExt cx="4816593" cy="300930"/>
          </a:xfrm>
        </p:grpSpPr>
        <p:sp>
          <p:nvSpPr>
            <p:cNvPr name="Freeform 5" id="5"/>
            <p:cNvSpPr/>
            <p:nvPr/>
          </p:nvSpPr>
          <p:spPr>
            <a:xfrm flipH="false" flipV="false" rot="0">
              <a:off x="0" y="0"/>
              <a:ext cx="4816592" cy="300930"/>
            </a:xfrm>
            <a:custGeom>
              <a:avLst/>
              <a:gdLst/>
              <a:ahLst/>
              <a:cxnLst/>
              <a:rect r="r" b="b" t="t" l="l"/>
              <a:pathLst>
                <a:path h="300930" w="4816592">
                  <a:moveTo>
                    <a:pt x="0" y="0"/>
                  </a:moveTo>
                  <a:lnTo>
                    <a:pt x="4816592" y="0"/>
                  </a:lnTo>
                  <a:lnTo>
                    <a:pt x="4816592" y="300930"/>
                  </a:lnTo>
                  <a:lnTo>
                    <a:pt x="0" y="300930"/>
                  </a:lnTo>
                  <a:close/>
                </a:path>
              </a:pathLst>
            </a:custGeom>
            <a:solidFill>
              <a:srgbClr val="E8D4BF"/>
            </a:solidFill>
          </p:spPr>
        </p:sp>
        <p:sp>
          <p:nvSpPr>
            <p:cNvPr name="TextBox 6" id="6"/>
            <p:cNvSpPr txBox="true"/>
            <p:nvPr/>
          </p:nvSpPr>
          <p:spPr>
            <a:xfrm>
              <a:off x="0" y="-38100"/>
              <a:ext cx="4816593" cy="33903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034591" y="295909"/>
            <a:ext cx="9954697"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5. Segmentation Combinée et Post-Traitement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84168" y="2854461"/>
            <a:ext cx="8939391" cy="7274075"/>
          </a:xfrm>
          <a:custGeom>
            <a:avLst/>
            <a:gdLst/>
            <a:ahLst/>
            <a:cxnLst/>
            <a:rect r="r" b="b" t="t" l="l"/>
            <a:pathLst>
              <a:path h="7274075" w="8939391">
                <a:moveTo>
                  <a:pt x="0" y="0"/>
                </a:moveTo>
                <a:lnTo>
                  <a:pt x="8939391" y="0"/>
                </a:lnTo>
                <a:lnTo>
                  <a:pt x="8939391" y="7274075"/>
                </a:lnTo>
                <a:lnTo>
                  <a:pt x="0" y="7274075"/>
                </a:lnTo>
                <a:lnTo>
                  <a:pt x="0" y="0"/>
                </a:lnTo>
                <a:close/>
              </a:path>
            </a:pathLst>
          </a:custGeom>
          <a:blipFill>
            <a:blip r:embed="rId2"/>
            <a:stretch>
              <a:fillRect l="-1386" t="0" r="-1386" b="0"/>
            </a:stretch>
          </a:blipFill>
        </p:spPr>
      </p:sp>
      <p:grpSp>
        <p:nvGrpSpPr>
          <p:cNvPr name="Group 3" id="3"/>
          <p:cNvGrpSpPr/>
          <p:nvPr/>
        </p:nvGrpSpPr>
        <p:grpSpPr>
          <a:xfrm rot="0">
            <a:off x="0" y="1766070"/>
            <a:ext cx="18119002" cy="955041"/>
            <a:chOff x="0" y="0"/>
            <a:chExt cx="4772083" cy="251533"/>
          </a:xfrm>
        </p:grpSpPr>
        <p:sp>
          <p:nvSpPr>
            <p:cNvPr name="Freeform 4" id="4"/>
            <p:cNvSpPr/>
            <p:nvPr/>
          </p:nvSpPr>
          <p:spPr>
            <a:xfrm flipH="false" flipV="false" rot="0">
              <a:off x="0" y="0"/>
              <a:ext cx="4772083" cy="251533"/>
            </a:xfrm>
            <a:custGeom>
              <a:avLst/>
              <a:gdLst/>
              <a:ahLst/>
              <a:cxnLst/>
              <a:rect r="r" b="b" t="t" l="l"/>
              <a:pathLst>
                <a:path h="251533" w="4772083">
                  <a:moveTo>
                    <a:pt x="21791" y="0"/>
                  </a:moveTo>
                  <a:lnTo>
                    <a:pt x="4750291" y="0"/>
                  </a:lnTo>
                  <a:cubicBezTo>
                    <a:pt x="4762326" y="0"/>
                    <a:pt x="4772083" y="9756"/>
                    <a:pt x="4772083" y="21791"/>
                  </a:cubicBezTo>
                  <a:lnTo>
                    <a:pt x="4772083" y="229742"/>
                  </a:lnTo>
                  <a:cubicBezTo>
                    <a:pt x="4772083" y="235521"/>
                    <a:pt x="4769787" y="241064"/>
                    <a:pt x="4765700" y="245151"/>
                  </a:cubicBezTo>
                  <a:cubicBezTo>
                    <a:pt x="4761614" y="249238"/>
                    <a:pt x="4756071" y="251533"/>
                    <a:pt x="4750291" y="251533"/>
                  </a:cubicBezTo>
                  <a:lnTo>
                    <a:pt x="21791" y="251533"/>
                  </a:lnTo>
                  <a:cubicBezTo>
                    <a:pt x="9756" y="251533"/>
                    <a:pt x="0" y="241777"/>
                    <a:pt x="0" y="229742"/>
                  </a:cubicBezTo>
                  <a:lnTo>
                    <a:pt x="0" y="21791"/>
                  </a:lnTo>
                  <a:cubicBezTo>
                    <a:pt x="0" y="9756"/>
                    <a:pt x="9756" y="0"/>
                    <a:pt x="21791" y="0"/>
                  </a:cubicBezTo>
                  <a:close/>
                </a:path>
              </a:pathLst>
            </a:custGeom>
            <a:solidFill>
              <a:srgbClr val="E1C9AF"/>
            </a:solidFill>
          </p:spPr>
        </p:sp>
        <p:sp>
          <p:nvSpPr>
            <p:cNvPr name="TextBox 5" id="5"/>
            <p:cNvSpPr txBox="true"/>
            <p:nvPr/>
          </p:nvSpPr>
          <p:spPr>
            <a:xfrm>
              <a:off x="0" y="-38100"/>
              <a:ext cx="4772083" cy="2896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9050"/>
            <a:ext cx="18288000" cy="1193018"/>
            <a:chOff x="0" y="0"/>
            <a:chExt cx="4816593" cy="314211"/>
          </a:xfrm>
        </p:grpSpPr>
        <p:sp>
          <p:nvSpPr>
            <p:cNvPr name="Freeform 7" id="7"/>
            <p:cNvSpPr/>
            <p:nvPr/>
          </p:nvSpPr>
          <p:spPr>
            <a:xfrm flipH="false" flipV="false" rot="0">
              <a:off x="0" y="0"/>
              <a:ext cx="4816592" cy="314211"/>
            </a:xfrm>
            <a:custGeom>
              <a:avLst/>
              <a:gdLst/>
              <a:ahLst/>
              <a:cxnLst/>
              <a:rect r="r" b="b" t="t" l="l"/>
              <a:pathLst>
                <a:path h="314211" w="4816592">
                  <a:moveTo>
                    <a:pt x="0" y="0"/>
                  </a:moveTo>
                  <a:lnTo>
                    <a:pt x="4816592" y="0"/>
                  </a:lnTo>
                  <a:lnTo>
                    <a:pt x="4816592" y="314211"/>
                  </a:lnTo>
                  <a:lnTo>
                    <a:pt x="0" y="314211"/>
                  </a:lnTo>
                  <a:close/>
                </a:path>
              </a:pathLst>
            </a:custGeom>
            <a:solidFill>
              <a:srgbClr val="E8D4BF"/>
            </a:solidFill>
          </p:spPr>
        </p:sp>
        <p:sp>
          <p:nvSpPr>
            <p:cNvPr name="TextBox 8" id="8"/>
            <p:cNvSpPr txBox="true"/>
            <p:nvPr/>
          </p:nvSpPr>
          <p:spPr>
            <a:xfrm>
              <a:off x="0" y="-38100"/>
              <a:ext cx="4816593" cy="352311"/>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4293537" y="4774671"/>
            <a:ext cx="3133991" cy="3433656"/>
          </a:xfrm>
          <a:custGeom>
            <a:avLst/>
            <a:gdLst/>
            <a:ahLst/>
            <a:cxnLst/>
            <a:rect r="r" b="b" t="t" l="l"/>
            <a:pathLst>
              <a:path h="3433656" w="3133991">
                <a:moveTo>
                  <a:pt x="0" y="0"/>
                </a:moveTo>
                <a:lnTo>
                  <a:pt x="3133991" y="0"/>
                </a:lnTo>
                <a:lnTo>
                  <a:pt x="3133991" y="3433655"/>
                </a:lnTo>
                <a:lnTo>
                  <a:pt x="0" y="3433655"/>
                </a:lnTo>
                <a:lnTo>
                  <a:pt x="0" y="0"/>
                </a:lnTo>
                <a:close/>
              </a:path>
            </a:pathLst>
          </a:custGeom>
          <a:blipFill>
            <a:blip r:embed="rId3">
              <a:alphaModFix amt="31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4404918" y="1232670"/>
            <a:ext cx="9888619" cy="1019176"/>
          </a:xfrm>
          <a:prstGeom prst="rect">
            <a:avLst/>
          </a:prstGeom>
        </p:spPr>
        <p:txBody>
          <a:bodyPr anchor="t" rtlCol="false" tIns="0" lIns="0" bIns="0" rIns="0">
            <a:spAutoFit/>
          </a:bodyPr>
          <a:lstStyle/>
          <a:p>
            <a:pPr algn="ctr">
              <a:lnSpc>
                <a:spcPts val="4199"/>
              </a:lnSpc>
            </a:pPr>
            <a:r>
              <a:rPr lang="en-US" sz="2999">
                <a:solidFill>
                  <a:srgbClr val="000000"/>
                </a:solidFill>
                <a:latin typeface="Open Sans Bold"/>
              </a:rPr>
              <a:t>Analyse Quantitative des Segmentation</a:t>
            </a:r>
          </a:p>
          <a:p>
            <a:pPr algn="ctr">
              <a:lnSpc>
                <a:spcPts val="4199"/>
              </a:lnSpc>
              <a:spcBef>
                <a:spcPct val="0"/>
              </a:spcBef>
            </a:pPr>
          </a:p>
        </p:txBody>
      </p:sp>
      <p:sp>
        <p:nvSpPr>
          <p:cNvPr name="TextBox 11" id="11"/>
          <p:cNvSpPr txBox="true"/>
          <p:nvPr/>
        </p:nvSpPr>
        <p:spPr>
          <a:xfrm rot="0">
            <a:off x="737789" y="1708920"/>
            <a:ext cx="16897589" cy="1012191"/>
          </a:xfrm>
          <a:prstGeom prst="rect">
            <a:avLst/>
          </a:prstGeom>
        </p:spPr>
        <p:txBody>
          <a:bodyPr anchor="t" rtlCol="false" tIns="0" lIns="0" bIns="0" rIns="0">
            <a:spAutoFit/>
          </a:bodyPr>
          <a:lstStyle/>
          <a:p>
            <a:pPr algn="just">
              <a:lnSpc>
                <a:spcPts val="4059"/>
              </a:lnSpc>
              <a:spcBef>
                <a:spcPct val="0"/>
              </a:spcBef>
            </a:pPr>
            <a:r>
              <a:rPr lang="en-US" sz="2899">
                <a:solidFill>
                  <a:srgbClr val="000000"/>
                </a:solidFill>
                <a:latin typeface="Open Sans"/>
              </a:rPr>
              <a:t>D</a:t>
            </a:r>
            <a:r>
              <a:rPr lang="en-US" sz="2899">
                <a:solidFill>
                  <a:srgbClr val="000000"/>
                </a:solidFill>
                <a:latin typeface="Open Sans"/>
              </a:rPr>
              <a:t>estiné à analyser une image segmentée, en particulier pour extraire et calculer certaines caractéristiques géométriques des objets trouvés dans cette image.</a:t>
            </a:r>
          </a:p>
        </p:txBody>
      </p:sp>
      <p:sp>
        <p:nvSpPr>
          <p:cNvPr name="TextBox 12" id="12"/>
          <p:cNvSpPr txBox="true"/>
          <p:nvPr/>
        </p:nvSpPr>
        <p:spPr>
          <a:xfrm rot="0">
            <a:off x="3147857" y="334009"/>
            <a:ext cx="12402741"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6 / </a:t>
            </a:r>
            <a:r>
              <a:rPr lang="en-US" sz="3399">
                <a:solidFill>
                  <a:srgbClr val="000000"/>
                </a:solidFill>
                <a:latin typeface="Open Sans Bold"/>
              </a:rPr>
              <a:t>Extraction de Caractéristiques et Analyse Quantitative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53891"/>
            <a:ext cx="17259300" cy="5616827"/>
          </a:xfrm>
          <a:custGeom>
            <a:avLst/>
            <a:gdLst/>
            <a:ahLst/>
            <a:cxnLst/>
            <a:rect r="r" b="b" t="t" l="l"/>
            <a:pathLst>
              <a:path h="5616827" w="17259300">
                <a:moveTo>
                  <a:pt x="0" y="0"/>
                </a:moveTo>
                <a:lnTo>
                  <a:pt x="17259300" y="0"/>
                </a:lnTo>
                <a:lnTo>
                  <a:pt x="17259300" y="5616826"/>
                </a:lnTo>
                <a:lnTo>
                  <a:pt x="0" y="5616826"/>
                </a:lnTo>
                <a:lnTo>
                  <a:pt x="0" y="0"/>
                </a:lnTo>
                <a:close/>
              </a:path>
            </a:pathLst>
          </a:custGeom>
          <a:blipFill>
            <a:blip r:embed="rId2"/>
            <a:stretch>
              <a:fillRect l="0" t="0" r="0" b="0"/>
            </a:stretch>
          </a:blipFill>
        </p:spPr>
      </p:sp>
      <p:grpSp>
        <p:nvGrpSpPr>
          <p:cNvPr name="Group 3" id="3"/>
          <p:cNvGrpSpPr/>
          <p:nvPr/>
        </p:nvGrpSpPr>
        <p:grpSpPr>
          <a:xfrm rot="0">
            <a:off x="623221" y="6823092"/>
            <a:ext cx="8006429" cy="3463908"/>
            <a:chOff x="0" y="0"/>
            <a:chExt cx="2108689" cy="912305"/>
          </a:xfrm>
        </p:grpSpPr>
        <p:sp>
          <p:nvSpPr>
            <p:cNvPr name="Freeform 4" id="4"/>
            <p:cNvSpPr/>
            <p:nvPr/>
          </p:nvSpPr>
          <p:spPr>
            <a:xfrm flipH="false" flipV="false" rot="0">
              <a:off x="0" y="0"/>
              <a:ext cx="2108689" cy="912305"/>
            </a:xfrm>
            <a:custGeom>
              <a:avLst/>
              <a:gdLst/>
              <a:ahLst/>
              <a:cxnLst/>
              <a:rect r="r" b="b" t="t" l="l"/>
              <a:pathLst>
                <a:path h="912305" w="2108689">
                  <a:moveTo>
                    <a:pt x="49315" y="0"/>
                  </a:moveTo>
                  <a:lnTo>
                    <a:pt x="2059374" y="0"/>
                  </a:lnTo>
                  <a:cubicBezTo>
                    <a:pt x="2086610" y="0"/>
                    <a:pt x="2108689" y="22079"/>
                    <a:pt x="2108689" y="49315"/>
                  </a:cubicBezTo>
                  <a:lnTo>
                    <a:pt x="2108689" y="862990"/>
                  </a:lnTo>
                  <a:cubicBezTo>
                    <a:pt x="2108689" y="876069"/>
                    <a:pt x="2103494" y="888612"/>
                    <a:pt x="2094245" y="897861"/>
                  </a:cubicBezTo>
                  <a:cubicBezTo>
                    <a:pt x="2084997" y="907109"/>
                    <a:pt x="2072453" y="912305"/>
                    <a:pt x="2059374" y="912305"/>
                  </a:cubicBezTo>
                  <a:lnTo>
                    <a:pt x="49315" y="912305"/>
                  </a:lnTo>
                  <a:cubicBezTo>
                    <a:pt x="36236" y="912305"/>
                    <a:pt x="23692" y="907109"/>
                    <a:pt x="14444" y="897861"/>
                  </a:cubicBezTo>
                  <a:cubicBezTo>
                    <a:pt x="5196" y="888612"/>
                    <a:pt x="0" y="876069"/>
                    <a:pt x="0" y="862990"/>
                  </a:cubicBezTo>
                  <a:lnTo>
                    <a:pt x="0" y="49315"/>
                  </a:lnTo>
                  <a:cubicBezTo>
                    <a:pt x="0" y="36236"/>
                    <a:pt x="5196" y="23692"/>
                    <a:pt x="14444" y="14444"/>
                  </a:cubicBezTo>
                  <a:cubicBezTo>
                    <a:pt x="23692" y="5196"/>
                    <a:pt x="36236" y="0"/>
                    <a:pt x="49315" y="0"/>
                  </a:cubicBezTo>
                  <a:close/>
                </a:path>
              </a:pathLst>
            </a:custGeom>
            <a:solidFill>
              <a:srgbClr val="C87EC8"/>
            </a:solidFill>
          </p:spPr>
        </p:sp>
        <p:sp>
          <p:nvSpPr>
            <p:cNvPr name="TextBox 5" id="5"/>
            <p:cNvSpPr txBox="true"/>
            <p:nvPr/>
          </p:nvSpPr>
          <p:spPr>
            <a:xfrm>
              <a:off x="0" y="-38100"/>
              <a:ext cx="2108689" cy="95040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448479" y="6823092"/>
            <a:ext cx="6810821" cy="3367015"/>
            <a:chOff x="0" y="0"/>
            <a:chExt cx="1793796" cy="886786"/>
          </a:xfrm>
        </p:grpSpPr>
        <p:sp>
          <p:nvSpPr>
            <p:cNvPr name="Freeform 7" id="7"/>
            <p:cNvSpPr/>
            <p:nvPr/>
          </p:nvSpPr>
          <p:spPr>
            <a:xfrm flipH="false" flipV="false" rot="0">
              <a:off x="0" y="0"/>
              <a:ext cx="1793797" cy="886786"/>
            </a:xfrm>
            <a:custGeom>
              <a:avLst/>
              <a:gdLst/>
              <a:ahLst/>
              <a:cxnLst/>
              <a:rect r="r" b="b" t="t" l="l"/>
              <a:pathLst>
                <a:path h="886786" w="1793797">
                  <a:moveTo>
                    <a:pt x="57972" y="0"/>
                  </a:moveTo>
                  <a:lnTo>
                    <a:pt x="1735824" y="0"/>
                  </a:lnTo>
                  <a:cubicBezTo>
                    <a:pt x="1767842" y="0"/>
                    <a:pt x="1793797" y="25955"/>
                    <a:pt x="1793797" y="57972"/>
                  </a:cubicBezTo>
                  <a:lnTo>
                    <a:pt x="1793797" y="828814"/>
                  </a:lnTo>
                  <a:cubicBezTo>
                    <a:pt x="1793797" y="860831"/>
                    <a:pt x="1767842" y="886786"/>
                    <a:pt x="1735824" y="886786"/>
                  </a:cubicBezTo>
                  <a:lnTo>
                    <a:pt x="57972" y="886786"/>
                  </a:lnTo>
                  <a:cubicBezTo>
                    <a:pt x="25955" y="886786"/>
                    <a:pt x="0" y="860831"/>
                    <a:pt x="0" y="828814"/>
                  </a:cubicBezTo>
                  <a:lnTo>
                    <a:pt x="0" y="57972"/>
                  </a:lnTo>
                  <a:cubicBezTo>
                    <a:pt x="0" y="25955"/>
                    <a:pt x="25955" y="0"/>
                    <a:pt x="57972" y="0"/>
                  </a:cubicBezTo>
                  <a:close/>
                </a:path>
              </a:pathLst>
            </a:custGeom>
            <a:solidFill>
              <a:srgbClr val="E8D4BF"/>
            </a:solidFill>
          </p:spPr>
        </p:sp>
        <p:sp>
          <p:nvSpPr>
            <p:cNvPr name="TextBox 8" id="8"/>
            <p:cNvSpPr txBox="true"/>
            <p:nvPr/>
          </p:nvSpPr>
          <p:spPr>
            <a:xfrm>
              <a:off x="0" y="-38100"/>
              <a:ext cx="1793796" cy="924886"/>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211601" y="6878599"/>
            <a:ext cx="7231608" cy="3265526"/>
          </a:xfrm>
          <a:prstGeom prst="rect">
            <a:avLst/>
          </a:prstGeom>
        </p:spPr>
        <p:txBody>
          <a:bodyPr anchor="t" rtlCol="false" tIns="0" lIns="0" bIns="0" rIns="0">
            <a:spAutoFit/>
          </a:bodyPr>
          <a:lstStyle/>
          <a:p>
            <a:pPr algn="l">
              <a:lnSpc>
                <a:spcPts val="3235"/>
              </a:lnSpc>
              <a:spcBef>
                <a:spcPct val="0"/>
              </a:spcBef>
            </a:pPr>
            <a:r>
              <a:rPr lang="en-US" sz="2310">
                <a:solidFill>
                  <a:srgbClr val="000000"/>
                </a:solidFill>
                <a:latin typeface="Open Sans Bold"/>
              </a:rPr>
              <a:t>Le code vérifie l'efficacité d'une segmentation d'image en comparant le masque segmenté avec un masque de vérité terrain. Il convertit les deux masques en niveaux de gris, calcule la zone de chevauchement et détermine la précision en fonction du nombre de pixels correctement segmentés. Ensuite, il affiche cette précision en pourcentage</a:t>
            </a:r>
          </a:p>
        </p:txBody>
      </p:sp>
      <p:sp>
        <p:nvSpPr>
          <p:cNvPr name="TextBox 10" id="10"/>
          <p:cNvSpPr txBox="true"/>
          <p:nvPr/>
        </p:nvSpPr>
        <p:spPr>
          <a:xfrm rot="0">
            <a:off x="11002497" y="6784992"/>
            <a:ext cx="5824888" cy="3405115"/>
          </a:xfrm>
          <a:prstGeom prst="rect">
            <a:avLst/>
          </a:prstGeom>
        </p:spPr>
        <p:txBody>
          <a:bodyPr anchor="t" rtlCol="false" tIns="0" lIns="0" bIns="0" rIns="0">
            <a:spAutoFit/>
          </a:bodyPr>
          <a:lstStyle/>
          <a:p>
            <a:pPr algn="l">
              <a:lnSpc>
                <a:spcPts val="3416"/>
              </a:lnSpc>
              <a:spcBef>
                <a:spcPct val="0"/>
              </a:spcBef>
            </a:pPr>
            <a:r>
              <a:rPr lang="en-US" sz="2440">
                <a:solidFill>
                  <a:srgbClr val="000000"/>
                </a:solidFill>
                <a:latin typeface="Open Sans Bold"/>
              </a:rPr>
              <a:t>Calcule la précision de la segmentation en divisant la somme des pixels du chevauchement par la somme des pixels du masque de vérité terrain. Cela donne la proportion des pixels correctement segmentés par rapport au total des pixels de la vérité terrain.</a:t>
            </a:r>
          </a:p>
        </p:txBody>
      </p:sp>
      <p:grpSp>
        <p:nvGrpSpPr>
          <p:cNvPr name="Group 11" id="11"/>
          <p:cNvGrpSpPr/>
          <p:nvPr/>
        </p:nvGrpSpPr>
        <p:grpSpPr>
          <a:xfrm rot="0">
            <a:off x="0" y="-19050"/>
            <a:ext cx="18288000" cy="1166614"/>
            <a:chOff x="0" y="0"/>
            <a:chExt cx="4816593" cy="307256"/>
          </a:xfrm>
        </p:grpSpPr>
        <p:sp>
          <p:nvSpPr>
            <p:cNvPr name="Freeform 12" id="12"/>
            <p:cNvSpPr/>
            <p:nvPr/>
          </p:nvSpPr>
          <p:spPr>
            <a:xfrm flipH="false" flipV="false" rot="0">
              <a:off x="0" y="0"/>
              <a:ext cx="4816592" cy="307256"/>
            </a:xfrm>
            <a:custGeom>
              <a:avLst/>
              <a:gdLst/>
              <a:ahLst/>
              <a:cxnLst/>
              <a:rect r="r" b="b" t="t" l="l"/>
              <a:pathLst>
                <a:path h="307256" w="4816592">
                  <a:moveTo>
                    <a:pt x="0" y="0"/>
                  </a:moveTo>
                  <a:lnTo>
                    <a:pt x="4816592" y="0"/>
                  </a:lnTo>
                  <a:lnTo>
                    <a:pt x="4816592" y="307256"/>
                  </a:lnTo>
                  <a:lnTo>
                    <a:pt x="0" y="307256"/>
                  </a:lnTo>
                  <a:close/>
                </a:path>
              </a:pathLst>
            </a:custGeom>
            <a:solidFill>
              <a:srgbClr val="E8D4BF"/>
            </a:solidFill>
          </p:spPr>
        </p:sp>
        <p:sp>
          <p:nvSpPr>
            <p:cNvPr name="TextBox 13" id="13"/>
            <p:cNvSpPr txBox="true"/>
            <p:nvPr/>
          </p:nvSpPr>
          <p:spPr>
            <a:xfrm>
              <a:off x="0" y="-38100"/>
              <a:ext cx="4816593" cy="345356"/>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147857" y="286384"/>
            <a:ext cx="12402741"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6 / </a:t>
            </a:r>
            <a:r>
              <a:rPr lang="en-US" sz="3399">
                <a:solidFill>
                  <a:srgbClr val="000000"/>
                </a:solidFill>
                <a:latin typeface="Open Sans Bold"/>
              </a:rPr>
              <a:t>Extraction de Caractéristiques et Analyse Quantitative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6815925" y="3329559"/>
            <a:ext cx="9480537" cy="0"/>
          </a:xfrm>
          <a:prstGeom prst="line">
            <a:avLst/>
          </a:prstGeom>
          <a:ln cap="flat" w="9525">
            <a:solidFill>
              <a:srgbClr val="385B4F"/>
            </a:solidFill>
            <a:prstDash val="sysDot"/>
            <a:headEnd type="none" len="sm" w="sm"/>
            <a:tailEnd type="none" len="sm" w="sm"/>
          </a:ln>
        </p:spPr>
      </p:sp>
      <p:sp>
        <p:nvSpPr>
          <p:cNvPr name="AutoShape 3" id="3"/>
          <p:cNvSpPr/>
          <p:nvPr/>
        </p:nvSpPr>
        <p:spPr>
          <a:xfrm>
            <a:off x="6815925" y="4350738"/>
            <a:ext cx="9480537" cy="0"/>
          </a:xfrm>
          <a:prstGeom prst="line">
            <a:avLst/>
          </a:prstGeom>
          <a:ln cap="flat" w="9525">
            <a:solidFill>
              <a:srgbClr val="385B4F"/>
            </a:solidFill>
            <a:prstDash val="sysDot"/>
            <a:headEnd type="none" len="sm" w="sm"/>
            <a:tailEnd type="none" len="sm" w="sm"/>
          </a:ln>
        </p:spPr>
      </p:sp>
      <p:sp>
        <p:nvSpPr>
          <p:cNvPr name="AutoShape 4" id="4"/>
          <p:cNvSpPr/>
          <p:nvPr/>
        </p:nvSpPr>
        <p:spPr>
          <a:xfrm>
            <a:off x="6815925" y="5369913"/>
            <a:ext cx="9480537" cy="0"/>
          </a:xfrm>
          <a:prstGeom prst="line">
            <a:avLst/>
          </a:prstGeom>
          <a:ln cap="flat" w="9525">
            <a:solidFill>
              <a:srgbClr val="385B4F"/>
            </a:solidFill>
            <a:prstDash val="sysDot"/>
            <a:headEnd type="none" len="sm" w="sm"/>
            <a:tailEnd type="none" len="sm" w="sm"/>
          </a:ln>
        </p:spPr>
      </p:sp>
      <p:sp>
        <p:nvSpPr>
          <p:cNvPr name="AutoShape 5" id="5"/>
          <p:cNvSpPr/>
          <p:nvPr/>
        </p:nvSpPr>
        <p:spPr>
          <a:xfrm>
            <a:off x="6815925" y="6391092"/>
            <a:ext cx="9480537" cy="0"/>
          </a:xfrm>
          <a:prstGeom prst="line">
            <a:avLst/>
          </a:prstGeom>
          <a:ln cap="flat" w="9525">
            <a:solidFill>
              <a:srgbClr val="385B4F"/>
            </a:solidFill>
            <a:prstDash val="sysDot"/>
            <a:headEnd type="none" len="sm" w="sm"/>
            <a:tailEnd type="none" len="sm" w="sm"/>
          </a:ln>
        </p:spPr>
      </p:sp>
      <p:sp>
        <p:nvSpPr>
          <p:cNvPr name="AutoShape 6" id="6"/>
          <p:cNvSpPr/>
          <p:nvPr/>
        </p:nvSpPr>
        <p:spPr>
          <a:xfrm>
            <a:off x="6815925" y="7362642"/>
            <a:ext cx="9480537" cy="0"/>
          </a:xfrm>
          <a:prstGeom prst="line">
            <a:avLst/>
          </a:prstGeom>
          <a:ln cap="flat" w="9525">
            <a:solidFill>
              <a:srgbClr val="385B4F"/>
            </a:solidFill>
            <a:prstDash val="sysDot"/>
            <a:headEnd type="none" len="sm" w="sm"/>
            <a:tailEnd type="none" len="sm" w="sm"/>
          </a:ln>
        </p:spPr>
      </p:sp>
      <p:sp>
        <p:nvSpPr>
          <p:cNvPr name="Freeform 7" id="7"/>
          <p:cNvSpPr/>
          <p:nvPr/>
        </p:nvSpPr>
        <p:spPr>
          <a:xfrm flipH="false" flipV="false" rot="-5400000">
            <a:off x="-1460377" y="2772993"/>
            <a:ext cx="8974384" cy="6053630"/>
          </a:xfrm>
          <a:custGeom>
            <a:avLst/>
            <a:gdLst/>
            <a:ahLst/>
            <a:cxnLst/>
            <a:rect r="r" b="b" t="t" l="l"/>
            <a:pathLst>
              <a:path h="6053630" w="8974384">
                <a:moveTo>
                  <a:pt x="0" y="0"/>
                </a:moveTo>
                <a:lnTo>
                  <a:pt x="8974384" y="0"/>
                </a:lnTo>
                <a:lnTo>
                  <a:pt x="8974384" y="6053630"/>
                </a:lnTo>
                <a:lnTo>
                  <a:pt x="0" y="6053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0"/>
            <a:ext cx="18288000" cy="1312616"/>
            <a:chOff x="0" y="0"/>
            <a:chExt cx="2833290" cy="203359"/>
          </a:xfrm>
        </p:grpSpPr>
        <p:sp>
          <p:nvSpPr>
            <p:cNvPr name="Freeform 9" id="9"/>
            <p:cNvSpPr/>
            <p:nvPr/>
          </p:nvSpPr>
          <p:spPr>
            <a:xfrm flipH="false" flipV="false" rot="0">
              <a:off x="0" y="0"/>
              <a:ext cx="2833290" cy="203359"/>
            </a:xfrm>
            <a:custGeom>
              <a:avLst/>
              <a:gdLst/>
              <a:ahLst/>
              <a:cxnLst/>
              <a:rect r="r" b="b" t="t" l="l"/>
              <a:pathLst>
                <a:path h="203359" w="2833290">
                  <a:moveTo>
                    <a:pt x="0" y="0"/>
                  </a:moveTo>
                  <a:lnTo>
                    <a:pt x="2833290" y="0"/>
                  </a:lnTo>
                  <a:lnTo>
                    <a:pt x="2833290" y="203359"/>
                  </a:lnTo>
                  <a:lnTo>
                    <a:pt x="0" y="203359"/>
                  </a:lnTo>
                  <a:close/>
                </a:path>
              </a:pathLst>
            </a:custGeom>
            <a:solidFill>
              <a:srgbClr val="385B4F"/>
            </a:solidFill>
            <a:ln w="12700">
              <a:solidFill>
                <a:srgbClr val="000000"/>
              </a:solidFill>
            </a:ln>
          </p:spPr>
        </p:sp>
      </p:grpSp>
      <p:sp>
        <p:nvSpPr>
          <p:cNvPr name="TextBox 10" id="10"/>
          <p:cNvSpPr txBox="true"/>
          <p:nvPr/>
        </p:nvSpPr>
        <p:spPr>
          <a:xfrm rot="0">
            <a:off x="6873075" y="1295717"/>
            <a:ext cx="10574656" cy="8573782"/>
          </a:xfrm>
          <a:prstGeom prst="rect">
            <a:avLst/>
          </a:prstGeom>
        </p:spPr>
        <p:txBody>
          <a:bodyPr anchor="t" rtlCol="false" tIns="0" lIns="0" bIns="0" rIns="0">
            <a:spAutoFit/>
          </a:bodyPr>
          <a:lstStyle/>
          <a:p>
            <a:pPr algn="l">
              <a:lnSpc>
                <a:spcPts val="3079"/>
              </a:lnSpc>
              <a:spcBef>
                <a:spcPct val="0"/>
              </a:spcBef>
            </a:pPr>
          </a:p>
          <a:p>
            <a:pPr algn="l">
              <a:lnSpc>
                <a:spcPts val="3079"/>
              </a:lnSpc>
              <a:spcBef>
                <a:spcPct val="0"/>
              </a:spcBef>
            </a:pPr>
          </a:p>
          <a:p>
            <a:pPr algn="l">
              <a:lnSpc>
                <a:spcPts val="3079"/>
              </a:lnSpc>
              <a:spcBef>
                <a:spcPct val="0"/>
              </a:spcBef>
            </a:pPr>
            <a:r>
              <a:rPr lang="en-US" sz="2199">
                <a:solidFill>
                  <a:srgbClr val="000000"/>
                </a:solidFill>
                <a:latin typeface="Open Sans Bold"/>
              </a:rPr>
              <a:t>Introduction</a:t>
            </a:r>
          </a:p>
          <a:p>
            <a:pPr algn="l">
              <a:lnSpc>
                <a:spcPts val="3079"/>
              </a:lnSpc>
              <a:spcBef>
                <a:spcPct val="0"/>
              </a:spcBef>
            </a:pPr>
          </a:p>
          <a:p>
            <a:pPr algn="l">
              <a:lnSpc>
                <a:spcPts val="3079"/>
              </a:lnSpc>
              <a:spcBef>
                <a:spcPct val="0"/>
              </a:spcBef>
            </a:pPr>
            <a:r>
              <a:rPr lang="en-US" sz="2199">
                <a:solidFill>
                  <a:srgbClr val="000000"/>
                </a:solidFill>
                <a:latin typeface="Open Sans Bold"/>
              </a:rPr>
              <a:t>1. Techniques de Débruitage d'Images</a:t>
            </a:r>
          </a:p>
          <a:p>
            <a:pPr algn="l">
              <a:lnSpc>
                <a:spcPts val="3079"/>
              </a:lnSpc>
              <a:spcBef>
                <a:spcPct val="0"/>
              </a:spcBef>
            </a:pPr>
          </a:p>
          <a:p>
            <a:pPr algn="l">
              <a:lnSpc>
                <a:spcPts val="3079"/>
              </a:lnSpc>
              <a:spcBef>
                <a:spcPct val="0"/>
              </a:spcBef>
            </a:pPr>
            <a:r>
              <a:rPr lang="en-US" sz="2199">
                <a:solidFill>
                  <a:srgbClr val="000000"/>
                </a:solidFill>
                <a:latin typeface="Open Sans Bold"/>
              </a:rPr>
              <a:t>2. Application des Filtres et Calcul des Métriques</a:t>
            </a:r>
          </a:p>
          <a:p>
            <a:pPr algn="l">
              <a:lnSpc>
                <a:spcPts val="3079"/>
              </a:lnSpc>
              <a:spcBef>
                <a:spcPct val="0"/>
              </a:spcBef>
            </a:pPr>
          </a:p>
          <a:p>
            <a:pPr algn="l">
              <a:lnSpc>
                <a:spcPts val="3079"/>
              </a:lnSpc>
              <a:spcBef>
                <a:spcPct val="0"/>
              </a:spcBef>
            </a:pPr>
            <a:r>
              <a:rPr lang="en-US" sz="2199">
                <a:solidFill>
                  <a:srgbClr val="000000"/>
                </a:solidFill>
                <a:latin typeface="Open Sans Bold"/>
              </a:rPr>
              <a:t>3. Algorithmes de Segmentation</a:t>
            </a:r>
          </a:p>
          <a:p>
            <a:pPr algn="l">
              <a:lnSpc>
                <a:spcPts val="3079"/>
              </a:lnSpc>
              <a:spcBef>
                <a:spcPct val="0"/>
              </a:spcBef>
            </a:pPr>
          </a:p>
          <a:p>
            <a:pPr algn="l">
              <a:lnSpc>
                <a:spcPts val="3079"/>
              </a:lnSpc>
              <a:spcBef>
                <a:spcPct val="0"/>
              </a:spcBef>
            </a:pPr>
            <a:r>
              <a:rPr lang="en-US" sz="2199">
                <a:solidFill>
                  <a:srgbClr val="000000"/>
                </a:solidFill>
                <a:latin typeface="Open Sans Bold"/>
              </a:rPr>
              <a:t>4. Comparaison des Algorithmes de Segmentation</a:t>
            </a:r>
          </a:p>
          <a:p>
            <a:pPr algn="l">
              <a:lnSpc>
                <a:spcPts val="3079"/>
              </a:lnSpc>
              <a:spcBef>
                <a:spcPct val="0"/>
              </a:spcBef>
            </a:pPr>
          </a:p>
          <a:p>
            <a:pPr algn="l">
              <a:lnSpc>
                <a:spcPts val="3079"/>
              </a:lnSpc>
              <a:spcBef>
                <a:spcPct val="0"/>
              </a:spcBef>
            </a:pPr>
            <a:r>
              <a:rPr lang="en-US" sz="2199">
                <a:solidFill>
                  <a:srgbClr val="000000"/>
                </a:solidFill>
                <a:latin typeface="Open Sans Bold"/>
              </a:rPr>
              <a:t>5. Segmentation Combinée et Post-Traitement</a:t>
            </a:r>
          </a:p>
          <a:p>
            <a:pPr algn="l">
              <a:lnSpc>
                <a:spcPts val="3079"/>
              </a:lnSpc>
              <a:spcBef>
                <a:spcPct val="0"/>
              </a:spcBef>
            </a:pPr>
          </a:p>
          <a:p>
            <a:pPr algn="l">
              <a:lnSpc>
                <a:spcPts val="3079"/>
              </a:lnSpc>
              <a:spcBef>
                <a:spcPct val="0"/>
              </a:spcBef>
            </a:pPr>
            <a:r>
              <a:rPr lang="en-US" sz="2199">
                <a:solidFill>
                  <a:srgbClr val="000000"/>
                </a:solidFill>
                <a:latin typeface="Open Sans Bold"/>
              </a:rPr>
              <a:t>6. Extraction de Caractéristiques et Analyse Quantitative</a:t>
            </a:r>
          </a:p>
          <a:p>
            <a:pPr algn="l">
              <a:lnSpc>
                <a:spcPts val="3079"/>
              </a:lnSpc>
              <a:spcBef>
                <a:spcPct val="0"/>
              </a:spcBef>
            </a:pPr>
          </a:p>
          <a:p>
            <a:pPr algn="l">
              <a:lnSpc>
                <a:spcPts val="3079"/>
              </a:lnSpc>
              <a:spcBef>
                <a:spcPct val="0"/>
              </a:spcBef>
            </a:pPr>
            <a:r>
              <a:rPr lang="en-US" sz="2199">
                <a:solidFill>
                  <a:srgbClr val="000000"/>
                </a:solidFill>
                <a:latin typeface="Open Sans Bold"/>
              </a:rPr>
              <a:t>7. Classification des Cellules avec SVM</a:t>
            </a:r>
          </a:p>
          <a:p>
            <a:pPr algn="l">
              <a:lnSpc>
                <a:spcPts val="3079"/>
              </a:lnSpc>
              <a:spcBef>
                <a:spcPct val="0"/>
              </a:spcBef>
            </a:pPr>
          </a:p>
          <a:p>
            <a:pPr algn="l">
              <a:lnSpc>
                <a:spcPts val="3079"/>
              </a:lnSpc>
              <a:spcBef>
                <a:spcPct val="0"/>
              </a:spcBef>
            </a:pPr>
            <a:r>
              <a:rPr lang="en-US" sz="2199">
                <a:solidFill>
                  <a:srgbClr val="000000"/>
                </a:solidFill>
                <a:latin typeface="Open Sans Bold"/>
              </a:rPr>
              <a:t>8. Pipeline Complet pour la Segmentation et l'Extraction de Caractéristiques</a:t>
            </a:r>
          </a:p>
          <a:p>
            <a:pPr algn="l">
              <a:lnSpc>
                <a:spcPts val="3079"/>
              </a:lnSpc>
              <a:spcBef>
                <a:spcPct val="0"/>
              </a:spcBef>
            </a:pPr>
          </a:p>
          <a:p>
            <a:pPr algn="l">
              <a:lnSpc>
                <a:spcPts val="3079"/>
              </a:lnSpc>
              <a:spcBef>
                <a:spcPct val="0"/>
              </a:spcBef>
            </a:pPr>
            <a:r>
              <a:rPr lang="en-US" sz="2199">
                <a:solidFill>
                  <a:srgbClr val="000000"/>
                </a:solidFill>
                <a:latin typeface="Open Sans Bold"/>
              </a:rPr>
              <a:t>9. Conclusion et Perspectives</a:t>
            </a:r>
          </a:p>
          <a:p>
            <a:pPr algn="l">
              <a:lnSpc>
                <a:spcPts val="3079"/>
              </a:lnSpc>
              <a:spcBef>
                <a:spcPct val="0"/>
              </a:spcBef>
            </a:pPr>
          </a:p>
        </p:txBody>
      </p:sp>
      <p:sp>
        <p:nvSpPr>
          <p:cNvPr name="TextBox 11" id="11"/>
          <p:cNvSpPr txBox="true"/>
          <p:nvPr/>
        </p:nvSpPr>
        <p:spPr>
          <a:xfrm rot="0">
            <a:off x="7099494" y="313725"/>
            <a:ext cx="2778323" cy="738507"/>
          </a:xfrm>
          <a:prstGeom prst="rect">
            <a:avLst/>
          </a:prstGeom>
        </p:spPr>
        <p:txBody>
          <a:bodyPr anchor="t" rtlCol="false" tIns="0" lIns="0" bIns="0" rIns="0">
            <a:spAutoFit/>
          </a:bodyPr>
          <a:lstStyle/>
          <a:p>
            <a:pPr algn="ctr">
              <a:lnSpc>
                <a:spcPts val="6019"/>
              </a:lnSpc>
              <a:spcBef>
                <a:spcPct val="0"/>
              </a:spcBef>
            </a:pPr>
            <a:r>
              <a:rPr lang="en-US" sz="4299">
                <a:solidFill>
                  <a:srgbClr val="FFFFFF"/>
                </a:solidFill>
                <a:latin typeface="Open Sans Bold"/>
              </a:rPr>
              <a:t>Sommaire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0550" y="1799591"/>
            <a:ext cx="10488402" cy="7194196"/>
          </a:xfrm>
          <a:custGeom>
            <a:avLst/>
            <a:gdLst/>
            <a:ahLst/>
            <a:cxnLst/>
            <a:rect r="r" b="b" t="t" l="l"/>
            <a:pathLst>
              <a:path h="7194196" w="10488402">
                <a:moveTo>
                  <a:pt x="0" y="0"/>
                </a:moveTo>
                <a:lnTo>
                  <a:pt x="10488402" y="0"/>
                </a:lnTo>
                <a:lnTo>
                  <a:pt x="10488402" y="7194196"/>
                </a:lnTo>
                <a:lnTo>
                  <a:pt x="0" y="7194196"/>
                </a:lnTo>
                <a:lnTo>
                  <a:pt x="0" y="0"/>
                </a:lnTo>
                <a:close/>
              </a:path>
            </a:pathLst>
          </a:custGeom>
          <a:blipFill>
            <a:blip r:embed="rId2"/>
            <a:stretch>
              <a:fillRect l="0" t="0" r="-25437" b="0"/>
            </a:stretch>
          </a:blipFill>
        </p:spPr>
      </p:sp>
      <p:grpSp>
        <p:nvGrpSpPr>
          <p:cNvPr name="Group 3" id="3"/>
          <p:cNvGrpSpPr/>
          <p:nvPr/>
        </p:nvGrpSpPr>
        <p:grpSpPr>
          <a:xfrm rot="0">
            <a:off x="10855607" y="1509396"/>
            <a:ext cx="6976300" cy="4711576"/>
            <a:chOff x="0" y="0"/>
            <a:chExt cx="1837379" cy="1240909"/>
          </a:xfrm>
        </p:grpSpPr>
        <p:sp>
          <p:nvSpPr>
            <p:cNvPr name="Freeform 4" id="4"/>
            <p:cNvSpPr/>
            <p:nvPr/>
          </p:nvSpPr>
          <p:spPr>
            <a:xfrm flipH="false" flipV="false" rot="0">
              <a:off x="0" y="0"/>
              <a:ext cx="1837379" cy="1240909"/>
            </a:xfrm>
            <a:custGeom>
              <a:avLst/>
              <a:gdLst/>
              <a:ahLst/>
              <a:cxnLst/>
              <a:rect r="r" b="b" t="t" l="l"/>
              <a:pathLst>
                <a:path h="1240909" w="1837379">
                  <a:moveTo>
                    <a:pt x="56597" y="0"/>
                  </a:moveTo>
                  <a:lnTo>
                    <a:pt x="1780782" y="0"/>
                  </a:lnTo>
                  <a:cubicBezTo>
                    <a:pt x="1795793" y="0"/>
                    <a:pt x="1810188" y="5963"/>
                    <a:pt x="1820802" y="16577"/>
                  </a:cubicBezTo>
                  <a:cubicBezTo>
                    <a:pt x="1831417" y="27191"/>
                    <a:pt x="1837379" y="41587"/>
                    <a:pt x="1837379" y="56597"/>
                  </a:cubicBezTo>
                  <a:lnTo>
                    <a:pt x="1837379" y="1184312"/>
                  </a:lnTo>
                  <a:cubicBezTo>
                    <a:pt x="1837379" y="1215570"/>
                    <a:pt x="1812040" y="1240909"/>
                    <a:pt x="1780782" y="1240909"/>
                  </a:cubicBezTo>
                  <a:lnTo>
                    <a:pt x="56597" y="1240909"/>
                  </a:lnTo>
                  <a:cubicBezTo>
                    <a:pt x="41587" y="1240909"/>
                    <a:pt x="27191" y="1234946"/>
                    <a:pt x="16577" y="1224332"/>
                  </a:cubicBezTo>
                  <a:cubicBezTo>
                    <a:pt x="5963" y="1213718"/>
                    <a:pt x="0" y="1199322"/>
                    <a:pt x="0" y="1184312"/>
                  </a:cubicBezTo>
                  <a:lnTo>
                    <a:pt x="0" y="56597"/>
                  </a:lnTo>
                  <a:cubicBezTo>
                    <a:pt x="0" y="41587"/>
                    <a:pt x="5963" y="27191"/>
                    <a:pt x="16577" y="16577"/>
                  </a:cubicBezTo>
                  <a:cubicBezTo>
                    <a:pt x="27191" y="5963"/>
                    <a:pt x="41587" y="0"/>
                    <a:pt x="56597" y="0"/>
                  </a:cubicBezTo>
                  <a:close/>
                </a:path>
              </a:pathLst>
            </a:custGeom>
            <a:solidFill>
              <a:srgbClr val="E8D4BF"/>
            </a:solidFill>
          </p:spPr>
        </p:sp>
        <p:sp>
          <p:nvSpPr>
            <p:cNvPr name="TextBox 5" id="5"/>
            <p:cNvSpPr txBox="true"/>
            <p:nvPr/>
          </p:nvSpPr>
          <p:spPr>
            <a:xfrm>
              <a:off x="0" y="-38100"/>
              <a:ext cx="1837379" cy="127900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855607" y="6459097"/>
            <a:ext cx="6976300" cy="2363095"/>
            <a:chOff x="0" y="0"/>
            <a:chExt cx="1837379" cy="622379"/>
          </a:xfrm>
        </p:grpSpPr>
        <p:sp>
          <p:nvSpPr>
            <p:cNvPr name="Freeform 7" id="7"/>
            <p:cNvSpPr/>
            <p:nvPr/>
          </p:nvSpPr>
          <p:spPr>
            <a:xfrm flipH="false" flipV="false" rot="0">
              <a:off x="0" y="0"/>
              <a:ext cx="1837379" cy="622379"/>
            </a:xfrm>
            <a:custGeom>
              <a:avLst/>
              <a:gdLst/>
              <a:ahLst/>
              <a:cxnLst/>
              <a:rect r="r" b="b" t="t" l="l"/>
              <a:pathLst>
                <a:path h="622379" w="1837379">
                  <a:moveTo>
                    <a:pt x="56597" y="0"/>
                  </a:moveTo>
                  <a:lnTo>
                    <a:pt x="1780782" y="0"/>
                  </a:lnTo>
                  <a:cubicBezTo>
                    <a:pt x="1795793" y="0"/>
                    <a:pt x="1810188" y="5963"/>
                    <a:pt x="1820802" y="16577"/>
                  </a:cubicBezTo>
                  <a:cubicBezTo>
                    <a:pt x="1831417" y="27191"/>
                    <a:pt x="1837379" y="41587"/>
                    <a:pt x="1837379" y="56597"/>
                  </a:cubicBezTo>
                  <a:lnTo>
                    <a:pt x="1837379" y="565782"/>
                  </a:lnTo>
                  <a:cubicBezTo>
                    <a:pt x="1837379" y="580792"/>
                    <a:pt x="1831417" y="595188"/>
                    <a:pt x="1820802" y="605802"/>
                  </a:cubicBezTo>
                  <a:cubicBezTo>
                    <a:pt x="1810188" y="616416"/>
                    <a:pt x="1795793" y="622379"/>
                    <a:pt x="1780782" y="622379"/>
                  </a:cubicBezTo>
                  <a:lnTo>
                    <a:pt x="56597" y="622379"/>
                  </a:lnTo>
                  <a:cubicBezTo>
                    <a:pt x="41587" y="622379"/>
                    <a:pt x="27191" y="616416"/>
                    <a:pt x="16577" y="605802"/>
                  </a:cubicBezTo>
                  <a:cubicBezTo>
                    <a:pt x="5963" y="595188"/>
                    <a:pt x="0" y="580792"/>
                    <a:pt x="0" y="565782"/>
                  </a:cubicBezTo>
                  <a:lnTo>
                    <a:pt x="0" y="56597"/>
                  </a:lnTo>
                  <a:cubicBezTo>
                    <a:pt x="0" y="41587"/>
                    <a:pt x="5963" y="27191"/>
                    <a:pt x="16577" y="16577"/>
                  </a:cubicBezTo>
                  <a:cubicBezTo>
                    <a:pt x="27191" y="5963"/>
                    <a:pt x="41587" y="0"/>
                    <a:pt x="56597" y="0"/>
                  </a:cubicBezTo>
                  <a:close/>
                </a:path>
              </a:pathLst>
            </a:custGeom>
            <a:solidFill>
              <a:srgbClr val="C87EC8"/>
            </a:solidFill>
          </p:spPr>
        </p:sp>
        <p:sp>
          <p:nvSpPr>
            <p:cNvPr name="TextBox 8" id="8"/>
            <p:cNvSpPr txBox="true"/>
            <p:nvPr/>
          </p:nvSpPr>
          <p:spPr>
            <a:xfrm>
              <a:off x="0" y="-38100"/>
              <a:ext cx="1837379" cy="66047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333585" y="1014095"/>
            <a:ext cx="12268320"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Bold"/>
              </a:rPr>
              <a:t>Ajustement Methode de validation et pipeline de validation final</a:t>
            </a:r>
          </a:p>
        </p:txBody>
      </p:sp>
      <p:sp>
        <p:nvSpPr>
          <p:cNvPr name="TextBox 10" id="10"/>
          <p:cNvSpPr txBox="true"/>
          <p:nvPr/>
        </p:nvSpPr>
        <p:spPr>
          <a:xfrm rot="0">
            <a:off x="10855607" y="1771016"/>
            <a:ext cx="6858042" cy="4449956"/>
          </a:xfrm>
          <a:prstGeom prst="rect">
            <a:avLst/>
          </a:prstGeom>
        </p:spPr>
        <p:txBody>
          <a:bodyPr anchor="t" rtlCol="false" tIns="0" lIns="0" bIns="0" rIns="0">
            <a:spAutoFit/>
          </a:bodyPr>
          <a:lstStyle/>
          <a:p>
            <a:pPr algn="l">
              <a:lnSpc>
                <a:spcPts val="2001"/>
              </a:lnSpc>
              <a:spcBef>
                <a:spcPct val="0"/>
              </a:spcBef>
            </a:pPr>
            <a:r>
              <a:rPr lang="en-US" sz="1429">
                <a:solidFill>
                  <a:srgbClr val="000000"/>
                </a:solidFill>
                <a:latin typeface="Open Sans Bold"/>
              </a:rPr>
              <a:t>Imports : Modules nécessaires pour le traitement d'image et les calculs.</a:t>
            </a:r>
          </a:p>
          <a:p>
            <a:pPr algn="l">
              <a:lnSpc>
                <a:spcPts val="2001"/>
              </a:lnSpc>
              <a:spcBef>
                <a:spcPct val="0"/>
              </a:spcBef>
            </a:pPr>
            <a:r>
              <a:rPr lang="en-US" sz="1429">
                <a:solidFill>
                  <a:srgbClr val="000000"/>
                </a:solidFill>
                <a:latin typeface="Open Sans Bold"/>
              </a:rPr>
              <a:t>Segmentation : Fonctions pour appliquer trois méthodes de segmentation : seuillage d'Otsu, Chan-Vese et K-means.</a:t>
            </a:r>
          </a:p>
          <a:p>
            <a:pPr algn="l">
              <a:lnSpc>
                <a:spcPts val="2001"/>
              </a:lnSpc>
              <a:spcBef>
                <a:spcPct val="0"/>
              </a:spcBef>
            </a:pPr>
            <a:r>
              <a:rPr lang="en-US" sz="1429">
                <a:solidFill>
                  <a:srgbClr val="000000"/>
                </a:solidFill>
                <a:latin typeface="Open Sans Bold"/>
              </a:rPr>
              <a:t>Segmentation Combinée : Combine les résultats des trois méthodes de segmentation.</a:t>
            </a:r>
          </a:p>
          <a:p>
            <a:pPr algn="l">
              <a:lnSpc>
                <a:spcPts val="2001"/>
              </a:lnSpc>
              <a:spcBef>
                <a:spcPct val="0"/>
              </a:spcBef>
            </a:pPr>
            <a:r>
              <a:rPr lang="en-US" sz="1429">
                <a:solidFill>
                  <a:srgbClr val="000000"/>
                </a:solidFill>
                <a:latin typeface="Open Sans Bold"/>
              </a:rPr>
              <a:t>Post-Traitement : Nettoie le masque segmenté en enlevant les petites régions bruitées et en comblant les trous.</a:t>
            </a:r>
          </a:p>
          <a:p>
            <a:pPr algn="l">
              <a:lnSpc>
                <a:spcPts val="2001"/>
              </a:lnSpc>
              <a:spcBef>
                <a:spcPct val="0"/>
              </a:spcBef>
            </a:pPr>
            <a:r>
              <a:rPr lang="en-US" sz="1429">
                <a:solidFill>
                  <a:srgbClr val="000000"/>
                </a:solidFill>
                <a:latin typeface="Open Sans Bold"/>
              </a:rPr>
              <a:t>Analyse Quantitative : Calcule l'aire, le périmètre et le rapport d'aspect des contours détectés dans le masque segmenté.</a:t>
            </a:r>
          </a:p>
          <a:p>
            <a:pPr algn="l">
              <a:lnSpc>
                <a:spcPts val="2001"/>
              </a:lnSpc>
              <a:spcBef>
                <a:spcPct val="0"/>
              </a:spcBef>
            </a:pPr>
            <a:r>
              <a:rPr lang="en-US" sz="1429">
                <a:solidFill>
                  <a:srgbClr val="000000"/>
                </a:solidFill>
                <a:latin typeface="Open Sans Bold"/>
              </a:rPr>
              <a:t>Validation : Compare le masque segmenté avec un masque de vérité terrain pour calculer la précision de la segmentation.</a:t>
            </a:r>
          </a:p>
          <a:p>
            <a:pPr algn="l">
              <a:lnSpc>
                <a:spcPts val="2001"/>
              </a:lnSpc>
              <a:spcBef>
                <a:spcPct val="0"/>
              </a:spcBef>
            </a:pPr>
            <a:r>
              <a:rPr lang="en-US" sz="1429">
                <a:solidFill>
                  <a:srgbClr val="000000"/>
                </a:solidFill>
                <a:latin typeface="Open Sans Bold"/>
              </a:rPr>
              <a:t>Pipeline</a:t>
            </a:r>
          </a:p>
          <a:p>
            <a:pPr algn="l">
              <a:lnSpc>
                <a:spcPts val="2001"/>
              </a:lnSpc>
              <a:spcBef>
                <a:spcPct val="0"/>
              </a:spcBef>
            </a:pPr>
            <a:r>
              <a:rPr lang="en-US" sz="1429">
                <a:solidFill>
                  <a:srgbClr val="000000"/>
                </a:solidFill>
                <a:latin typeface="Open Sans Bold"/>
              </a:rPr>
              <a:t>Chargement de l'Image : Charge l'image à partir du chemin spécifié.</a:t>
            </a:r>
          </a:p>
          <a:p>
            <a:pPr algn="l">
              <a:lnSpc>
                <a:spcPts val="2001"/>
              </a:lnSpc>
              <a:spcBef>
                <a:spcPct val="0"/>
              </a:spcBef>
            </a:pPr>
            <a:r>
              <a:rPr lang="en-US" sz="1429">
                <a:solidFill>
                  <a:srgbClr val="000000"/>
                </a:solidFill>
                <a:latin typeface="Open Sans Bold"/>
              </a:rPr>
              <a:t>Segmentation Combinée : Applique la segmentation combinée sur l'image.</a:t>
            </a:r>
          </a:p>
          <a:p>
            <a:pPr algn="l">
              <a:lnSpc>
                <a:spcPts val="2001"/>
              </a:lnSpc>
              <a:spcBef>
                <a:spcPct val="0"/>
              </a:spcBef>
            </a:pPr>
            <a:r>
              <a:rPr lang="en-US" sz="1429">
                <a:solidFill>
                  <a:srgbClr val="000000"/>
                </a:solidFill>
                <a:latin typeface="Open Sans Bold"/>
              </a:rPr>
              <a:t>Post-Traitement : Nettoie le masque segmenté.</a:t>
            </a:r>
          </a:p>
          <a:p>
            <a:pPr algn="l">
              <a:lnSpc>
                <a:spcPts val="2001"/>
              </a:lnSpc>
              <a:spcBef>
                <a:spcPct val="0"/>
              </a:spcBef>
            </a:pPr>
            <a:r>
              <a:rPr lang="en-US" sz="1429">
                <a:solidFill>
                  <a:srgbClr val="000000"/>
                </a:solidFill>
                <a:latin typeface="Open Sans Bold"/>
              </a:rPr>
              <a:t>Analyse Quantitative : Extrait les caractéristiques des contours.</a:t>
            </a:r>
          </a:p>
          <a:p>
            <a:pPr algn="l">
              <a:lnSpc>
                <a:spcPts val="2001"/>
              </a:lnSpc>
              <a:spcBef>
                <a:spcPct val="0"/>
              </a:spcBef>
            </a:pPr>
            <a:r>
              <a:rPr lang="en-US" sz="1429">
                <a:solidFill>
                  <a:srgbClr val="000000"/>
                </a:solidFill>
                <a:latin typeface="Open Sans Bold"/>
              </a:rPr>
              <a:t>Validation : Calcule la précision de la segmentation en comparant avec la vérité terrain.</a:t>
            </a:r>
          </a:p>
        </p:txBody>
      </p:sp>
      <p:sp>
        <p:nvSpPr>
          <p:cNvPr name="TextBox 11" id="11"/>
          <p:cNvSpPr txBox="true"/>
          <p:nvPr/>
        </p:nvSpPr>
        <p:spPr>
          <a:xfrm rot="0">
            <a:off x="11032819" y="6468622"/>
            <a:ext cx="6503618" cy="2157151"/>
          </a:xfrm>
          <a:prstGeom prst="rect">
            <a:avLst/>
          </a:prstGeom>
        </p:spPr>
        <p:txBody>
          <a:bodyPr anchor="t" rtlCol="false" tIns="0" lIns="0" bIns="0" rIns="0">
            <a:spAutoFit/>
          </a:bodyPr>
          <a:lstStyle/>
          <a:p>
            <a:pPr algn="l">
              <a:lnSpc>
                <a:spcPts val="2901"/>
              </a:lnSpc>
              <a:spcBef>
                <a:spcPct val="0"/>
              </a:spcBef>
            </a:pPr>
            <a:r>
              <a:rPr lang="en-US" sz="2072">
                <a:solidFill>
                  <a:srgbClr val="000000"/>
                </a:solidFill>
                <a:latin typeface="Open Sans Bold"/>
              </a:rPr>
              <a:t>applique différentes méthodes de segmentation sur des images microscopiques de frottis sanguins, combine les résultats, nettoie les masques segmentés, analyse quantitativement les contours détectés et valide la segmentation en la comparant avec une vérité terrain.</a:t>
            </a:r>
          </a:p>
        </p:txBody>
      </p:sp>
      <p:grpSp>
        <p:nvGrpSpPr>
          <p:cNvPr name="Group 12" id="12"/>
          <p:cNvGrpSpPr/>
          <p:nvPr/>
        </p:nvGrpSpPr>
        <p:grpSpPr>
          <a:xfrm rot="0">
            <a:off x="0" y="-38100"/>
            <a:ext cx="18288000" cy="941423"/>
            <a:chOff x="0" y="0"/>
            <a:chExt cx="4816593" cy="247947"/>
          </a:xfrm>
        </p:grpSpPr>
        <p:sp>
          <p:nvSpPr>
            <p:cNvPr name="Freeform 13" id="13"/>
            <p:cNvSpPr/>
            <p:nvPr/>
          </p:nvSpPr>
          <p:spPr>
            <a:xfrm flipH="false" flipV="false" rot="0">
              <a:off x="0" y="0"/>
              <a:ext cx="4816592" cy="247947"/>
            </a:xfrm>
            <a:custGeom>
              <a:avLst/>
              <a:gdLst/>
              <a:ahLst/>
              <a:cxnLst/>
              <a:rect r="r" b="b" t="t" l="l"/>
              <a:pathLst>
                <a:path h="247947" w="4816592">
                  <a:moveTo>
                    <a:pt x="0" y="0"/>
                  </a:moveTo>
                  <a:lnTo>
                    <a:pt x="4816592" y="0"/>
                  </a:lnTo>
                  <a:lnTo>
                    <a:pt x="4816592" y="247947"/>
                  </a:lnTo>
                  <a:lnTo>
                    <a:pt x="0" y="247947"/>
                  </a:lnTo>
                  <a:close/>
                </a:path>
              </a:pathLst>
            </a:custGeom>
            <a:solidFill>
              <a:srgbClr val="E8D4BF"/>
            </a:solidFill>
          </p:spPr>
        </p:sp>
        <p:sp>
          <p:nvSpPr>
            <p:cNvPr name="TextBox 14" id="14"/>
            <p:cNvSpPr txBox="true"/>
            <p:nvPr/>
          </p:nvSpPr>
          <p:spPr>
            <a:xfrm>
              <a:off x="0" y="-38100"/>
              <a:ext cx="4816593" cy="286047"/>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651952" y="172084"/>
            <a:ext cx="13497163"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Open Sans Bold"/>
              </a:rPr>
              <a:t>6 / </a:t>
            </a:r>
            <a:r>
              <a:rPr lang="en-US" sz="3699">
                <a:solidFill>
                  <a:srgbClr val="000000"/>
                </a:solidFill>
                <a:latin typeface="Open Sans Bold"/>
              </a:rPr>
              <a:t>Extraction de Caractéristiques et Analyse Quantitative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8059" y="2458596"/>
            <a:ext cx="10948000" cy="4091036"/>
          </a:xfrm>
          <a:custGeom>
            <a:avLst/>
            <a:gdLst/>
            <a:ahLst/>
            <a:cxnLst/>
            <a:rect r="r" b="b" t="t" l="l"/>
            <a:pathLst>
              <a:path h="4091036" w="10948000">
                <a:moveTo>
                  <a:pt x="0" y="0"/>
                </a:moveTo>
                <a:lnTo>
                  <a:pt x="10948000" y="0"/>
                </a:lnTo>
                <a:lnTo>
                  <a:pt x="10948000" y="4091036"/>
                </a:lnTo>
                <a:lnTo>
                  <a:pt x="0" y="4091036"/>
                </a:lnTo>
                <a:lnTo>
                  <a:pt x="0" y="0"/>
                </a:lnTo>
                <a:close/>
              </a:path>
            </a:pathLst>
          </a:custGeom>
          <a:blipFill>
            <a:blip r:embed="rId2"/>
            <a:stretch>
              <a:fillRect l="0" t="0" r="-28118" b="0"/>
            </a:stretch>
          </a:blipFill>
        </p:spPr>
      </p:sp>
      <p:grpSp>
        <p:nvGrpSpPr>
          <p:cNvPr name="Group 3" id="3"/>
          <p:cNvGrpSpPr/>
          <p:nvPr/>
        </p:nvGrpSpPr>
        <p:grpSpPr>
          <a:xfrm rot="0">
            <a:off x="288059" y="7005567"/>
            <a:ext cx="17728329" cy="3086100"/>
            <a:chOff x="0" y="0"/>
            <a:chExt cx="4669190" cy="812800"/>
          </a:xfrm>
        </p:grpSpPr>
        <p:sp>
          <p:nvSpPr>
            <p:cNvPr name="Freeform 4" id="4"/>
            <p:cNvSpPr/>
            <p:nvPr/>
          </p:nvSpPr>
          <p:spPr>
            <a:xfrm flipH="false" flipV="false" rot="0">
              <a:off x="0" y="0"/>
              <a:ext cx="4669189" cy="812800"/>
            </a:xfrm>
            <a:custGeom>
              <a:avLst/>
              <a:gdLst/>
              <a:ahLst/>
              <a:cxnLst/>
              <a:rect r="r" b="b" t="t" l="l"/>
              <a:pathLst>
                <a:path h="812800" w="4669189">
                  <a:moveTo>
                    <a:pt x="22272" y="0"/>
                  </a:moveTo>
                  <a:lnTo>
                    <a:pt x="4646918" y="0"/>
                  </a:lnTo>
                  <a:cubicBezTo>
                    <a:pt x="4659218" y="0"/>
                    <a:pt x="4669189" y="9971"/>
                    <a:pt x="4669189" y="22272"/>
                  </a:cubicBezTo>
                  <a:lnTo>
                    <a:pt x="4669189" y="790528"/>
                  </a:lnTo>
                  <a:cubicBezTo>
                    <a:pt x="4669189" y="796435"/>
                    <a:pt x="4666843" y="802100"/>
                    <a:pt x="4662666" y="806277"/>
                  </a:cubicBezTo>
                  <a:cubicBezTo>
                    <a:pt x="4658490" y="810454"/>
                    <a:pt x="4652825" y="812800"/>
                    <a:pt x="4646918" y="812800"/>
                  </a:cubicBezTo>
                  <a:lnTo>
                    <a:pt x="22272" y="812800"/>
                  </a:lnTo>
                  <a:cubicBezTo>
                    <a:pt x="16365" y="812800"/>
                    <a:pt x="10700" y="810454"/>
                    <a:pt x="6523" y="806277"/>
                  </a:cubicBezTo>
                  <a:cubicBezTo>
                    <a:pt x="2346" y="802100"/>
                    <a:pt x="0" y="796435"/>
                    <a:pt x="0" y="790528"/>
                  </a:cubicBezTo>
                  <a:lnTo>
                    <a:pt x="0" y="22272"/>
                  </a:lnTo>
                  <a:cubicBezTo>
                    <a:pt x="0" y="16365"/>
                    <a:pt x="2346" y="10700"/>
                    <a:pt x="6523" y="6523"/>
                  </a:cubicBezTo>
                  <a:cubicBezTo>
                    <a:pt x="10700" y="2346"/>
                    <a:pt x="16365" y="0"/>
                    <a:pt x="22272" y="0"/>
                  </a:cubicBezTo>
                  <a:close/>
                </a:path>
              </a:pathLst>
            </a:custGeom>
            <a:solidFill>
              <a:srgbClr val="C87EC8"/>
            </a:solidFill>
          </p:spPr>
        </p:sp>
        <p:sp>
          <p:nvSpPr>
            <p:cNvPr name="TextBox 5" id="5"/>
            <p:cNvSpPr txBox="true"/>
            <p:nvPr/>
          </p:nvSpPr>
          <p:spPr>
            <a:xfrm>
              <a:off x="0" y="-38100"/>
              <a:ext cx="4669190" cy="8509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38100"/>
            <a:ext cx="18288000" cy="941423"/>
            <a:chOff x="0" y="0"/>
            <a:chExt cx="4816593" cy="247947"/>
          </a:xfrm>
        </p:grpSpPr>
        <p:sp>
          <p:nvSpPr>
            <p:cNvPr name="Freeform 7" id="7"/>
            <p:cNvSpPr/>
            <p:nvPr/>
          </p:nvSpPr>
          <p:spPr>
            <a:xfrm flipH="false" flipV="false" rot="0">
              <a:off x="0" y="0"/>
              <a:ext cx="4816592" cy="247947"/>
            </a:xfrm>
            <a:custGeom>
              <a:avLst/>
              <a:gdLst/>
              <a:ahLst/>
              <a:cxnLst/>
              <a:rect r="r" b="b" t="t" l="l"/>
              <a:pathLst>
                <a:path h="247947" w="4816592">
                  <a:moveTo>
                    <a:pt x="0" y="0"/>
                  </a:moveTo>
                  <a:lnTo>
                    <a:pt x="4816592" y="0"/>
                  </a:lnTo>
                  <a:lnTo>
                    <a:pt x="4816592" y="247947"/>
                  </a:lnTo>
                  <a:lnTo>
                    <a:pt x="0" y="247947"/>
                  </a:lnTo>
                  <a:close/>
                </a:path>
              </a:pathLst>
            </a:custGeom>
            <a:solidFill>
              <a:srgbClr val="E8D4BF"/>
            </a:solidFill>
          </p:spPr>
        </p:sp>
        <p:sp>
          <p:nvSpPr>
            <p:cNvPr name="TextBox 8" id="8"/>
            <p:cNvSpPr txBox="true"/>
            <p:nvPr/>
          </p:nvSpPr>
          <p:spPr>
            <a:xfrm>
              <a:off x="0" y="-38100"/>
              <a:ext cx="4816593" cy="28604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294574" y="2269491"/>
            <a:ext cx="3718283" cy="4114800"/>
          </a:xfrm>
          <a:custGeom>
            <a:avLst/>
            <a:gdLst/>
            <a:ahLst/>
            <a:cxnLst/>
            <a:rect r="r" b="b" t="t" l="l"/>
            <a:pathLst>
              <a:path h="4114800" w="3718283">
                <a:moveTo>
                  <a:pt x="0" y="0"/>
                </a:moveTo>
                <a:lnTo>
                  <a:pt x="3718283" y="0"/>
                </a:lnTo>
                <a:lnTo>
                  <a:pt x="3718283" y="4114800"/>
                </a:lnTo>
                <a:lnTo>
                  <a:pt x="0" y="4114800"/>
                </a:lnTo>
                <a:lnTo>
                  <a:pt x="0" y="0"/>
                </a:lnTo>
                <a:close/>
              </a:path>
            </a:pathLst>
          </a:custGeom>
          <a:blipFill>
            <a:blip r:embed="rId3">
              <a:alphaModFix amt="17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842016" y="1266825"/>
            <a:ext cx="15061168" cy="497841"/>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Open Sans Bold"/>
              </a:rPr>
              <a:t>Pipeline de Segmentation et Extraction de Caractéristiques pour Images de Frottis</a:t>
            </a:r>
          </a:p>
        </p:txBody>
      </p:sp>
      <p:sp>
        <p:nvSpPr>
          <p:cNvPr name="TextBox 11" id="11"/>
          <p:cNvSpPr txBox="true"/>
          <p:nvPr/>
        </p:nvSpPr>
        <p:spPr>
          <a:xfrm rot="0">
            <a:off x="0" y="7499597"/>
            <a:ext cx="18288000" cy="2040891"/>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Open Sans Bold"/>
              </a:rPr>
              <a:t>applique différentes méthodes de segmentation sur des images microscopiques de frottis sanguins, combine les résultats, nettoie les masques segmentés, et extrait diverses caractéristiques des cellules. Les caractéristiques extraites sont ensuite affichées sous forme de tableau pour une analyse plus approfondie.</a:t>
            </a:r>
          </a:p>
        </p:txBody>
      </p:sp>
      <p:sp>
        <p:nvSpPr>
          <p:cNvPr name="TextBox 12" id="12"/>
          <p:cNvSpPr txBox="true"/>
          <p:nvPr/>
        </p:nvSpPr>
        <p:spPr>
          <a:xfrm rot="0">
            <a:off x="3199164" y="238759"/>
            <a:ext cx="12402741"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6 / </a:t>
            </a:r>
            <a:r>
              <a:rPr lang="en-US" sz="3399">
                <a:solidFill>
                  <a:srgbClr val="000000"/>
                </a:solidFill>
                <a:latin typeface="Open Sans Bold"/>
              </a:rPr>
              <a:t>Extraction de Caractéristiques et Analyse Quantitative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31890" y="925410"/>
            <a:ext cx="15532060" cy="1054736"/>
          </a:xfrm>
          <a:prstGeom prst="rect">
            <a:avLst/>
          </a:prstGeom>
        </p:spPr>
        <p:txBody>
          <a:bodyPr anchor="t" rtlCol="false" tIns="0" lIns="0" bIns="0" rIns="0">
            <a:spAutoFit/>
          </a:bodyPr>
          <a:lstStyle/>
          <a:p>
            <a:pPr algn="ctr">
              <a:lnSpc>
                <a:spcPts val="4339"/>
              </a:lnSpc>
            </a:pPr>
            <a:r>
              <a:rPr lang="en-US" sz="3099">
                <a:solidFill>
                  <a:srgbClr val="000000"/>
                </a:solidFill>
                <a:latin typeface="Open Sans Bold"/>
              </a:rPr>
              <a:t>Entraînement et Évaluation d'un Modèle SVM pour la Classification des Cellules</a:t>
            </a:r>
          </a:p>
          <a:p>
            <a:pPr algn="ctr">
              <a:lnSpc>
                <a:spcPts val="4339"/>
              </a:lnSpc>
              <a:spcBef>
                <a:spcPct val="0"/>
              </a:spcBef>
            </a:pPr>
          </a:p>
        </p:txBody>
      </p:sp>
      <p:sp>
        <p:nvSpPr>
          <p:cNvPr name="Freeform 3" id="3"/>
          <p:cNvSpPr/>
          <p:nvPr/>
        </p:nvSpPr>
        <p:spPr>
          <a:xfrm flipH="false" flipV="false" rot="0">
            <a:off x="3421904" y="1801076"/>
            <a:ext cx="12234427" cy="8022135"/>
          </a:xfrm>
          <a:custGeom>
            <a:avLst/>
            <a:gdLst/>
            <a:ahLst/>
            <a:cxnLst/>
            <a:rect r="r" b="b" t="t" l="l"/>
            <a:pathLst>
              <a:path h="8022135" w="12234427">
                <a:moveTo>
                  <a:pt x="0" y="0"/>
                </a:moveTo>
                <a:lnTo>
                  <a:pt x="12234426" y="0"/>
                </a:lnTo>
                <a:lnTo>
                  <a:pt x="12234426" y="8022135"/>
                </a:lnTo>
                <a:lnTo>
                  <a:pt x="0" y="8022135"/>
                </a:lnTo>
                <a:lnTo>
                  <a:pt x="0" y="0"/>
                </a:lnTo>
                <a:close/>
              </a:path>
            </a:pathLst>
          </a:custGeom>
          <a:blipFill>
            <a:blip r:embed="rId2"/>
            <a:stretch>
              <a:fillRect l="0" t="0" r="0" b="0"/>
            </a:stretch>
          </a:blipFill>
        </p:spPr>
      </p:sp>
      <p:grpSp>
        <p:nvGrpSpPr>
          <p:cNvPr name="Group 4" id="4"/>
          <p:cNvGrpSpPr/>
          <p:nvPr/>
        </p:nvGrpSpPr>
        <p:grpSpPr>
          <a:xfrm rot="0">
            <a:off x="0" y="0"/>
            <a:ext cx="18288000" cy="876233"/>
            <a:chOff x="0" y="0"/>
            <a:chExt cx="4816593" cy="230778"/>
          </a:xfrm>
        </p:grpSpPr>
        <p:sp>
          <p:nvSpPr>
            <p:cNvPr name="Freeform 5" id="5"/>
            <p:cNvSpPr/>
            <p:nvPr/>
          </p:nvSpPr>
          <p:spPr>
            <a:xfrm flipH="false" flipV="false" rot="0">
              <a:off x="0" y="0"/>
              <a:ext cx="4816592" cy="230778"/>
            </a:xfrm>
            <a:custGeom>
              <a:avLst/>
              <a:gdLst/>
              <a:ahLst/>
              <a:cxnLst/>
              <a:rect r="r" b="b" t="t" l="l"/>
              <a:pathLst>
                <a:path h="230778" w="4816592">
                  <a:moveTo>
                    <a:pt x="0" y="0"/>
                  </a:moveTo>
                  <a:lnTo>
                    <a:pt x="4816592" y="0"/>
                  </a:lnTo>
                  <a:lnTo>
                    <a:pt x="4816592" y="230778"/>
                  </a:lnTo>
                  <a:lnTo>
                    <a:pt x="0" y="230778"/>
                  </a:lnTo>
                  <a:close/>
                </a:path>
              </a:pathLst>
            </a:custGeom>
            <a:solidFill>
              <a:srgbClr val="E8D4BF"/>
            </a:solidFill>
          </p:spPr>
        </p:sp>
        <p:sp>
          <p:nvSpPr>
            <p:cNvPr name="TextBox 6" id="6"/>
            <p:cNvSpPr txBox="true"/>
            <p:nvPr/>
          </p:nvSpPr>
          <p:spPr>
            <a:xfrm>
              <a:off x="0" y="-38100"/>
              <a:ext cx="4816593" cy="26887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170791" y="125392"/>
            <a:ext cx="8920282"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Open Sans Bold"/>
              </a:rPr>
              <a:t>7 /</a:t>
            </a:r>
            <a:r>
              <a:rPr lang="en-US" sz="3699">
                <a:solidFill>
                  <a:srgbClr val="000000"/>
                </a:solidFill>
                <a:latin typeface="Open Sans Bold"/>
              </a:rPr>
              <a:t>Classification des Cellules avec SVM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4801" y="2099946"/>
            <a:ext cx="7934632" cy="2320192"/>
          </a:xfrm>
          <a:custGeom>
            <a:avLst/>
            <a:gdLst/>
            <a:ahLst/>
            <a:cxnLst/>
            <a:rect r="r" b="b" t="t" l="l"/>
            <a:pathLst>
              <a:path h="2320192" w="7934632">
                <a:moveTo>
                  <a:pt x="0" y="0"/>
                </a:moveTo>
                <a:lnTo>
                  <a:pt x="7934632" y="0"/>
                </a:lnTo>
                <a:lnTo>
                  <a:pt x="7934632" y="2320191"/>
                </a:lnTo>
                <a:lnTo>
                  <a:pt x="0" y="2320191"/>
                </a:lnTo>
                <a:lnTo>
                  <a:pt x="0" y="0"/>
                </a:lnTo>
                <a:close/>
              </a:path>
            </a:pathLst>
          </a:custGeom>
          <a:blipFill>
            <a:blip r:embed="rId2"/>
            <a:stretch>
              <a:fillRect l="0" t="-2932" r="0" b="-6249"/>
            </a:stretch>
          </a:blipFill>
        </p:spPr>
      </p:sp>
      <p:grpSp>
        <p:nvGrpSpPr>
          <p:cNvPr name="Group 3" id="3"/>
          <p:cNvGrpSpPr/>
          <p:nvPr/>
        </p:nvGrpSpPr>
        <p:grpSpPr>
          <a:xfrm rot="0">
            <a:off x="0" y="4934487"/>
            <a:ext cx="18288000" cy="1980028"/>
            <a:chOff x="0" y="0"/>
            <a:chExt cx="4816593" cy="521489"/>
          </a:xfrm>
        </p:grpSpPr>
        <p:sp>
          <p:nvSpPr>
            <p:cNvPr name="Freeform 4" id="4"/>
            <p:cNvSpPr/>
            <p:nvPr/>
          </p:nvSpPr>
          <p:spPr>
            <a:xfrm flipH="false" flipV="false" rot="0">
              <a:off x="0" y="0"/>
              <a:ext cx="4816592" cy="521489"/>
            </a:xfrm>
            <a:custGeom>
              <a:avLst/>
              <a:gdLst/>
              <a:ahLst/>
              <a:cxnLst/>
              <a:rect r="r" b="b" t="t" l="l"/>
              <a:pathLst>
                <a:path h="521489" w="4816592">
                  <a:moveTo>
                    <a:pt x="21590" y="0"/>
                  </a:moveTo>
                  <a:lnTo>
                    <a:pt x="4795002" y="0"/>
                  </a:lnTo>
                  <a:cubicBezTo>
                    <a:pt x="4800728" y="0"/>
                    <a:pt x="4806220" y="2275"/>
                    <a:pt x="4810269" y="6324"/>
                  </a:cubicBezTo>
                  <a:cubicBezTo>
                    <a:pt x="4814318" y="10372"/>
                    <a:pt x="4816592" y="15864"/>
                    <a:pt x="4816592" y="21590"/>
                  </a:cubicBezTo>
                  <a:lnTo>
                    <a:pt x="4816592" y="499899"/>
                  </a:lnTo>
                  <a:cubicBezTo>
                    <a:pt x="4816592" y="511823"/>
                    <a:pt x="4806926" y="521489"/>
                    <a:pt x="4795002" y="521489"/>
                  </a:cubicBezTo>
                  <a:lnTo>
                    <a:pt x="21590" y="521489"/>
                  </a:lnTo>
                  <a:cubicBezTo>
                    <a:pt x="15864" y="521489"/>
                    <a:pt x="10372" y="519214"/>
                    <a:pt x="6324" y="515165"/>
                  </a:cubicBezTo>
                  <a:cubicBezTo>
                    <a:pt x="2275" y="511116"/>
                    <a:pt x="0" y="505625"/>
                    <a:pt x="0" y="499899"/>
                  </a:cubicBezTo>
                  <a:lnTo>
                    <a:pt x="0" y="21590"/>
                  </a:lnTo>
                  <a:cubicBezTo>
                    <a:pt x="0" y="9666"/>
                    <a:pt x="9666" y="0"/>
                    <a:pt x="21590" y="0"/>
                  </a:cubicBezTo>
                  <a:close/>
                </a:path>
              </a:pathLst>
            </a:custGeom>
            <a:solidFill>
              <a:srgbClr val="C87EC8"/>
            </a:solidFill>
          </p:spPr>
        </p:sp>
        <p:sp>
          <p:nvSpPr>
            <p:cNvPr name="TextBox 5" id="5"/>
            <p:cNvSpPr txBox="true"/>
            <p:nvPr/>
          </p:nvSpPr>
          <p:spPr>
            <a:xfrm>
              <a:off x="0" y="-38100"/>
              <a:ext cx="4816593" cy="55958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7066915"/>
            <a:ext cx="18288000" cy="1771015"/>
            <a:chOff x="0" y="0"/>
            <a:chExt cx="4816593" cy="466440"/>
          </a:xfrm>
        </p:grpSpPr>
        <p:sp>
          <p:nvSpPr>
            <p:cNvPr name="Freeform 7" id="7"/>
            <p:cNvSpPr/>
            <p:nvPr/>
          </p:nvSpPr>
          <p:spPr>
            <a:xfrm flipH="false" flipV="false" rot="0">
              <a:off x="0" y="0"/>
              <a:ext cx="4816592" cy="466440"/>
            </a:xfrm>
            <a:custGeom>
              <a:avLst/>
              <a:gdLst/>
              <a:ahLst/>
              <a:cxnLst/>
              <a:rect r="r" b="b" t="t" l="l"/>
              <a:pathLst>
                <a:path h="466440" w="4816592">
                  <a:moveTo>
                    <a:pt x="21590" y="0"/>
                  </a:moveTo>
                  <a:lnTo>
                    <a:pt x="4795002" y="0"/>
                  </a:lnTo>
                  <a:cubicBezTo>
                    <a:pt x="4800728" y="0"/>
                    <a:pt x="4806220" y="2275"/>
                    <a:pt x="4810269" y="6324"/>
                  </a:cubicBezTo>
                  <a:cubicBezTo>
                    <a:pt x="4814318" y="10372"/>
                    <a:pt x="4816592" y="15864"/>
                    <a:pt x="4816592" y="21590"/>
                  </a:cubicBezTo>
                  <a:lnTo>
                    <a:pt x="4816592" y="444850"/>
                  </a:lnTo>
                  <a:cubicBezTo>
                    <a:pt x="4816592" y="456774"/>
                    <a:pt x="4806926" y="466440"/>
                    <a:pt x="4795002" y="466440"/>
                  </a:cubicBezTo>
                  <a:lnTo>
                    <a:pt x="21590" y="466440"/>
                  </a:lnTo>
                  <a:cubicBezTo>
                    <a:pt x="9666" y="466440"/>
                    <a:pt x="0" y="456774"/>
                    <a:pt x="0" y="444850"/>
                  </a:cubicBezTo>
                  <a:lnTo>
                    <a:pt x="0" y="21590"/>
                  </a:lnTo>
                  <a:cubicBezTo>
                    <a:pt x="0" y="9666"/>
                    <a:pt x="9666" y="0"/>
                    <a:pt x="21590" y="0"/>
                  </a:cubicBezTo>
                  <a:close/>
                </a:path>
              </a:pathLst>
            </a:custGeom>
            <a:solidFill>
              <a:srgbClr val="E8D4BF"/>
            </a:solidFill>
          </p:spPr>
        </p:sp>
        <p:sp>
          <p:nvSpPr>
            <p:cNvPr name="TextBox 8" id="8"/>
            <p:cNvSpPr txBox="true"/>
            <p:nvPr/>
          </p:nvSpPr>
          <p:spPr>
            <a:xfrm>
              <a:off x="0" y="-38100"/>
              <a:ext cx="4816593" cy="504540"/>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1332154" y="1047750"/>
            <a:ext cx="16034147" cy="537846"/>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Open Sans Bold"/>
              </a:rPr>
              <a:t>Entraînement et Évaluation d'un Modèle SVM pour la Classification des Cellules</a:t>
            </a:r>
          </a:p>
        </p:txBody>
      </p:sp>
      <p:sp>
        <p:nvSpPr>
          <p:cNvPr name="TextBox 10" id="10"/>
          <p:cNvSpPr txBox="true"/>
          <p:nvPr/>
        </p:nvSpPr>
        <p:spPr>
          <a:xfrm rot="0">
            <a:off x="0" y="5095875"/>
            <a:ext cx="18288000" cy="3589655"/>
          </a:xfrm>
          <a:prstGeom prst="rect">
            <a:avLst/>
          </a:prstGeom>
        </p:spPr>
        <p:txBody>
          <a:bodyPr anchor="t" rtlCol="false" tIns="0" lIns="0" bIns="0" rIns="0">
            <a:spAutoFit/>
          </a:bodyPr>
          <a:lstStyle/>
          <a:p>
            <a:pPr algn="ctr">
              <a:lnSpc>
                <a:spcPts val="3219"/>
              </a:lnSpc>
              <a:spcBef>
                <a:spcPct val="0"/>
              </a:spcBef>
            </a:pPr>
            <a:r>
              <a:rPr lang="en-US" sz="2299">
                <a:solidFill>
                  <a:srgbClr val="000000"/>
                </a:solidFill>
                <a:latin typeface="Open Sans Bold"/>
              </a:rPr>
              <a:t>Ce code réalise la classification des cellules en utilisant un modèle SVM (Support Vector Machine). Il commence par préparer les données : les caractéristiques des cellules (circularité, aspect ratio, excentricité, etc.) sont extraites et transformées en tableaux de données (`X` pour les caractéristiques et `y` pour les étiquettes, où 0 représente les cellules circulaires et 1 représente les cellules allongées). Ensuite, les données sont divisées en ensembles d'entraînement et de test.</a:t>
            </a:r>
          </a:p>
          <a:p>
            <a:pPr algn="ctr">
              <a:lnSpc>
                <a:spcPts val="3219"/>
              </a:lnSpc>
              <a:spcBef>
                <a:spcPct val="0"/>
              </a:spcBef>
            </a:pPr>
          </a:p>
          <a:p>
            <a:pPr algn="ctr">
              <a:lnSpc>
                <a:spcPts val="3219"/>
              </a:lnSpc>
              <a:spcBef>
                <a:spcPct val="0"/>
              </a:spcBef>
            </a:pPr>
            <a:r>
              <a:rPr lang="en-US" sz="2299">
                <a:solidFill>
                  <a:srgbClr val="000000"/>
                </a:solidFill>
                <a:latin typeface="Open Sans Bold"/>
              </a:rPr>
              <a:t>Le modèle SVM est ensuite entraîné sur les données d'entraînement. Une fois le modèle entraîné, il est utilisé pour prédire les étiquettes des cellules dans l'ensemble de test. Les prédictions sont comparées aux étiquettes réelles pour évaluer la performance du modèle. Les résultats de cette évaluation sont affichés dans un rapport de classification, qui inclut des métriques comme la précision, le rappel et le score F1 pour chaque classe.</a:t>
            </a:r>
          </a:p>
        </p:txBody>
      </p:sp>
      <p:grpSp>
        <p:nvGrpSpPr>
          <p:cNvPr name="Group 11" id="11"/>
          <p:cNvGrpSpPr/>
          <p:nvPr/>
        </p:nvGrpSpPr>
        <p:grpSpPr>
          <a:xfrm rot="0">
            <a:off x="0" y="11077"/>
            <a:ext cx="18288000" cy="941423"/>
            <a:chOff x="0" y="0"/>
            <a:chExt cx="4816593" cy="247947"/>
          </a:xfrm>
        </p:grpSpPr>
        <p:sp>
          <p:nvSpPr>
            <p:cNvPr name="Freeform 12" id="12"/>
            <p:cNvSpPr/>
            <p:nvPr/>
          </p:nvSpPr>
          <p:spPr>
            <a:xfrm flipH="false" flipV="false" rot="0">
              <a:off x="0" y="0"/>
              <a:ext cx="4816592" cy="247947"/>
            </a:xfrm>
            <a:custGeom>
              <a:avLst/>
              <a:gdLst/>
              <a:ahLst/>
              <a:cxnLst/>
              <a:rect r="r" b="b" t="t" l="l"/>
              <a:pathLst>
                <a:path h="247947" w="4816592">
                  <a:moveTo>
                    <a:pt x="0" y="0"/>
                  </a:moveTo>
                  <a:lnTo>
                    <a:pt x="4816592" y="0"/>
                  </a:lnTo>
                  <a:lnTo>
                    <a:pt x="4816592" y="247947"/>
                  </a:lnTo>
                  <a:lnTo>
                    <a:pt x="0" y="247947"/>
                  </a:lnTo>
                  <a:close/>
                </a:path>
              </a:pathLst>
            </a:custGeom>
            <a:solidFill>
              <a:srgbClr val="E8D4BF"/>
            </a:solidFill>
          </p:spPr>
        </p:sp>
        <p:sp>
          <p:nvSpPr>
            <p:cNvPr name="TextBox 13" id="13"/>
            <p:cNvSpPr txBox="true"/>
            <p:nvPr/>
          </p:nvSpPr>
          <p:spPr>
            <a:xfrm>
              <a:off x="0" y="-38100"/>
              <a:ext cx="4816593" cy="28604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170791" y="125392"/>
            <a:ext cx="8920282"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Open Sans Bold"/>
              </a:rPr>
              <a:t>7 /</a:t>
            </a:r>
            <a:r>
              <a:rPr lang="en-US" sz="3699">
                <a:solidFill>
                  <a:srgbClr val="000000"/>
                </a:solidFill>
                <a:latin typeface="Open Sans Bold"/>
              </a:rPr>
              <a:t>Classification des Cellules avec SVM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043493"/>
            <a:ext cx="8213907" cy="4373038"/>
          </a:xfrm>
          <a:custGeom>
            <a:avLst/>
            <a:gdLst/>
            <a:ahLst/>
            <a:cxnLst/>
            <a:rect r="r" b="b" t="t" l="l"/>
            <a:pathLst>
              <a:path h="4373038" w="8213907">
                <a:moveTo>
                  <a:pt x="0" y="0"/>
                </a:moveTo>
                <a:lnTo>
                  <a:pt x="8213907" y="0"/>
                </a:lnTo>
                <a:lnTo>
                  <a:pt x="8213907" y="4373038"/>
                </a:lnTo>
                <a:lnTo>
                  <a:pt x="0" y="4373038"/>
                </a:lnTo>
                <a:lnTo>
                  <a:pt x="0" y="0"/>
                </a:lnTo>
                <a:close/>
              </a:path>
            </a:pathLst>
          </a:custGeom>
          <a:blipFill>
            <a:blip r:embed="rId2"/>
            <a:stretch>
              <a:fillRect l="0" t="0" r="0" b="0"/>
            </a:stretch>
          </a:blipFill>
        </p:spPr>
      </p:sp>
      <p:grpSp>
        <p:nvGrpSpPr>
          <p:cNvPr name="Group 3" id="3"/>
          <p:cNvGrpSpPr/>
          <p:nvPr/>
        </p:nvGrpSpPr>
        <p:grpSpPr>
          <a:xfrm rot="0">
            <a:off x="0" y="6627553"/>
            <a:ext cx="18288000" cy="3470901"/>
            <a:chOff x="0" y="0"/>
            <a:chExt cx="4816593" cy="914147"/>
          </a:xfrm>
        </p:grpSpPr>
        <p:sp>
          <p:nvSpPr>
            <p:cNvPr name="Freeform 4" id="4"/>
            <p:cNvSpPr/>
            <p:nvPr/>
          </p:nvSpPr>
          <p:spPr>
            <a:xfrm flipH="false" flipV="false" rot="0">
              <a:off x="0" y="0"/>
              <a:ext cx="4816592" cy="914147"/>
            </a:xfrm>
            <a:custGeom>
              <a:avLst/>
              <a:gdLst/>
              <a:ahLst/>
              <a:cxnLst/>
              <a:rect r="r" b="b" t="t" l="l"/>
              <a:pathLst>
                <a:path h="914147" w="4816592">
                  <a:moveTo>
                    <a:pt x="21590" y="0"/>
                  </a:moveTo>
                  <a:lnTo>
                    <a:pt x="4795002" y="0"/>
                  </a:lnTo>
                  <a:cubicBezTo>
                    <a:pt x="4800728" y="0"/>
                    <a:pt x="4806220" y="2275"/>
                    <a:pt x="4810269" y="6324"/>
                  </a:cubicBezTo>
                  <a:cubicBezTo>
                    <a:pt x="4814318" y="10372"/>
                    <a:pt x="4816592" y="15864"/>
                    <a:pt x="4816592" y="21590"/>
                  </a:cubicBezTo>
                  <a:lnTo>
                    <a:pt x="4816592" y="892557"/>
                  </a:lnTo>
                  <a:cubicBezTo>
                    <a:pt x="4816592" y="904481"/>
                    <a:pt x="4806926" y="914147"/>
                    <a:pt x="4795002" y="914147"/>
                  </a:cubicBezTo>
                  <a:lnTo>
                    <a:pt x="21590" y="914147"/>
                  </a:lnTo>
                  <a:cubicBezTo>
                    <a:pt x="15864" y="914147"/>
                    <a:pt x="10372" y="911872"/>
                    <a:pt x="6324" y="907823"/>
                  </a:cubicBezTo>
                  <a:cubicBezTo>
                    <a:pt x="2275" y="903774"/>
                    <a:pt x="0" y="898283"/>
                    <a:pt x="0" y="892557"/>
                  </a:cubicBezTo>
                  <a:lnTo>
                    <a:pt x="0" y="21590"/>
                  </a:lnTo>
                  <a:cubicBezTo>
                    <a:pt x="0" y="9666"/>
                    <a:pt x="9666" y="0"/>
                    <a:pt x="21590" y="0"/>
                  </a:cubicBezTo>
                  <a:close/>
                </a:path>
              </a:pathLst>
            </a:custGeom>
            <a:solidFill>
              <a:srgbClr val="C87EC8"/>
            </a:solidFill>
          </p:spPr>
        </p:sp>
        <p:sp>
          <p:nvSpPr>
            <p:cNvPr name="TextBox 5" id="5"/>
            <p:cNvSpPr txBox="true"/>
            <p:nvPr/>
          </p:nvSpPr>
          <p:spPr>
            <a:xfrm>
              <a:off x="0" y="-38100"/>
              <a:ext cx="4816593" cy="95224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1498319"/>
            <a:chOff x="0" y="0"/>
            <a:chExt cx="4816593" cy="394619"/>
          </a:xfrm>
        </p:grpSpPr>
        <p:sp>
          <p:nvSpPr>
            <p:cNvPr name="Freeform 7" id="7"/>
            <p:cNvSpPr/>
            <p:nvPr/>
          </p:nvSpPr>
          <p:spPr>
            <a:xfrm flipH="false" flipV="false" rot="0">
              <a:off x="0" y="0"/>
              <a:ext cx="4816592" cy="394619"/>
            </a:xfrm>
            <a:custGeom>
              <a:avLst/>
              <a:gdLst/>
              <a:ahLst/>
              <a:cxnLst/>
              <a:rect r="r" b="b" t="t" l="l"/>
              <a:pathLst>
                <a:path h="394619" w="4816592">
                  <a:moveTo>
                    <a:pt x="0" y="0"/>
                  </a:moveTo>
                  <a:lnTo>
                    <a:pt x="4816592" y="0"/>
                  </a:lnTo>
                  <a:lnTo>
                    <a:pt x="4816592" y="394619"/>
                  </a:lnTo>
                  <a:lnTo>
                    <a:pt x="0" y="394619"/>
                  </a:lnTo>
                  <a:close/>
                </a:path>
              </a:pathLst>
            </a:custGeom>
            <a:solidFill>
              <a:srgbClr val="E8D4BF"/>
            </a:solidFill>
          </p:spPr>
        </p:sp>
        <p:sp>
          <p:nvSpPr>
            <p:cNvPr name="TextBox 8" id="8"/>
            <p:cNvSpPr txBox="true"/>
            <p:nvPr/>
          </p:nvSpPr>
          <p:spPr>
            <a:xfrm>
              <a:off x="0" y="-38100"/>
              <a:ext cx="4816593" cy="43271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4418712" y="2475764"/>
            <a:ext cx="3202299" cy="3508495"/>
          </a:xfrm>
          <a:custGeom>
            <a:avLst/>
            <a:gdLst/>
            <a:ahLst/>
            <a:cxnLst/>
            <a:rect r="r" b="b" t="t" l="l"/>
            <a:pathLst>
              <a:path h="3508495" w="3202299">
                <a:moveTo>
                  <a:pt x="0" y="0"/>
                </a:moveTo>
                <a:lnTo>
                  <a:pt x="3202299" y="0"/>
                </a:lnTo>
                <a:lnTo>
                  <a:pt x="3202299" y="3508495"/>
                </a:lnTo>
                <a:lnTo>
                  <a:pt x="0" y="3508495"/>
                </a:lnTo>
                <a:lnTo>
                  <a:pt x="0" y="0"/>
                </a:lnTo>
                <a:close/>
              </a:path>
            </a:pathLst>
          </a:custGeom>
          <a:blipFill>
            <a:blip r:embed="rId3">
              <a:alphaModFix amt="28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0" y="241653"/>
            <a:ext cx="17621011" cy="1180466"/>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8 /</a:t>
            </a:r>
            <a:r>
              <a:rPr lang="en-US" sz="3399">
                <a:solidFill>
                  <a:srgbClr val="000000"/>
                </a:solidFill>
                <a:latin typeface="Open Sans Bold"/>
              </a:rPr>
              <a:t>Pipeline de Segmentation Combinée et Extraction de Caractéristiques Avancées pour la Classification Cellulaire</a:t>
            </a:r>
          </a:p>
        </p:txBody>
      </p:sp>
      <p:sp>
        <p:nvSpPr>
          <p:cNvPr name="TextBox 11" id="11"/>
          <p:cNvSpPr txBox="true"/>
          <p:nvPr/>
        </p:nvSpPr>
        <p:spPr>
          <a:xfrm rot="0">
            <a:off x="0" y="6826106"/>
            <a:ext cx="18288000" cy="30511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Open Sans Bold"/>
              </a:rPr>
              <a:t>Ce code effectue la segmentation d'images et l'extraction de caractéristiques des cellules. Il utilise plusieurs algorithmes de segmentation (Otsu, Chan-Vese, K-means) pour créer un masque combiné. Ensuite, ce masque est post-traité pour éliminer le bruit et remplir les trous. Les cellules segmentées sont classées en circulaires ou allongées en fonction de leur aspect ratio. Les caractéristiques des cellules, telles que la circularité, l'aire, le périmètre, l'excentricité, etc., sont extraites et moyennées pour chaque type de cellule. Le pipeline complet applique ces étapes à une image donnée et affiche les résultats des caractéristiques extraites pour chaque type de cellule.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49384" y="1788787"/>
            <a:ext cx="7412479" cy="8498213"/>
          </a:xfrm>
          <a:custGeom>
            <a:avLst/>
            <a:gdLst/>
            <a:ahLst/>
            <a:cxnLst/>
            <a:rect r="r" b="b" t="t" l="l"/>
            <a:pathLst>
              <a:path h="8498213" w="7412479">
                <a:moveTo>
                  <a:pt x="0" y="0"/>
                </a:moveTo>
                <a:lnTo>
                  <a:pt x="7412479" y="0"/>
                </a:lnTo>
                <a:lnTo>
                  <a:pt x="7412479" y="8498213"/>
                </a:lnTo>
                <a:lnTo>
                  <a:pt x="0" y="8498213"/>
                </a:lnTo>
                <a:lnTo>
                  <a:pt x="0" y="0"/>
                </a:lnTo>
                <a:close/>
              </a:path>
            </a:pathLst>
          </a:custGeom>
          <a:blipFill>
            <a:blip r:embed="rId2"/>
            <a:stretch>
              <a:fillRect l="0" t="0" r="0" b="0"/>
            </a:stretch>
          </a:blipFill>
        </p:spPr>
      </p:sp>
      <p:grpSp>
        <p:nvGrpSpPr>
          <p:cNvPr name="Group 3" id="3"/>
          <p:cNvGrpSpPr/>
          <p:nvPr/>
        </p:nvGrpSpPr>
        <p:grpSpPr>
          <a:xfrm rot="0">
            <a:off x="315380" y="3113035"/>
            <a:ext cx="4294223" cy="4902973"/>
            <a:chOff x="0" y="0"/>
            <a:chExt cx="1130989" cy="1291318"/>
          </a:xfrm>
        </p:grpSpPr>
        <p:sp>
          <p:nvSpPr>
            <p:cNvPr name="Freeform 4" id="4"/>
            <p:cNvSpPr/>
            <p:nvPr/>
          </p:nvSpPr>
          <p:spPr>
            <a:xfrm flipH="false" flipV="false" rot="0">
              <a:off x="0" y="0"/>
              <a:ext cx="1130989" cy="1291318"/>
            </a:xfrm>
            <a:custGeom>
              <a:avLst/>
              <a:gdLst/>
              <a:ahLst/>
              <a:cxnLst/>
              <a:rect r="r" b="b" t="t" l="l"/>
              <a:pathLst>
                <a:path h="1291318" w="1130989">
                  <a:moveTo>
                    <a:pt x="91946" y="0"/>
                  </a:moveTo>
                  <a:lnTo>
                    <a:pt x="1039042" y="0"/>
                  </a:lnTo>
                  <a:cubicBezTo>
                    <a:pt x="1063428" y="0"/>
                    <a:pt x="1086815" y="9687"/>
                    <a:pt x="1104058" y="26930"/>
                  </a:cubicBezTo>
                  <a:cubicBezTo>
                    <a:pt x="1121302" y="44174"/>
                    <a:pt x="1130989" y="67561"/>
                    <a:pt x="1130989" y="91946"/>
                  </a:cubicBezTo>
                  <a:lnTo>
                    <a:pt x="1130989" y="1199372"/>
                  </a:lnTo>
                  <a:cubicBezTo>
                    <a:pt x="1130989" y="1250152"/>
                    <a:pt x="1089823" y="1291318"/>
                    <a:pt x="1039042" y="1291318"/>
                  </a:cubicBezTo>
                  <a:lnTo>
                    <a:pt x="91946" y="1291318"/>
                  </a:lnTo>
                  <a:cubicBezTo>
                    <a:pt x="41166" y="1291318"/>
                    <a:pt x="0" y="1250152"/>
                    <a:pt x="0" y="1199372"/>
                  </a:cubicBezTo>
                  <a:lnTo>
                    <a:pt x="0" y="91946"/>
                  </a:lnTo>
                  <a:cubicBezTo>
                    <a:pt x="0" y="41166"/>
                    <a:pt x="41166" y="0"/>
                    <a:pt x="91946" y="0"/>
                  </a:cubicBezTo>
                  <a:close/>
                </a:path>
              </a:pathLst>
            </a:custGeom>
            <a:solidFill>
              <a:srgbClr val="C87EC8"/>
            </a:solidFill>
          </p:spPr>
        </p:sp>
        <p:sp>
          <p:nvSpPr>
            <p:cNvPr name="TextBox 5" id="5"/>
            <p:cNvSpPr txBox="true"/>
            <p:nvPr/>
          </p:nvSpPr>
          <p:spPr>
            <a:xfrm>
              <a:off x="0" y="-38100"/>
              <a:ext cx="1130989" cy="132941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807352"/>
            <a:ext cx="16741136" cy="471270"/>
          </a:xfrm>
          <a:prstGeom prst="rect">
            <a:avLst/>
          </a:prstGeom>
        </p:spPr>
        <p:txBody>
          <a:bodyPr anchor="t" rtlCol="false" tIns="0" lIns="0" bIns="0" rIns="0">
            <a:spAutoFit/>
          </a:bodyPr>
          <a:lstStyle/>
          <a:p>
            <a:pPr algn="just">
              <a:lnSpc>
                <a:spcPts val="3949"/>
              </a:lnSpc>
              <a:spcBef>
                <a:spcPct val="0"/>
              </a:spcBef>
            </a:pPr>
            <a:r>
              <a:rPr lang="en-US" sz="2821">
                <a:solidFill>
                  <a:srgbClr val="000000"/>
                </a:solidFill>
                <a:latin typeface="Open Sans Bold"/>
              </a:rPr>
              <a:t>Extraction de Caractéristiques et Classification des Cellules par SVM avec Annotation d'Image</a:t>
            </a:r>
          </a:p>
        </p:txBody>
      </p:sp>
      <p:sp>
        <p:nvSpPr>
          <p:cNvPr name="TextBox 7" id="7"/>
          <p:cNvSpPr txBox="true"/>
          <p:nvPr/>
        </p:nvSpPr>
        <p:spPr>
          <a:xfrm rot="0">
            <a:off x="718296" y="3334539"/>
            <a:ext cx="3891307" cy="43656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Open Sans Bold"/>
              </a:rPr>
              <a:t>combine la segmentation d'images, l'extraction de caractéristiques, et l'apprentissage automatique pour identifier et classifier les cellules dans des images de frottis sanguins</a:t>
            </a:r>
          </a:p>
        </p:txBody>
      </p:sp>
      <p:grpSp>
        <p:nvGrpSpPr>
          <p:cNvPr name="Group 8" id="8"/>
          <p:cNvGrpSpPr/>
          <p:nvPr/>
        </p:nvGrpSpPr>
        <p:grpSpPr>
          <a:xfrm rot="0">
            <a:off x="0" y="11077"/>
            <a:ext cx="18288000" cy="767701"/>
            <a:chOff x="0" y="0"/>
            <a:chExt cx="4816593" cy="202193"/>
          </a:xfrm>
        </p:grpSpPr>
        <p:sp>
          <p:nvSpPr>
            <p:cNvPr name="Freeform 9" id="9"/>
            <p:cNvSpPr/>
            <p:nvPr/>
          </p:nvSpPr>
          <p:spPr>
            <a:xfrm flipH="false" flipV="false" rot="0">
              <a:off x="0" y="0"/>
              <a:ext cx="4816592" cy="202193"/>
            </a:xfrm>
            <a:custGeom>
              <a:avLst/>
              <a:gdLst/>
              <a:ahLst/>
              <a:cxnLst/>
              <a:rect r="r" b="b" t="t" l="l"/>
              <a:pathLst>
                <a:path h="202193" w="4816592">
                  <a:moveTo>
                    <a:pt x="0" y="0"/>
                  </a:moveTo>
                  <a:lnTo>
                    <a:pt x="4816592" y="0"/>
                  </a:lnTo>
                  <a:lnTo>
                    <a:pt x="4816592" y="202193"/>
                  </a:lnTo>
                  <a:lnTo>
                    <a:pt x="0" y="202193"/>
                  </a:lnTo>
                  <a:close/>
                </a:path>
              </a:pathLst>
            </a:custGeom>
            <a:solidFill>
              <a:srgbClr val="E8D4BF"/>
            </a:solidFill>
          </p:spPr>
        </p:sp>
        <p:sp>
          <p:nvSpPr>
            <p:cNvPr name="TextBox 10" id="10"/>
            <p:cNvSpPr txBox="true"/>
            <p:nvPr/>
          </p:nvSpPr>
          <p:spPr>
            <a:xfrm>
              <a:off x="0" y="-38100"/>
              <a:ext cx="4816593" cy="24029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311112" y="-66675"/>
            <a:ext cx="16403360"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8/ </a:t>
            </a:r>
            <a:r>
              <a:rPr lang="en-US" sz="3399">
                <a:solidFill>
                  <a:srgbClr val="000000"/>
                </a:solidFill>
                <a:latin typeface="Open Sans Bold"/>
              </a:rPr>
              <a:t>Pipeline Complet pour la Segmentation et l'Extraction de Caractéristiques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133475"/>
            <a:ext cx="18288000" cy="2957833"/>
            <a:chOff x="0" y="0"/>
            <a:chExt cx="4816593" cy="779018"/>
          </a:xfrm>
        </p:grpSpPr>
        <p:sp>
          <p:nvSpPr>
            <p:cNvPr name="Freeform 3" id="3"/>
            <p:cNvSpPr/>
            <p:nvPr/>
          </p:nvSpPr>
          <p:spPr>
            <a:xfrm flipH="false" flipV="false" rot="0">
              <a:off x="0" y="0"/>
              <a:ext cx="4816592" cy="779018"/>
            </a:xfrm>
            <a:custGeom>
              <a:avLst/>
              <a:gdLst/>
              <a:ahLst/>
              <a:cxnLst/>
              <a:rect r="r" b="b" t="t" l="l"/>
              <a:pathLst>
                <a:path h="779018" w="4816592">
                  <a:moveTo>
                    <a:pt x="21590" y="0"/>
                  </a:moveTo>
                  <a:lnTo>
                    <a:pt x="4795002" y="0"/>
                  </a:lnTo>
                  <a:cubicBezTo>
                    <a:pt x="4800728" y="0"/>
                    <a:pt x="4806220" y="2275"/>
                    <a:pt x="4810269" y="6324"/>
                  </a:cubicBezTo>
                  <a:cubicBezTo>
                    <a:pt x="4814318" y="10372"/>
                    <a:pt x="4816592" y="15864"/>
                    <a:pt x="4816592" y="21590"/>
                  </a:cubicBezTo>
                  <a:lnTo>
                    <a:pt x="4816592" y="757428"/>
                  </a:lnTo>
                  <a:cubicBezTo>
                    <a:pt x="4816592" y="769352"/>
                    <a:pt x="4806926" y="779018"/>
                    <a:pt x="4795002" y="779018"/>
                  </a:cubicBezTo>
                  <a:lnTo>
                    <a:pt x="21590" y="779018"/>
                  </a:lnTo>
                  <a:cubicBezTo>
                    <a:pt x="15864" y="779018"/>
                    <a:pt x="10372" y="776743"/>
                    <a:pt x="6324" y="772694"/>
                  </a:cubicBezTo>
                  <a:cubicBezTo>
                    <a:pt x="2275" y="768645"/>
                    <a:pt x="0" y="763154"/>
                    <a:pt x="0" y="757428"/>
                  </a:cubicBezTo>
                  <a:lnTo>
                    <a:pt x="0" y="21590"/>
                  </a:lnTo>
                  <a:cubicBezTo>
                    <a:pt x="0" y="9666"/>
                    <a:pt x="9666" y="0"/>
                    <a:pt x="21590" y="0"/>
                  </a:cubicBezTo>
                  <a:close/>
                </a:path>
              </a:pathLst>
            </a:custGeom>
            <a:solidFill>
              <a:srgbClr val="C87EC8"/>
            </a:solidFill>
          </p:spPr>
        </p:sp>
        <p:sp>
          <p:nvSpPr>
            <p:cNvPr name="TextBox 4" id="4"/>
            <p:cNvSpPr txBox="true"/>
            <p:nvPr/>
          </p:nvSpPr>
          <p:spPr>
            <a:xfrm>
              <a:off x="0" y="-38100"/>
              <a:ext cx="4816593" cy="8171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4196083"/>
            <a:ext cx="18288000" cy="3131802"/>
            <a:chOff x="0" y="0"/>
            <a:chExt cx="4816593" cy="824837"/>
          </a:xfrm>
        </p:grpSpPr>
        <p:sp>
          <p:nvSpPr>
            <p:cNvPr name="Freeform 6" id="6"/>
            <p:cNvSpPr/>
            <p:nvPr/>
          </p:nvSpPr>
          <p:spPr>
            <a:xfrm flipH="false" flipV="false" rot="0">
              <a:off x="0" y="0"/>
              <a:ext cx="4816592" cy="824837"/>
            </a:xfrm>
            <a:custGeom>
              <a:avLst/>
              <a:gdLst/>
              <a:ahLst/>
              <a:cxnLst/>
              <a:rect r="r" b="b" t="t" l="l"/>
              <a:pathLst>
                <a:path h="824837" w="4816592">
                  <a:moveTo>
                    <a:pt x="21590" y="0"/>
                  </a:moveTo>
                  <a:lnTo>
                    <a:pt x="4795002" y="0"/>
                  </a:lnTo>
                  <a:cubicBezTo>
                    <a:pt x="4800728" y="0"/>
                    <a:pt x="4806220" y="2275"/>
                    <a:pt x="4810269" y="6324"/>
                  </a:cubicBezTo>
                  <a:cubicBezTo>
                    <a:pt x="4814318" y="10372"/>
                    <a:pt x="4816592" y="15864"/>
                    <a:pt x="4816592" y="21590"/>
                  </a:cubicBezTo>
                  <a:lnTo>
                    <a:pt x="4816592" y="803247"/>
                  </a:lnTo>
                  <a:cubicBezTo>
                    <a:pt x="4816592" y="815171"/>
                    <a:pt x="4806926" y="824837"/>
                    <a:pt x="4795002" y="824837"/>
                  </a:cubicBezTo>
                  <a:lnTo>
                    <a:pt x="21590" y="824837"/>
                  </a:lnTo>
                  <a:cubicBezTo>
                    <a:pt x="15864" y="824837"/>
                    <a:pt x="10372" y="822562"/>
                    <a:pt x="6324" y="818513"/>
                  </a:cubicBezTo>
                  <a:cubicBezTo>
                    <a:pt x="2275" y="814464"/>
                    <a:pt x="0" y="808973"/>
                    <a:pt x="0" y="803247"/>
                  </a:cubicBezTo>
                  <a:lnTo>
                    <a:pt x="0" y="21590"/>
                  </a:lnTo>
                  <a:cubicBezTo>
                    <a:pt x="0" y="9666"/>
                    <a:pt x="9666" y="0"/>
                    <a:pt x="21590" y="0"/>
                  </a:cubicBezTo>
                  <a:close/>
                </a:path>
              </a:pathLst>
            </a:custGeom>
            <a:solidFill>
              <a:srgbClr val="E8D4BF"/>
            </a:solidFill>
          </p:spPr>
        </p:sp>
        <p:sp>
          <p:nvSpPr>
            <p:cNvPr name="TextBox 7" id="7"/>
            <p:cNvSpPr txBox="true"/>
            <p:nvPr/>
          </p:nvSpPr>
          <p:spPr>
            <a:xfrm>
              <a:off x="0" y="-38100"/>
              <a:ext cx="4816593" cy="86293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035" y="7327885"/>
            <a:ext cx="18460035" cy="2701299"/>
            <a:chOff x="0" y="0"/>
            <a:chExt cx="4861902" cy="711453"/>
          </a:xfrm>
        </p:grpSpPr>
        <p:sp>
          <p:nvSpPr>
            <p:cNvPr name="Freeform 9" id="9"/>
            <p:cNvSpPr/>
            <p:nvPr/>
          </p:nvSpPr>
          <p:spPr>
            <a:xfrm flipH="false" flipV="false" rot="0">
              <a:off x="0" y="0"/>
              <a:ext cx="4861902" cy="711453"/>
            </a:xfrm>
            <a:custGeom>
              <a:avLst/>
              <a:gdLst/>
              <a:ahLst/>
              <a:cxnLst/>
              <a:rect r="r" b="b" t="t" l="l"/>
              <a:pathLst>
                <a:path h="711453" w="4861902">
                  <a:moveTo>
                    <a:pt x="21389" y="0"/>
                  </a:moveTo>
                  <a:lnTo>
                    <a:pt x="4840513" y="0"/>
                  </a:lnTo>
                  <a:cubicBezTo>
                    <a:pt x="4852326" y="0"/>
                    <a:pt x="4861902" y="9576"/>
                    <a:pt x="4861902" y="21389"/>
                  </a:cubicBezTo>
                  <a:lnTo>
                    <a:pt x="4861902" y="690064"/>
                  </a:lnTo>
                  <a:cubicBezTo>
                    <a:pt x="4861902" y="701877"/>
                    <a:pt x="4852326" y="711453"/>
                    <a:pt x="4840513" y="711453"/>
                  </a:cubicBezTo>
                  <a:lnTo>
                    <a:pt x="21389" y="711453"/>
                  </a:lnTo>
                  <a:cubicBezTo>
                    <a:pt x="9576" y="711453"/>
                    <a:pt x="0" y="701877"/>
                    <a:pt x="0" y="690064"/>
                  </a:cubicBezTo>
                  <a:lnTo>
                    <a:pt x="0" y="21389"/>
                  </a:lnTo>
                  <a:cubicBezTo>
                    <a:pt x="0" y="9576"/>
                    <a:pt x="9576" y="0"/>
                    <a:pt x="21389" y="0"/>
                  </a:cubicBezTo>
                  <a:close/>
                </a:path>
              </a:pathLst>
            </a:custGeom>
            <a:solidFill>
              <a:srgbClr val="C87EC8"/>
            </a:solidFill>
          </p:spPr>
        </p:sp>
        <p:sp>
          <p:nvSpPr>
            <p:cNvPr name="TextBox 10" id="10"/>
            <p:cNvSpPr txBox="true"/>
            <p:nvPr/>
          </p:nvSpPr>
          <p:spPr>
            <a:xfrm>
              <a:off x="0" y="-38100"/>
              <a:ext cx="4861902" cy="74955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981075"/>
            <a:ext cx="18288000" cy="8790305"/>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Open Sans Bold"/>
              </a:rPr>
              <a:t>                                               </a:t>
            </a:r>
          </a:p>
          <a:p>
            <a:pPr algn="just">
              <a:lnSpc>
                <a:spcPts val="3219"/>
              </a:lnSpc>
              <a:spcBef>
                <a:spcPct val="0"/>
              </a:spcBef>
            </a:pPr>
            <a:r>
              <a:rPr lang="en-US" sz="2299">
                <a:solidFill>
                  <a:srgbClr val="000000"/>
                </a:solidFill>
                <a:latin typeface="Open Sans Bold"/>
              </a:rPr>
              <a:t>Amélioration des Algorithmes de Segmentation: L'intégration d'algorithmes de segmentation plus avancés, tels que les réseaux de neurones convolutionnels (CNN) pour la segmentation sémantique, pourrait améliorer la précision de la détection des contours cellulaires.</a:t>
            </a:r>
          </a:p>
          <a:p>
            <a:pPr algn="just">
              <a:lnSpc>
                <a:spcPts val="3219"/>
              </a:lnSpc>
              <a:spcBef>
                <a:spcPct val="0"/>
              </a:spcBef>
            </a:pPr>
          </a:p>
          <a:p>
            <a:pPr algn="just">
              <a:lnSpc>
                <a:spcPts val="3219"/>
              </a:lnSpc>
              <a:spcBef>
                <a:spcPct val="0"/>
              </a:spcBef>
            </a:pPr>
            <a:r>
              <a:rPr lang="en-US" sz="2299">
                <a:solidFill>
                  <a:srgbClr val="000000"/>
                </a:solidFill>
                <a:latin typeface="Open Sans Bold"/>
              </a:rPr>
              <a:t>Extension des Caractéristiques: En plus des caractéristiques géométriques et statistiques utilisées, d'autres caractéristiques basées sur la texture et la morphologie des cellules pourraient être explorées pour améliorer la classification.</a:t>
            </a:r>
          </a:p>
          <a:p>
            <a:pPr algn="just">
              <a:lnSpc>
                <a:spcPts val="3219"/>
              </a:lnSpc>
              <a:spcBef>
                <a:spcPct val="0"/>
              </a:spcBef>
            </a:pPr>
          </a:p>
          <a:p>
            <a:pPr algn="just">
              <a:lnSpc>
                <a:spcPts val="3219"/>
              </a:lnSpc>
              <a:spcBef>
                <a:spcPct val="0"/>
              </a:spcBef>
            </a:pPr>
            <a:r>
              <a:rPr lang="en-US" sz="2299">
                <a:solidFill>
                  <a:srgbClr val="000000"/>
                </a:solidFill>
                <a:latin typeface="Open Sans Bold"/>
              </a:rPr>
              <a:t>Augmentation des Données: L'utilisation de techniques d'augmentation des données, telles que la rotation, le recadrage et la modification de l'éclairage, pourrait aider à créer un ensemble de données plus robuste pour l'entraînement des modèles de classification.</a:t>
            </a:r>
          </a:p>
          <a:p>
            <a:pPr algn="just">
              <a:lnSpc>
                <a:spcPts val="3219"/>
              </a:lnSpc>
              <a:spcBef>
                <a:spcPct val="0"/>
              </a:spcBef>
            </a:pPr>
          </a:p>
          <a:p>
            <a:pPr algn="just">
              <a:lnSpc>
                <a:spcPts val="3219"/>
              </a:lnSpc>
              <a:spcBef>
                <a:spcPct val="0"/>
              </a:spcBef>
            </a:pPr>
            <a:r>
              <a:rPr lang="en-US" sz="2299">
                <a:solidFill>
                  <a:srgbClr val="000000"/>
                </a:solidFill>
                <a:latin typeface="Open Sans Bold"/>
              </a:rPr>
              <a:t>Automatisation Complète: Développer un pipeline complet et automatisé qui intègre la segmentation, l'extraction des caractéristiques, et la classification en temps réel. Cela pourrait être particulièrement utile dans un contexte clinique pour le diagnostic rapide et précis des maladies sanguines.</a:t>
            </a:r>
          </a:p>
          <a:p>
            <a:pPr algn="just">
              <a:lnSpc>
                <a:spcPts val="3219"/>
              </a:lnSpc>
              <a:spcBef>
                <a:spcPct val="0"/>
              </a:spcBef>
            </a:pPr>
          </a:p>
          <a:p>
            <a:pPr algn="just">
              <a:lnSpc>
                <a:spcPts val="3219"/>
              </a:lnSpc>
              <a:spcBef>
                <a:spcPct val="0"/>
              </a:spcBef>
            </a:pPr>
            <a:r>
              <a:rPr lang="en-US" sz="2299">
                <a:solidFill>
                  <a:srgbClr val="000000"/>
                </a:solidFill>
                <a:latin typeface="Open Sans Bold"/>
              </a:rPr>
              <a:t>Validation Clinique: Une validation extensive avec des experts médicaux et des tests sur des ensembles de données cliniques plus larges et diversifiés pourraient renforcer la fiabilité et l'acceptation du système dans des applications pratiques.</a:t>
            </a:r>
          </a:p>
          <a:p>
            <a:pPr algn="just">
              <a:lnSpc>
                <a:spcPts val="3219"/>
              </a:lnSpc>
              <a:spcBef>
                <a:spcPct val="0"/>
              </a:spcBef>
            </a:pPr>
          </a:p>
          <a:p>
            <a:pPr algn="just">
              <a:lnSpc>
                <a:spcPts val="3219"/>
              </a:lnSpc>
              <a:spcBef>
                <a:spcPct val="0"/>
              </a:spcBef>
            </a:pPr>
            <a:r>
              <a:rPr lang="en-US" sz="2299">
                <a:solidFill>
                  <a:srgbClr val="000000"/>
                </a:solidFill>
                <a:latin typeface="Open Sans Bold"/>
              </a:rPr>
              <a:t>Développement d'une Interface Utilisateur: La création d'une interface utilisateur conviviale utilisant des bibliothèques comme Tkinter pourrait permettre aux utilisateurs finaux, tels que les professionnels de la santé, d'interagir facilement avec le système pour analyser les images de frottis sanguins.</a:t>
            </a:r>
          </a:p>
        </p:txBody>
      </p:sp>
      <p:sp>
        <p:nvSpPr>
          <p:cNvPr name="Freeform 12" id="12"/>
          <p:cNvSpPr/>
          <p:nvPr/>
        </p:nvSpPr>
        <p:spPr>
          <a:xfrm flipH="false" flipV="false" rot="0">
            <a:off x="16640440" y="0"/>
            <a:ext cx="1237720" cy="1356068"/>
          </a:xfrm>
          <a:custGeom>
            <a:avLst/>
            <a:gdLst/>
            <a:ahLst/>
            <a:cxnLst/>
            <a:rect r="r" b="b" t="t" l="l"/>
            <a:pathLst>
              <a:path h="1356068" w="1237720">
                <a:moveTo>
                  <a:pt x="0" y="0"/>
                </a:moveTo>
                <a:lnTo>
                  <a:pt x="1237720" y="0"/>
                </a:lnTo>
                <a:lnTo>
                  <a:pt x="1237720" y="1356068"/>
                </a:lnTo>
                <a:lnTo>
                  <a:pt x="0" y="1356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5714446" y="372109"/>
            <a:ext cx="5749647"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Bold"/>
              </a:rPr>
              <a:t>Perspectives et Conclusion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8575"/>
            <a:ext cx="18288000" cy="1422913"/>
            <a:chOff x="0" y="0"/>
            <a:chExt cx="4816593" cy="374759"/>
          </a:xfrm>
        </p:grpSpPr>
        <p:sp>
          <p:nvSpPr>
            <p:cNvPr name="Freeform 3" id="3"/>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4" id="4"/>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1025" y="1859280"/>
            <a:ext cx="17259300" cy="6483986"/>
          </a:xfrm>
          <a:prstGeom prst="rect">
            <a:avLst/>
          </a:prstGeom>
        </p:spPr>
        <p:txBody>
          <a:bodyPr anchor="t" rtlCol="false" tIns="0" lIns="0" bIns="0" rIns="0">
            <a:spAutoFit/>
          </a:bodyPr>
          <a:lstStyle/>
          <a:p>
            <a:pPr algn="just">
              <a:lnSpc>
                <a:spcPts val="4339"/>
              </a:lnSpc>
              <a:spcBef>
                <a:spcPct val="0"/>
              </a:spcBef>
            </a:pPr>
            <a:r>
              <a:rPr lang="en-US" sz="3099">
                <a:solidFill>
                  <a:srgbClr val="000000"/>
                </a:solidFill>
                <a:latin typeface="Open Sans Bold"/>
              </a:rPr>
              <a:t>Ce projet a permis de développer et d'évaluer diverses techniques de segmentation d'images pour la détection et la classification des cellules dans des images de frottis sanguins. En utilisant des algorithmes de segmentation tels que le seuillage d'Otsu, la segmentation de Chan-Vese, et K-means, nous avons pu extraire des caractéristiques pertinentes des cellules. Ces caractéristiques ont ensuite été utilisées pour entraîner un modèle de classification SVM afin de distinguer les cellules circulaires des cellules allongées.</a:t>
            </a:r>
          </a:p>
          <a:p>
            <a:pPr algn="just">
              <a:lnSpc>
                <a:spcPts val="4339"/>
              </a:lnSpc>
              <a:spcBef>
                <a:spcPct val="0"/>
              </a:spcBef>
            </a:pPr>
          </a:p>
          <a:p>
            <a:pPr algn="just">
              <a:lnSpc>
                <a:spcPts val="4339"/>
              </a:lnSpc>
              <a:spcBef>
                <a:spcPct val="0"/>
              </a:spcBef>
            </a:pPr>
            <a:r>
              <a:rPr lang="en-US" sz="3099">
                <a:solidFill>
                  <a:srgbClr val="000000"/>
                </a:solidFill>
                <a:latin typeface="Open Sans Bold"/>
              </a:rPr>
              <a:t>Les métriques de performance telles que le PSNR, le MSE, le MAE et le MSSIM ont été calculées pour évaluer l'efficacité des filtres appliqués aux images. Les résultats montrent que le filtre bilatéral a fourni les meilleures performances globales en termes de PSNR et MSSIM, tandis que le filtre moyen a montré les pires performances.</a:t>
            </a:r>
          </a:p>
        </p:txBody>
      </p:sp>
      <p:sp>
        <p:nvSpPr>
          <p:cNvPr name="Freeform 6" id="6"/>
          <p:cNvSpPr/>
          <p:nvPr/>
        </p:nvSpPr>
        <p:spPr>
          <a:xfrm flipH="false" flipV="false" rot="0">
            <a:off x="16066226" y="8343266"/>
            <a:ext cx="1774099" cy="1943734"/>
          </a:xfrm>
          <a:custGeom>
            <a:avLst/>
            <a:gdLst/>
            <a:ahLst/>
            <a:cxnLst/>
            <a:rect r="r" b="b" t="t" l="l"/>
            <a:pathLst>
              <a:path h="1943734" w="1774099">
                <a:moveTo>
                  <a:pt x="0" y="0"/>
                </a:moveTo>
                <a:lnTo>
                  <a:pt x="1774099" y="0"/>
                </a:lnTo>
                <a:lnTo>
                  <a:pt x="1774099" y="1943734"/>
                </a:lnTo>
                <a:lnTo>
                  <a:pt x="0" y="19437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278872" y="448309"/>
            <a:ext cx="2569488"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Open Sans Bold"/>
              </a:rPr>
              <a:t>Conclusion</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385B4F"/>
        </a:solidFill>
      </p:bgPr>
    </p:bg>
    <p:spTree>
      <p:nvGrpSpPr>
        <p:cNvPr id="1" name=""/>
        <p:cNvGrpSpPr/>
        <p:nvPr/>
      </p:nvGrpSpPr>
      <p:grpSpPr>
        <a:xfrm>
          <a:off x="0" y="0"/>
          <a:ext cx="0" cy="0"/>
          <a:chOff x="0" y="0"/>
          <a:chExt cx="0" cy="0"/>
        </a:xfrm>
      </p:grpSpPr>
      <p:sp>
        <p:nvSpPr>
          <p:cNvPr name="TextBox 2" id="2"/>
          <p:cNvSpPr txBox="true"/>
          <p:nvPr/>
        </p:nvSpPr>
        <p:spPr>
          <a:xfrm rot="0">
            <a:off x="7293654" y="4272076"/>
            <a:ext cx="2982397" cy="1276354"/>
          </a:xfrm>
          <a:prstGeom prst="rect">
            <a:avLst/>
          </a:prstGeom>
        </p:spPr>
        <p:txBody>
          <a:bodyPr anchor="t" rtlCol="false" tIns="0" lIns="0" bIns="0" rIns="0">
            <a:spAutoFit/>
          </a:bodyPr>
          <a:lstStyle/>
          <a:p>
            <a:pPr algn="ctr">
              <a:lnSpc>
                <a:spcPts val="10499"/>
              </a:lnSpc>
              <a:spcBef>
                <a:spcPct val="0"/>
              </a:spcBef>
            </a:pPr>
            <a:r>
              <a:rPr lang="en-US" sz="7499">
                <a:solidFill>
                  <a:srgbClr val="FDFDFD"/>
                </a:solidFill>
                <a:latin typeface="Open Sans Bold"/>
              </a:rPr>
              <a:t>MERCI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4954" y="3587856"/>
            <a:ext cx="915323" cy="80965"/>
            <a:chOff x="0" y="0"/>
            <a:chExt cx="241073" cy="21324"/>
          </a:xfrm>
        </p:grpSpPr>
        <p:sp>
          <p:nvSpPr>
            <p:cNvPr name="Freeform 3" id="3"/>
            <p:cNvSpPr/>
            <p:nvPr/>
          </p:nvSpPr>
          <p:spPr>
            <a:xfrm flipH="false" flipV="false" rot="0">
              <a:off x="0" y="0"/>
              <a:ext cx="241073" cy="21324"/>
            </a:xfrm>
            <a:custGeom>
              <a:avLst/>
              <a:gdLst/>
              <a:ahLst/>
              <a:cxnLst/>
              <a:rect r="r" b="b" t="t" l="l"/>
              <a:pathLst>
                <a:path h="21324" w="241073">
                  <a:moveTo>
                    <a:pt x="0" y="0"/>
                  </a:moveTo>
                  <a:lnTo>
                    <a:pt x="241073" y="0"/>
                  </a:lnTo>
                  <a:lnTo>
                    <a:pt x="241073" y="21324"/>
                  </a:lnTo>
                  <a:lnTo>
                    <a:pt x="0" y="21324"/>
                  </a:lnTo>
                  <a:close/>
                </a:path>
              </a:pathLst>
            </a:custGeom>
            <a:solidFill>
              <a:srgbClr val="E8D4BF"/>
            </a:solidFill>
          </p:spPr>
        </p:sp>
        <p:sp>
          <p:nvSpPr>
            <p:cNvPr name="TextBox 4" id="4"/>
            <p:cNvSpPr txBox="true"/>
            <p:nvPr/>
          </p:nvSpPr>
          <p:spPr>
            <a:xfrm>
              <a:off x="0" y="-38100"/>
              <a:ext cx="241073" cy="59424"/>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V="true">
            <a:off x="6462765" y="4872848"/>
            <a:ext cx="20687" cy="4100513"/>
          </a:xfrm>
          <a:prstGeom prst="line">
            <a:avLst/>
          </a:prstGeom>
          <a:ln cap="flat" w="9525">
            <a:solidFill>
              <a:srgbClr val="385B4F"/>
            </a:solidFill>
            <a:prstDash val="sysDot"/>
            <a:headEnd type="none" len="sm" w="sm"/>
            <a:tailEnd type="none" len="sm" w="sm"/>
          </a:ln>
        </p:spPr>
      </p:sp>
      <p:grpSp>
        <p:nvGrpSpPr>
          <p:cNvPr name="Group 6" id="6"/>
          <p:cNvGrpSpPr/>
          <p:nvPr/>
        </p:nvGrpSpPr>
        <p:grpSpPr>
          <a:xfrm rot="0">
            <a:off x="0" y="0"/>
            <a:ext cx="6768300" cy="1312616"/>
            <a:chOff x="0" y="0"/>
            <a:chExt cx="1782597" cy="345710"/>
          </a:xfrm>
        </p:grpSpPr>
        <p:sp>
          <p:nvSpPr>
            <p:cNvPr name="Freeform 7" id="7"/>
            <p:cNvSpPr/>
            <p:nvPr/>
          </p:nvSpPr>
          <p:spPr>
            <a:xfrm flipH="false" flipV="false" rot="0">
              <a:off x="0" y="0"/>
              <a:ext cx="1782597" cy="345710"/>
            </a:xfrm>
            <a:custGeom>
              <a:avLst/>
              <a:gdLst/>
              <a:ahLst/>
              <a:cxnLst/>
              <a:rect r="r" b="b" t="t" l="l"/>
              <a:pathLst>
                <a:path h="345710" w="1782597">
                  <a:moveTo>
                    <a:pt x="0" y="0"/>
                  </a:moveTo>
                  <a:lnTo>
                    <a:pt x="1782597" y="0"/>
                  </a:lnTo>
                  <a:lnTo>
                    <a:pt x="1782597" y="345710"/>
                  </a:lnTo>
                  <a:lnTo>
                    <a:pt x="0" y="345710"/>
                  </a:lnTo>
                  <a:close/>
                </a:path>
              </a:pathLst>
            </a:custGeom>
            <a:solidFill>
              <a:srgbClr val="E8D4BF"/>
            </a:solidFill>
          </p:spPr>
        </p:sp>
        <p:sp>
          <p:nvSpPr>
            <p:cNvPr name="TextBox 8" id="8"/>
            <p:cNvSpPr txBox="true"/>
            <p:nvPr/>
          </p:nvSpPr>
          <p:spPr>
            <a:xfrm>
              <a:off x="0" y="-38100"/>
              <a:ext cx="1782597" cy="38381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768300" y="0"/>
            <a:ext cx="11519700" cy="1312616"/>
            <a:chOff x="0" y="0"/>
            <a:chExt cx="1784703" cy="203359"/>
          </a:xfrm>
        </p:grpSpPr>
        <p:sp>
          <p:nvSpPr>
            <p:cNvPr name="Freeform 10" id="10"/>
            <p:cNvSpPr/>
            <p:nvPr/>
          </p:nvSpPr>
          <p:spPr>
            <a:xfrm flipH="false" flipV="false" rot="0">
              <a:off x="0" y="0"/>
              <a:ext cx="1784703" cy="203359"/>
            </a:xfrm>
            <a:custGeom>
              <a:avLst/>
              <a:gdLst/>
              <a:ahLst/>
              <a:cxnLst/>
              <a:rect r="r" b="b" t="t" l="l"/>
              <a:pathLst>
                <a:path h="203359" w="1784703">
                  <a:moveTo>
                    <a:pt x="0" y="0"/>
                  </a:moveTo>
                  <a:lnTo>
                    <a:pt x="1784703" y="0"/>
                  </a:lnTo>
                  <a:lnTo>
                    <a:pt x="1784703" y="203359"/>
                  </a:lnTo>
                  <a:lnTo>
                    <a:pt x="0" y="203359"/>
                  </a:lnTo>
                  <a:close/>
                </a:path>
              </a:pathLst>
            </a:custGeom>
            <a:solidFill>
              <a:srgbClr val="C87EC8"/>
            </a:solidFill>
            <a:ln w="12700">
              <a:solidFill>
                <a:srgbClr val="000000"/>
              </a:solidFill>
            </a:ln>
          </p:spPr>
        </p:sp>
      </p:grpSp>
      <p:grpSp>
        <p:nvGrpSpPr>
          <p:cNvPr name="Group 11" id="11"/>
          <p:cNvGrpSpPr/>
          <p:nvPr/>
        </p:nvGrpSpPr>
        <p:grpSpPr>
          <a:xfrm rot="1757065">
            <a:off x="13489203" y="5677266"/>
            <a:ext cx="4266383" cy="4351281"/>
            <a:chOff x="0" y="0"/>
            <a:chExt cx="6062980" cy="6183630"/>
          </a:xfrm>
        </p:grpSpPr>
        <p:sp>
          <p:nvSpPr>
            <p:cNvPr name="Freeform 12" id="12"/>
            <p:cNvSpPr/>
            <p:nvPr/>
          </p:nvSpPr>
          <p:spPr>
            <a:xfrm flipH="false" flipV="false" rot="0">
              <a:off x="-257810" y="-427990"/>
              <a:ext cx="6739890" cy="7203440"/>
            </a:xfrm>
            <a:custGeom>
              <a:avLst/>
              <a:gdLst/>
              <a:ahLst/>
              <a:cxnLst/>
              <a:rect r="r" b="b" t="t" l="l"/>
              <a:pathLst>
                <a:path h="7203440" w="6739890">
                  <a:moveTo>
                    <a:pt x="3602990" y="1123950"/>
                  </a:moveTo>
                  <a:cubicBezTo>
                    <a:pt x="3155950" y="1784350"/>
                    <a:pt x="3209290" y="2346960"/>
                    <a:pt x="2705100" y="2646680"/>
                  </a:cubicBezTo>
                  <a:cubicBezTo>
                    <a:pt x="1689100" y="3252470"/>
                    <a:pt x="647700" y="2674620"/>
                    <a:pt x="327660" y="3713480"/>
                  </a:cubicBezTo>
                  <a:cubicBezTo>
                    <a:pt x="0" y="4777740"/>
                    <a:pt x="839470" y="5806440"/>
                    <a:pt x="2597150" y="6450330"/>
                  </a:cubicBezTo>
                  <a:cubicBezTo>
                    <a:pt x="4646930" y="7203440"/>
                    <a:pt x="6739890" y="5153660"/>
                    <a:pt x="6248400" y="3628390"/>
                  </a:cubicBezTo>
                  <a:cubicBezTo>
                    <a:pt x="5842000" y="2364740"/>
                    <a:pt x="6545580" y="1811020"/>
                    <a:pt x="6122670" y="1123950"/>
                  </a:cubicBezTo>
                  <a:cubicBezTo>
                    <a:pt x="5429250" y="0"/>
                    <a:pt x="4081780" y="415290"/>
                    <a:pt x="3602990" y="1123950"/>
                  </a:cubicBezTo>
                  <a:close/>
                </a:path>
              </a:pathLst>
            </a:custGeom>
            <a:blipFill>
              <a:blip r:embed="rId2"/>
              <a:stretch>
                <a:fillRect l="-40651" t="0" r="-40651" b="0"/>
              </a:stretch>
            </a:blipFill>
          </p:spPr>
        </p:sp>
      </p:grpSp>
      <p:grpSp>
        <p:nvGrpSpPr>
          <p:cNvPr name="Group 13" id="13"/>
          <p:cNvGrpSpPr/>
          <p:nvPr/>
        </p:nvGrpSpPr>
        <p:grpSpPr>
          <a:xfrm rot="0">
            <a:off x="11712242" y="2128387"/>
            <a:ext cx="5022467" cy="4387320"/>
            <a:chOff x="0" y="0"/>
            <a:chExt cx="5975350" cy="5219700"/>
          </a:xfrm>
        </p:grpSpPr>
        <p:sp>
          <p:nvSpPr>
            <p:cNvPr name="Freeform 14" id="14"/>
            <p:cNvSpPr/>
            <p:nvPr/>
          </p:nvSpPr>
          <p:spPr>
            <a:xfrm flipH="false" flipV="false" rot="0">
              <a:off x="-519430" y="-910590"/>
              <a:ext cx="7381240" cy="6188710"/>
            </a:xfrm>
            <a:custGeom>
              <a:avLst/>
              <a:gdLst/>
              <a:ahLst/>
              <a:cxnLst/>
              <a:rect r="r" b="b" t="t" l="l"/>
              <a:pathLst>
                <a:path h="6188710" w="7381240">
                  <a:moveTo>
                    <a:pt x="2861310" y="5034280"/>
                  </a:moveTo>
                  <a:cubicBezTo>
                    <a:pt x="4353560" y="5034280"/>
                    <a:pt x="3549650" y="6188710"/>
                    <a:pt x="5092700" y="6121400"/>
                  </a:cubicBezTo>
                  <a:cubicBezTo>
                    <a:pt x="6408420" y="6064250"/>
                    <a:pt x="7381240" y="3489960"/>
                    <a:pt x="5207000" y="2288540"/>
                  </a:cubicBezTo>
                  <a:cubicBezTo>
                    <a:pt x="3470910" y="1328420"/>
                    <a:pt x="629920" y="0"/>
                    <a:pt x="1029970" y="1830070"/>
                  </a:cubicBezTo>
                  <a:cubicBezTo>
                    <a:pt x="1430020" y="3660140"/>
                    <a:pt x="0" y="4232910"/>
                    <a:pt x="744220" y="5205730"/>
                  </a:cubicBezTo>
                  <a:cubicBezTo>
                    <a:pt x="1488440" y="6178550"/>
                    <a:pt x="1544320" y="5034280"/>
                    <a:pt x="2861310" y="5034280"/>
                  </a:cubicBezTo>
                  <a:close/>
                </a:path>
              </a:pathLst>
            </a:custGeom>
            <a:blipFill>
              <a:blip r:embed="rId2"/>
              <a:stretch>
                <a:fillRect l="-27619" t="0" r="-27619" b="0"/>
              </a:stretch>
            </a:blipFill>
          </p:spPr>
        </p:sp>
      </p:grpSp>
      <p:sp>
        <p:nvSpPr>
          <p:cNvPr name="Freeform 15" id="15"/>
          <p:cNvSpPr/>
          <p:nvPr/>
        </p:nvSpPr>
        <p:spPr>
          <a:xfrm flipH="false" flipV="false" rot="0">
            <a:off x="942975" y="267924"/>
            <a:ext cx="778302" cy="776768"/>
          </a:xfrm>
          <a:custGeom>
            <a:avLst/>
            <a:gdLst/>
            <a:ahLst/>
            <a:cxnLst/>
            <a:rect r="r" b="b" t="t" l="l"/>
            <a:pathLst>
              <a:path h="776768" w="778302">
                <a:moveTo>
                  <a:pt x="0" y="0"/>
                </a:moveTo>
                <a:lnTo>
                  <a:pt x="778302" y="0"/>
                </a:lnTo>
                <a:lnTo>
                  <a:pt x="778302" y="776768"/>
                </a:lnTo>
                <a:lnTo>
                  <a:pt x="0" y="776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0">
            <a:off x="6583464" y="1549670"/>
            <a:ext cx="5410120" cy="5065098"/>
            <a:chOff x="0" y="0"/>
            <a:chExt cx="1424888" cy="1334017"/>
          </a:xfrm>
        </p:grpSpPr>
        <p:sp>
          <p:nvSpPr>
            <p:cNvPr name="Freeform 17" id="17"/>
            <p:cNvSpPr/>
            <p:nvPr/>
          </p:nvSpPr>
          <p:spPr>
            <a:xfrm flipH="false" flipV="false" rot="0">
              <a:off x="0" y="0"/>
              <a:ext cx="1424888" cy="1334018"/>
            </a:xfrm>
            <a:custGeom>
              <a:avLst/>
              <a:gdLst/>
              <a:ahLst/>
              <a:cxnLst/>
              <a:rect r="r" b="b" t="t" l="l"/>
              <a:pathLst>
                <a:path h="1334018" w="1424888">
                  <a:moveTo>
                    <a:pt x="72981" y="0"/>
                  </a:moveTo>
                  <a:lnTo>
                    <a:pt x="1351906" y="0"/>
                  </a:lnTo>
                  <a:cubicBezTo>
                    <a:pt x="1371262" y="0"/>
                    <a:pt x="1389825" y="7689"/>
                    <a:pt x="1403512" y="21376"/>
                  </a:cubicBezTo>
                  <a:cubicBezTo>
                    <a:pt x="1417198" y="35062"/>
                    <a:pt x="1424888" y="53625"/>
                    <a:pt x="1424888" y="72981"/>
                  </a:cubicBezTo>
                  <a:lnTo>
                    <a:pt x="1424888" y="1261036"/>
                  </a:lnTo>
                  <a:cubicBezTo>
                    <a:pt x="1424888" y="1280392"/>
                    <a:pt x="1417198" y="1298955"/>
                    <a:pt x="1403512" y="1312642"/>
                  </a:cubicBezTo>
                  <a:cubicBezTo>
                    <a:pt x="1389825" y="1326328"/>
                    <a:pt x="1371262" y="1334018"/>
                    <a:pt x="1351906" y="1334018"/>
                  </a:cubicBezTo>
                  <a:lnTo>
                    <a:pt x="72981" y="1334018"/>
                  </a:lnTo>
                  <a:cubicBezTo>
                    <a:pt x="32675" y="1334018"/>
                    <a:pt x="0" y="1301343"/>
                    <a:pt x="0" y="1261036"/>
                  </a:cubicBezTo>
                  <a:lnTo>
                    <a:pt x="0" y="72981"/>
                  </a:lnTo>
                  <a:cubicBezTo>
                    <a:pt x="0" y="53625"/>
                    <a:pt x="7689" y="35062"/>
                    <a:pt x="21376" y="21376"/>
                  </a:cubicBezTo>
                  <a:cubicBezTo>
                    <a:pt x="35062" y="7689"/>
                    <a:pt x="53625" y="0"/>
                    <a:pt x="72981" y="0"/>
                  </a:cubicBezTo>
                  <a:close/>
                </a:path>
              </a:pathLst>
            </a:custGeom>
            <a:solidFill>
              <a:srgbClr val="E8D4BF"/>
            </a:solidFill>
          </p:spPr>
        </p:sp>
        <p:sp>
          <p:nvSpPr>
            <p:cNvPr name="TextBox 18" id="18"/>
            <p:cNvSpPr txBox="true"/>
            <p:nvPr/>
          </p:nvSpPr>
          <p:spPr>
            <a:xfrm>
              <a:off x="0" y="-38100"/>
              <a:ext cx="1424888" cy="137211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6768300" y="1134717"/>
            <a:ext cx="5225284" cy="5323840"/>
          </a:xfrm>
          <a:prstGeom prst="rect">
            <a:avLst/>
          </a:prstGeom>
        </p:spPr>
        <p:txBody>
          <a:bodyPr anchor="t" rtlCol="false" tIns="0" lIns="0" bIns="0" rIns="0">
            <a:spAutoFit/>
          </a:bodyPr>
          <a:lstStyle/>
          <a:p>
            <a:pPr algn="l">
              <a:lnSpc>
                <a:spcPts val="2659"/>
              </a:lnSpc>
              <a:spcBef>
                <a:spcPct val="0"/>
              </a:spcBef>
            </a:pPr>
          </a:p>
          <a:p>
            <a:pPr algn="l">
              <a:lnSpc>
                <a:spcPts val="2659"/>
              </a:lnSpc>
              <a:spcBef>
                <a:spcPct val="0"/>
              </a:spcBef>
            </a:pPr>
          </a:p>
          <a:p>
            <a:pPr algn="l">
              <a:lnSpc>
                <a:spcPts val="2659"/>
              </a:lnSpc>
              <a:spcBef>
                <a:spcPct val="0"/>
              </a:spcBef>
            </a:pPr>
            <a:r>
              <a:rPr lang="en-US" sz="1899">
                <a:solidFill>
                  <a:srgbClr val="000000"/>
                </a:solidFill>
                <a:latin typeface="Open Sans Bold"/>
              </a:rPr>
              <a:t>Aujourd'hui, nous allons explorer diverses techniques de prétraitement des images, de segmentation et d'extraction des caractéristiques. L'objectif de cette présentation est de vous fournir une compréhension claire de ces processus, leur importance, et comment ils peuvent être appliqués pour améliorer l'analyse et l'interprétation des images. Nous allons couvrir des méthodes spécifiques de débruitage, examiner plusieurs algorithmes de segmentation, et discuter de l'extraction des caractéristiques pour la classification des cellules.</a:t>
            </a:r>
          </a:p>
        </p:txBody>
      </p:sp>
      <p:grpSp>
        <p:nvGrpSpPr>
          <p:cNvPr name="Group 20" id="20"/>
          <p:cNvGrpSpPr/>
          <p:nvPr/>
        </p:nvGrpSpPr>
        <p:grpSpPr>
          <a:xfrm rot="0">
            <a:off x="-323850" y="5887261"/>
            <a:ext cx="7092150" cy="4141286"/>
            <a:chOff x="0" y="0"/>
            <a:chExt cx="1867891" cy="1090709"/>
          </a:xfrm>
        </p:grpSpPr>
        <p:sp>
          <p:nvSpPr>
            <p:cNvPr name="Freeform 21" id="21"/>
            <p:cNvSpPr/>
            <p:nvPr/>
          </p:nvSpPr>
          <p:spPr>
            <a:xfrm flipH="false" flipV="false" rot="0">
              <a:off x="0" y="0"/>
              <a:ext cx="1867891" cy="1090709"/>
            </a:xfrm>
            <a:custGeom>
              <a:avLst/>
              <a:gdLst/>
              <a:ahLst/>
              <a:cxnLst/>
              <a:rect r="r" b="b" t="t" l="l"/>
              <a:pathLst>
                <a:path h="1090709" w="1867891">
                  <a:moveTo>
                    <a:pt x="55673" y="0"/>
                  </a:moveTo>
                  <a:lnTo>
                    <a:pt x="1812219" y="0"/>
                  </a:lnTo>
                  <a:cubicBezTo>
                    <a:pt x="1826984" y="0"/>
                    <a:pt x="1841144" y="5865"/>
                    <a:pt x="1851585" y="16306"/>
                  </a:cubicBezTo>
                  <a:cubicBezTo>
                    <a:pt x="1862026" y="26747"/>
                    <a:pt x="1867891" y="40907"/>
                    <a:pt x="1867891" y="55673"/>
                  </a:cubicBezTo>
                  <a:lnTo>
                    <a:pt x="1867891" y="1035037"/>
                  </a:lnTo>
                  <a:cubicBezTo>
                    <a:pt x="1867891" y="1049802"/>
                    <a:pt x="1862026" y="1063962"/>
                    <a:pt x="1851585" y="1074403"/>
                  </a:cubicBezTo>
                  <a:cubicBezTo>
                    <a:pt x="1841144" y="1084844"/>
                    <a:pt x="1826984" y="1090709"/>
                    <a:pt x="1812219" y="1090709"/>
                  </a:cubicBezTo>
                  <a:lnTo>
                    <a:pt x="55673" y="1090709"/>
                  </a:lnTo>
                  <a:cubicBezTo>
                    <a:pt x="24925" y="1090709"/>
                    <a:pt x="0" y="1065784"/>
                    <a:pt x="0" y="1035037"/>
                  </a:cubicBezTo>
                  <a:lnTo>
                    <a:pt x="0" y="55673"/>
                  </a:lnTo>
                  <a:cubicBezTo>
                    <a:pt x="0" y="40907"/>
                    <a:pt x="5865" y="26747"/>
                    <a:pt x="16306" y="16306"/>
                  </a:cubicBezTo>
                  <a:cubicBezTo>
                    <a:pt x="26747" y="5865"/>
                    <a:pt x="40907" y="0"/>
                    <a:pt x="55673" y="0"/>
                  </a:cubicBezTo>
                  <a:close/>
                </a:path>
              </a:pathLst>
            </a:custGeom>
            <a:solidFill>
              <a:srgbClr val="C87EC8"/>
            </a:solidFill>
          </p:spPr>
        </p:sp>
        <p:sp>
          <p:nvSpPr>
            <p:cNvPr name="TextBox 22" id="22"/>
            <p:cNvSpPr txBox="true"/>
            <p:nvPr/>
          </p:nvSpPr>
          <p:spPr>
            <a:xfrm>
              <a:off x="0" y="-38100"/>
              <a:ext cx="1867891" cy="1128809"/>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721277" y="2137912"/>
            <a:ext cx="4640462" cy="1162431"/>
          </a:xfrm>
          <a:prstGeom prst="rect">
            <a:avLst/>
          </a:prstGeom>
        </p:spPr>
        <p:txBody>
          <a:bodyPr anchor="t" rtlCol="false" tIns="0" lIns="0" bIns="0" rIns="0">
            <a:spAutoFit/>
          </a:bodyPr>
          <a:lstStyle/>
          <a:p>
            <a:pPr algn="l" marL="0" indent="0" lvl="0">
              <a:lnSpc>
                <a:spcPts val="4601"/>
              </a:lnSpc>
            </a:pPr>
            <a:r>
              <a:rPr lang="en-US" sz="3899" spc="-77">
                <a:solidFill>
                  <a:srgbClr val="000000"/>
                </a:solidFill>
                <a:latin typeface="League Spartan"/>
              </a:rPr>
              <a:t>Objectif et Problématique</a:t>
            </a:r>
            <a:r>
              <a:rPr lang="en-US" sz="3899" spc="-77">
                <a:solidFill>
                  <a:srgbClr val="000000"/>
                </a:solidFill>
                <a:latin typeface="League Spartan"/>
              </a:rPr>
              <a:t>.</a:t>
            </a:r>
          </a:p>
        </p:txBody>
      </p:sp>
      <p:sp>
        <p:nvSpPr>
          <p:cNvPr name="TextBox 24" id="24"/>
          <p:cNvSpPr txBox="true"/>
          <p:nvPr/>
        </p:nvSpPr>
        <p:spPr>
          <a:xfrm rot="0">
            <a:off x="1219200" y="2249398"/>
            <a:ext cx="469753" cy="581406"/>
          </a:xfrm>
          <a:prstGeom prst="rect">
            <a:avLst/>
          </a:prstGeom>
        </p:spPr>
        <p:txBody>
          <a:bodyPr anchor="t" rtlCol="false" tIns="0" lIns="0" bIns="0" rIns="0">
            <a:spAutoFit/>
          </a:bodyPr>
          <a:lstStyle/>
          <a:p>
            <a:pPr algn="l" marL="0" indent="0" lvl="0">
              <a:lnSpc>
                <a:spcPts val="4601"/>
              </a:lnSpc>
            </a:pPr>
            <a:r>
              <a:rPr lang="en-US" sz="3899" spc="-77">
                <a:solidFill>
                  <a:srgbClr val="000000"/>
                </a:solidFill>
                <a:latin typeface="League Spartan"/>
              </a:rPr>
              <a:t>1.</a:t>
            </a:r>
          </a:p>
        </p:txBody>
      </p:sp>
      <p:sp>
        <p:nvSpPr>
          <p:cNvPr name="TextBox 25" id="25"/>
          <p:cNvSpPr txBox="true"/>
          <p:nvPr/>
        </p:nvSpPr>
        <p:spPr>
          <a:xfrm rot="0">
            <a:off x="13267263" y="9756873"/>
            <a:ext cx="4710263" cy="271675"/>
          </a:xfrm>
          <a:prstGeom prst="rect">
            <a:avLst/>
          </a:prstGeom>
        </p:spPr>
        <p:txBody>
          <a:bodyPr anchor="t" rtlCol="false" tIns="0" lIns="0" bIns="0" rIns="0">
            <a:spAutoFit/>
          </a:bodyPr>
          <a:lstStyle/>
          <a:p>
            <a:pPr algn="r">
              <a:lnSpc>
                <a:spcPts val="2357"/>
              </a:lnSpc>
            </a:pPr>
            <a:r>
              <a:rPr lang="en-US" sz="1309" spc="12">
                <a:solidFill>
                  <a:srgbClr val="000000"/>
                </a:solidFill>
                <a:latin typeface="Gotham Bold"/>
              </a:rPr>
              <a:t>3</a:t>
            </a:r>
          </a:p>
        </p:txBody>
      </p:sp>
      <p:sp>
        <p:nvSpPr>
          <p:cNvPr name="TextBox 26" id="26"/>
          <p:cNvSpPr txBox="true"/>
          <p:nvPr/>
        </p:nvSpPr>
        <p:spPr>
          <a:xfrm rot="0">
            <a:off x="0" y="6376849"/>
            <a:ext cx="6361739" cy="2990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Bold"/>
              </a:rPr>
              <a:t>La segmentation d'images microscopiques de frottis sanguins provenant de patients atteints de drépanocytose est essentielle pour analyser les caractéristiques des cellules sanguines et identifier les anomalies associées à cette maladie. Ce projet vise à développer une méthode de segmentation précise et efficace pour extraire les différentes composantes cellulaires des images de frottis sanguins.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3366" y="3600450"/>
            <a:ext cx="14967249" cy="3458444"/>
            <a:chOff x="0" y="0"/>
            <a:chExt cx="3941991" cy="910866"/>
          </a:xfrm>
        </p:grpSpPr>
        <p:sp>
          <p:nvSpPr>
            <p:cNvPr name="Freeform 3" id="3"/>
            <p:cNvSpPr/>
            <p:nvPr/>
          </p:nvSpPr>
          <p:spPr>
            <a:xfrm flipH="false" flipV="false" rot="0">
              <a:off x="0" y="0"/>
              <a:ext cx="3941992" cy="910866"/>
            </a:xfrm>
            <a:custGeom>
              <a:avLst/>
              <a:gdLst/>
              <a:ahLst/>
              <a:cxnLst/>
              <a:rect r="r" b="b" t="t" l="l"/>
              <a:pathLst>
                <a:path h="910866" w="3941992">
                  <a:moveTo>
                    <a:pt x="26380" y="0"/>
                  </a:moveTo>
                  <a:lnTo>
                    <a:pt x="3915611" y="0"/>
                  </a:lnTo>
                  <a:cubicBezTo>
                    <a:pt x="3922608" y="0"/>
                    <a:pt x="3929318" y="2779"/>
                    <a:pt x="3934265" y="7727"/>
                  </a:cubicBezTo>
                  <a:cubicBezTo>
                    <a:pt x="3939212" y="12674"/>
                    <a:pt x="3941992" y="19384"/>
                    <a:pt x="3941992" y="26380"/>
                  </a:cubicBezTo>
                  <a:lnTo>
                    <a:pt x="3941992" y="884486"/>
                  </a:lnTo>
                  <a:cubicBezTo>
                    <a:pt x="3941992" y="899055"/>
                    <a:pt x="3930181" y="910866"/>
                    <a:pt x="3915611" y="910866"/>
                  </a:cubicBezTo>
                  <a:lnTo>
                    <a:pt x="26380" y="910866"/>
                  </a:lnTo>
                  <a:cubicBezTo>
                    <a:pt x="19384" y="910866"/>
                    <a:pt x="12674" y="908087"/>
                    <a:pt x="7727" y="903139"/>
                  </a:cubicBezTo>
                  <a:cubicBezTo>
                    <a:pt x="2779" y="898192"/>
                    <a:pt x="0" y="891482"/>
                    <a:pt x="0" y="884486"/>
                  </a:cubicBezTo>
                  <a:lnTo>
                    <a:pt x="0" y="26380"/>
                  </a:lnTo>
                  <a:cubicBezTo>
                    <a:pt x="0" y="19384"/>
                    <a:pt x="2779" y="12674"/>
                    <a:pt x="7727" y="7727"/>
                  </a:cubicBezTo>
                  <a:cubicBezTo>
                    <a:pt x="12674" y="2779"/>
                    <a:pt x="19384" y="0"/>
                    <a:pt x="26380" y="0"/>
                  </a:cubicBezTo>
                  <a:close/>
                </a:path>
              </a:pathLst>
            </a:custGeom>
            <a:solidFill>
              <a:srgbClr val="C87EC8"/>
            </a:solidFill>
          </p:spPr>
        </p:sp>
        <p:sp>
          <p:nvSpPr>
            <p:cNvPr name="TextBox 4" id="4"/>
            <p:cNvSpPr txBox="true"/>
            <p:nvPr/>
          </p:nvSpPr>
          <p:spPr>
            <a:xfrm>
              <a:off x="0" y="-38100"/>
              <a:ext cx="3941991" cy="94896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1422913"/>
            <a:chOff x="0" y="0"/>
            <a:chExt cx="4816593" cy="374759"/>
          </a:xfrm>
        </p:grpSpPr>
        <p:sp>
          <p:nvSpPr>
            <p:cNvPr name="Freeform 6" id="6"/>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7" id="7"/>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341619" y="7058894"/>
            <a:ext cx="2946381" cy="3228106"/>
          </a:xfrm>
          <a:custGeom>
            <a:avLst/>
            <a:gdLst/>
            <a:ahLst/>
            <a:cxnLst/>
            <a:rect r="r" b="b" t="t" l="l"/>
            <a:pathLst>
              <a:path h="3228106" w="2946381">
                <a:moveTo>
                  <a:pt x="0" y="0"/>
                </a:moveTo>
                <a:lnTo>
                  <a:pt x="2946381" y="0"/>
                </a:lnTo>
                <a:lnTo>
                  <a:pt x="2946381" y="3228106"/>
                </a:lnTo>
                <a:lnTo>
                  <a:pt x="0" y="3228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03758" y="3824287"/>
            <a:ext cx="14136052" cy="311467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Open Sans Bold"/>
              </a:rPr>
              <a:t>On </a:t>
            </a:r>
            <a:r>
              <a:rPr lang="en-US" sz="2999">
                <a:solidFill>
                  <a:srgbClr val="000000"/>
                </a:solidFill>
                <a:latin typeface="Open Sans Bold"/>
              </a:rPr>
              <a:t>lit ici toutes les images d'un dossier spécifié et applique différents types de filtres (médian, gaussien, moyenne et bilatéral) à chaque image. Pour chaque image filtrée, il calcule et stocke diverses métriques de qualité (PSNR, MSE, MAE, MSSIM) et sauvegarde les images filtrées dans des dossiers correspondants. Enfin, il affiche et calcule les moyennes des métriques pour chaque type de filtre.</a:t>
            </a:r>
          </a:p>
        </p:txBody>
      </p:sp>
      <p:sp>
        <p:nvSpPr>
          <p:cNvPr name="TextBox 10" id="10"/>
          <p:cNvSpPr txBox="true"/>
          <p:nvPr/>
        </p:nvSpPr>
        <p:spPr>
          <a:xfrm rot="0">
            <a:off x="4442166" y="444757"/>
            <a:ext cx="7351395" cy="67945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Bold"/>
              </a:rPr>
              <a:t>2 / </a:t>
            </a:r>
            <a:r>
              <a:rPr lang="en-US" sz="3999">
                <a:solidFill>
                  <a:srgbClr val="000000"/>
                </a:solidFill>
                <a:latin typeface="Open Sans Bold"/>
              </a:rPr>
              <a:t>Prétraitement des Images</a:t>
            </a:r>
          </a:p>
        </p:txBody>
      </p:sp>
      <p:sp>
        <p:nvSpPr>
          <p:cNvPr name="TextBox 11" id="11"/>
          <p:cNvSpPr txBox="true"/>
          <p:nvPr/>
        </p:nvSpPr>
        <p:spPr>
          <a:xfrm rot="0">
            <a:off x="1203758" y="2284889"/>
            <a:ext cx="14136052" cy="511811"/>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Open Sans"/>
              </a:rPr>
              <a:t>Application de divers filtres pour débruiter les images et calcul des métriques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3758" y="2642253"/>
            <a:ext cx="5075736" cy="7406552"/>
          </a:xfrm>
          <a:custGeom>
            <a:avLst/>
            <a:gdLst/>
            <a:ahLst/>
            <a:cxnLst/>
            <a:rect r="r" b="b" t="t" l="l"/>
            <a:pathLst>
              <a:path h="7406552" w="5075736">
                <a:moveTo>
                  <a:pt x="0" y="0"/>
                </a:moveTo>
                <a:lnTo>
                  <a:pt x="5075735" y="0"/>
                </a:lnTo>
                <a:lnTo>
                  <a:pt x="5075735" y="7406552"/>
                </a:lnTo>
                <a:lnTo>
                  <a:pt x="0" y="7406552"/>
                </a:lnTo>
                <a:lnTo>
                  <a:pt x="0" y="0"/>
                </a:lnTo>
                <a:close/>
              </a:path>
            </a:pathLst>
          </a:custGeom>
          <a:blipFill>
            <a:blip r:embed="rId2"/>
            <a:stretch>
              <a:fillRect l="0" t="0" r="0" b="0"/>
            </a:stretch>
          </a:blipFill>
        </p:spPr>
      </p:sp>
      <p:sp>
        <p:nvSpPr>
          <p:cNvPr name="Freeform 3" id="3"/>
          <p:cNvSpPr/>
          <p:nvPr/>
        </p:nvSpPr>
        <p:spPr>
          <a:xfrm flipH="false" flipV="false" rot="0">
            <a:off x="6538936" y="2463679"/>
            <a:ext cx="11434204" cy="7476612"/>
          </a:xfrm>
          <a:custGeom>
            <a:avLst/>
            <a:gdLst/>
            <a:ahLst/>
            <a:cxnLst/>
            <a:rect r="r" b="b" t="t" l="l"/>
            <a:pathLst>
              <a:path h="7476612" w="11434204">
                <a:moveTo>
                  <a:pt x="0" y="0"/>
                </a:moveTo>
                <a:lnTo>
                  <a:pt x="11434204" y="0"/>
                </a:lnTo>
                <a:lnTo>
                  <a:pt x="11434204" y="7476611"/>
                </a:lnTo>
                <a:lnTo>
                  <a:pt x="0" y="7476611"/>
                </a:lnTo>
                <a:lnTo>
                  <a:pt x="0" y="0"/>
                </a:lnTo>
                <a:close/>
              </a:path>
            </a:pathLst>
          </a:custGeom>
          <a:blipFill>
            <a:blip r:embed="rId3"/>
            <a:stretch>
              <a:fillRect l="0" t="0" r="0" b="0"/>
            </a:stretch>
          </a:blipFill>
        </p:spPr>
      </p:sp>
      <p:grpSp>
        <p:nvGrpSpPr>
          <p:cNvPr name="Group 4" id="4"/>
          <p:cNvGrpSpPr/>
          <p:nvPr/>
        </p:nvGrpSpPr>
        <p:grpSpPr>
          <a:xfrm rot="0">
            <a:off x="0" y="-9525"/>
            <a:ext cx="18288000" cy="1422913"/>
            <a:chOff x="0" y="0"/>
            <a:chExt cx="4816593" cy="374759"/>
          </a:xfrm>
        </p:grpSpPr>
        <p:sp>
          <p:nvSpPr>
            <p:cNvPr name="Freeform 5" id="5"/>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6" id="6"/>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790114" y="352364"/>
            <a:ext cx="7535585" cy="695961"/>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Open Sans Bold"/>
              </a:rPr>
              <a:t>2 / </a:t>
            </a:r>
            <a:r>
              <a:rPr lang="en-US" sz="4099">
                <a:solidFill>
                  <a:srgbClr val="000000"/>
                </a:solidFill>
                <a:latin typeface="Open Sans Bold"/>
              </a:rPr>
              <a:t>Prétraitement des Images</a:t>
            </a:r>
          </a:p>
        </p:txBody>
      </p:sp>
      <p:sp>
        <p:nvSpPr>
          <p:cNvPr name="TextBox 8" id="8"/>
          <p:cNvSpPr txBox="true"/>
          <p:nvPr/>
        </p:nvSpPr>
        <p:spPr>
          <a:xfrm rot="0">
            <a:off x="1203758" y="1951868"/>
            <a:ext cx="14136052" cy="511811"/>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Open Sans"/>
              </a:rPr>
              <a:t>Application de divers filtres pour débruiter les images et calcul des métriques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266472"/>
            <a:ext cx="18288000" cy="8020528"/>
            <a:chOff x="0" y="0"/>
            <a:chExt cx="4816593" cy="2112402"/>
          </a:xfrm>
        </p:grpSpPr>
        <p:sp>
          <p:nvSpPr>
            <p:cNvPr name="Freeform 3" id="3"/>
            <p:cNvSpPr/>
            <p:nvPr/>
          </p:nvSpPr>
          <p:spPr>
            <a:xfrm flipH="false" flipV="false" rot="0">
              <a:off x="0" y="0"/>
              <a:ext cx="4816592" cy="2112402"/>
            </a:xfrm>
            <a:custGeom>
              <a:avLst/>
              <a:gdLst/>
              <a:ahLst/>
              <a:cxnLst/>
              <a:rect r="r" b="b" t="t" l="l"/>
              <a:pathLst>
                <a:path h="2112402" w="4816592">
                  <a:moveTo>
                    <a:pt x="21590" y="0"/>
                  </a:moveTo>
                  <a:lnTo>
                    <a:pt x="4795002" y="0"/>
                  </a:lnTo>
                  <a:cubicBezTo>
                    <a:pt x="4800728" y="0"/>
                    <a:pt x="4806220" y="2275"/>
                    <a:pt x="4810269" y="6324"/>
                  </a:cubicBezTo>
                  <a:cubicBezTo>
                    <a:pt x="4814318" y="10372"/>
                    <a:pt x="4816592" y="15864"/>
                    <a:pt x="4816592" y="21590"/>
                  </a:cubicBezTo>
                  <a:lnTo>
                    <a:pt x="4816592" y="2090812"/>
                  </a:lnTo>
                  <a:cubicBezTo>
                    <a:pt x="4816592" y="2102736"/>
                    <a:pt x="4806926" y="2112402"/>
                    <a:pt x="4795002" y="2112402"/>
                  </a:cubicBezTo>
                  <a:lnTo>
                    <a:pt x="21590" y="2112402"/>
                  </a:lnTo>
                  <a:cubicBezTo>
                    <a:pt x="15864" y="2112402"/>
                    <a:pt x="10372" y="2110128"/>
                    <a:pt x="6324" y="2106079"/>
                  </a:cubicBezTo>
                  <a:cubicBezTo>
                    <a:pt x="2275" y="2102030"/>
                    <a:pt x="0" y="2096538"/>
                    <a:pt x="0" y="2090812"/>
                  </a:cubicBezTo>
                  <a:lnTo>
                    <a:pt x="0" y="21590"/>
                  </a:lnTo>
                  <a:cubicBezTo>
                    <a:pt x="0" y="9666"/>
                    <a:pt x="9666" y="0"/>
                    <a:pt x="21590" y="0"/>
                  </a:cubicBezTo>
                  <a:close/>
                </a:path>
              </a:pathLst>
            </a:custGeom>
            <a:solidFill>
              <a:srgbClr val="C87EC8"/>
            </a:solidFill>
          </p:spPr>
        </p:sp>
        <p:sp>
          <p:nvSpPr>
            <p:cNvPr name="TextBox 4" id="4"/>
            <p:cNvSpPr txBox="true"/>
            <p:nvPr/>
          </p:nvSpPr>
          <p:spPr>
            <a:xfrm>
              <a:off x="0" y="-38100"/>
              <a:ext cx="4816593" cy="215050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2606765"/>
            <a:ext cx="18288000" cy="7520940"/>
          </a:xfrm>
          <a:prstGeom prst="rect">
            <a:avLst/>
          </a:prstGeom>
        </p:spPr>
        <p:txBody>
          <a:bodyPr anchor="t" rtlCol="false" tIns="0" lIns="0" bIns="0" rIns="0">
            <a:spAutoFit/>
          </a:bodyPr>
          <a:lstStyle/>
          <a:p>
            <a:pPr algn="l">
              <a:lnSpc>
                <a:spcPts val="3359"/>
              </a:lnSpc>
            </a:pPr>
            <a:r>
              <a:rPr lang="en-US" sz="2399">
                <a:solidFill>
                  <a:srgbClr val="000000"/>
                </a:solidFill>
                <a:latin typeface="Open Sans Bold"/>
              </a:rPr>
              <a:t>PSNR (Peak Signal-to-Noise Ratio) :</a:t>
            </a:r>
          </a:p>
          <a:p>
            <a:pPr algn="l">
              <a:lnSpc>
                <a:spcPts val="3359"/>
              </a:lnSpc>
            </a:pPr>
            <a:r>
              <a:rPr lang="en-US" sz="2399">
                <a:solidFill>
                  <a:srgbClr val="000000"/>
                </a:solidFill>
                <a:latin typeface="Open Sans Bold"/>
              </a:rPr>
              <a:t>Le PSNR mesure la qualité de la reconstruction d'une image filtrée par rapport à l'image originale. Plus le PSNR est élevé, meilleure est la qualité de l'image filtrée. Il est couramment utilisé pour évaluer les techniques de compression et de débruitage d'image.</a:t>
            </a:r>
          </a:p>
          <a:p>
            <a:pPr algn="l">
              <a:lnSpc>
                <a:spcPts val="3359"/>
              </a:lnSpc>
            </a:pPr>
          </a:p>
          <a:p>
            <a:pPr algn="l">
              <a:lnSpc>
                <a:spcPts val="3359"/>
              </a:lnSpc>
            </a:pPr>
            <a:r>
              <a:rPr lang="en-US" sz="2399">
                <a:solidFill>
                  <a:srgbClr val="000000"/>
                </a:solidFill>
                <a:latin typeface="Open Sans Bold"/>
              </a:rPr>
              <a:t>MSE (Mean Squared Error) :</a:t>
            </a:r>
          </a:p>
          <a:p>
            <a:pPr algn="l">
              <a:lnSpc>
                <a:spcPts val="3359"/>
              </a:lnSpc>
            </a:pPr>
            <a:r>
              <a:rPr lang="en-US" sz="2399">
                <a:solidFill>
                  <a:srgbClr val="000000"/>
                </a:solidFill>
                <a:latin typeface="Open Sans Bold"/>
              </a:rPr>
              <a:t>Le MSE mesure la différence moyenne des pixels entre l'image originale et l'image filtrée. Un MSE plus faible indique une meilleure qualité de l'image filtrée, car cela signifie que les différences entre les deux images sont minimisées.</a:t>
            </a:r>
          </a:p>
          <a:p>
            <a:pPr algn="l">
              <a:lnSpc>
                <a:spcPts val="3359"/>
              </a:lnSpc>
            </a:pPr>
          </a:p>
          <a:p>
            <a:pPr algn="l">
              <a:lnSpc>
                <a:spcPts val="3359"/>
              </a:lnSpc>
            </a:pPr>
            <a:r>
              <a:rPr lang="en-US" sz="2399">
                <a:solidFill>
                  <a:srgbClr val="000000"/>
                </a:solidFill>
                <a:latin typeface="Open Sans Bold"/>
              </a:rPr>
              <a:t>MAE (Mean Absolute Error) :</a:t>
            </a:r>
          </a:p>
          <a:p>
            <a:pPr algn="l">
              <a:lnSpc>
                <a:spcPts val="3359"/>
              </a:lnSpc>
            </a:pPr>
            <a:r>
              <a:rPr lang="en-US" sz="2399">
                <a:solidFill>
                  <a:srgbClr val="000000"/>
                </a:solidFill>
                <a:latin typeface="Open Sans Bold"/>
              </a:rPr>
              <a:t>Le MAE mesure la moyenne des erreurs absolues entre les pixels de l'image originale et l'image filtrée. Il est utilisé pour évaluer la précision de la reconstruction de l'image, où une valeur plus faible indique une meilleure précision.</a:t>
            </a:r>
          </a:p>
          <a:p>
            <a:pPr algn="l">
              <a:lnSpc>
                <a:spcPts val="3359"/>
              </a:lnSpc>
            </a:pPr>
          </a:p>
          <a:p>
            <a:pPr algn="l">
              <a:lnSpc>
                <a:spcPts val="3359"/>
              </a:lnSpc>
            </a:pPr>
            <a:r>
              <a:rPr lang="en-US" sz="2399">
                <a:solidFill>
                  <a:srgbClr val="000000"/>
                </a:solidFill>
                <a:latin typeface="Open Sans Bold"/>
              </a:rPr>
              <a:t>MSSIM (Mean Structural Similarity Index) :</a:t>
            </a:r>
          </a:p>
          <a:p>
            <a:pPr algn="l">
              <a:lnSpc>
                <a:spcPts val="3359"/>
              </a:lnSpc>
            </a:pPr>
            <a:r>
              <a:rPr lang="en-US" sz="2399">
                <a:solidFill>
                  <a:srgbClr val="000000"/>
                </a:solidFill>
                <a:latin typeface="Open Sans Bold"/>
              </a:rPr>
              <a:t>Le MSSIM est une mesure de la similarité perceptuelle entre deux images. Il prend en compte les variations de luminance, de contraste et de structure. Un MSSIM plus élevé indique que l'image filtrée est plus similaire à l'image originale en termes de perception visuelle, ce qui est crucial pour des applications où la qualité visuelle est primordiale.</a:t>
            </a:r>
          </a:p>
          <a:p>
            <a:pPr algn="l">
              <a:lnSpc>
                <a:spcPts val="3359"/>
              </a:lnSpc>
              <a:spcBef>
                <a:spcPct val="0"/>
              </a:spcBef>
            </a:pPr>
          </a:p>
        </p:txBody>
      </p:sp>
      <p:grpSp>
        <p:nvGrpSpPr>
          <p:cNvPr name="Group 6" id="6"/>
          <p:cNvGrpSpPr/>
          <p:nvPr/>
        </p:nvGrpSpPr>
        <p:grpSpPr>
          <a:xfrm rot="0">
            <a:off x="0" y="0"/>
            <a:ext cx="18288000" cy="1422913"/>
            <a:chOff x="0" y="0"/>
            <a:chExt cx="4816593" cy="374759"/>
          </a:xfrm>
        </p:grpSpPr>
        <p:sp>
          <p:nvSpPr>
            <p:cNvPr name="Freeform 7" id="7"/>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8" id="8"/>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219329" y="0"/>
            <a:ext cx="2068671" cy="2266472"/>
          </a:xfrm>
          <a:custGeom>
            <a:avLst/>
            <a:gdLst/>
            <a:ahLst/>
            <a:cxnLst/>
            <a:rect r="r" b="b" t="t" l="l"/>
            <a:pathLst>
              <a:path h="2266472" w="2068671">
                <a:moveTo>
                  <a:pt x="0" y="0"/>
                </a:moveTo>
                <a:lnTo>
                  <a:pt x="2068671" y="0"/>
                </a:lnTo>
                <a:lnTo>
                  <a:pt x="2068671" y="2266472"/>
                </a:lnTo>
                <a:lnTo>
                  <a:pt x="0" y="2266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773731" y="351154"/>
            <a:ext cx="7718703" cy="712472"/>
          </a:xfrm>
          <a:prstGeom prst="rect">
            <a:avLst/>
          </a:prstGeom>
        </p:spPr>
        <p:txBody>
          <a:bodyPr anchor="t" rtlCol="false" tIns="0" lIns="0" bIns="0" rIns="0">
            <a:spAutoFit/>
          </a:bodyPr>
          <a:lstStyle/>
          <a:p>
            <a:pPr algn="ctr">
              <a:lnSpc>
                <a:spcPts val="5879"/>
              </a:lnSpc>
              <a:spcBef>
                <a:spcPct val="0"/>
              </a:spcBef>
            </a:pPr>
            <a:r>
              <a:rPr lang="en-US" sz="4199">
                <a:solidFill>
                  <a:srgbClr val="000000"/>
                </a:solidFill>
                <a:latin typeface="Open Sans Bold"/>
              </a:rPr>
              <a:t>2 / </a:t>
            </a:r>
            <a:r>
              <a:rPr lang="en-US" sz="4199">
                <a:solidFill>
                  <a:srgbClr val="000000"/>
                </a:solidFill>
                <a:latin typeface="Open Sans Bold"/>
              </a:rPr>
              <a:t>Prétraitement des Images</a:t>
            </a:r>
          </a:p>
        </p:txBody>
      </p:sp>
      <p:sp>
        <p:nvSpPr>
          <p:cNvPr name="TextBox 11" id="11"/>
          <p:cNvSpPr txBox="true"/>
          <p:nvPr/>
        </p:nvSpPr>
        <p:spPr>
          <a:xfrm rot="0">
            <a:off x="7429920" y="1445055"/>
            <a:ext cx="1661636" cy="587376"/>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Open Sans Bold"/>
              </a:rPr>
              <a:t>Metrics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509860"/>
            <a:ext cx="18114432" cy="5261025"/>
          </a:xfrm>
          <a:custGeom>
            <a:avLst/>
            <a:gdLst/>
            <a:ahLst/>
            <a:cxnLst/>
            <a:rect r="r" b="b" t="t" l="l"/>
            <a:pathLst>
              <a:path h="5261025" w="18114432">
                <a:moveTo>
                  <a:pt x="0" y="0"/>
                </a:moveTo>
                <a:lnTo>
                  <a:pt x="18114432" y="0"/>
                </a:lnTo>
                <a:lnTo>
                  <a:pt x="18114432" y="5261025"/>
                </a:lnTo>
                <a:lnTo>
                  <a:pt x="0" y="5261025"/>
                </a:lnTo>
                <a:lnTo>
                  <a:pt x="0" y="0"/>
                </a:lnTo>
                <a:close/>
              </a:path>
            </a:pathLst>
          </a:custGeom>
          <a:blipFill>
            <a:blip r:embed="rId2"/>
            <a:stretch>
              <a:fillRect l="0" t="0" r="0" b="0"/>
            </a:stretch>
          </a:blipFill>
        </p:spPr>
      </p:sp>
      <p:grpSp>
        <p:nvGrpSpPr>
          <p:cNvPr name="Group 3" id="3"/>
          <p:cNvGrpSpPr/>
          <p:nvPr/>
        </p:nvGrpSpPr>
        <p:grpSpPr>
          <a:xfrm rot="0">
            <a:off x="0" y="-38100"/>
            <a:ext cx="18288000" cy="1422913"/>
            <a:chOff x="0" y="0"/>
            <a:chExt cx="4816593" cy="374759"/>
          </a:xfrm>
        </p:grpSpPr>
        <p:sp>
          <p:nvSpPr>
            <p:cNvPr name="Freeform 4" id="4"/>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5" id="5"/>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556341" y="365759"/>
            <a:ext cx="9790034" cy="712472"/>
          </a:xfrm>
          <a:prstGeom prst="rect">
            <a:avLst/>
          </a:prstGeom>
        </p:spPr>
        <p:txBody>
          <a:bodyPr anchor="t" rtlCol="false" tIns="0" lIns="0" bIns="0" rIns="0">
            <a:spAutoFit/>
          </a:bodyPr>
          <a:lstStyle/>
          <a:p>
            <a:pPr algn="ctr">
              <a:lnSpc>
                <a:spcPts val="5879"/>
              </a:lnSpc>
              <a:spcBef>
                <a:spcPct val="0"/>
              </a:spcBef>
            </a:pPr>
            <a:r>
              <a:rPr lang="en-US" sz="4199">
                <a:solidFill>
                  <a:srgbClr val="000000"/>
                </a:solidFill>
                <a:latin typeface="Open Sans Bold"/>
              </a:rPr>
              <a:t>3 / Les Algorithmes De Segmentation</a:t>
            </a:r>
          </a:p>
        </p:txBody>
      </p:sp>
      <p:sp>
        <p:nvSpPr>
          <p:cNvPr name="TextBox 7" id="7"/>
          <p:cNvSpPr txBox="true"/>
          <p:nvPr/>
        </p:nvSpPr>
        <p:spPr>
          <a:xfrm rot="0">
            <a:off x="5008468" y="1888114"/>
            <a:ext cx="6424017" cy="511810"/>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Open Sans Bold"/>
              </a:rPr>
              <a:t>Segmentation par Seuillage Otsu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808658"/>
            <a:ext cx="18136383" cy="5693035"/>
          </a:xfrm>
          <a:custGeom>
            <a:avLst/>
            <a:gdLst/>
            <a:ahLst/>
            <a:cxnLst/>
            <a:rect r="r" b="b" t="t" l="l"/>
            <a:pathLst>
              <a:path h="5693035" w="18136383">
                <a:moveTo>
                  <a:pt x="0" y="0"/>
                </a:moveTo>
                <a:lnTo>
                  <a:pt x="18136383" y="0"/>
                </a:lnTo>
                <a:lnTo>
                  <a:pt x="18136383" y="5693035"/>
                </a:lnTo>
                <a:lnTo>
                  <a:pt x="0" y="5693035"/>
                </a:lnTo>
                <a:lnTo>
                  <a:pt x="0" y="0"/>
                </a:lnTo>
                <a:close/>
              </a:path>
            </a:pathLst>
          </a:custGeom>
          <a:blipFill>
            <a:blip r:embed="rId2"/>
            <a:stretch>
              <a:fillRect l="0" t="0" r="0" b="0"/>
            </a:stretch>
          </a:blipFill>
        </p:spPr>
      </p:sp>
      <p:sp>
        <p:nvSpPr>
          <p:cNvPr name="TextBox 3" id="3"/>
          <p:cNvSpPr txBox="true"/>
          <p:nvPr/>
        </p:nvSpPr>
        <p:spPr>
          <a:xfrm rot="0">
            <a:off x="5861304" y="1606281"/>
            <a:ext cx="5487948" cy="495300"/>
          </a:xfrm>
          <a:prstGeom prst="rect">
            <a:avLst/>
          </a:prstGeom>
        </p:spPr>
        <p:txBody>
          <a:bodyPr anchor="t" rtlCol="false" tIns="0" lIns="0" bIns="0" rIns="0">
            <a:spAutoFit/>
          </a:bodyPr>
          <a:lstStyle/>
          <a:p>
            <a:pPr algn="ctr">
              <a:lnSpc>
                <a:spcPts val="4199"/>
              </a:lnSpc>
            </a:pPr>
            <a:r>
              <a:rPr lang="en-US" sz="2999">
                <a:solidFill>
                  <a:srgbClr val="000000"/>
                </a:solidFill>
                <a:latin typeface="Open Sans Bold"/>
              </a:rPr>
              <a:t>Segmentation par Chan-Vese</a:t>
            </a:r>
          </a:p>
        </p:txBody>
      </p:sp>
      <p:grpSp>
        <p:nvGrpSpPr>
          <p:cNvPr name="Group 4" id="4"/>
          <p:cNvGrpSpPr/>
          <p:nvPr/>
        </p:nvGrpSpPr>
        <p:grpSpPr>
          <a:xfrm rot="0">
            <a:off x="0" y="-9525"/>
            <a:ext cx="18288000" cy="1422913"/>
            <a:chOff x="0" y="0"/>
            <a:chExt cx="4816593" cy="374759"/>
          </a:xfrm>
        </p:grpSpPr>
        <p:sp>
          <p:nvSpPr>
            <p:cNvPr name="Freeform 5" id="5"/>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6" id="6"/>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943148" y="294542"/>
            <a:ext cx="9324261" cy="67945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Bold"/>
              </a:rPr>
              <a:t>3 / Les Algorithmes De Segmentation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1466" y="3100487"/>
            <a:ext cx="17265144" cy="5332095"/>
          </a:xfrm>
          <a:custGeom>
            <a:avLst/>
            <a:gdLst/>
            <a:ahLst/>
            <a:cxnLst/>
            <a:rect r="r" b="b" t="t" l="l"/>
            <a:pathLst>
              <a:path h="5332095" w="17265144">
                <a:moveTo>
                  <a:pt x="0" y="0"/>
                </a:moveTo>
                <a:lnTo>
                  <a:pt x="17265144" y="0"/>
                </a:lnTo>
                <a:lnTo>
                  <a:pt x="17265144" y="5332095"/>
                </a:lnTo>
                <a:lnTo>
                  <a:pt x="0" y="5332095"/>
                </a:lnTo>
                <a:lnTo>
                  <a:pt x="0" y="0"/>
                </a:lnTo>
                <a:close/>
              </a:path>
            </a:pathLst>
          </a:custGeom>
          <a:blipFill>
            <a:blip r:embed="rId2"/>
            <a:stretch>
              <a:fillRect l="0" t="0" r="0" b="-568"/>
            </a:stretch>
          </a:blipFill>
        </p:spPr>
      </p:sp>
      <p:sp>
        <p:nvSpPr>
          <p:cNvPr name="TextBox 3" id="3"/>
          <p:cNvSpPr txBox="true"/>
          <p:nvPr/>
        </p:nvSpPr>
        <p:spPr>
          <a:xfrm rot="0">
            <a:off x="5346148" y="1543050"/>
            <a:ext cx="6210419" cy="497841"/>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Open Sans Bold"/>
              </a:rPr>
              <a:t>Segmentation par Contours Actifs</a:t>
            </a:r>
          </a:p>
        </p:txBody>
      </p:sp>
      <p:grpSp>
        <p:nvGrpSpPr>
          <p:cNvPr name="Group 4" id="4"/>
          <p:cNvGrpSpPr/>
          <p:nvPr/>
        </p:nvGrpSpPr>
        <p:grpSpPr>
          <a:xfrm rot="0">
            <a:off x="0" y="-38100"/>
            <a:ext cx="18288000" cy="1422913"/>
            <a:chOff x="0" y="0"/>
            <a:chExt cx="4816593" cy="374759"/>
          </a:xfrm>
        </p:grpSpPr>
        <p:sp>
          <p:nvSpPr>
            <p:cNvPr name="Freeform 5" id="5"/>
            <p:cNvSpPr/>
            <p:nvPr/>
          </p:nvSpPr>
          <p:spPr>
            <a:xfrm flipH="false" flipV="false" rot="0">
              <a:off x="0" y="0"/>
              <a:ext cx="4816592" cy="374759"/>
            </a:xfrm>
            <a:custGeom>
              <a:avLst/>
              <a:gdLst/>
              <a:ahLst/>
              <a:cxnLst/>
              <a:rect r="r" b="b" t="t" l="l"/>
              <a:pathLst>
                <a:path h="374759" w="4816592">
                  <a:moveTo>
                    <a:pt x="0" y="0"/>
                  </a:moveTo>
                  <a:lnTo>
                    <a:pt x="4816592" y="0"/>
                  </a:lnTo>
                  <a:lnTo>
                    <a:pt x="4816592" y="374759"/>
                  </a:lnTo>
                  <a:lnTo>
                    <a:pt x="0" y="374759"/>
                  </a:lnTo>
                  <a:close/>
                </a:path>
              </a:pathLst>
            </a:custGeom>
            <a:solidFill>
              <a:srgbClr val="E8D4BF"/>
            </a:solidFill>
          </p:spPr>
        </p:sp>
        <p:sp>
          <p:nvSpPr>
            <p:cNvPr name="TextBox 6" id="6"/>
            <p:cNvSpPr txBox="true"/>
            <p:nvPr/>
          </p:nvSpPr>
          <p:spPr>
            <a:xfrm>
              <a:off x="0" y="-38100"/>
              <a:ext cx="4816593" cy="4128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943148" y="256442"/>
            <a:ext cx="9324261" cy="67945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Bold"/>
              </a:rPr>
              <a:t>3 / Les Algorithmes De Segmentation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DAGFYQrJsNs</dc:identifier>
  <dcterms:modified xsi:type="dcterms:W3CDTF">2011-08-01T06:04:30Z</dcterms:modified>
  <cp:revision>1</cp:revision>
  <dc:title>Vert Beige Noir Illustration Photos Moderne Formes Professionnel Entreprise Agence Marketing Présentation </dc:title>
</cp:coreProperties>
</file>