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gMOXZ3cB7xKfqy5Cr2Ldzpoczd3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" name="Google Shape;8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7d6b26557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6" name="Google Shape;146;g27d6b26557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7d6b26557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9" name="Google Shape;159;g27d6b26557a_0_1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7d6b26557a_0_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27d6b26557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28262a9d4d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6" name="Google Shape;176;g28262a9d4d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8262a9d4da_0_2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28262a9d4da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7d6b26557a_0_3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27d6b26557a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3" name="Google Shape;11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80a4f77303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0" name="Google Shape;120;g280a4f77303_1_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6" name="Google Shape;12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9"/>
          <p:cNvSpPr txBox="1"/>
          <p:nvPr>
            <p:ph type="ctrTitle"/>
          </p:nvPr>
        </p:nvSpPr>
        <p:spPr>
          <a:xfrm>
            <a:off x="1756946" y="1104900"/>
            <a:ext cx="8376514" cy="312050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ct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" type="subTitle"/>
          </p:nvPr>
        </p:nvSpPr>
        <p:spPr>
          <a:xfrm>
            <a:off x="2908039" y="4442385"/>
            <a:ext cx="6074328" cy="98402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lv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i="0" sz="20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5" name="Google Shape;15;p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>
  <p:cSld name="Title and Vertical 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697833" y="-821329"/>
            <a:ext cx="4516696" cy="981060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74" name="Google Shape;74;p18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9"/>
          <p:cNvSpPr txBox="1"/>
          <p:nvPr>
            <p:ph type="title"/>
          </p:nvPr>
        </p:nvSpPr>
        <p:spPr>
          <a:xfrm rot="5400000">
            <a:off x="6905522" y="2283404"/>
            <a:ext cx="5800298" cy="216154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" type="body"/>
          </p:nvPr>
        </p:nvSpPr>
        <p:spPr>
          <a:xfrm rot="5400000">
            <a:off x="1881400" y="-579178"/>
            <a:ext cx="5800299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9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1" name="Google Shape;21;p10"/>
          <p:cNvSpPr txBox="1"/>
          <p:nvPr>
            <p:ph idx="10" type="dt"/>
          </p:nvPr>
        </p:nvSpPr>
        <p:spPr>
          <a:xfrm rot="5400000">
            <a:off x="10506456" y="5074920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0"/>
          <p:cNvSpPr txBox="1"/>
          <p:nvPr>
            <p:ph idx="11" type="ftr"/>
          </p:nvPr>
        </p:nvSpPr>
        <p:spPr>
          <a:xfrm rot="5400000">
            <a:off x="10451592" y="1408176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0"/>
          <p:cNvSpPr txBox="1"/>
          <p:nvPr>
            <p:ph idx="12" type="sldNum"/>
          </p:nvPr>
        </p:nvSpPr>
        <p:spPr>
          <a:xfrm>
            <a:off x="11558016" y="3136392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1"/>
          <p:cNvSpPr txBox="1"/>
          <p:nvPr>
            <p:ph type="title"/>
          </p:nvPr>
        </p:nvSpPr>
        <p:spPr>
          <a:xfrm>
            <a:off x="1052513" y="1709738"/>
            <a:ext cx="9087774" cy="3438524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" type="body"/>
          </p:nvPr>
        </p:nvSpPr>
        <p:spPr>
          <a:xfrm>
            <a:off x="1052513" y="5148262"/>
            <a:ext cx="8844522" cy="113823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44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28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7" name="Google Shape;27;p11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1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1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2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" type="body"/>
          </p:nvPr>
        </p:nvSpPr>
        <p:spPr>
          <a:xfrm>
            <a:off x="1050878" y="1825624"/>
            <a:ext cx="4473622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2"/>
          <p:cNvSpPr txBox="1"/>
          <p:nvPr>
            <p:ph idx="2" type="body"/>
          </p:nvPr>
        </p:nvSpPr>
        <p:spPr>
          <a:xfrm>
            <a:off x="5844540" y="1825624"/>
            <a:ext cx="5016943" cy="44608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2pPr>
            <a:lvl3pPr indent="-320039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2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2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2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3"/>
          <p:cNvSpPr txBox="1"/>
          <p:nvPr>
            <p:ph idx="1" type="body"/>
          </p:nvPr>
        </p:nvSpPr>
        <p:spPr>
          <a:xfrm>
            <a:off x="1071563" y="1835219"/>
            <a:ext cx="445293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3"/>
          <p:cNvSpPr txBox="1"/>
          <p:nvPr>
            <p:ph idx="2" type="body"/>
          </p:nvPr>
        </p:nvSpPr>
        <p:spPr>
          <a:xfrm>
            <a:off x="1071562" y="2717801"/>
            <a:ext cx="4452938" cy="35594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3"/>
          <p:cNvSpPr txBox="1"/>
          <p:nvPr>
            <p:ph idx="3" type="body"/>
          </p:nvPr>
        </p:nvSpPr>
        <p:spPr>
          <a:xfrm>
            <a:off x="5844540" y="1835219"/>
            <a:ext cx="5016943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  <a:defRPr b="1" i="0" sz="2000" cap="none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Arial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3"/>
          <p:cNvSpPr txBox="1"/>
          <p:nvPr>
            <p:ph idx="4" type="body"/>
          </p:nvPr>
        </p:nvSpPr>
        <p:spPr>
          <a:xfrm>
            <a:off x="5844540" y="2717800"/>
            <a:ext cx="5016943" cy="35594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200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/>
            </a:lvl2pPr>
            <a:lvl3pPr indent="-30988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Char char="•"/>
              <a:defRPr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/>
            </a:lvl4pPr>
            <a:lvl5pPr indent="-29972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3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3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3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45" name="Google Shape;45;p13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4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4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  <p:sp>
        <p:nvSpPr>
          <p:cNvPr id="50" name="Google Shape;50;p14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5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5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6"/>
          <p:cNvSpPr txBox="1"/>
          <p:nvPr>
            <p:ph type="title"/>
          </p:nvPr>
        </p:nvSpPr>
        <p:spPr>
          <a:xfrm>
            <a:off x="1063633" y="457200"/>
            <a:ext cx="4170355" cy="191750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6"/>
          <p:cNvSpPr txBox="1"/>
          <p:nvPr>
            <p:ph idx="1" type="body"/>
          </p:nvPr>
        </p:nvSpPr>
        <p:spPr>
          <a:xfrm>
            <a:off x="5481637" y="457200"/>
            <a:ext cx="5562601" cy="59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>
            <a:lvl1pPr indent="-37084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  <a:defRPr sz="28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Arial"/>
              <a:buNone/>
              <a:defRPr sz="2400"/>
            </a:lvl2pPr>
            <a:lvl3pPr indent="-3302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600"/>
              <a:buChar char="•"/>
              <a:defRPr sz="20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sz="1800"/>
            </a:lvl4pPr>
            <a:lvl5pPr indent="-320039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40"/>
              <a:buChar char="•"/>
              <a:defRPr sz="18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8" name="Google Shape;58;p16"/>
          <p:cNvSpPr txBox="1"/>
          <p:nvPr>
            <p:ph idx="2" type="body"/>
          </p:nvPr>
        </p:nvSpPr>
        <p:spPr>
          <a:xfrm>
            <a:off x="1063633" y="2374708"/>
            <a:ext cx="4170355" cy="4026091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9" name="Google Shape;59;p16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6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 txBox="1"/>
          <p:nvPr>
            <p:ph type="title"/>
          </p:nvPr>
        </p:nvSpPr>
        <p:spPr>
          <a:xfrm>
            <a:off x="1062038" y="457199"/>
            <a:ext cx="3913241" cy="1928813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Autofit/>
          </a:bodyPr>
          <a:lstStyle>
            <a:lvl1pPr lv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200"/>
              <a:buFont typeface="Arial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7"/>
          <p:cNvSpPr/>
          <p:nvPr>
            <p:ph idx="2" type="pic"/>
          </p:nvPr>
        </p:nvSpPr>
        <p:spPr>
          <a:xfrm>
            <a:off x="5257752" y="457200"/>
            <a:ext cx="6110288" cy="59436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7"/>
          <p:cNvSpPr txBox="1"/>
          <p:nvPr>
            <p:ph idx="1" type="body"/>
          </p:nvPr>
        </p:nvSpPr>
        <p:spPr>
          <a:xfrm>
            <a:off x="1062038" y="2386013"/>
            <a:ext cx="3913241" cy="4014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228600" lvl="0" marL="4572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96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000"/>
              <a:buFont typeface="Arial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8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6" name="Google Shape;66;p17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7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person in a dark room&#10;&#10;Description automatically generated" id="6" name="Google Shape;6;p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0905744" y="0"/>
            <a:ext cx="12862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8"/>
          <p:cNvSpPr txBox="1"/>
          <p:nvPr>
            <p:ph type="title"/>
          </p:nvPr>
        </p:nvSpPr>
        <p:spPr>
          <a:xfrm>
            <a:off x="1050879" y="609601"/>
            <a:ext cx="9810604" cy="1216024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" type="body"/>
          </p:nvPr>
        </p:nvSpPr>
        <p:spPr>
          <a:xfrm>
            <a:off x="1050879" y="1825624"/>
            <a:ext cx="9810604" cy="442875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>
            <a:lvl1pPr indent="-330200" lvl="0" marL="457200" marR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6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28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262626"/>
              </a:buClr>
              <a:buSzPts val="112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0" type="dt"/>
          </p:nvPr>
        </p:nvSpPr>
        <p:spPr>
          <a:xfrm rot="5400000">
            <a:off x="10509243" y="5071825"/>
            <a:ext cx="26476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1" type="ftr"/>
          </p:nvPr>
        </p:nvSpPr>
        <p:spPr>
          <a:xfrm rot="5400000">
            <a:off x="10447827" y="1407402"/>
            <a:ext cx="277049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5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1560121" y="3138985"/>
            <a:ext cx="545911" cy="58002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ja-J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7.png"/><Relationship Id="rId6" Type="http://schemas.openxmlformats.org/officeDocument/2006/relationships/image" Target="../media/image12.png"/><Relationship Id="rId7" Type="http://schemas.openxmlformats.org/officeDocument/2006/relationships/image" Target="../media/image3.png"/><Relationship Id="rId8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j-net21.smrj.go.jp/startup/research/restaurant/cons-foodtruck.html" TargetMode="External"/><Relationship Id="rId4" Type="http://schemas.openxmlformats.org/officeDocument/2006/relationships/hyperlink" Target="https://www.researchgate.net/profile/Haruyasu-Obushi/publication/331150009_A_Basic_Study_of_the_Structure_of_Daily_Living_of_Residents_Using_the_Delivery_Service_-_Focusing_on_Mobile_Sales_in_Osamunai-cho_Fukagawa_City_in_Hokkaido_-/links/5c67ff7f4585156b570058b6/A-Basic-Study-of-the-Structure-of-Daily-Living-of-Residents-Using-the-Delivery-Service-Focusing-on-Mobile-Sales-in-Osamunai-cho-Fukagawa-City-in-Hokkaido.pdf" TargetMode="External"/><Relationship Id="rId5" Type="http://schemas.openxmlformats.org/officeDocument/2006/relationships/hyperlink" Target="https://www.jstage.jst.go.jp/article/journalcpij/55/3/55_303/_pdf/-char/ja" TargetMode="External"/><Relationship Id="rId6" Type="http://schemas.openxmlformats.org/officeDocument/2006/relationships/hyperlink" Target="https://www.jstage.jst.go.jp/article/journalcpij/52/3/52_429/_pdf/-char/ja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82766A">
              <a:alpha val="1450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>
            <p:ph type="ctrTitle"/>
          </p:nvPr>
        </p:nvSpPr>
        <p:spPr>
          <a:xfrm>
            <a:off x="468072" y="1300990"/>
            <a:ext cx="5320206" cy="280754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109725" spcFirstLastPara="1" rIns="109725" wrap="square" tIns="109725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Arial"/>
              <a:buNone/>
            </a:pPr>
            <a:r>
              <a:rPr lang="ja-JP" sz="3600">
                <a:latin typeface="Arial"/>
                <a:ea typeface="Arial"/>
                <a:cs typeface="Arial"/>
                <a:sym typeface="Arial"/>
              </a:rPr>
              <a:t>移動販売車の</a:t>
            </a:r>
            <a:br>
              <a:rPr lang="ja-JP" sz="3600">
                <a:latin typeface="Arial"/>
                <a:ea typeface="Arial"/>
                <a:cs typeface="Arial"/>
                <a:sym typeface="Arial"/>
              </a:rPr>
            </a:br>
            <a:r>
              <a:rPr lang="ja-JP" sz="3600">
                <a:latin typeface="Arial"/>
                <a:ea typeface="Arial"/>
                <a:cs typeface="Arial"/>
                <a:sym typeface="Arial"/>
              </a:rPr>
              <a:t>最適な巡回ルート設定</a:t>
            </a:r>
            <a:br>
              <a:rPr lang="ja-JP" sz="3600">
                <a:latin typeface="Arial"/>
                <a:ea typeface="Arial"/>
                <a:cs typeface="Arial"/>
                <a:sym typeface="Arial"/>
              </a:rPr>
            </a:br>
            <a:br>
              <a:rPr lang="ja-JP" sz="3600">
                <a:latin typeface="Arial"/>
                <a:ea typeface="Arial"/>
                <a:cs typeface="Arial"/>
                <a:sym typeface="Arial"/>
              </a:rPr>
            </a:br>
            <a:r>
              <a:rPr b="1" lang="ja-JP" sz="3700" u="sng"/>
              <a:t>クラスター分析</a:t>
            </a:r>
            <a:r>
              <a:rPr b="1" lang="ja-JP" sz="3600" u="sng"/>
              <a:t> </a:t>
            </a:r>
            <a:r>
              <a:rPr lang="ja-JP" sz="3600" u="sng"/>
              <a:t>編</a:t>
            </a:r>
            <a:endParaRPr u="sng"/>
          </a:p>
        </p:txBody>
      </p:sp>
      <p:sp>
        <p:nvSpPr>
          <p:cNvPr id="88" name="Google Shape;88;p1"/>
          <p:cNvSpPr txBox="1"/>
          <p:nvPr>
            <p:ph idx="1" type="subTitle"/>
          </p:nvPr>
        </p:nvSpPr>
        <p:spPr>
          <a:xfrm>
            <a:off x="3128175" y="5080866"/>
            <a:ext cx="5078996" cy="159483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280"/>
              <a:buNone/>
            </a:pPr>
            <a:r>
              <a:t/>
            </a:r>
            <a:endParaRPr sz="1600"/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武蔵野大学 工学部 数理工学科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880"/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1440"/>
              <a:buNone/>
            </a:pPr>
            <a:r>
              <a:rPr lang="ja-JP" sz="1800">
                <a:latin typeface="Arial"/>
                <a:ea typeface="Arial"/>
                <a:cs typeface="Arial"/>
                <a:sym typeface="Arial"/>
              </a:rPr>
              <a:t>阿辻颯姫 白川桃子</a:t>
            </a:r>
            <a:endParaRPr sz="1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白を背景にして抽象化されたネットワーク接続" id="89" name="Google Shape;89;p1"/>
          <p:cNvPicPr preferRelativeResize="0"/>
          <p:nvPr/>
        </p:nvPicPr>
        <p:blipFill rotWithShape="1">
          <a:blip r:embed="rId3">
            <a:alphaModFix/>
          </a:blip>
          <a:srcRect b="2" l="3816" r="51873" t="0"/>
          <a:stretch/>
        </p:blipFill>
        <p:spPr>
          <a:xfrm>
            <a:off x="7616215" y="-23854"/>
            <a:ext cx="4575785" cy="6892740"/>
          </a:xfrm>
          <a:custGeom>
            <a:rect b="b" l="l" r="r" t="t"/>
            <a:pathLst>
              <a:path extrusionOk="0" h="6857999" w="4575785">
                <a:moveTo>
                  <a:pt x="517468" y="0"/>
                </a:moveTo>
                <a:lnTo>
                  <a:pt x="4575785" y="0"/>
                </a:lnTo>
                <a:lnTo>
                  <a:pt x="4575785" y="6857999"/>
                </a:lnTo>
                <a:lnTo>
                  <a:pt x="960511" y="6857999"/>
                </a:lnTo>
                <a:lnTo>
                  <a:pt x="942694" y="6843617"/>
                </a:lnTo>
                <a:cubicBezTo>
                  <a:pt x="964945" y="6792705"/>
                  <a:pt x="892574" y="6836929"/>
                  <a:pt x="865960" y="6827318"/>
                </a:cubicBezTo>
                <a:lnTo>
                  <a:pt x="861487" y="6823037"/>
                </a:lnTo>
                <a:lnTo>
                  <a:pt x="859513" y="6806858"/>
                </a:lnTo>
                <a:lnTo>
                  <a:pt x="860461" y="6800037"/>
                </a:lnTo>
                <a:cubicBezTo>
                  <a:pt x="860484" y="6795612"/>
                  <a:pt x="859691" y="6793024"/>
                  <a:pt x="858251" y="6791626"/>
                </a:cubicBezTo>
                <a:lnTo>
                  <a:pt x="857660" y="6791654"/>
                </a:lnTo>
                <a:lnTo>
                  <a:pt x="856643" y="6783314"/>
                </a:lnTo>
                <a:cubicBezTo>
                  <a:pt x="856157" y="6768705"/>
                  <a:pt x="856848" y="6753980"/>
                  <a:pt x="858459" y="6739543"/>
                </a:cubicBezTo>
                <a:cubicBezTo>
                  <a:pt x="825704" y="6742272"/>
                  <a:pt x="849542" y="6681110"/>
                  <a:pt x="794118" y="6710916"/>
                </a:cubicBezTo>
                <a:cubicBezTo>
                  <a:pt x="794610" y="6692179"/>
                  <a:pt x="815573" y="6671806"/>
                  <a:pt x="779817" y="6693690"/>
                </a:cubicBezTo>
                <a:cubicBezTo>
                  <a:pt x="778915" y="6687990"/>
                  <a:pt x="774885" y="6685995"/>
                  <a:pt x="769310" y="6685745"/>
                </a:cubicBezTo>
                <a:lnTo>
                  <a:pt x="766802" y="6686064"/>
                </a:lnTo>
                <a:cubicBezTo>
                  <a:pt x="767473" y="6672038"/>
                  <a:pt x="768145" y="6658011"/>
                  <a:pt x="768816" y="6643985"/>
                </a:cubicBezTo>
                <a:lnTo>
                  <a:pt x="764758" y="6640288"/>
                </a:lnTo>
                <a:lnTo>
                  <a:pt x="771603" y="6610439"/>
                </a:lnTo>
                <a:cubicBezTo>
                  <a:pt x="771799" y="6605729"/>
                  <a:pt x="776328" y="6505678"/>
                  <a:pt x="776524" y="6500968"/>
                </a:cubicBezTo>
                <a:lnTo>
                  <a:pt x="716862" y="6252242"/>
                </a:lnTo>
                <a:cubicBezTo>
                  <a:pt x="710358" y="6209033"/>
                  <a:pt x="712158" y="6177416"/>
                  <a:pt x="706006" y="6116988"/>
                </a:cubicBezTo>
                <a:cubicBezTo>
                  <a:pt x="664744" y="6009788"/>
                  <a:pt x="669134" y="5997889"/>
                  <a:pt x="675681" y="5921438"/>
                </a:cubicBezTo>
                <a:cubicBezTo>
                  <a:pt x="609567" y="5910253"/>
                  <a:pt x="667197" y="5880778"/>
                  <a:pt x="646967" y="5848021"/>
                </a:cubicBezTo>
                <a:cubicBezTo>
                  <a:pt x="633539" y="5819166"/>
                  <a:pt x="610193" y="5775630"/>
                  <a:pt x="595120" y="5722308"/>
                </a:cubicBezTo>
                <a:cubicBezTo>
                  <a:pt x="587517" y="5685814"/>
                  <a:pt x="566330" y="5564010"/>
                  <a:pt x="556522" y="5528087"/>
                </a:cubicBezTo>
                <a:cubicBezTo>
                  <a:pt x="551310" y="5519174"/>
                  <a:pt x="556171" y="5505252"/>
                  <a:pt x="536270" y="5506770"/>
                </a:cubicBezTo>
                <a:cubicBezTo>
                  <a:pt x="512052" y="5506489"/>
                  <a:pt x="543356" y="5459435"/>
                  <a:pt x="516612" y="5473320"/>
                </a:cubicBezTo>
                <a:cubicBezTo>
                  <a:pt x="537947" y="5440196"/>
                  <a:pt x="486731" y="5435838"/>
                  <a:pt x="471989" y="5418523"/>
                </a:cubicBezTo>
                <a:cubicBezTo>
                  <a:pt x="493820" y="5390817"/>
                  <a:pt x="454363" y="5377479"/>
                  <a:pt x="442299" y="5333204"/>
                </a:cubicBezTo>
                <a:cubicBezTo>
                  <a:pt x="467689" y="5302287"/>
                  <a:pt x="420786" y="5307848"/>
                  <a:pt x="452960" y="5255192"/>
                </a:cubicBezTo>
                <a:cubicBezTo>
                  <a:pt x="453300" y="5233631"/>
                  <a:pt x="429983" y="5195187"/>
                  <a:pt x="431339" y="5156169"/>
                </a:cubicBezTo>
                <a:cubicBezTo>
                  <a:pt x="398945" y="5067566"/>
                  <a:pt x="403718" y="5079988"/>
                  <a:pt x="404757" y="5025421"/>
                </a:cubicBezTo>
                <a:cubicBezTo>
                  <a:pt x="400018" y="4966103"/>
                  <a:pt x="402758" y="4976631"/>
                  <a:pt x="395660" y="4924394"/>
                </a:cubicBezTo>
                <a:cubicBezTo>
                  <a:pt x="383838" y="4897752"/>
                  <a:pt x="406451" y="4876973"/>
                  <a:pt x="390158" y="4861232"/>
                </a:cubicBezTo>
                <a:cubicBezTo>
                  <a:pt x="362582" y="4877952"/>
                  <a:pt x="368360" y="4813711"/>
                  <a:pt x="341238" y="4838615"/>
                </a:cubicBezTo>
                <a:cubicBezTo>
                  <a:pt x="311503" y="4831441"/>
                  <a:pt x="352577" y="4804970"/>
                  <a:pt x="326273" y="4796524"/>
                </a:cubicBezTo>
                <a:lnTo>
                  <a:pt x="284996" y="4672372"/>
                </a:lnTo>
                <a:cubicBezTo>
                  <a:pt x="298118" y="4649489"/>
                  <a:pt x="287003" y="4640074"/>
                  <a:pt x="267970" y="4634255"/>
                </a:cubicBezTo>
                <a:cubicBezTo>
                  <a:pt x="263754" y="4595383"/>
                  <a:pt x="222766" y="4593405"/>
                  <a:pt x="203275" y="4555830"/>
                </a:cubicBezTo>
                <a:cubicBezTo>
                  <a:pt x="181514" y="4524570"/>
                  <a:pt x="154438" y="4520149"/>
                  <a:pt x="133797" y="4479914"/>
                </a:cubicBezTo>
                <a:cubicBezTo>
                  <a:pt x="124082" y="4457346"/>
                  <a:pt x="105185" y="4427564"/>
                  <a:pt x="84156" y="4415916"/>
                </a:cubicBezTo>
                <a:lnTo>
                  <a:pt x="83303" y="4414752"/>
                </a:lnTo>
                <a:lnTo>
                  <a:pt x="72062" y="4388525"/>
                </a:lnTo>
                <a:lnTo>
                  <a:pt x="75315" y="4375182"/>
                </a:lnTo>
                <a:cubicBezTo>
                  <a:pt x="75941" y="4370194"/>
                  <a:pt x="75530" y="4367154"/>
                  <a:pt x="74333" y="4365355"/>
                </a:cubicBezTo>
                <a:lnTo>
                  <a:pt x="68893" y="4364787"/>
                </a:lnTo>
                <a:cubicBezTo>
                  <a:pt x="68887" y="4364737"/>
                  <a:pt x="68881" y="4364686"/>
                  <a:pt x="68875" y="4364636"/>
                </a:cubicBezTo>
                <a:cubicBezTo>
                  <a:pt x="68620" y="4351507"/>
                  <a:pt x="69309" y="4337030"/>
                  <a:pt x="58168" y="4323582"/>
                </a:cubicBezTo>
                <a:cubicBezTo>
                  <a:pt x="61811" y="4263350"/>
                  <a:pt x="99263" y="4233013"/>
                  <a:pt x="79972" y="4208494"/>
                </a:cubicBezTo>
                <a:cubicBezTo>
                  <a:pt x="88758" y="4180446"/>
                  <a:pt x="125844" y="4152085"/>
                  <a:pt x="106280" y="4120638"/>
                </a:cubicBezTo>
                <a:cubicBezTo>
                  <a:pt x="111598" y="4121936"/>
                  <a:pt x="113804" y="4120147"/>
                  <a:pt x="114398" y="4116558"/>
                </a:cubicBezTo>
                <a:cubicBezTo>
                  <a:pt x="114157" y="4114248"/>
                  <a:pt x="113917" y="4111937"/>
                  <a:pt x="113677" y="4109627"/>
                </a:cubicBezTo>
                <a:lnTo>
                  <a:pt x="105699" y="4105626"/>
                </a:lnTo>
                <a:cubicBezTo>
                  <a:pt x="77890" y="4088880"/>
                  <a:pt x="108987" y="4082598"/>
                  <a:pt x="106408" y="4051443"/>
                </a:cubicBezTo>
                <a:cubicBezTo>
                  <a:pt x="106858" y="4036630"/>
                  <a:pt x="97032" y="3985550"/>
                  <a:pt x="103822" y="3988496"/>
                </a:cubicBezTo>
                <a:lnTo>
                  <a:pt x="75372" y="3857059"/>
                </a:lnTo>
                <a:cubicBezTo>
                  <a:pt x="82817" y="3836376"/>
                  <a:pt x="81742" y="3824520"/>
                  <a:pt x="64937" y="3815652"/>
                </a:cubicBezTo>
                <a:cubicBezTo>
                  <a:pt x="102287" y="3718925"/>
                  <a:pt x="55573" y="3772320"/>
                  <a:pt x="59080" y="3696747"/>
                </a:cubicBezTo>
                <a:cubicBezTo>
                  <a:pt x="66269" y="3629648"/>
                  <a:pt x="63240" y="3571908"/>
                  <a:pt x="85623" y="3491441"/>
                </a:cubicBezTo>
                <a:cubicBezTo>
                  <a:pt x="98410" y="3474059"/>
                  <a:pt x="99525" y="3431012"/>
                  <a:pt x="100691" y="3417526"/>
                </a:cubicBezTo>
                <a:cubicBezTo>
                  <a:pt x="101857" y="3404040"/>
                  <a:pt x="95556" y="3412369"/>
                  <a:pt x="92620" y="3410525"/>
                </a:cubicBezTo>
                <a:cubicBezTo>
                  <a:pt x="92153" y="3374230"/>
                  <a:pt x="83244" y="3285268"/>
                  <a:pt x="79737" y="3235496"/>
                </a:cubicBezTo>
                <a:cubicBezTo>
                  <a:pt x="70953" y="3207448"/>
                  <a:pt x="52012" y="3143347"/>
                  <a:pt x="71576" y="3111898"/>
                </a:cubicBezTo>
                <a:cubicBezTo>
                  <a:pt x="66408" y="3077014"/>
                  <a:pt x="53542" y="3056489"/>
                  <a:pt x="48725" y="3026189"/>
                </a:cubicBezTo>
                <a:cubicBezTo>
                  <a:pt x="35029" y="3013335"/>
                  <a:pt x="35295" y="2950066"/>
                  <a:pt x="42673" y="2930099"/>
                </a:cubicBezTo>
                <a:cubicBezTo>
                  <a:pt x="72765" y="2876461"/>
                  <a:pt x="20837" y="2811743"/>
                  <a:pt x="43260" y="2768401"/>
                </a:cubicBezTo>
                <a:cubicBezTo>
                  <a:pt x="44784" y="2755816"/>
                  <a:pt x="43709" y="2744724"/>
                  <a:pt x="41022" y="2734617"/>
                </a:cubicBezTo>
                <a:lnTo>
                  <a:pt x="29707" y="2708118"/>
                </a:lnTo>
                <a:lnTo>
                  <a:pt x="18896" y="2704187"/>
                </a:lnTo>
                <a:lnTo>
                  <a:pt x="16157" y="2686013"/>
                </a:lnTo>
                <a:lnTo>
                  <a:pt x="0" y="2656506"/>
                </a:lnTo>
                <a:cubicBezTo>
                  <a:pt x="46275" y="2648213"/>
                  <a:pt x="-21852" y="2580542"/>
                  <a:pt x="20000" y="2589495"/>
                </a:cubicBezTo>
                <a:cubicBezTo>
                  <a:pt x="9004" y="2539865"/>
                  <a:pt x="51725" y="2561406"/>
                  <a:pt x="4503" y="2517909"/>
                </a:cubicBezTo>
                <a:cubicBezTo>
                  <a:pt x="18312" y="2426183"/>
                  <a:pt x="2043" y="2320005"/>
                  <a:pt x="38580" y="2235940"/>
                </a:cubicBezTo>
                <a:cubicBezTo>
                  <a:pt x="39530" y="2131535"/>
                  <a:pt x="31342" y="1983035"/>
                  <a:pt x="28357" y="1891475"/>
                </a:cubicBezTo>
                <a:cubicBezTo>
                  <a:pt x="18536" y="1816240"/>
                  <a:pt x="53985" y="1820215"/>
                  <a:pt x="16422" y="1754299"/>
                </a:cubicBezTo>
                <a:cubicBezTo>
                  <a:pt x="22523" y="1748800"/>
                  <a:pt x="14115" y="1712020"/>
                  <a:pt x="17619" y="1704948"/>
                </a:cubicBezTo>
                <a:lnTo>
                  <a:pt x="11875" y="1640075"/>
                </a:lnTo>
                <a:lnTo>
                  <a:pt x="10148" y="1637400"/>
                </a:lnTo>
                <a:cubicBezTo>
                  <a:pt x="6571" y="1625366"/>
                  <a:pt x="7662" y="1617809"/>
                  <a:pt x="10809" y="1612250"/>
                </a:cubicBezTo>
                <a:lnTo>
                  <a:pt x="30710" y="1498099"/>
                </a:lnTo>
                <a:lnTo>
                  <a:pt x="28832" y="1497366"/>
                </a:lnTo>
                <a:lnTo>
                  <a:pt x="25420" y="1490044"/>
                </a:lnTo>
                <a:lnTo>
                  <a:pt x="36357" y="1429750"/>
                </a:lnTo>
                <a:cubicBezTo>
                  <a:pt x="56105" y="1395764"/>
                  <a:pt x="51096" y="1348657"/>
                  <a:pt x="63323" y="1316453"/>
                </a:cubicBezTo>
                <a:cubicBezTo>
                  <a:pt x="113953" y="1206017"/>
                  <a:pt x="97314" y="1160971"/>
                  <a:pt x="167299" y="1100758"/>
                </a:cubicBezTo>
                <a:cubicBezTo>
                  <a:pt x="183322" y="1066821"/>
                  <a:pt x="207320" y="1013057"/>
                  <a:pt x="218971" y="997428"/>
                </a:cubicBezTo>
                <a:cubicBezTo>
                  <a:pt x="225661" y="983599"/>
                  <a:pt x="245059" y="996998"/>
                  <a:pt x="249304" y="969068"/>
                </a:cubicBezTo>
                <a:cubicBezTo>
                  <a:pt x="273910" y="912445"/>
                  <a:pt x="257335" y="876944"/>
                  <a:pt x="307518" y="815816"/>
                </a:cubicBezTo>
                <a:cubicBezTo>
                  <a:pt x="319844" y="734499"/>
                  <a:pt x="427269" y="648257"/>
                  <a:pt x="438631" y="588216"/>
                </a:cubicBezTo>
                <a:cubicBezTo>
                  <a:pt x="468336" y="534577"/>
                  <a:pt x="480025" y="521047"/>
                  <a:pt x="494548" y="466832"/>
                </a:cubicBezTo>
                <a:cubicBezTo>
                  <a:pt x="513994" y="444023"/>
                  <a:pt x="469014" y="421695"/>
                  <a:pt x="512985" y="406165"/>
                </a:cubicBezTo>
                <a:cubicBezTo>
                  <a:pt x="519819" y="312467"/>
                  <a:pt x="496295" y="285415"/>
                  <a:pt x="499246" y="226337"/>
                </a:cubicBezTo>
                <a:cubicBezTo>
                  <a:pt x="511217" y="180655"/>
                  <a:pt x="525793" y="85726"/>
                  <a:pt x="530694" y="51692"/>
                </a:cubicBezTo>
                <a:cubicBezTo>
                  <a:pt x="512001" y="39736"/>
                  <a:pt x="522977" y="34428"/>
                  <a:pt x="528655" y="22135"/>
                </a:cubicBezTo>
                <a:cubicBezTo>
                  <a:pt x="511506" y="14446"/>
                  <a:pt x="513258" y="7722"/>
                  <a:pt x="516964" y="1039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27d6b26557a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6900" y="1333500"/>
            <a:ext cx="5063150" cy="5331325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149" name="Google Shape;149;g27d6b26557a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908000" y="1762125"/>
            <a:ext cx="4910650" cy="3683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50" name="Google Shape;150;g27d6b26557a_0_0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6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クラスタリング結果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g27d6b26557a_0_0"/>
          <p:cNvSpPr/>
          <p:nvPr/>
        </p:nvSpPr>
        <p:spPr>
          <a:xfrm>
            <a:off x="1329350" y="4353025"/>
            <a:ext cx="293700" cy="18804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g27d6b26557a_0_0"/>
          <p:cNvSpPr/>
          <p:nvPr/>
        </p:nvSpPr>
        <p:spPr>
          <a:xfrm>
            <a:off x="1653475" y="4353025"/>
            <a:ext cx="154500" cy="1880400"/>
          </a:xfrm>
          <a:prstGeom prst="rect">
            <a:avLst/>
          </a:prstGeom>
          <a:noFill/>
          <a:ln cap="flat" cmpd="sng" w="1905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g27d6b26557a_0_0"/>
          <p:cNvSpPr/>
          <p:nvPr/>
        </p:nvSpPr>
        <p:spPr>
          <a:xfrm>
            <a:off x="1838400" y="4353025"/>
            <a:ext cx="828000" cy="1880400"/>
          </a:xfrm>
          <a:prstGeom prst="rect">
            <a:avLst/>
          </a:prstGeom>
          <a:noFill/>
          <a:ln cap="flat" cmpd="sng" w="28575">
            <a:solidFill>
              <a:srgbClr val="00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27d6b26557a_0_0"/>
          <p:cNvSpPr/>
          <p:nvPr/>
        </p:nvSpPr>
        <p:spPr>
          <a:xfrm>
            <a:off x="2735475" y="4353025"/>
            <a:ext cx="1151400" cy="1880400"/>
          </a:xfrm>
          <a:prstGeom prst="rect">
            <a:avLst/>
          </a:prstGeom>
          <a:noFill/>
          <a:ln cap="flat" cmpd="sng" w="28575">
            <a:solidFill>
              <a:srgbClr val="99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27d6b26557a_0_0"/>
          <p:cNvSpPr/>
          <p:nvPr/>
        </p:nvSpPr>
        <p:spPr>
          <a:xfrm>
            <a:off x="3955950" y="4353025"/>
            <a:ext cx="774900" cy="1880400"/>
          </a:xfrm>
          <a:prstGeom prst="rect">
            <a:avLst/>
          </a:prstGeom>
          <a:noFill/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g27d6b26557a_0_0"/>
          <p:cNvSpPr/>
          <p:nvPr/>
        </p:nvSpPr>
        <p:spPr>
          <a:xfrm>
            <a:off x="4814375" y="4353025"/>
            <a:ext cx="630900" cy="1880400"/>
          </a:xfrm>
          <a:prstGeom prst="rect">
            <a:avLst/>
          </a:prstGeom>
          <a:noFill/>
          <a:ln cap="flat" cmpd="sng" w="28575">
            <a:solidFill>
              <a:srgbClr val="EA999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7d6b26557a_0_19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7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）クラスタ</a:t>
            </a:r>
            <a:r>
              <a:rPr b="1" lang="ja-JP" sz="4000" u="sng"/>
              <a:t>ごとのデータ可視化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g27d6b26557a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876300"/>
            <a:ext cx="5760000" cy="193455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g27d6b26557a_0_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04800" y="2810850"/>
            <a:ext cx="5760000" cy="189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27d6b26557a_0_1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04800" y="4709159"/>
            <a:ext cx="5760000" cy="20895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27d6b26557a_0_1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287382" y="876300"/>
            <a:ext cx="5760000" cy="1934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g27d6b26557a_0_1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287375" y="2810851"/>
            <a:ext cx="5760000" cy="18983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g27d6b26557a_0_1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6287375" y="4709150"/>
            <a:ext cx="5760000" cy="208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7d6b26557a_0_50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8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まとめと今後の展望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27d6b26557a_0_50"/>
          <p:cNvSpPr txBox="1"/>
          <p:nvPr/>
        </p:nvSpPr>
        <p:spPr>
          <a:xfrm>
            <a:off x="1016250" y="1073025"/>
            <a:ext cx="9810600" cy="518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【まとめ】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先行研究分析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クラスター分析のコード作成(R言語)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クラスタリング結果の分析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ja-JP" sz="2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地域を特性ごとにクラスタリング</a:t>
            </a:r>
            <a:r>
              <a:rPr b="0" i="0" lang="ja-JP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することができた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【展望】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性別・年代ごとに売れる商品の傾向データを収集し、本クラスタリングに統合することで、その地域で売れる商品を明らかにしていく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ja-JP" sz="23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FULALI KYOBASHIでのアンケート</a:t>
            </a: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を開始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地域特性、顧客の好みの傾向から店舗ごとの売上予測を行う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746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Char char="●"/>
            </a:pPr>
            <a:r>
              <a:rPr b="0" i="0" lang="ja-JP" sz="2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本分析に時間要素を組み込むことで,移動販売車のシフトを作成する</a:t>
            </a:r>
            <a:endParaRPr b="0" i="0" sz="23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8262a9d4da_0_0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9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追記とお願い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g28262a9d4da_0_0"/>
          <p:cNvSpPr txBox="1"/>
          <p:nvPr/>
        </p:nvSpPr>
        <p:spPr>
          <a:xfrm>
            <a:off x="1016250" y="1396875"/>
            <a:ext cx="10642500" cy="5184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移動販売車のユーザーは</a:t>
            </a:r>
            <a:r>
              <a:rPr b="1" i="0" lang="ja-JP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男性</a:t>
            </a: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が多い傾向にある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【男性の買い物に対する意識】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「人混みが苦手」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「女性が多いと気恥ずかしい」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「商品種類が多いとどれを買うべきか分からない」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4572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→</a:t>
            </a:r>
            <a:r>
              <a:rPr b="1" i="0" lang="ja-JP" sz="25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男性は実店舗より移動販売車の方が買い物がしやすい</a:t>
            </a: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のでは？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ja-JP" sz="25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実店舗と移動販売車のデータを比較</a:t>
            </a:r>
            <a:r>
              <a:rPr b="0" i="0" lang="ja-JP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したい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8262a9d4da_0_29"/>
          <p:cNvSpPr txBox="1"/>
          <p:nvPr/>
        </p:nvSpPr>
        <p:spPr>
          <a:xfrm>
            <a:off x="774750" y="2497875"/>
            <a:ext cx="10642500" cy="35709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ja-JP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＼ ご清聴ありがとうございました ／</a:t>
            </a:r>
            <a:endParaRPr b="0" i="0" sz="2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28262a9d4da_0_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42730" y="3333150"/>
            <a:ext cx="3106550" cy="310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 txBox="1"/>
          <p:nvPr>
            <p:ph idx="1" type="body"/>
          </p:nvPr>
        </p:nvSpPr>
        <p:spPr>
          <a:xfrm>
            <a:off x="1050875" y="1428750"/>
            <a:ext cx="9810600" cy="494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01）本分析の目的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02）クラスター分析とは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03）クラスター分析の例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04）先行研究調査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05）目的変数,説明変数の決定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06）クラスタリング結果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07）クラスタごとのデータ可視化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08）まとめと今後の展望</a:t>
            </a:r>
            <a:endParaRPr sz="26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t/>
            </a:r>
            <a:endParaRPr sz="700"/>
          </a:p>
          <a:p>
            <a:pPr indent="-1270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600"/>
              <a:buNone/>
            </a:pPr>
            <a:r>
              <a:rPr lang="ja-JP" sz="2600"/>
              <a:t>09）追記とお願い</a:t>
            </a:r>
            <a:endParaRPr sz="2600"/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0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目次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d6b26557a_0_36"/>
          <p:cNvSpPr txBox="1"/>
          <p:nvPr>
            <p:ph idx="1" type="body"/>
          </p:nvPr>
        </p:nvSpPr>
        <p:spPr>
          <a:xfrm>
            <a:off x="1050879" y="1825624"/>
            <a:ext cx="9810600" cy="44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-37465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300"/>
              <a:buChar char="•"/>
            </a:pPr>
            <a:r>
              <a:rPr lang="ja-JP" sz="2300"/>
              <a:t>地域をグループ分けし、それぞれの</a:t>
            </a:r>
            <a:r>
              <a:rPr b="1" lang="ja-JP" sz="2300">
                <a:solidFill>
                  <a:srgbClr val="FF0000"/>
                </a:solidFill>
              </a:rPr>
              <a:t>グループ特性を捉える</a:t>
            </a:r>
            <a:endParaRPr b="1" sz="2300">
              <a:solidFill>
                <a:srgbClr val="FF0000"/>
              </a:solidFill>
            </a:endParaRPr>
          </a:p>
          <a:p>
            <a: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ja-JP" sz="2300"/>
              <a:t>移動販売車のルート決定要素とする</a:t>
            </a:r>
            <a:endParaRPr sz="2300"/>
          </a:p>
          <a:p>
            <a: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ja-JP" sz="2300"/>
              <a:t>販売商品の決定要素とする</a:t>
            </a:r>
            <a:endParaRPr sz="2300"/>
          </a:p>
          <a:p>
            <a:pPr indent="-228600" lvl="1" marL="9144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</a:pPr>
            <a:r>
              <a:t/>
            </a:r>
            <a:endParaRPr sz="2300"/>
          </a:p>
          <a:p>
            <a:pPr indent="-37465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300"/>
              <a:buChar char="•"/>
            </a:pPr>
            <a:r>
              <a:rPr lang="ja-JP" sz="2300"/>
              <a:t>今後本クラスターコードを活用し、目的変数を売上とし活用できるようにする</a:t>
            </a:r>
            <a:endParaRPr sz="2300"/>
          </a:p>
        </p:txBody>
      </p:sp>
      <p:sp>
        <p:nvSpPr>
          <p:cNvPr id="101" name="Google Shape;101;g27d6b26557a_0_36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1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本分析の目的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1050878" y="1825624"/>
            <a:ext cx="10287681" cy="160337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大きな集団の中から</a:t>
            </a: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似たもの同士を集めてグループに分ける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統計的な分析手法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データから</a:t>
            </a: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学習して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似たようなまとまりを作る​</a:t>
            </a:r>
            <a:endParaRPr/>
          </a:p>
        </p:txBody>
      </p:sp>
      <p:pic>
        <p:nvPicPr>
          <p:cNvPr descr="グラフィカル ユーザー インターフェイス, アプリケーション, PowerPoint&#10;&#10;自動的に生成された説明" id="107" name="Google Shape;107;p3"/>
          <p:cNvPicPr preferRelativeResize="0"/>
          <p:nvPr/>
        </p:nvPicPr>
        <p:blipFill rotWithShape="1">
          <a:blip r:embed="rId3">
            <a:alphaModFix/>
          </a:blip>
          <a:srcRect b="28648" l="35186" r="8401" t="50000"/>
          <a:stretch/>
        </p:blipFill>
        <p:spPr>
          <a:xfrm>
            <a:off x="1819445" y="3760206"/>
            <a:ext cx="7359548" cy="2535194"/>
          </a:xfrm>
          <a:prstGeom prst="rect">
            <a:avLst/>
          </a:prstGeom>
          <a:noFill/>
          <a:ln cap="flat" cmpd="sng" w="952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08" name="Google Shape;108;p3"/>
          <p:cNvSpPr txBox="1"/>
          <p:nvPr/>
        </p:nvSpPr>
        <p:spPr>
          <a:xfrm>
            <a:off x="6317673" y="6631177"/>
            <a:ext cx="4802918" cy="2154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ja-JP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「クラスター分析とは」株式会社インテージ(2023-09-11) https://www.intage.co.jp/glossary/045/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3"/>
          <p:cNvSpPr txBox="1"/>
          <p:nvPr/>
        </p:nvSpPr>
        <p:spPr>
          <a:xfrm>
            <a:off x="9178993" y="4476090"/>
            <a:ext cx="21595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ja-JP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クラスター数：3つ</a:t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3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2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クラスター分析とは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1050878" y="1073024"/>
            <a:ext cx="10287600" cy="160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クラスター数：6つ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ウォード法(分散が最小になるようにデータをまとめる)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コーヒーの消費量推移の傾向ごとにまとめた</a:t>
            </a:r>
            <a:endParaRPr/>
          </a:p>
        </p:txBody>
      </p:sp>
      <p:pic>
        <p:nvPicPr>
          <p:cNvPr id="116" name="Google Shape;11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6281" y="3259675"/>
            <a:ext cx="8559800" cy="313690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4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3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クラスター分析の例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80a4f77303_1_24"/>
          <p:cNvSpPr txBox="1"/>
          <p:nvPr>
            <p:ph idx="1" type="body"/>
          </p:nvPr>
        </p:nvSpPr>
        <p:spPr>
          <a:xfrm>
            <a:off x="1050878" y="1825624"/>
            <a:ext cx="102876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/>
              <a:t>移動販売車のユーザーをクラスタリングする際に使える要素を選定するために、</a:t>
            </a:r>
            <a:r>
              <a:rPr b="1" lang="ja-JP" sz="2800">
                <a:solidFill>
                  <a:srgbClr val="C00000"/>
                </a:solidFill>
              </a:rPr>
              <a:t>先行研究調査</a:t>
            </a:r>
            <a:r>
              <a:rPr lang="ja-JP" sz="2800"/>
              <a:t>を行った。</a:t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t/>
            </a:r>
            <a:endParaRPr sz="2800"/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400"/>
              <a:t>【参考文献】</a:t>
            </a:r>
            <a:endParaRPr sz="24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>
                <a:solidFill>
                  <a:schemeClr val="dk1"/>
                </a:solidFill>
              </a:rPr>
              <a:t>「移動販売-市場調査データ」J-Net21(2023‐09‐11)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 u="sng">
                <a:solidFill>
                  <a:schemeClr val="hlink"/>
                </a:solidFill>
                <a:hlinkClick r:id="rId3"/>
              </a:rPr>
              <a:t>https://j-net21.smrj.go.jp/startup/research/restaurant/cons-foodtruck.html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>
                <a:solidFill>
                  <a:schemeClr val="dk1"/>
                </a:solidFill>
              </a:rPr>
              <a:t>「移動型サービスの利用を中心とした生活構造に関する基礎的研究―深川市納内町の移動販売事業に注目して―」大伏,森,野</a:t>
            </a:r>
            <a:r>
              <a:rPr lang="ja-JP" sz="1100">
                <a:solidFill>
                  <a:schemeClr val="dk1"/>
                </a:solidFill>
              </a:rPr>
              <a:t>村</a:t>
            </a:r>
            <a:r>
              <a:rPr lang="ja-JP" sz="1100">
                <a:solidFill>
                  <a:schemeClr val="dk1"/>
                </a:solidFill>
              </a:rPr>
              <a:t>(2023‐09‐11)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 u="sng">
                <a:solidFill>
                  <a:schemeClr val="hlink"/>
                </a:solidFill>
                <a:hlinkClick r:id="rId4"/>
              </a:rPr>
              <a:t>https://www.researchgate.net/profile/Haruyasu-Obushi/publication/331150009_A_Basic_Study_of_the_Structure_of_Daily_Living_of_Residents_Using_the_Delivery_Service_-_Focusing_on_Mobile_Sales_in_Osamunai-cho_Fukagawa_City_in_Hokkaido_-/links/5c67ff7f4585156b570058b6/A-Basic-Study-of-the-Structure-of-Daily-Living-of-Residents-Using-the-Delivery-Service-Focusing-on-Mobile-Sales-in-Osamunai-cho-Fukagawa-City-in-Hokkaido.pdf</a:t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ja-JP" sz="1100">
                <a:solidFill>
                  <a:schemeClr val="dk1"/>
                </a:solidFill>
              </a:rPr>
              <a:t>「移動型サービスを受け入れる空間利用のあり方-都市部・郊外部における移動販売の事例調査から-」秋月,真鍋(2023‐09‐11)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ja-JP" sz="1100" u="sng">
                <a:solidFill>
                  <a:schemeClr val="hlink"/>
                </a:solidFill>
                <a:hlinkClick r:id="rId5"/>
              </a:rPr>
              <a:t>https://www.jstage.jst.go.jp/article/journalcpij/55/3/55_303/_pdf/-char/ja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>
                <a:solidFill>
                  <a:schemeClr val="dk1"/>
                </a:solidFill>
              </a:rPr>
              <a:t>「移動販売のサービス水準に着目した店舗選択に関する実証実験」谷本,土屋,長曽我部(2023‐09‐11)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ja-JP" sz="1100" u="sng">
                <a:solidFill>
                  <a:schemeClr val="hlink"/>
                </a:solidFill>
                <a:hlinkClick r:id="rId6"/>
              </a:rPr>
              <a:t>https://www.jstage.jst.go.jp/article/journalcpij/52/3/52_429/_pdf/-char/ja</a:t>
            </a:r>
            <a:endParaRPr sz="1400"/>
          </a:p>
        </p:txBody>
      </p:sp>
      <p:sp>
        <p:nvSpPr>
          <p:cNvPr id="123" name="Google Shape;123;g280a4f77303_1_24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4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先行研究調査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050875" y="920750"/>
            <a:ext cx="10287600" cy="5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商品ニーズに</a:t>
            </a: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男女で差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がある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移動販売車の商品は価格帯が高い(=</a:t>
            </a: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収入に余裕が必要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40"/>
              <a:buChar char="•"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気分転換の1つに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利用する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•"/>
            </a:pP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30代男性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が最も利用する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•"/>
            </a:pP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20代女性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は1度利用すると固定顧客になりやすい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ja-JP" sz="2800">
                <a:solidFill>
                  <a:srgbClr val="C00000"/>
                </a:solidFill>
              </a:rPr>
              <a:t>小売店舗の閉店</a:t>
            </a:r>
            <a:r>
              <a:rPr lang="ja-JP" sz="2800"/>
              <a:t>に伴い「買い物弱者支援」に用いられる</a:t>
            </a:r>
            <a:endParaRPr sz="2800"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固定店舗の閉店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は移動販売車の新規顧客獲得を促進する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ja-JP" sz="2400">
                <a:latin typeface="Arial"/>
                <a:ea typeface="Arial"/>
                <a:cs typeface="Arial"/>
                <a:sym typeface="Arial"/>
              </a:rPr>
              <a:t>(→イオン京橋店の跡地)</a:t>
            </a: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5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4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先行研究調査まとめ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6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4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先行研究調査まとめ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6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4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先行研究調査まとめ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6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4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先行研究調査まとめ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6"/>
          <p:cNvSpPr txBox="1"/>
          <p:nvPr>
            <p:ph idx="1" type="body"/>
          </p:nvPr>
        </p:nvSpPr>
        <p:spPr>
          <a:xfrm>
            <a:off x="1050875" y="920750"/>
            <a:ext cx="10287600" cy="563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t/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ja-JP" sz="2800">
                <a:latin typeface="Arial"/>
                <a:ea typeface="Arial"/>
                <a:cs typeface="Arial"/>
                <a:sym typeface="Arial"/>
              </a:rPr>
              <a:t>商品ニーズに</a:t>
            </a: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男女で差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がある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Char char="•"/>
            </a:pPr>
            <a:r>
              <a:rPr lang="ja-JP" sz="2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移動販売車の商品は価格帯が高い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(=</a:t>
            </a: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収入に余裕が必要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)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240"/>
              <a:buChar char="•"/>
            </a:pPr>
            <a:r>
              <a:rPr lang="ja-JP" sz="2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気分転換の1つに利用する</a:t>
            </a:r>
            <a:endParaRPr sz="2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•"/>
            </a:pP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30代男性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が最も利用する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240"/>
              <a:buChar char="•"/>
            </a:pPr>
            <a:r>
              <a:rPr b="1" lang="ja-JP" sz="2800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20代女性</a:t>
            </a:r>
            <a:r>
              <a:rPr lang="ja-JP" sz="2800">
                <a:latin typeface="Arial"/>
                <a:ea typeface="Arial"/>
                <a:cs typeface="Arial"/>
                <a:sym typeface="Arial"/>
              </a:rPr>
              <a:t>は1度利用すると固定顧客になりやすい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SzPts val="2800"/>
              <a:buChar char="•"/>
            </a:pPr>
            <a:r>
              <a:rPr b="1" lang="ja-JP" sz="2800">
                <a:solidFill>
                  <a:srgbClr val="C00000"/>
                </a:solidFill>
              </a:rPr>
              <a:t>小売店舗の閉店</a:t>
            </a:r>
            <a:r>
              <a:rPr lang="ja-JP" sz="2800">
                <a:solidFill>
                  <a:srgbClr val="D9D9D9"/>
                </a:solidFill>
              </a:rPr>
              <a:t>に伴い「買い物弱者支援」に用いられる</a:t>
            </a:r>
            <a:endParaRPr sz="2800">
              <a:solidFill>
                <a:srgbClr val="D9D9D9"/>
              </a:solidFill>
            </a:endParaRPr>
          </a:p>
          <a:p>
            <a:pPr indent="-228600" lvl="0" marL="2286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D9D9D9"/>
              </a:buClr>
              <a:buSzPts val="2800"/>
              <a:buChar char="•"/>
            </a:pPr>
            <a:r>
              <a:rPr b="1" lang="ja-JP" sz="2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固定店舗の閉店</a:t>
            </a:r>
            <a:r>
              <a:rPr lang="ja-JP" sz="2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は移動販売車の新規顧客獲得を促進する</a:t>
            </a:r>
            <a:endParaRPr sz="2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rPr lang="ja-JP" sz="28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r>
              <a:rPr lang="ja-JP" sz="24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(→イオン京橋店の跡地)</a:t>
            </a:r>
            <a:endParaRPr sz="28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1050878" y="1301749"/>
            <a:ext cx="10287600" cy="473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ja-JP" sz="2800">
                <a:solidFill>
                  <a:schemeClr val="dk1"/>
                </a:solidFill>
              </a:rPr>
              <a:t>目的変数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ja-JP" sz="2800">
                <a:solidFill>
                  <a:schemeClr val="dk1"/>
                </a:solidFill>
              </a:rPr>
              <a:t>大阪市内の区（計24区）</a:t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40"/>
              <a:buNone/>
            </a:pPr>
            <a:r>
              <a:rPr lang="ja-JP" sz="2800">
                <a:solidFill>
                  <a:schemeClr val="dk1"/>
                </a:solidFill>
              </a:rPr>
              <a:t>説明変数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>
                <a:solidFill>
                  <a:schemeClr val="dk1"/>
                </a:solidFill>
              </a:rPr>
              <a:t>男女比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年代</a:t>
            </a:r>
            <a:r>
              <a:rPr lang="ja-JP" sz="2800">
                <a:solidFill>
                  <a:schemeClr val="dk1"/>
                </a:solidFill>
              </a:rPr>
              <a:t>比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収入</a:t>
            </a:r>
            <a:r>
              <a:rPr lang="ja-JP" sz="2800">
                <a:solidFill>
                  <a:schemeClr val="dk1"/>
                </a:solidFill>
              </a:rPr>
              <a:t>(提供して頂きたい)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車保有率</a:t>
            </a:r>
            <a:endParaRPr sz="28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ja-JP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小売り</a:t>
            </a:r>
            <a:r>
              <a:rPr lang="ja-JP" sz="2800">
                <a:solidFill>
                  <a:schemeClr val="dk1"/>
                </a:solidFill>
              </a:rPr>
              <a:t>売上合計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rgbClr val="262626"/>
              </a:buClr>
              <a:buSzPts val="2240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304804" y="-142874"/>
            <a:ext cx="98106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09725" spcFirstLastPara="1" rIns="109725" wrap="square" tIns="1097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Arial"/>
              <a:buNone/>
            </a:pP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0</a:t>
            </a:r>
            <a:r>
              <a:rPr b="1" lang="ja-JP" sz="4000" u="sng"/>
              <a:t>5</a:t>
            </a:r>
            <a:r>
              <a:rPr b="1" lang="ja-JP" sz="4000" u="sng">
                <a:latin typeface="Arial"/>
                <a:ea typeface="Arial"/>
                <a:cs typeface="Arial"/>
                <a:sym typeface="Arial"/>
              </a:rPr>
              <a:t>）</a:t>
            </a:r>
            <a:r>
              <a:rPr b="1" lang="ja-JP" sz="4000" u="sng"/>
              <a:t>目的変数,説明変数の決定</a:t>
            </a:r>
            <a:endParaRPr b="1" sz="4000" u="sng">
              <a:highlight>
                <a:srgbClr val="FFFF00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chiveVTI">
  <a:themeElements>
    <a:clrScheme name="Office">
      <a:dk1>
        <a:srgbClr val="000000"/>
      </a:dk1>
      <a:lt1>
        <a:srgbClr val="FFFFFF"/>
      </a:lt1>
      <a:dk2>
        <a:srgbClr val="1D242E"/>
      </a:dk2>
      <a:lt2>
        <a:srgbClr val="F2F1F1"/>
      </a:lt2>
      <a:accent1>
        <a:srgbClr val="4472C4"/>
      </a:accent1>
      <a:accent2>
        <a:srgbClr val="ED7D31"/>
      </a:accent2>
      <a:accent3>
        <a:srgbClr val="A3A3A3"/>
      </a:accent3>
      <a:accent4>
        <a:srgbClr val="CF9B00"/>
      </a:accent4>
      <a:accent5>
        <a:srgbClr val="5B9BD5"/>
      </a:accent5>
      <a:accent6>
        <a:srgbClr val="70AD47"/>
      </a:accent6>
      <a:hlink>
        <a:srgbClr val="D26012"/>
      </a:hlink>
      <a:folHlink>
        <a:srgbClr val="9A587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2023-09-11T04:41:56Z</dcterms:created>
  <dc:creator>白川桃子</dc:creator>
</cp:coreProperties>
</file>