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handoutMasterIdLst>
    <p:handoutMasterId r:id="rId17"/>
  </p:handoutMasterIdLst>
  <p:sldIdLst>
    <p:sldId id="256" r:id="rId2"/>
    <p:sldId id="286" r:id="rId3"/>
    <p:sldId id="376" r:id="rId4"/>
    <p:sldId id="287" r:id="rId5"/>
    <p:sldId id="461" r:id="rId6"/>
    <p:sldId id="463" r:id="rId7"/>
    <p:sldId id="465" r:id="rId8"/>
    <p:sldId id="470" r:id="rId9"/>
    <p:sldId id="471" r:id="rId10"/>
    <p:sldId id="473" r:id="rId11"/>
    <p:sldId id="466" r:id="rId12"/>
    <p:sldId id="467" r:id="rId13"/>
    <p:sldId id="468" r:id="rId14"/>
    <p:sldId id="272" r:id="rId15"/>
  </p:sldIdLst>
  <p:sldSz cx="12192000" cy="6858000"/>
  <p:notesSz cx="6858000" cy="9144000"/>
  <p:embeddedFontLst>
    <p:embeddedFont>
      <p:font typeface="Gilroy" panose="02010600030101010101" charset="0"/>
      <p:regular r:id="rId18"/>
    </p:embeddedFont>
    <p:embeddedFont>
      <p:font typeface="Hubot-Sans Black Wide" panose="02010600030101010101" charset="0"/>
      <p:bold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385" userDrawn="1">
          <p15:clr>
            <a:srgbClr val="A4A3A4"/>
          </p15:clr>
        </p15:guide>
        <p15:guide id="5" orient="horz" pos="432"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9" autoAdjust="0"/>
    <p:restoredTop sz="96066" autoAdjust="0"/>
  </p:normalViewPr>
  <p:slideViewPr>
    <p:cSldViewPr snapToGrid="0" showGuides="1">
      <p:cViewPr varScale="1">
        <p:scale>
          <a:sx n="105" d="100"/>
          <a:sy n="105" d="100"/>
        </p:scale>
        <p:origin x="60" y="80"/>
      </p:cViewPr>
      <p:guideLst>
        <p:guide orient="horz" pos="2160"/>
        <p:guide pos="3840"/>
        <p:guide pos="417"/>
        <p:guide pos="7385"/>
        <p:guide orient="horz" pos="432"/>
        <p:guide orient="horz"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2024-09-20</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2024-09-20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SG" altLang="en-US" dirty="0"/>
          </a:p>
        </p:txBody>
      </p:sp>
      <p:sp>
        <p:nvSpPr>
          <p:cNvPr id="4" name="灯片编号占位符 3"/>
          <p:cNvSpPr>
            <a:spLocks noGrp="1"/>
          </p:cNvSpPr>
          <p:nvPr>
            <p:ph type="sldNum" sz="quarter" idx="5"/>
          </p:nvPr>
        </p:nvSpPr>
        <p:spPr/>
        <p:txBody>
          <a:bodyPr/>
          <a:lstStyle/>
          <a:p>
            <a:fld id="{F64956E8-4224-45C2-81D7-F68AB80D6E6A}" type="slidenum">
              <a:rPr lang="zh-CN" altLang="en-US" smtClean="0"/>
              <a:t>8</a:t>
            </a:fld>
            <a:endParaRPr lang="zh-CN" altLang="en-US"/>
          </a:p>
        </p:txBody>
      </p:sp>
    </p:spTree>
    <p:extLst>
      <p:ext uri="{BB962C8B-B14F-4D97-AF65-F5344CB8AC3E}">
        <p14:creationId xmlns:p14="http://schemas.microsoft.com/office/powerpoint/2010/main" val="378606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数据要有特征值。</a:t>
            </a:r>
            <a:endParaRPr lang="zh-SG" altLang="en-US"/>
          </a:p>
        </p:txBody>
      </p:sp>
      <p:sp>
        <p:nvSpPr>
          <p:cNvPr id="4" name="灯片编号占位符 3"/>
          <p:cNvSpPr>
            <a:spLocks noGrp="1"/>
          </p:cNvSpPr>
          <p:nvPr>
            <p:ph type="sldNum" sz="quarter" idx="5"/>
          </p:nvPr>
        </p:nvSpPr>
        <p:spPr/>
        <p:txBody>
          <a:bodyPr/>
          <a:lstStyle/>
          <a:p>
            <a:fld id="{F64956E8-4224-45C2-81D7-F68AB80D6E6A}" type="slidenum">
              <a:rPr lang="zh-CN" altLang="en-US" smtClean="0"/>
              <a:t>12</a:t>
            </a:fld>
            <a:endParaRPr lang="zh-CN" altLang="en-US"/>
          </a:p>
        </p:txBody>
      </p:sp>
    </p:spTree>
    <p:extLst>
      <p:ext uri="{BB962C8B-B14F-4D97-AF65-F5344CB8AC3E}">
        <p14:creationId xmlns:p14="http://schemas.microsoft.com/office/powerpoint/2010/main" val="98406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2024-09-20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hamini.rajakumaran@xmu.edu.m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p>
          <a:p>
            <a:pPr fontAlgn="ctr"/>
            <a:r>
              <a:rPr lang="en-MY" altLang="en-US" sz="4800" b="0" i="0" dirty="0">
                <a:solidFill>
                  <a:srgbClr val="7030A0"/>
                </a:solidFill>
                <a:latin typeface="+mj-lt"/>
                <a:ea typeface="Gilroy" panose="00000400000000000000" charset="0"/>
              </a:rPr>
              <a:t>SOF106</a:t>
            </a: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583565"/>
          </a:xfrm>
          <a:prstGeom prst="rect">
            <a:avLst/>
          </a:prstGeom>
          <a:noFill/>
          <a:ln>
            <a:solidFill>
              <a:schemeClr val="accent1"/>
            </a:solidFill>
          </a:ln>
        </p:spPr>
        <p:txBody>
          <a:bodyPr wrap="square">
            <a:spAutoFit/>
          </a:bodyPr>
          <a:lstStyle/>
          <a:p>
            <a:pPr algn="ctr"/>
            <a:r>
              <a:rPr lang="en-MY" altLang="zh-CN" sz="3200" b="1" dirty="0">
                <a:solidFill>
                  <a:srgbClr val="7030A0"/>
                </a:solidFill>
              </a:rPr>
              <a:t>LAB INTRODUCTION</a:t>
            </a: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3"/>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p>
        </p:txBody>
      </p:sp>
      <p:pic>
        <p:nvPicPr>
          <p:cNvPr id="2" name="Picture 1"/>
          <p:cNvPicPr/>
          <p:nvPr/>
        </p:nvPicPr>
        <p:blipFill>
          <a:blip r:embed="rId4"/>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INSTALLING WEKA</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6" name="Title 1"/>
          <p:cNvSpPr>
            <a:spLocks noGrp="1"/>
          </p:cNvSpPr>
          <p:nvPr/>
        </p:nvSpPr>
        <p:spPr>
          <a:xfrm>
            <a:off x="477520" y="1332230"/>
            <a:ext cx="9144000" cy="7429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MY" altLang="en-US" sz="2400" dirty="0"/>
              <a:t>Tools to install : </a:t>
            </a:r>
          </a:p>
        </p:txBody>
      </p:sp>
      <p:pic>
        <p:nvPicPr>
          <p:cNvPr id="8" name="Picture 7"/>
          <p:cNvPicPr>
            <a:picLocks noChangeAspect="1"/>
          </p:cNvPicPr>
          <p:nvPr/>
        </p:nvPicPr>
        <p:blipFill>
          <a:blip r:embed="rId3"/>
          <a:stretch>
            <a:fillRect/>
          </a:stretch>
        </p:blipFill>
        <p:spPr>
          <a:xfrm>
            <a:off x="4361180" y="1407795"/>
            <a:ext cx="5496560" cy="3935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330" y="1086485"/>
            <a:ext cx="11550650" cy="424624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indent="0">
              <a:buNone/>
            </a:pPr>
            <a:r>
              <a:rPr lang="en-US" sz="1800">
                <a:sym typeface="+mn-ea"/>
              </a:rPr>
              <a:t>Require declarations of </a:t>
            </a:r>
            <a:r>
              <a:rPr lang="en-US" sz="1800">
                <a:latin typeface="Courier New" panose="02070309020205020404" pitchFamily="49" charset="0"/>
                <a:cs typeface="Courier New" panose="02070309020205020404" pitchFamily="49" charset="0"/>
                <a:sym typeface="+mn-ea"/>
              </a:rPr>
              <a:t>@RELATION, @ATTRIBUTE and @DATA</a:t>
            </a:r>
            <a:endParaRPr lang="en-US" sz="1800"/>
          </a:p>
          <a:p>
            <a:pPr indent="0">
              <a:buNone/>
            </a:pPr>
            <a:r>
              <a:rPr lang="en-US" sz="1800">
                <a:latin typeface="Courier New" panose="02070309020205020404" pitchFamily="49" charset="0"/>
                <a:cs typeface="Courier New" panose="02070309020205020404" pitchFamily="49" charset="0"/>
                <a:sym typeface="+mn-ea"/>
              </a:rPr>
              <a:t>@RELATION declaration associates a name with the dataset</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@RELATION &lt;relation-name&gt;</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@ATTRIBUTE declaration specifies the name and type of an attribute</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@ATTRIBUTE &lt;attribute-name&gt; &lt;datatype&gt;</a:t>
            </a:r>
            <a:endParaRPr lang="en-US" sz="1800">
              <a:latin typeface="Courier New" panose="02070309020205020404" pitchFamily="49" charset="0"/>
              <a:cs typeface="Courier New" panose="02070309020205020404" pitchFamily="49" charset="0"/>
            </a:endParaRPr>
          </a:p>
          <a:p>
            <a:pPr indent="0">
              <a:buNone/>
            </a:pPr>
            <a:r>
              <a:rPr lang="en-US" sz="1800">
                <a:sym typeface="+mn-ea"/>
              </a:rPr>
              <a:t>Datatype can be numeric, nominal, string or date</a:t>
            </a:r>
            <a:endParaRPr lang="en-US" sz="1800"/>
          </a:p>
          <a:p>
            <a:pPr indent="0">
              <a:buNone/>
            </a:pPr>
            <a:r>
              <a:rPr lang="en-US" sz="1800">
                <a:latin typeface="Courier New" panose="02070309020205020404" pitchFamily="49" charset="0"/>
                <a:cs typeface="Courier New" panose="02070309020205020404" pitchFamily="49" charset="0"/>
                <a:sym typeface="+mn-ea"/>
              </a:rPr>
              <a:t>@ATTRIBUTE sepallength NUMERIC</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@ATTRIBUTE petalwidth NUMERIC</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@ATTRIBUTE class {Setosa,Versicolor,Virginica}</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@DATA declaration is a single line denoting the start of the data</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segment</a:t>
            </a:r>
            <a:endParaRPr lang="en-US" sz="1800">
              <a:latin typeface="Courier New" panose="02070309020205020404" pitchFamily="49" charset="0"/>
              <a:cs typeface="Courier New" panose="02070309020205020404" pitchFamily="49" charset="0"/>
            </a:endParaRPr>
          </a:p>
          <a:p>
            <a:pPr indent="0">
              <a:buNone/>
            </a:pPr>
            <a:r>
              <a:rPr lang="en-US" sz="1800">
                <a:sym typeface="+mn-ea"/>
              </a:rPr>
              <a:t>Missing values are represented by ?</a:t>
            </a:r>
            <a:endParaRPr lang="en-US" sz="1800"/>
          </a:p>
          <a:p>
            <a:pPr indent="0">
              <a:buNone/>
            </a:pPr>
            <a:r>
              <a:rPr lang="en-US" sz="1800">
                <a:latin typeface="Courier New" panose="02070309020205020404" pitchFamily="49" charset="0"/>
                <a:cs typeface="Courier New" panose="02070309020205020404" pitchFamily="49" charset="0"/>
                <a:sym typeface="+mn-ea"/>
              </a:rPr>
              <a:t>@DATA</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1.4, 0.2, Setosa</a:t>
            </a:r>
            <a:endParaRPr lang="en-US" sz="1800">
              <a:latin typeface="Courier New" panose="02070309020205020404" pitchFamily="49" charset="0"/>
              <a:cs typeface="Courier New" panose="02070309020205020404" pitchFamily="49" charset="0"/>
            </a:endParaRPr>
          </a:p>
          <a:p>
            <a:pPr indent="0">
              <a:buNone/>
            </a:pPr>
            <a:r>
              <a:rPr lang="en-US" sz="1800">
                <a:latin typeface="Courier New" panose="02070309020205020404" pitchFamily="49" charset="0"/>
                <a:cs typeface="Courier New" panose="02070309020205020404" pitchFamily="49" charset="0"/>
                <a:sym typeface="+mn-ea"/>
              </a:rPr>
              <a:t>1.4, ?, Versicolor</a:t>
            </a:r>
            <a:endParaRPr lang="en-US" sz="1800"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INTRODUCING WEKA - .arff (data set)</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INTRODUCING WEKA </a:t>
            </a:r>
          </a:p>
        </p:txBody>
      </p:sp>
      <p:pic>
        <p:nvPicPr>
          <p:cNvPr id="9" name="Picture 8"/>
          <p:cNvPicPr/>
          <p:nvPr/>
        </p:nvPicPr>
        <p:blipFill>
          <a:blip r:embed="rId3"/>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8" name="Content Placeholder 7"/>
          <p:cNvPicPr>
            <a:picLocks noGrp="1" noChangeAspect="1"/>
          </p:cNvPicPr>
          <p:nvPr>
            <p:ph idx="1"/>
          </p:nvPr>
        </p:nvPicPr>
        <p:blipFill>
          <a:blip r:embed="rId4"/>
          <a:stretch>
            <a:fillRect/>
          </a:stretch>
        </p:blipFill>
        <p:spPr>
          <a:xfrm>
            <a:off x="887095" y="1139190"/>
            <a:ext cx="861568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INTRODUCING WEKA </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4" name="Content Placeholder 3"/>
          <p:cNvSpPr>
            <a:spLocks noGrp="1"/>
          </p:cNvSpPr>
          <p:nvPr>
            <p:ph idx="1"/>
          </p:nvPr>
        </p:nvSpPr>
        <p:spPr>
          <a:xfrm>
            <a:off x="449580" y="1241425"/>
            <a:ext cx="10515600" cy="4351338"/>
          </a:xfrm>
        </p:spPr>
        <p:txBody>
          <a:bodyPr/>
          <a:lstStyle/>
          <a:p>
            <a:r>
              <a:rPr lang="en-MY" altLang="en-US"/>
              <a:t>  Let’s use a sample data through Weka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213995" y="12446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3" name="文本框 28"/>
          <p:cNvSpPr txBox="1"/>
          <p:nvPr/>
        </p:nvSpPr>
        <p:spPr>
          <a:xfrm>
            <a:off x="664845" y="2339975"/>
            <a:ext cx="10781030" cy="1383665"/>
          </a:xfrm>
          <a:prstGeom prst="rect">
            <a:avLst/>
          </a:prstGeom>
          <a:noFill/>
        </p:spPr>
        <p:txBody>
          <a:bodyPr wrap="square">
            <a:spAutoFit/>
          </a:bodyPr>
          <a:lstStyle/>
          <a:p>
            <a:pPr marL="285750" indent="-285750">
              <a:buFont typeface="Arial" panose="020B0604020202020204" pitchFamily="34" charset="0"/>
              <a:buChar char="•"/>
            </a:pPr>
            <a:r>
              <a:rPr lang="en-MY" altLang="en-US" sz="2800">
                <a:sym typeface="+mn-ea"/>
              </a:rPr>
              <a:t>Course Overview (Lab)</a:t>
            </a:r>
            <a:endParaRPr lang="en-MY" altLang="en-US" sz="2800"/>
          </a:p>
          <a:p>
            <a:pPr marL="285750" indent="-285750">
              <a:buFont typeface="Arial" panose="020B0604020202020204" pitchFamily="34" charset="0"/>
              <a:buChar char="•"/>
            </a:pPr>
            <a:r>
              <a:rPr lang="en-MY" altLang="en-US" sz="2800">
                <a:sym typeface="+mn-ea"/>
              </a:rPr>
              <a:t>Installation of Machine Learning Software (all other subfiles)</a:t>
            </a:r>
            <a:endParaRPr lang="en-MY" altLang="en-US" sz="2800"/>
          </a:p>
          <a:p>
            <a:pPr marL="285750" indent="-285750">
              <a:buFont typeface="Arial" panose="020B0604020202020204" pitchFamily="34" charset="0"/>
              <a:buChar char="•"/>
            </a:pPr>
            <a:r>
              <a:rPr lang="en-MY" altLang="en-US" sz="2800">
                <a:sym typeface="+mn-ea"/>
              </a:rPr>
              <a:t>Introduction of the Software (example with data)</a:t>
            </a:r>
            <a:endParaRPr lang="en-MY" altLang="en-US" sz="2800" b="0" i="0" dirty="0">
              <a:solidFill>
                <a:schemeClr val="accent4">
                  <a:lumMod val="75000"/>
                </a:schemeClr>
              </a:solidFill>
              <a:latin typeface="+mj-lt"/>
              <a:ea typeface="Gilroy" panose="00000400000000000000"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330" y="1086485"/>
            <a:ext cx="11550650" cy="341503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lvl="1" indent="0">
              <a:lnSpc>
                <a:spcPct val="150000"/>
              </a:lnSpc>
              <a:buFont typeface="Arial" panose="020B0604020202020204" pitchFamily="34" charset="0"/>
              <a:buNone/>
            </a:pPr>
            <a:r>
              <a:rPr lang="en-US" dirty="0">
                <a:solidFill>
                  <a:schemeClr val="tx1"/>
                </a:solidFill>
                <a:sym typeface="+mn-ea"/>
              </a:rPr>
              <a:t>A variety of teaching and learning strategies are used throughout the course</a:t>
            </a:r>
            <a:r>
              <a:rPr lang="en-MY" altLang="en-US" dirty="0">
                <a:solidFill>
                  <a:schemeClr val="tx1"/>
                </a:solidFill>
                <a:sym typeface="+mn-ea"/>
              </a:rPr>
              <a:t> for lab</a:t>
            </a:r>
            <a:r>
              <a:rPr lang="en-US" dirty="0">
                <a:solidFill>
                  <a:schemeClr val="tx1"/>
                </a:solidFill>
                <a:sym typeface="+mn-ea"/>
              </a:rPr>
              <a:t>, including:</a:t>
            </a:r>
            <a:endParaRPr lang="en-US" dirty="0">
              <a:solidFill>
                <a:schemeClr val="tx1"/>
              </a:solidFill>
            </a:endParaRPr>
          </a:p>
          <a:p>
            <a:pPr lvl="1" indent="0">
              <a:lnSpc>
                <a:spcPct val="150000"/>
              </a:lnSpc>
              <a:buFont typeface="Arial" panose="020B0604020202020204" pitchFamily="34" charset="0"/>
              <a:buNone/>
            </a:pPr>
            <a:endParaRPr lang="en-US" dirty="0">
              <a:solidFill>
                <a:schemeClr val="tx1"/>
              </a:solidFill>
            </a:endParaRPr>
          </a:p>
          <a:p>
            <a:pPr marL="285750" indent="-285750">
              <a:lnSpc>
                <a:spcPct val="150000"/>
              </a:lnSpc>
              <a:buFont typeface="Arial" panose="020B0604020202020204" pitchFamily="34" charset="0"/>
              <a:buChar char="•"/>
            </a:pPr>
            <a:r>
              <a:rPr lang="en-MY" altLang="en-US" sz="1800" dirty="0">
                <a:solidFill>
                  <a:schemeClr val="tx1"/>
                </a:solidFill>
                <a:sym typeface="+mn-ea"/>
              </a:rPr>
              <a:t>Tutorial</a:t>
            </a:r>
            <a:endParaRPr lang="en-US" sz="1800" dirty="0">
              <a:solidFill>
                <a:schemeClr val="tx1"/>
              </a:solidFill>
            </a:endParaRPr>
          </a:p>
          <a:p>
            <a:pPr marL="285750" indent="-285750">
              <a:lnSpc>
                <a:spcPct val="150000"/>
              </a:lnSpc>
              <a:buFont typeface="Arial" panose="020B0604020202020204" pitchFamily="34" charset="0"/>
              <a:buChar char="•"/>
            </a:pPr>
            <a:r>
              <a:rPr lang="en-US" sz="1800" dirty="0">
                <a:solidFill>
                  <a:schemeClr val="tx1"/>
                </a:solidFill>
                <a:sym typeface="+mn-ea"/>
              </a:rPr>
              <a:t>P</a:t>
            </a:r>
            <a:r>
              <a:rPr lang="en-MY" altLang="en-US" sz="1800" dirty="0">
                <a:solidFill>
                  <a:schemeClr val="tx1"/>
                </a:solidFill>
                <a:sym typeface="+mn-ea"/>
              </a:rPr>
              <a:t>owerpoint/PDF</a:t>
            </a:r>
            <a:r>
              <a:rPr lang="en-US" sz="1800" dirty="0">
                <a:solidFill>
                  <a:schemeClr val="tx1"/>
                </a:solidFill>
                <a:sym typeface="+mn-ea"/>
              </a:rPr>
              <a:t> will be uploaded time to time using Moodle platform.</a:t>
            </a:r>
            <a:endParaRPr lang="en-US" sz="1800" dirty="0">
              <a:solidFill>
                <a:schemeClr val="tx1"/>
              </a:solidFill>
            </a:endParaRPr>
          </a:p>
          <a:p>
            <a:pPr marL="285750" indent="-285750">
              <a:lnSpc>
                <a:spcPct val="150000"/>
              </a:lnSpc>
              <a:buFont typeface="Arial" panose="020B0604020202020204" pitchFamily="34" charset="0"/>
              <a:buChar char="•"/>
            </a:pPr>
            <a:r>
              <a:rPr lang="en-US" sz="1800" dirty="0">
                <a:solidFill>
                  <a:schemeClr val="tx1"/>
                </a:solidFill>
                <a:sym typeface="+mn-ea"/>
              </a:rPr>
              <a:t>Chats through Microsoft Team and update extra materials during class. </a:t>
            </a:r>
            <a:endParaRPr lang="en-US" sz="1800" dirty="0">
              <a:solidFill>
                <a:schemeClr val="tx1"/>
              </a:solidFill>
            </a:endParaRPr>
          </a:p>
          <a:p>
            <a:pPr marL="285750" indent="-285750">
              <a:lnSpc>
                <a:spcPct val="150000"/>
              </a:lnSpc>
              <a:buFont typeface="Arial" panose="020B0604020202020204" pitchFamily="34" charset="0"/>
              <a:buChar char="•"/>
            </a:pPr>
            <a:r>
              <a:rPr lang="en-US" sz="1800" dirty="0">
                <a:solidFill>
                  <a:schemeClr val="tx1"/>
                </a:solidFill>
                <a:sym typeface="+mn-ea"/>
              </a:rPr>
              <a:t>Consultations with lecturer whenever you need assistance (Fix your appointment through email</a:t>
            </a:r>
            <a:r>
              <a:rPr lang="en-MY" altLang="en-US" sz="1800" dirty="0">
                <a:solidFill>
                  <a:schemeClr val="tx1"/>
                </a:solidFill>
                <a:sym typeface="+mn-ea"/>
              </a:rPr>
              <a:t> (</a:t>
            </a:r>
            <a:r>
              <a:rPr lang="en-MY" altLang="en-US" sz="1800" b="1" dirty="0">
                <a:solidFill>
                  <a:schemeClr val="tx1"/>
                </a:solidFill>
                <a:sym typeface="+mn-ea"/>
              </a:rPr>
              <a:t>shamini.rajakumaran@xmu.edu.my</a:t>
            </a:r>
            <a:r>
              <a:rPr lang="en-MY" altLang="en-US" sz="1800" dirty="0">
                <a:solidFill>
                  <a:schemeClr val="tx1"/>
                </a:solidFill>
                <a:sym typeface="+mn-ea"/>
              </a:rPr>
              <a:t>)</a:t>
            </a:r>
            <a:r>
              <a:rPr lang="en-US" sz="1800" dirty="0">
                <a:solidFill>
                  <a:schemeClr val="tx1"/>
                </a:solidFill>
                <a:sym typeface="+mn-ea"/>
              </a:rPr>
              <a:t>).</a:t>
            </a:r>
            <a:endParaRPr lang="en-US" sz="1800" dirty="0">
              <a:solidFill>
                <a:schemeClr val="tx1"/>
              </a:solidFill>
            </a:endParaRPr>
          </a:p>
          <a:p>
            <a:pPr lvl="1" indent="0">
              <a:lnSpc>
                <a:spcPct val="150000"/>
              </a:lnSpc>
              <a:buFont typeface="Arial" panose="020B0604020202020204" pitchFamily="34" charset="0"/>
              <a:buNone/>
            </a:pPr>
            <a:r>
              <a:rPr lang="en-US" dirty="0">
                <a:solidFill>
                  <a:schemeClr val="tx1"/>
                </a:solidFill>
                <a:sym typeface="+mn-ea"/>
              </a:rPr>
              <a:t>										</a:t>
            </a:r>
            <a:endParaRPr lang="en-US" altLang="en-US"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TEACHING TEMPLATE</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330" y="1086485"/>
            <a:ext cx="11550650" cy="352298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eaLnBrk="1" fontAlgn="auto" hangingPunct="1">
              <a:spcBef>
                <a:spcPts val="0"/>
              </a:spcBef>
              <a:spcAft>
                <a:spcPts val="0"/>
              </a:spcAft>
            </a:pPr>
            <a:r>
              <a:rPr lang="en-US" sz="1800" b="1" dirty="0">
                <a:solidFill>
                  <a:schemeClr val="accent1">
                    <a:lumMod val="75000"/>
                  </a:schemeClr>
                </a:solidFill>
                <a:sym typeface="+mn-ea"/>
              </a:rPr>
              <a:t>PART 1: Introduction to artificial intelligence</a:t>
            </a:r>
            <a:endParaRPr lang="en-MY"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2: Problem solving and search technology</a:t>
            </a:r>
            <a:endParaRPr lang="en-MY"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3: Graph Search Strategies</a:t>
            </a:r>
            <a:endParaRPr lang="en-US"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4: Evolutionary search</a:t>
            </a:r>
            <a:endParaRPr lang="en-US"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5: Swarm Intelligence</a:t>
            </a:r>
            <a:endParaRPr lang="en-MY"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6: Memetic algorithms </a:t>
            </a:r>
            <a:endParaRPr lang="en-US"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7: Machine learning</a:t>
            </a:r>
            <a:endParaRPr lang="en-US"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8: Artificial Neural Network</a:t>
            </a:r>
            <a:endParaRPr lang="en-US" sz="1800" b="1" dirty="0">
              <a:solidFill>
                <a:schemeClr val="accent1">
                  <a:lumMod val="75000"/>
                </a:schemeClr>
              </a:solidFill>
              <a:latin typeface="+mn-lt"/>
            </a:endParaRPr>
          </a:p>
          <a:p>
            <a:pPr eaLnBrk="1" fontAlgn="auto" hangingPunct="1">
              <a:spcBef>
                <a:spcPts val="0"/>
              </a:spcBef>
              <a:spcAft>
                <a:spcPts val="0"/>
              </a:spcAft>
            </a:pPr>
            <a:r>
              <a:rPr lang="en-US" sz="1800" b="1" dirty="0">
                <a:solidFill>
                  <a:schemeClr val="accent1">
                    <a:lumMod val="75000"/>
                  </a:schemeClr>
                </a:solidFill>
                <a:sym typeface="+mn-ea"/>
              </a:rPr>
              <a:t>PART 9: Data mining and knowledge discovery</a:t>
            </a:r>
          </a:p>
          <a:p>
            <a:pPr eaLnBrk="1" fontAlgn="auto" hangingPunct="1">
              <a:spcBef>
                <a:spcPts val="0"/>
              </a:spcBef>
              <a:spcAft>
                <a:spcPts val="0"/>
              </a:spcAft>
            </a:pPr>
            <a:endParaRPr lang="en-US" altLang="en-US" b="1" dirty="0">
              <a:solidFill>
                <a:schemeClr val="tx1"/>
              </a:solidFill>
              <a:cs typeface="+mn-lt"/>
              <a:sym typeface="+mn-ea"/>
            </a:endParaRPr>
          </a:p>
          <a:p>
            <a:pPr eaLnBrk="1" fontAlgn="auto" hangingPunct="1">
              <a:spcBef>
                <a:spcPts val="0"/>
              </a:spcBef>
              <a:spcAft>
                <a:spcPts val="0"/>
              </a:spcAft>
            </a:pPr>
            <a:endParaRPr lang="en-US" altLang="en-US" b="1" dirty="0">
              <a:solidFill>
                <a:schemeClr val="tx1"/>
              </a:solidFill>
              <a:cs typeface="+mn-lt"/>
              <a:sym typeface="+mn-ea"/>
            </a:endParaRPr>
          </a:p>
          <a:p>
            <a:pPr eaLnBrk="1" fontAlgn="auto" hangingPunct="1">
              <a:spcBef>
                <a:spcPts val="0"/>
              </a:spcBef>
              <a:spcAft>
                <a:spcPts val="0"/>
              </a:spcAft>
            </a:pPr>
            <a:r>
              <a:rPr lang="en-MY" altLang="en-US" sz="2000" b="1">
                <a:sym typeface="+mn-ea"/>
              </a:rPr>
              <a:t>Your lab class will be simultaneous with the course sylabbus</a:t>
            </a:r>
            <a:endParaRPr lang="en-MY" altLang="en-US" sz="2000" b="1"/>
          </a:p>
          <a:p>
            <a:pPr eaLnBrk="1" fontAlgn="auto" hangingPunct="1">
              <a:spcBef>
                <a:spcPts val="0"/>
              </a:spcBef>
              <a:spcAft>
                <a:spcPts val="0"/>
              </a:spcAft>
            </a:pPr>
            <a:endParaRPr lang="en-MY" altLang="en-US" sz="2000"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COURSE SYLABBUS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330" y="1086485"/>
            <a:ext cx="11550650" cy="289179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eaLnBrk="1" fontAlgn="auto" hangingPunct="1">
              <a:spcBef>
                <a:spcPts val="0"/>
              </a:spcBef>
              <a:spcAft>
                <a:spcPts val="0"/>
              </a:spcAft>
            </a:pPr>
            <a:r>
              <a:rPr lang="en-US" sz="1800" dirty="0">
                <a:solidFill>
                  <a:schemeClr val="tx1"/>
                </a:solidFill>
                <a:sym typeface="+mn-ea"/>
              </a:rPr>
              <a:t>You can contact me through : </a:t>
            </a:r>
            <a:endParaRPr lang="en-US" sz="1800" dirty="0">
              <a:solidFill>
                <a:schemeClr val="tx1"/>
              </a:solidFill>
            </a:endParaRPr>
          </a:p>
          <a:p>
            <a:pPr>
              <a:buFontTx/>
              <a:buChar char="-"/>
            </a:pPr>
            <a:r>
              <a:rPr lang="en-US" sz="1800" dirty="0">
                <a:solidFill>
                  <a:schemeClr val="tx1"/>
                </a:solidFill>
                <a:sym typeface="+mn-ea"/>
              </a:rPr>
              <a:t>Email : </a:t>
            </a:r>
            <a:r>
              <a:rPr lang="en-US" sz="1800" dirty="0">
                <a:solidFill>
                  <a:schemeClr val="tx1"/>
                </a:solidFill>
                <a:sym typeface="+mn-ea"/>
                <a:hlinkClick r:id="rId2"/>
              </a:rPr>
              <a:t>shamini.rajakumaran@xmu.edu.my</a:t>
            </a:r>
            <a:r>
              <a:rPr lang="en-US" sz="1800" dirty="0">
                <a:solidFill>
                  <a:schemeClr val="tx1"/>
                </a:solidFill>
                <a:sym typeface="+mn-ea"/>
              </a:rPr>
              <a:t> </a:t>
            </a:r>
            <a:endParaRPr lang="en-US" sz="1800" dirty="0">
              <a:solidFill>
                <a:schemeClr val="tx1"/>
              </a:solidFill>
            </a:endParaRPr>
          </a:p>
          <a:p>
            <a:pPr marL="0" indent="0">
              <a:buFontTx/>
              <a:buNone/>
            </a:pPr>
            <a:endParaRPr lang="en-US" sz="1800" dirty="0">
              <a:solidFill>
                <a:schemeClr val="tx1"/>
              </a:solidFill>
            </a:endParaRPr>
          </a:p>
          <a:p>
            <a:pPr>
              <a:buFontTx/>
              <a:buChar char="-"/>
            </a:pPr>
            <a:r>
              <a:rPr lang="en-US" sz="1800" b="1" dirty="0">
                <a:solidFill>
                  <a:schemeClr val="tx1"/>
                </a:solidFill>
                <a:sym typeface="+mn-ea"/>
              </a:rPr>
              <a:t>Email me anytime/Message me through Microsoft Teams: I’ll respond during working hours (Monday-Friday (8.00 am-5.00pm)).</a:t>
            </a:r>
          </a:p>
          <a:p>
            <a:pPr marL="0" indent="0">
              <a:buFontTx/>
              <a:buNone/>
            </a:pPr>
            <a:endParaRPr lang="en-US" sz="1800" b="1" dirty="0">
              <a:solidFill>
                <a:schemeClr val="tx1"/>
              </a:solidFill>
            </a:endParaRPr>
          </a:p>
          <a:p>
            <a:pPr>
              <a:buFontTx/>
              <a:buChar char="-"/>
            </a:pPr>
            <a:r>
              <a:rPr lang="en-US" sz="1800" b="1" dirty="0">
                <a:solidFill>
                  <a:schemeClr val="tx1"/>
                </a:solidFill>
                <a:sym typeface="+mn-ea"/>
              </a:rPr>
              <a:t>Schedule with me meeting for any consultations during working hours.</a:t>
            </a:r>
          </a:p>
          <a:p>
            <a:pPr>
              <a:buFontTx/>
              <a:buChar char="-"/>
            </a:pPr>
            <a:endParaRPr lang="en-US" sz="1800" dirty="0">
              <a:solidFill>
                <a:schemeClr val="tx1"/>
              </a:solidFill>
            </a:endParaRPr>
          </a:p>
          <a:p>
            <a:pPr>
              <a:buFontTx/>
              <a:buChar char="-"/>
            </a:pPr>
            <a:r>
              <a:rPr lang="en-MY" altLang="en-US" sz="1800" b="1" dirty="0">
                <a:solidFill>
                  <a:schemeClr val="tx1"/>
                </a:solidFill>
                <a:sym typeface="+mn-ea"/>
              </a:rPr>
              <a:t>A1-462</a:t>
            </a:r>
          </a:p>
          <a:p>
            <a:pPr indent="0">
              <a:buFontTx/>
              <a:buNone/>
            </a:pPr>
            <a:endParaRPr lang="en-MY" altLang="en-US" sz="1800"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COURSE SYLABBUS</a:t>
            </a:r>
          </a:p>
        </p:txBody>
      </p:sp>
      <p:pic>
        <p:nvPicPr>
          <p:cNvPr id="9" name="Picture 8"/>
          <p:cNvPicPr/>
          <p:nvPr/>
        </p:nvPicPr>
        <p:blipFill>
          <a:blip r:embed="rId3"/>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330" y="1086485"/>
            <a:ext cx="11550650" cy="507746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285750" indent="-285750">
              <a:buFont typeface="Arial" panose="020B0604020202020204" pitchFamily="34" charset="0"/>
              <a:buChar char="•"/>
            </a:pPr>
            <a:r>
              <a:rPr lang="en-US" sz="1800" dirty="0">
                <a:solidFill>
                  <a:schemeClr val="tx1"/>
                </a:solidFill>
                <a:sym typeface="+mn-ea"/>
              </a:rPr>
              <a:t>Collection of ML algorithms - open-source Java package</a:t>
            </a: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sym typeface="+mn-ea"/>
              </a:rPr>
              <a:t>Site:</a:t>
            </a: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sym typeface="+mn-ea"/>
              </a:rPr>
              <a:t>https://www.cs.waikato.ac.nz/ml/weka/</a:t>
            </a:r>
            <a:endParaRPr lang="en-US" sz="1800" dirty="0">
              <a:solidFill>
                <a:schemeClr val="tx1"/>
              </a:solidFill>
            </a:endParaRP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sym typeface="+mn-ea"/>
              </a:rPr>
              <a:t>Documentation</a:t>
            </a:r>
            <a:r>
              <a:rPr lang="en-MY" altLang="en-US" sz="1800" dirty="0">
                <a:solidFill>
                  <a:schemeClr val="tx1"/>
                </a:solidFill>
                <a:sym typeface="+mn-ea"/>
              </a:rPr>
              <a:t> </a:t>
            </a:r>
            <a:r>
              <a:rPr lang="en-US" sz="1800" dirty="0">
                <a:solidFill>
                  <a:schemeClr val="tx1"/>
                </a:solidFill>
                <a:sym typeface="+mn-ea"/>
              </a:rPr>
              <a:t>(Aksenova, 2004)</a:t>
            </a:r>
            <a:r>
              <a:rPr lang="en-MY" altLang="en-US" sz="1800" dirty="0">
                <a:solidFill>
                  <a:schemeClr val="tx1"/>
                </a:solidFill>
                <a:sym typeface="+mn-ea"/>
              </a:rPr>
              <a:t> </a:t>
            </a:r>
            <a:r>
              <a:rPr lang="en-US" sz="1800" dirty="0">
                <a:solidFill>
                  <a:schemeClr val="tx1"/>
                </a:solidFill>
                <a:sym typeface="+mn-ea"/>
              </a:rPr>
              <a:t>:</a:t>
            </a: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sym typeface="+mn-ea"/>
              </a:rPr>
              <a:t>http://people.sabanciuniv.edu/berrin/cs512/lectures/WEKA/WEKA%20Explorer%20Tutorial-REFERENCE.pdf</a:t>
            </a:r>
          </a:p>
          <a:p>
            <a:pPr marL="285750" indent="-285750">
              <a:buFont typeface="Arial" panose="020B0604020202020204" pitchFamily="34" charset="0"/>
              <a:buChar char="•"/>
            </a:pPr>
            <a:endParaRPr lang="en-US" sz="1800" dirty="0">
              <a:solidFill>
                <a:schemeClr val="tx1"/>
              </a:solidFill>
              <a:sym typeface="+mn-ea"/>
            </a:endParaRPr>
          </a:p>
          <a:p>
            <a:pPr marL="285750" indent="-285750">
              <a:buFont typeface="Arial" panose="020B0604020202020204" pitchFamily="34" charset="0"/>
              <a:buChar char="•"/>
            </a:pPr>
            <a:r>
              <a:rPr lang="en-US" sz="1800" dirty="0">
                <a:solidFill>
                  <a:schemeClr val="tx1"/>
                </a:solidFill>
                <a:sym typeface="+mn-ea"/>
              </a:rPr>
              <a:t>Schemes for classification:</a:t>
            </a:r>
            <a:endParaRPr lang="en-US" sz="1800" dirty="0">
              <a:solidFill>
                <a:schemeClr val="tx1"/>
              </a:solidFill>
            </a:endParaRPr>
          </a:p>
          <a:p>
            <a:pPr marL="285750" indent="-285750">
              <a:buFont typeface="Wingdings" panose="05000000000000000000" charset="0"/>
              <a:buChar char="ü"/>
            </a:pPr>
            <a:r>
              <a:rPr lang="en-US" sz="1800" dirty="0">
                <a:solidFill>
                  <a:schemeClr val="tx1"/>
                </a:solidFill>
                <a:sym typeface="+mn-ea"/>
              </a:rPr>
              <a:t>decision trees, rule learners, naive Bayes, decision tables, locally weighted regression, SVMs, instance-based learners, logistic regression, voted </a:t>
            </a:r>
            <a:r>
              <a:rPr lang="en-US" sz="1800" dirty="0" err="1">
                <a:solidFill>
                  <a:schemeClr val="tx1"/>
                </a:solidFill>
                <a:sym typeface="+mn-ea"/>
              </a:rPr>
              <a:t>perceptrons</a:t>
            </a:r>
            <a:r>
              <a:rPr lang="en-US" sz="1800" dirty="0">
                <a:solidFill>
                  <a:schemeClr val="tx1"/>
                </a:solidFill>
                <a:sym typeface="+mn-ea"/>
              </a:rPr>
              <a:t>, multi-layer perceptron</a:t>
            </a:r>
            <a:endParaRPr lang="en-US" sz="1800" dirty="0">
              <a:solidFill>
                <a:schemeClr val="tx1"/>
              </a:solidFill>
            </a:endParaRPr>
          </a:p>
          <a:p>
            <a:pPr marL="457200" indent="-457200">
              <a:buFont typeface="Arial" panose="020B0604020202020204" pitchFamily="34" charset="0"/>
              <a:buChar char="•"/>
            </a:pPr>
            <a:endParaRPr lang="en-US" sz="1800" dirty="0">
              <a:solidFill>
                <a:schemeClr val="tx1"/>
              </a:solidFill>
            </a:endParaRPr>
          </a:p>
          <a:p>
            <a:pPr marL="285750" indent="-285750">
              <a:buFont typeface="Wingdings" panose="05000000000000000000" charset="0"/>
              <a:buChar char="ü"/>
            </a:pPr>
            <a:r>
              <a:rPr lang="en-US" sz="1800" dirty="0">
                <a:solidFill>
                  <a:schemeClr val="tx1"/>
                </a:solidFill>
                <a:sym typeface="+mn-ea"/>
              </a:rPr>
              <a:t>For classification, Weka allows train/test split or Cross-fold validation</a:t>
            </a:r>
            <a:endParaRPr lang="en-US" sz="1800" dirty="0">
              <a:solidFill>
                <a:schemeClr val="tx1"/>
              </a:solidFill>
            </a:endParaRPr>
          </a:p>
          <a:p>
            <a:pPr marL="457200" indent="-45720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sym typeface="+mn-ea"/>
              </a:rPr>
              <a:t>Schemes for clustering:</a:t>
            </a:r>
            <a:r>
              <a:rPr lang="en-MY" altLang="en-US" sz="1800" dirty="0">
                <a:solidFill>
                  <a:schemeClr val="tx1"/>
                </a:solidFill>
                <a:sym typeface="+mn-ea"/>
              </a:rPr>
              <a:t> </a:t>
            </a:r>
            <a:r>
              <a:rPr lang="en-US" sz="1800" dirty="0">
                <a:solidFill>
                  <a:schemeClr val="tx1"/>
                </a:solidFill>
                <a:sym typeface="+mn-ea"/>
              </a:rPr>
              <a:t>EM and Cobweb</a:t>
            </a:r>
            <a:endParaRPr lang="en-US" sz="1800" dirty="0">
              <a:solidFill>
                <a:schemeClr val="tx1"/>
              </a:solidFill>
            </a:endParaRP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endParaRPr lang="en-US" sz="1800"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INTRODUCING WEKA</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INSTALLING WEKA</a:t>
            </a:r>
          </a:p>
        </p:txBody>
      </p:sp>
      <p:pic>
        <p:nvPicPr>
          <p:cNvPr id="9" name="Picture 8"/>
          <p:cNvPicPr/>
          <p:nvPr/>
        </p:nvPicPr>
        <p:blipFill>
          <a:blip r:embed="rId3"/>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5" name="Content Placeholder 4"/>
          <p:cNvPicPr>
            <a:picLocks noGrp="1" noChangeAspect="1"/>
          </p:cNvPicPr>
          <p:nvPr>
            <p:ph idx="1"/>
          </p:nvPr>
        </p:nvPicPr>
        <p:blipFill>
          <a:blip r:embed="rId4"/>
          <a:srcRect r="4825"/>
          <a:stretch>
            <a:fillRect/>
          </a:stretch>
        </p:blipFill>
        <p:spPr>
          <a:xfrm>
            <a:off x="278130" y="1632585"/>
            <a:ext cx="9168765" cy="2346960"/>
          </a:xfrm>
          <a:prstGeom prst="rect">
            <a:avLst/>
          </a:prstGeom>
        </p:spPr>
      </p:pic>
      <p:pic>
        <p:nvPicPr>
          <p:cNvPr id="7" name="Picture 6"/>
          <p:cNvPicPr>
            <a:picLocks noChangeAspect="1"/>
          </p:cNvPicPr>
          <p:nvPr/>
        </p:nvPicPr>
        <p:blipFill>
          <a:blip r:embed="rId5"/>
          <a:stretch>
            <a:fillRect/>
          </a:stretch>
        </p:blipFill>
        <p:spPr>
          <a:xfrm>
            <a:off x="367665" y="4428490"/>
            <a:ext cx="9079230" cy="1461135"/>
          </a:xfrm>
          <a:prstGeom prst="rect">
            <a:avLst/>
          </a:prstGeom>
        </p:spPr>
      </p:pic>
      <p:sp>
        <p:nvSpPr>
          <p:cNvPr id="4" name="Text Box 3"/>
          <p:cNvSpPr txBox="1"/>
          <p:nvPr/>
        </p:nvSpPr>
        <p:spPr>
          <a:xfrm>
            <a:off x="519430" y="893445"/>
            <a:ext cx="9012555" cy="645160"/>
          </a:xfrm>
          <a:prstGeom prst="rect">
            <a:avLst/>
          </a:prstGeom>
          <a:noFill/>
        </p:spPr>
        <p:txBody>
          <a:bodyPr wrap="square" rtlCol="0" anchor="t">
            <a:spAutoFit/>
          </a:bodyPr>
          <a:lstStyle/>
          <a:p>
            <a:r>
              <a:rPr lang="en-US" dirty="0"/>
              <a:t>https://waikato.github.io/weka-wiki/downloading_weka/</a:t>
            </a:r>
            <a:r>
              <a:rPr lang="en-MY" altLang="en-US" dirty="0"/>
              <a:t> OR https://sourceforge.net/projects/weka/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INSTALLING WEKA</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6" name="Title 1"/>
          <p:cNvSpPr>
            <a:spLocks noGrp="1"/>
          </p:cNvSpPr>
          <p:nvPr/>
        </p:nvSpPr>
        <p:spPr>
          <a:xfrm>
            <a:off x="477520" y="1332230"/>
            <a:ext cx="9144000" cy="7429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MY" altLang="en-US" sz="2400" dirty="0"/>
              <a:t>Tools to install : </a:t>
            </a:r>
          </a:p>
        </p:txBody>
      </p:sp>
      <p:pic>
        <p:nvPicPr>
          <p:cNvPr id="8" name="Picture 7"/>
          <p:cNvPicPr>
            <a:picLocks noChangeAspect="1"/>
          </p:cNvPicPr>
          <p:nvPr/>
        </p:nvPicPr>
        <p:blipFill>
          <a:blip r:embed="rId3"/>
          <a:stretch>
            <a:fillRect/>
          </a:stretch>
        </p:blipFill>
        <p:spPr>
          <a:xfrm>
            <a:off x="4361180" y="1407795"/>
            <a:ext cx="5496560" cy="393509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22</TotalTime>
  <Words>638</Words>
  <Application>Microsoft Office PowerPoint</Application>
  <PresentationFormat>宽屏</PresentationFormat>
  <Paragraphs>89</Paragraphs>
  <Slides>14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Hubot-Sans Black Wide</vt:lpstr>
      <vt:lpstr>Gilroy</vt:lpstr>
      <vt:lpstr>Wingdings</vt:lpstr>
      <vt:lpstr>Courier New</vt:lpstr>
      <vt:lpstr>Arial</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55</cp:revision>
  <dcterms:created xsi:type="dcterms:W3CDTF">2023-03-30T01:26:00Z</dcterms:created>
  <dcterms:modified xsi:type="dcterms:W3CDTF">2024-09-20T02:25:14Z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1033-12.2.0.13489</vt:lpwstr>
  </property>
</Properties>
</file>