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0" r:id="rId3"/>
    <p:sldId id="258" r:id="rId4"/>
    <p:sldId id="259" r:id="rId5"/>
    <p:sldId id="261" r:id="rId6"/>
    <p:sldId id="262" r:id="rId7"/>
    <p:sldId id="265" r:id="rId8"/>
    <p:sldId id="264" r:id="rId9"/>
    <p:sldId id="267" r:id="rId10"/>
    <p:sldId id="263" r:id="rId11"/>
    <p:sldId id="268" r:id="rId12"/>
    <p:sldId id="266" r:id="rId13"/>
    <p:sldId id="270" r:id="rId14"/>
    <p:sldId id="269" r:id="rId15"/>
    <p:sldId id="25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5165" autoAdjust="0"/>
  </p:normalViewPr>
  <p:slideViewPr>
    <p:cSldViewPr snapToGrid="0">
      <p:cViewPr varScale="1">
        <p:scale>
          <a:sx n="80" d="100"/>
          <a:sy n="80" d="100"/>
        </p:scale>
        <p:origin x="60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70332C-4AE0-46AF-9257-FEF776E1B100}" type="datetimeFigureOut">
              <a:rPr lang="en-MY" smtClean="0"/>
              <a:t>7/10/2024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79EF2-7CF6-45B7-B6A2-C9962BDD619A}" type="slidenum">
              <a:rPr lang="en-MY" smtClean="0"/>
              <a:t>‹#›</a:t>
            </a:fld>
            <a:endParaRPr lang="en-MY"/>
          </a:p>
        </p:txBody>
      </p:sp>
    </p:spTree>
    <p:extLst>
      <p:ext uri="{BB962C8B-B14F-4D97-AF65-F5344CB8AC3E}">
        <p14:creationId xmlns:p14="http://schemas.microsoft.com/office/powerpoint/2010/main" val="395309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 exercise</a:t>
            </a:r>
            <a:endParaRPr lang="en-MY" dirty="0"/>
          </a:p>
        </p:txBody>
      </p:sp>
      <p:sp>
        <p:nvSpPr>
          <p:cNvPr id="4" name="Slide Number Placeholder 3"/>
          <p:cNvSpPr>
            <a:spLocks noGrp="1"/>
          </p:cNvSpPr>
          <p:nvPr>
            <p:ph type="sldNum" sz="quarter" idx="5"/>
          </p:nvPr>
        </p:nvSpPr>
        <p:spPr/>
        <p:txBody>
          <a:bodyPr/>
          <a:lstStyle/>
          <a:p>
            <a:fld id="{65579EF2-7CF6-45B7-B6A2-C9962BDD619A}" type="slidenum">
              <a:rPr lang="en-MY" smtClean="0"/>
              <a:t>6</a:t>
            </a:fld>
            <a:endParaRPr lang="en-MY"/>
          </a:p>
        </p:txBody>
      </p:sp>
    </p:spTree>
    <p:extLst>
      <p:ext uri="{BB962C8B-B14F-4D97-AF65-F5344CB8AC3E}">
        <p14:creationId xmlns:p14="http://schemas.microsoft.com/office/powerpoint/2010/main" val="84537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14C5-D069-4AE0-B86C-6E8086651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CAC28360-2842-486D-8D3F-D6B7DDA19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40EC57E-28E2-4661-B2F8-ED3861C42921}"/>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EDE3D620-7A63-4669-84E5-C60C75560A3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4616955-114F-4094-94B8-3D089A517CA1}"/>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14387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F88F-12A4-4D97-A8FD-2DFC1B54B8E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148ACCC-ACC2-4477-B41C-5F281D570D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270A926-7189-42CB-83A3-04E8130408F8}"/>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D5DA3234-BBEB-4C29-8EC0-6B95D00E549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6B59E86-F2F2-4B98-B495-7367E830687F}"/>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155608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D026A-5D26-43CD-83BB-1733F0A0E2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861F458-52F6-4CFB-9BB5-C5CCC999B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4D4B276-ED17-4477-B514-7DFD979412B5}"/>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2B8470B0-FE9B-47D2-B3A4-2D97A98537C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D1DB0D2-EAB2-4E15-8DA3-6C1EC472B8AC}"/>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267727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EA9A-BC41-4E66-89D5-56F98CE2EB9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450F8CD-5F27-4CA7-A2FF-E353FA944A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1BCA182-AB7B-44D2-A629-FD24AF680753}"/>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256A2081-A5E9-4F88-85E6-4941BA9387D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7E3CF67-CAA3-44DB-9879-A17BBC0B1856}"/>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424542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28E8-AC16-4430-A9A0-E4AD0B1CDA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FB5613D-4FC5-4BAA-A0A8-E05F432700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489B3D-2A12-4B01-847F-D42D614559CF}"/>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426C67F1-A2D3-41F4-AE44-C9AB13E3002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7C681C9-9937-42F1-8C57-2C8CF82844E8}"/>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12209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5CFC-047C-4A51-A1B1-F28AD33DE11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73AA626-9EA4-4022-BCF7-EBE7BA759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6A8D28A-D975-4E79-BCCE-D03FFA59F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BB0BFDB9-AD7B-43B9-8FC3-464050D002DE}"/>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6" name="Footer Placeholder 5">
            <a:extLst>
              <a:ext uri="{FF2B5EF4-FFF2-40B4-BE49-F238E27FC236}">
                <a16:creationId xmlns:a16="http://schemas.microsoft.com/office/drawing/2014/main" id="{A5B6429A-2513-4FFB-8230-E53690594A1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5E21E31-3B5F-4BD9-AEB2-4263A9880612}"/>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417103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8DD0-0EBC-406C-B109-46F0BF05202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39E5890-5138-4874-AB78-6877C18BB4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5EAA6-E214-4181-9D8C-91905651C9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73EEEBB-709E-4CD7-BE24-DD0E3A2A6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7CD76D-02CB-48B1-A4FA-F8596FFEA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7DD3AC2-3EF7-4512-AB9E-63DEF58B0659}"/>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8" name="Footer Placeholder 7">
            <a:extLst>
              <a:ext uri="{FF2B5EF4-FFF2-40B4-BE49-F238E27FC236}">
                <a16:creationId xmlns:a16="http://schemas.microsoft.com/office/drawing/2014/main" id="{BEED7D8D-E22C-4243-A561-7F8F0213C81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370EDC49-3C7F-4359-9A7F-472DF67FE3C1}"/>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145160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548A-42FD-41FD-B8C6-FB9670FC2CA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21B8CF3-E86E-49A7-8D72-A641AC483DC2}"/>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4" name="Footer Placeholder 3">
            <a:extLst>
              <a:ext uri="{FF2B5EF4-FFF2-40B4-BE49-F238E27FC236}">
                <a16:creationId xmlns:a16="http://schemas.microsoft.com/office/drawing/2014/main" id="{EF9CEE23-E20A-4727-B48F-FC917ADB4EA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6CD3D622-0F2B-4F91-A273-AB9826CF36EE}"/>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41881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2A601-8153-4AB9-BB74-4573907FD594}"/>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3" name="Footer Placeholder 2">
            <a:extLst>
              <a:ext uri="{FF2B5EF4-FFF2-40B4-BE49-F238E27FC236}">
                <a16:creationId xmlns:a16="http://schemas.microsoft.com/office/drawing/2014/main" id="{FFCCE70D-7B09-4CD8-93B4-E42216A84644}"/>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F2F17DB-BCF9-4948-8BCB-20BA920DF9C7}"/>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322018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465D-7AF4-4198-8B0C-C6E503C89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9BF8312-82E0-4C5D-AB40-1C35D2EA4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322CBAE-EE21-4998-9F80-DACF3E20E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697C3-5F0D-4734-8EC3-66AC788D1233}"/>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6" name="Footer Placeholder 5">
            <a:extLst>
              <a:ext uri="{FF2B5EF4-FFF2-40B4-BE49-F238E27FC236}">
                <a16:creationId xmlns:a16="http://schemas.microsoft.com/office/drawing/2014/main" id="{A7ED9CFF-1938-4718-AC2C-A6E4DD110F6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412A3DB-5F3B-48AA-9061-158482E5270C}"/>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3197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CF41-1796-460D-83AA-A17700656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E4606A3-223D-466F-8FBB-6B295DD7F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3AD228E-C1BA-46AB-BF67-CEEEB3137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80E20-9A96-4A7D-979F-E4EF82385E26}"/>
              </a:ext>
            </a:extLst>
          </p:cNvPr>
          <p:cNvSpPr>
            <a:spLocks noGrp="1"/>
          </p:cNvSpPr>
          <p:nvPr>
            <p:ph type="dt" sz="half" idx="10"/>
          </p:nvPr>
        </p:nvSpPr>
        <p:spPr/>
        <p:txBody>
          <a:bodyPr/>
          <a:lstStyle/>
          <a:p>
            <a:fld id="{12131083-8FFC-4FD2-89A0-FC3266DA4E28}" type="datetimeFigureOut">
              <a:rPr lang="en-MY" smtClean="0"/>
              <a:t>7/10/2024</a:t>
            </a:fld>
            <a:endParaRPr lang="en-MY"/>
          </a:p>
        </p:txBody>
      </p:sp>
      <p:sp>
        <p:nvSpPr>
          <p:cNvPr id="6" name="Footer Placeholder 5">
            <a:extLst>
              <a:ext uri="{FF2B5EF4-FFF2-40B4-BE49-F238E27FC236}">
                <a16:creationId xmlns:a16="http://schemas.microsoft.com/office/drawing/2014/main" id="{291694DE-B55A-42CA-BED4-DC756753BD1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FA4B8B2-A561-414E-8EE6-68878FF1F577}"/>
              </a:ext>
            </a:extLst>
          </p:cNvPr>
          <p:cNvSpPr>
            <a:spLocks noGrp="1"/>
          </p:cNvSpPr>
          <p:nvPr>
            <p:ph type="sldNum" sz="quarter" idx="12"/>
          </p:nvPr>
        </p:nvSpPr>
        <p:spPr/>
        <p:txBody>
          <a:bodyPr/>
          <a:lstStyle/>
          <a:p>
            <a:fld id="{8B759867-F71E-4482-8A59-9B8E54E1A9D7}" type="slidenum">
              <a:rPr lang="en-MY" smtClean="0"/>
              <a:t>‹#›</a:t>
            </a:fld>
            <a:endParaRPr lang="en-MY"/>
          </a:p>
        </p:txBody>
      </p:sp>
    </p:spTree>
    <p:extLst>
      <p:ext uri="{BB962C8B-B14F-4D97-AF65-F5344CB8AC3E}">
        <p14:creationId xmlns:p14="http://schemas.microsoft.com/office/powerpoint/2010/main" val="236216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6BEBD-6099-484B-9BE5-1E6FF935E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1BD9C37-96F1-4F34-A8E6-7DE1F86D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49AC51B-56FE-4FD7-871E-30896E504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31083-8FFC-4FD2-89A0-FC3266DA4E28}" type="datetimeFigureOut">
              <a:rPr lang="en-MY" smtClean="0"/>
              <a:t>7/10/2024</a:t>
            </a:fld>
            <a:endParaRPr lang="en-MY"/>
          </a:p>
        </p:txBody>
      </p:sp>
      <p:sp>
        <p:nvSpPr>
          <p:cNvPr id="5" name="Footer Placeholder 4">
            <a:extLst>
              <a:ext uri="{FF2B5EF4-FFF2-40B4-BE49-F238E27FC236}">
                <a16:creationId xmlns:a16="http://schemas.microsoft.com/office/drawing/2014/main" id="{7FF6B3A1-0B0E-411D-B4F6-B9CA14AB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E138B53-A852-46D9-8520-1240AD7E8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59867-F71E-4482-8A59-9B8E54E1A9D7}" type="slidenum">
              <a:rPr lang="en-MY" smtClean="0"/>
              <a:t>‹#›</a:t>
            </a:fld>
            <a:endParaRPr lang="en-MY"/>
          </a:p>
        </p:txBody>
      </p:sp>
    </p:spTree>
    <p:extLst>
      <p:ext uri="{BB962C8B-B14F-4D97-AF65-F5344CB8AC3E}">
        <p14:creationId xmlns:p14="http://schemas.microsoft.com/office/powerpoint/2010/main" val="2897411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io-interface-interrupt-dma-mode/" TargetMode="External"/><Relationship Id="rId2" Type="http://schemas.openxmlformats.org/officeDocument/2006/relationships/hyperlink" Target="https://www.geeksforgeeks.org/microcontroller-and-its-typ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JwCTkm43CxQ" TargetMode="External"/><Relationship Id="rId2" Type="http://schemas.openxmlformats.org/officeDocument/2006/relationships/hyperlink" Target="https://www.youtube.com/watch?v=RN2kdzMuCa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ansys.com/blog/what-is-system-on-a-chip#:~:text=A%20system%20on%20a%20chip%20is%20an%20integrated%20circuit%20that,speed%20without%20compromising%20system%20functional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difference-between-mcu-and-so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lectronicshub.org/getting-started-with-esp32/#:~:text=ESP32%20is%20a%20low-cost%20System%20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lectronicshub.org/getting-started-with-esp32/#:~:text=ESP32%20is%20a%20low-cost%20System%20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geeksforgeeks.org/c-plus-plus/" TargetMode="External"/><Relationship Id="rId4" Type="http://schemas.openxmlformats.org/officeDocument/2006/relationships/hyperlink" Target="https://www.geeksforgeeks.org/c-programming-languag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eeksforgeeks.org/microcontroller-and-its-typ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E55C-5671-48A0-9975-CE58847DFC68}"/>
              </a:ext>
            </a:extLst>
          </p:cNvPr>
          <p:cNvSpPr>
            <a:spLocks noGrp="1"/>
          </p:cNvSpPr>
          <p:nvPr>
            <p:ph type="title"/>
          </p:nvPr>
        </p:nvSpPr>
        <p:spPr>
          <a:xfrm>
            <a:off x="538655" y="1515352"/>
            <a:ext cx="11264462" cy="1325563"/>
          </a:xfrm>
        </p:spPr>
        <p:txBody>
          <a:bodyPr>
            <a:normAutofit fontScale="90000"/>
          </a:bodyPr>
          <a:lstStyle/>
          <a:p>
            <a:r>
              <a:rPr lang="en-MY" sz="5300" b="1" dirty="0">
                <a:latin typeface="+mn-lt"/>
              </a:rPr>
              <a:t>Embedded Systems are classified based on the two factors</a:t>
            </a:r>
            <a:br>
              <a:rPr lang="en-MY" dirty="0"/>
            </a:br>
            <a:endParaRPr lang="en-MY" dirty="0"/>
          </a:p>
        </p:txBody>
      </p:sp>
      <p:pic>
        <p:nvPicPr>
          <p:cNvPr id="5" name="Content Placeholder 4">
            <a:extLst>
              <a:ext uri="{FF2B5EF4-FFF2-40B4-BE49-F238E27FC236}">
                <a16:creationId xmlns:a16="http://schemas.microsoft.com/office/drawing/2014/main" id="{7D377169-AF01-4940-9964-4A66AF05E8D2}"/>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2402541" y="1087730"/>
            <a:ext cx="5726430" cy="5405145"/>
          </a:xfrm>
        </p:spPr>
      </p:pic>
      <p:sp>
        <p:nvSpPr>
          <p:cNvPr id="7" name="TextBox 6">
            <a:extLst>
              <a:ext uri="{FF2B5EF4-FFF2-40B4-BE49-F238E27FC236}">
                <a16:creationId xmlns:a16="http://schemas.microsoft.com/office/drawing/2014/main" id="{D5C436E3-97E9-40CB-B33B-888E0686FDA0}"/>
              </a:ext>
            </a:extLst>
          </p:cNvPr>
          <p:cNvSpPr txBox="1"/>
          <p:nvPr/>
        </p:nvSpPr>
        <p:spPr>
          <a:xfrm>
            <a:off x="746234" y="3300249"/>
            <a:ext cx="10731063" cy="2800767"/>
          </a:xfrm>
          <a:prstGeom prst="rect">
            <a:avLst/>
          </a:prstGeom>
          <a:noFill/>
        </p:spPr>
        <p:txBody>
          <a:bodyPr wrap="square" rtlCol="0">
            <a:spAutoFit/>
          </a:bodyPr>
          <a:lstStyle/>
          <a:p>
            <a:pPr marL="571500" indent="-571500" fontAlgn="base">
              <a:buFont typeface="Arial" panose="020B0604020202020204" pitchFamily="34" charset="0"/>
              <a:buChar char="•"/>
            </a:pPr>
            <a:r>
              <a:rPr lang="en-MY" sz="4400" dirty="0"/>
              <a:t>Performance and Functional Requirements</a:t>
            </a:r>
          </a:p>
          <a:p>
            <a:pPr marL="571500" indent="-571500" fontAlgn="base">
              <a:buFont typeface="Arial" panose="020B0604020202020204" pitchFamily="34" charset="0"/>
              <a:buChar char="•"/>
            </a:pPr>
            <a:endParaRPr lang="en-MY" sz="4400" dirty="0"/>
          </a:p>
          <a:p>
            <a:pPr marL="571500" indent="-571500" fontAlgn="base">
              <a:buFont typeface="Arial" panose="020B0604020202020204" pitchFamily="34" charset="0"/>
              <a:buChar char="•"/>
            </a:pPr>
            <a:r>
              <a:rPr lang="en-MY" sz="4400" dirty="0"/>
              <a:t>Performance of Micro-controllers</a:t>
            </a:r>
          </a:p>
          <a:p>
            <a:endParaRPr lang="en-MY" sz="4400" dirty="0"/>
          </a:p>
        </p:txBody>
      </p:sp>
    </p:spTree>
    <p:extLst>
      <p:ext uri="{BB962C8B-B14F-4D97-AF65-F5344CB8AC3E}">
        <p14:creationId xmlns:p14="http://schemas.microsoft.com/office/powerpoint/2010/main" val="3532273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CE2B-99EA-4BA8-96E4-DDB24F465E9A}"/>
              </a:ext>
            </a:extLst>
          </p:cNvPr>
          <p:cNvSpPr>
            <a:spLocks noGrp="1"/>
          </p:cNvSpPr>
          <p:nvPr>
            <p:ph type="title"/>
          </p:nvPr>
        </p:nvSpPr>
        <p:spPr/>
        <p:txBody>
          <a:bodyPr/>
          <a:lstStyle/>
          <a:p>
            <a:r>
              <a:rPr lang="en-MY" b="1" i="0" dirty="0">
                <a:solidFill>
                  <a:srgbClr val="273239"/>
                </a:solidFill>
                <a:effectLst/>
                <a:latin typeface="Nunito" pitchFamily="2" charset="0"/>
              </a:rPr>
              <a:t>Micro-controller unit (MCU):</a:t>
            </a:r>
            <a:r>
              <a:rPr lang="en-MY" b="0" i="0" dirty="0">
                <a:solidFill>
                  <a:srgbClr val="273239"/>
                </a:solidFill>
                <a:effectLst/>
                <a:latin typeface="Nunito" pitchFamily="2" charset="0"/>
              </a:rPr>
              <a:t> </a:t>
            </a:r>
            <a:endParaRPr lang="en-MY" dirty="0"/>
          </a:p>
        </p:txBody>
      </p:sp>
      <p:sp>
        <p:nvSpPr>
          <p:cNvPr id="3" name="Content Placeholder 2">
            <a:extLst>
              <a:ext uri="{FF2B5EF4-FFF2-40B4-BE49-F238E27FC236}">
                <a16:creationId xmlns:a16="http://schemas.microsoft.com/office/drawing/2014/main" id="{1FFED052-FA69-440D-9FAC-9C2935537E7B}"/>
              </a:ext>
            </a:extLst>
          </p:cNvPr>
          <p:cNvSpPr>
            <a:spLocks noGrp="1"/>
          </p:cNvSpPr>
          <p:nvPr>
            <p:ph idx="1"/>
          </p:nvPr>
        </p:nvSpPr>
        <p:spPr/>
        <p:txBody>
          <a:bodyPr/>
          <a:lstStyle/>
          <a:p>
            <a:pPr marL="0" indent="0">
              <a:buNone/>
            </a:pPr>
            <a:r>
              <a:rPr lang="en-MY" b="0" i="0" dirty="0">
                <a:solidFill>
                  <a:srgbClr val="273239"/>
                </a:solidFill>
                <a:effectLst/>
                <a:latin typeface="Nunito" pitchFamily="2" charset="0"/>
              </a:rPr>
              <a:t>A </a:t>
            </a:r>
            <a:r>
              <a:rPr lang="en-MY" b="0" i="0" u="sng" dirty="0">
                <a:effectLst/>
                <a:latin typeface="Nunito" pitchFamily="2" charset="0"/>
                <a:hlinkClick r:id="rId2"/>
              </a:rPr>
              <a:t>Microcontroller</a:t>
            </a:r>
            <a:r>
              <a:rPr lang="en-MY" b="0" i="0" dirty="0">
                <a:solidFill>
                  <a:srgbClr val="273239"/>
                </a:solidFill>
                <a:effectLst/>
                <a:latin typeface="Nunito" pitchFamily="2" charset="0"/>
              </a:rPr>
              <a:t> is a small computer on a single Integrated Circuit (IC) that contains a processor core, memory, programmable </a:t>
            </a:r>
            <a:r>
              <a:rPr lang="en-MY" b="0" i="0" u="sng" dirty="0">
                <a:effectLst/>
                <a:latin typeface="Nunito" pitchFamily="2" charset="0"/>
                <a:hlinkClick r:id="rId3"/>
              </a:rPr>
              <a:t>input/output (I/O)</a:t>
            </a:r>
            <a:r>
              <a:rPr lang="en-MY" b="0" i="0" dirty="0">
                <a:solidFill>
                  <a:srgbClr val="273239"/>
                </a:solidFill>
                <a:effectLst/>
                <a:latin typeface="Nunito" pitchFamily="2" charset="0"/>
              </a:rPr>
              <a:t> peripherals, timers, counters, etc. It provides only minimal memory, interfaces, and processing power. </a:t>
            </a:r>
          </a:p>
          <a:p>
            <a:pPr marL="0" indent="0">
              <a:buNone/>
            </a:pPr>
            <a:endParaRPr lang="en-MY" dirty="0">
              <a:solidFill>
                <a:srgbClr val="273239"/>
              </a:solidFill>
              <a:latin typeface="Nunito" pitchFamily="2" charset="0"/>
            </a:endParaRPr>
          </a:p>
          <a:p>
            <a:pPr marL="0" indent="0">
              <a:buNone/>
            </a:pPr>
            <a:r>
              <a:rPr lang="en-MY" b="0" i="0" dirty="0">
                <a:solidFill>
                  <a:srgbClr val="273239"/>
                </a:solidFill>
                <a:effectLst/>
                <a:latin typeface="Nunito" pitchFamily="2" charset="0"/>
              </a:rPr>
              <a:t>The peripherals included on the microcontroller are less specific than </a:t>
            </a:r>
            <a:r>
              <a:rPr lang="en-MY" b="1" i="0" dirty="0">
                <a:solidFill>
                  <a:srgbClr val="273239"/>
                </a:solidFill>
                <a:effectLst/>
                <a:latin typeface="Nunito" pitchFamily="2" charset="0"/>
              </a:rPr>
              <a:t>SoC</a:t>
            </a:r>
            <a:r>
              <a:rPr lang="en-MY" b="0" i="0" dirty="0">
                <a:solidFill>
                  <a:srgbClr val="273239"/>
                </a:solidFill>
                <a:effectLst/>
                <a:latin typeface="Nunito" pitchFamily="2" charset="0"/>
              </a:rPr>
              <a:t> packages. </a:t>
            </a:r>
            <a:r>
              <a:rPr lang="en-MY" b="1" i="0" dirty="0">
                <a:solidFill>
                  <a:srgbClr val="273239"/>
                </a:solidFill>
                <a:effectLst/>
                <a:latin typeface="Nunito" pitchFamily="2" charset="0"/>
              </a:rPr>
              <a:t>MCUs</a:t>
            </a:r>
            <a:r>
              <a:rPr lang="en-MY" b="0" i="0" dirty="0">
                <a:solidFill>
                  <a:srgbClr val="273239"/>
                </a:solidFill>
                <a:effectLst/>
                <a:latin typeface="Nunito" pitchFamily="2" charset="0"/>
              </a:rPr>
              <a:t> are typically used for small embedded control systems or control applications and is sometimes abbreviated as </a:t>
            </a:r>
            <a:r>
              <a:rPr lang="en-MY" b="1" i="0" dirty="0">
                <a:solidFill>
                  <a:srgbClr val="273239"/>
                </a:solidFill>
                <a:effectLst/>
                <a:latin typeface="Nunito" pitchFamily="2" charset="0"/>
              </a:rPr>
              <a:t>µC</a:t>
            </a:r>
            <a:r>
              <a:rPr lang="en-MY" b="0" i="0" dirty="0">
                <a:solidFill>
                  <a:srgbClr val="273239"/>
                </a:solidFill>
                <a:effectLst/>
                <a:latin typeface="Nunito" pitchFamily="2" charset="0"/>
              </a:rPr>
              <a:t>, </a:t>
            </a:r>
            <a:r>
              <a:rPr lang="en-MY" b="1" i="0" dirty="0" err="1">
                <a:solidFill>
                  <a:srgbClr val="273239"/>
                </a:solidFill>
                <a:effectLst/>
                <a:latin typeface="Nunito" pitchFamily="2" charset="0"/>
              </a:rPr>
              <a:t>uC</a:t>
            </a:r>
            <a:r>
              <a:rPr lang="en-MY" b="0" i="0" dirty="0">
                <a:solidFill>
                  <a:srgbClr val="273239"/>
                </a:solidFill>
                <a:effectLst/>
                <a:latin typeface="Nunito" pitchFamily="2" charset="0"/>
              </a:rPr>
              <a:t> or </a:t>
            </a:r>
            <a:r>
              <a:rPr lang="en-MY" b="1" i="0" dirty="0">
                <a:solidFill>
                  <a:srgbClr val="273239"/>
                </a:solidFill>
                <a:effectLst/>
                <a:latin typeface="Nunito" pitchFamily="2" charset="0"/>
              </a:rPr>
              <a:t>MCU</a:t>
            </a:r>
            <a:r>
              <a:rPr lang="en-MY" b="0" i="0" dirty="0">
                <a:solidFill>
                  <a:srgbClr val="273239"/>
                </a:solidFill>
                <a:effectLst/>
                <a:latin typeface="Nunito" pitchFamily="2" charset="0"/>
              </a:rPr>
              <a:t>.</a:t>
            </a:r>
            <a:endParaRPr lang="en-MY" dirty="0"/>
          </a:p>
        </p:txBody>
      </p:sp>
    </p:spTree>
    <p:extLst>
      <p:ext uri="{BB962C8B-B14F-4D97-AF65-F5344CB8AC3E}">
        <p14:creationId xmlns:p14="http://schemas.microsoft.com/office/powerpoint/2010/main" val="4216682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9D2B-3FD5-48CE-B7D7-C6B5B43AA28C}"/>
              </a:ext>
            </a:extLst>
          </p:cNvPr>
          <p:cNvSpPr>
            <a:spLocks noGrp="1"/>
          </p:cNvSpPr>
          <p:nvPr>
            <p:ph type="title"/>
          </p:nvPr>
        </p:nvSpPr>
        <p:spPr>
          <a:xfrm>
            <a:off x="600074" y="517525"/>
            <a:ext cx="12106275" cy="1325563"/>
          </a:xfrm>
        </p:spPr>
        <p:txBody>
          <a:bodyPr>
            <a:normAutofit fontScale="90000"/>
          </a:bodyPr>
          <a:lstStyle/>
          <a:p>
            <a:br>
              <a:rPr lang="en-MY" dirty="0"/>
            </a:br>
            <a:r>
              <a:rPr lang="en-MY" sz="4000" b="1" dirty="0"/>
              <a:t>Microprocessor Revolution: From Concept to Ubiquity</a:t>
            </a:r>
            <a:br>
              <a:rPr lang="en-MY" dirty="0"/>
            </a:br>
            <a:r>
              <a:rPr lang="en-MY" dirty="0">
                <a:hlinkClick r:id="rId2"/>
              </a:rPr>
              <a:t>https://www.youtube.com/watch?v=RN2kdzMuCa4</a:t>
            </a:r>
            <a:br>
              <a:rPr lang="en-MY" dirty="0"/>
            </a:br>
            <a:endParaRPr lang="en-MY" dirty="0"/>
          </a:p>
        </p:txBody>
      </p:sp>
      <p:sp>
        <p:nvSpPr>
          <p:cNvPr id="3" name="Content Placeholder 2">
            <a:extLst>
              <a:ext uri="{FF2B5EF4-FFF2-40B4-BE49-F238E27FC236}">
                <a16:creationId xmlns:a16="http://schemas.microsoft.com/office/drawing/2014/main" id="{3DEFB31F-B5B1-41F7-BE07-78C4468E3D0F}"/>
              </a:ext>
            </a:extLst>
          </p:cNvPr>
          <p:cNvSpPr>
            <a:spLocks noGrp="1"/>
          </p:cNvSpPr>
          <p:nvPr>
            <p:ph idx="1"/>
          </p:nvPr>
        </p:nvSpPr>
        <p:spPr>
          <a:xfrm>
            <a:off x="752474" y="2189162"/>
            <a:ext cx="11134725" cy="4351338"/>
          </a:xfrm>
        </p:spPr>
        <p:txBody>
          <a:bodyPr>
            <a:normAutofit fontScale="92500" lnSpcReduction="10000"/>
          </a:bodyPr>
          <a:lstStyle/>
          <a:p>
            <a:pPr marL="0" indent="0">
              <a:buNone/>
            </a:pPr>
            <a:r>
              <a:rPr lang="en-US" dirty="0"/>
              <a:t>Explore this video:</a:t>
            </a:r>
          </a:p>
          <a:p>
            <a:pPr marL="0" indent="0">
              <a:buNone/>
            </a:pPr>
            <a:r>
              <a:rPr lang="en-MY" dirty="0">
                <a:hlinkClick r:id="rId3"/>
              </a:rPr>
              <a:t>https://www.youtube.com/watch?v=JwCTkm43CxQ</a:t>
            </a:r>
            <a:endParaRPr lang="en-MY" dirty="0"/>
          </a:p>
          <a:p>
            <a:pPr marL="0" indent="0">
              <a:buNone/>
            </a:pPr>
            <a:endParaRPr lang="en-MY" dirty="0"/>
          </a:p>
          <a:p>
            <a:pPr marL="0" indent="0">
              <a:buNone/>
            </a:pPr>
            <a:r>
              <a:rPr lang="en-MY" b="1" dirty="0"/>
              <a:t>Difference between Microprocessor and Microcontroller</a:t>
            </a:r>
          </a:p>
          <a:p>
            <a:pPr marL="0" indent="0">
              <a:buNone/>
            </a:pPr>
            <a:endParaRPr lang="en-MY" dirty="0"/>
          </a:p>
          <a:p>
            <a:pPr marL="0" indent="0">
              <a:buNone/>
            </a:pPr>
            <a:r>
              <a:rPr lang="en-MY" dirty="0"/>
              <a:t>https://www.youtube.com/watch?v=dcNk0urQsQM&amp;list=PLwjK_iyK4LLDew546gmrJhB8zU9q_AmOy</a:t>
            </a:r>
          </a:p>
          <a:p>
            <a:pPr marL="0" indent="0">
              <a:buNone/>
            </a:pPr>
            <a:endParaRPr lang="en-MY" dirty="0"/>
          </a:p>
          <a:p>
            <a:pPr marL="0" indent="0">
              <a:buNone/>
            </a:pPr>
            <a:r>
              <a:rPr lang="en-MY" b="1" dirty="0"/>
              <a:t>Try a Quiz</a:t>
            </a:r>
          </a:p>
          <a:p>
            <a:pPr marL="0" indent="0">
              <a:buNone/>
            </a:pPr>
            <a:r>
              <a:rPr lang="en-MY" dirty="0"/>
              <a:t>https://revisely.com/quiz/SUOQ5</a:t>
            </a:r>
          </a:p>
        </p:txBody>
      </p:sp>
    </p:spTree>
    <p:extLst>
      <p:ext uri="{BB962C8B-B14F-4D97-AF65-F5344CB8AC3E}">
        <p14:creationId xmlns:p14="http://schemas.microsoft.com/office/powerpoint/2010/main" val="53959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7D84-A206-4496-B037-97ABB25CC1D0}"/>
              </a:ext>
            </a:extLst>
          </p:cNvPr>
          <p:cNvSpPr>
            <a:spLocks noGrp="1"/>
          </p:cNvSpPr>
          <p:nvPr>
            <p:ph type="title"/>
          </p:nvPr>
        </p:nvSpPr>
        <p:spPr/>
        <p:txBody>
          <a:bodyPr/>
          <a:lstStyle/>
          <a:p>
            <a:r>
              <a:rPr lang="en-MY" b="1" dirty="0"/>
              <a:t>What is System on Chip (SoC)?</a:t>
            </a:r>
          </a:p>
        </p:txBody>
      </p:sp>
      <p:sp>
        <p:nvSpPr>
          <p:cNvPr id="3" name="Content Placeholder 2">
            <a:extLst>
              <a:ext uri="{FF2B5EF4-FFF2-40B4-BE49-F238E27FC236}">
                <a16:creationId xmlns:a16="http://schemas.microsoft.com/office/drawing/2014/main" id="{896818F8-A840-4F34-9166-14104858C7C7}"/>
              </a:ext>
            </a:extLst>
          </p:cNvPr>
          <p:cNvSpPr>
            <a:spLocks noGrp="1"/>
          </p:cNvSpPr>
          <p:nvPr>
            <p:ph idx="1"/>
          </p:nvPr>
        </p:nvSpPr>
        <p:spPr/>
        <p:txBody>
          <a:bodyPr/>
          <a:lstStyle/>
          <a:p>
            <a:r>
              <a:rPr lang="en-US" dirty="0"/>
              <a:t>Explore and tell me what is SoC?</a:t>
            </a:r>
          </a:p>
          <a:p>
            <a:pPr marL="0" indent="0">
              <a:buNone/>
            </a:pPr>
            <a:r>
              <a:rPr lang="en-US" dirty="0"/>
              <a:t>website</a:t>
            </a:r>
          </a:p>
          <a:p>
            <a:pPr marL="0" indent="0">
              <a:buNone/>
            </a:pPr>
            <a:r>
              <a:rPr lang="en-US" dirty="0">
                <a:hlinkClick r:id="rId2"/>
              </a:rPr>
              <a:t>https://www.ansys.com/blog/what-is-system-on-a-chip#:~:text=A%20system%20on%20a%20chip%20is%20an%20integrated%20circuit%20that,speed%20without%20compromising%20system%20functionality</a:t>
            </a:r>
            <a:r>
              <a:rPr lang="en-US" dirty="0"/>
              <a:t>.</a:t>
            </a:r>
          </a:p>
          <a:p>
            <a:pPr marL="0" indent="0">
              <a:buNone/>
            </a:pPr>
            <a:endParaRPr lang="en-US" dirty="0"/>
          </a:p>
          <a:p>
            <a:pPr marL="0" indent="0">
              <a:buNone/>
            </a:pPr>
            <a:r>
              <a:rPr lang="en-US" dirty="0"/>
              <a:t>Video</a:t>
            </a:r>
          </a:p>
          <a:p>
            <a:r>
              <a:rPr lang="en-MY" dirty="0"/>
              <a:t>https://www.youtube.com/watch?v=FUhCrWoNA2c&amp;t=28s</a:t>
            </a:r>
          </a:p>
        </p:txBody>
      </p:sp>
      <p:pic>
        <p:nvPicPr>
          <p:cNvPr id="4" name="Content Placeholder 4">
            <a:extLst>
              <a:ext uri="{FF2B5EF4-FFF2-40B4-BE49-F238E27FC236}">
                <a16:creationId xmlns:a16="http://schemas.microsoft.com/office/drawing/2014/main" id="{87856EDB-DCC9-4FF4-B3F0-EA6E32D73A3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791576" y="1"/>
            <a:ext cx="2684252" cy="2533650"/>
          </a:xfrm>
          <a:prstGeom prst="rect">
            <a:avLst/>
          </a:prstGeom>
        </p:spPr>
      </p:pic>
    </p:spTree>
    <p:extLst>
      <p:ext uri="{BB962C8B-B14F-4D97-AF65-F5344CB8AC3E}">
        <p14:creationId xmlns:p14="http://schemas.microsoft.com/office/powerpoint/2010/main" val="26500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0A58-77F9-48F8-9576-0611A676A836}"/>
              </a:ext>
            </a:extLst>
          </p:cNvPr>
          <p:cNvSpPr>
            <a:spLocks noGrp="1"/>
          </p:cNvSpPr>
          <p:nvPr>
            <p:ph type="title"/>
          </p:nvPr>
        </p:nvSpPr>
        <p:spPr/>
        <p:txBody>
          <a:bodyPr/>
          <a:lstStyle/>
          <a:p>
            <a:r>
              <a:rPr lang="en-US" dirty="0"/>
              <a:t>Let’s explore into</a:t>
            </a:r>
            <a:endParaRPr lang="en-MY" dirty="0"/>
          </a:p>
        </p:txBody>
      </p:sp>
      <p:sp>
        <p:nvSpPr>
          <p:cNvPr id="3" name="Content Placeholder 2">
            <a:extLst>
              <a:ext uri="{FF2B5EF4-FFF2-40B4-BE49-F238E27FC236}">
                <a16:creationId xmlns:a16="http://schemas.microsoft.com/office/drawing/2014/main" id="{972F5D6A-25A8-4862-BC51-5F5A95833635}"/>
              </a:ext>
            </a:extLst>
          </p:cNvPr>
          <p:cNvSpPr>
            <a:spLocks noGrp="1"/>
          </p:cNvSpPr>
          <p:nvPr>
            <p:ph idx="1"/>
          </p:nvPr>
        </p:nvSpPr>
        <p:spPr>
          <a:xfrm>
            <a:off x="838200" y="1825625"/>
            <a:ext cx="10515600" cy="1012825"/>
          </a:xfrm>
        </p:spPr>
        <p:txBody>
          <a:bodyPr/>
          <a:lstStyle/>
          <a:p>
            <a:pPr marL="0" indent="0">
              <a:buNone/>
            </a:pPr>
            <a:r>
              <a:rPr lang="en-MY" dirty="0">
                <a:hlinkClick r:id="rId2"/>
              </a:rPr>
              <a:t>https://www.geeksforgeeks.org/difference-between-mcu-and-soc/</a:t>
            </a:r>
            <a:endParaRPr lang="en-MY" dirty="0"/>
          </a:p>
          <a:p>
            <a:endParaRPr lang="en-MY" dirty="0"/>
          </a:p>
        </p:txBody>
      </p:sp>
    </p:spTree>
    <p:extLst>
      <p:ext uri="{BB962C8B-B14F-4D97-AF65-F5344CB8AC3E}">
        <p14:creationId xmlns:p14="http://schemas.microsoft.com/office/powerpoint/2010/main" val="317079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A59EF-EE2B-412E-8259-25F8C8B96E20}"/>
              </a:ext>
            </a:extLst>
          </p:cNvPr>
          <p:cNvSpPr>
            <a:spLocks noGrp="1"/>
          </p:cNvSpPr>
          <p:nvPr>
            <p:ph type="title"/>
          </p:nvPr>
        </p:nvSpPr>
        <p:spPr/>
        <p:txBody>
          <a:bodyPr/>
          <a:lstStyle/>
          <a:p>
            <a:r>
              <a:rPr lang="en-US" dirty="0"/>
              <a:t>Let’s take a look into ESP32</a:t>
            </a:r>
            <a:endParaRPr lang="en-MY" dirty="0"/>
          </a:p>
        </p:txBody>
      </p:sp>
      <p:sp>
        <p:nvSpPr>
          <p:cNvPr id="4" name="Subtitle 2">
            <a:extLst>
              <a:ext uri="{FF2B5EF4-FFF2-40B4-BE49-F238E27FC236}">
                <a16:creationId xmlns:a16="http://schemas.microsoft.com/office/drawing/2014/main" id="{4C73C814-09FE-43B0-AE37-3C0B358D20A9}"/>
              </a:ext>
            </a:extLst>
          </p:cNvPr>
          <p:cNvSpPr>
            <a:spLocks noGrp="1"/>
          </p:cNvSpPr>
          <p:nvPr>
            <p:ph idx="1"/>
          </p:nvPr>
        </p:nvSpPr>
        <p:spPr>
          <a:xfrm>
            <a:off x="838200" y="1825625"/>
            <a:ext cx="10515600" cy="1460500"/>
          </a:xfrm>
        </p:spPr>
        <p:txBody>
          <a:bodyPr/>
          <a:lstStyle/>
          <a:p>
            <a:r>
              <a:rPr lang="en-MY" dirty="0">
                <a:hlinkClick r:id="rId2"/>
              </a:rPr>
              <a:t>Introduction to ESP32 | Specifications, ESP32 </a:t>
            </a:r>
            <a:r>
              <a:rPr lang="en-MY" dirty="0" err="1">
                <a:hlinkClick r:id="rId2"/>
              </a:rPr>
              <a:t>DevKit</a:t>
            </a:r>
            <a:r>
              <a:rPr lang="en-MY" dirty="0">
                <a:hlinkClick r:id="rId2"/>
              </a:rPr>
              <a:t> Board, Layout, (electronicshub.org)</a:t>
            </a:r>
            <a:endParaRPr lang="en-MY" dirty="0"/>
          </a:p>
        </p:txBody>
      </p:sp>
    </p:spTree>
    <p:extLst>
      <p:ext uri="{BB962C8B-B14F-4D97-AF65-F5344CB8AC3E}">
        <p14:creationId xmlns:p14="http://schemas.microsoft.com/office/powerpoint/2010/main" val="284615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6EA-4BA4-4D4A-B9C9-26FB588B4796}"/>
              </a:ext>
            </a:extLst>
          </p:cNvPr>
          <p:cNvSpPr>
            <a:spLocks noGrp="1"/>
          </p:cNvSpPr>
          <p:nvPr>
            <p:ph type="ctrTitle"/>
          </p:nvPr>
        </p:nvSpPr>
        <p:spPr/>
        <p:txBody>
          <a:bodyPr/>
          <a:lstStyle/>
          <a:p>
            <a:endParaRPr lang="en-MY" dirty="0"/>
          </a:p>
        </p:txBody>
      </p:sp>
      <p:sp>
        <p:nvSpPr>
          <p:cNvPr id="3" name="Subtitle 2">
            <a:extLst>
              <a:ext uri="{FF2B5EF4-FFF2-40B4-BE49-F238E27FC236}">
                <a16:creationId xmlns:a16="http://schemas.microsoft.com/office/drawing/2014/main" id="{9BCBC2F9-5C66-4EAE-8426-D01668D344AE}"/>
              </a:ext>
            </a:extLst>
          </p:cNvPr>
          <p:cNvSpPr>
            <a:spLocks noGrp="1"/>
          </p:cNvSpPr>
          <p:nvPr>
            <p:ph type="subTitle" idx="1"/>
          </p:nvPr>
        </p:nvSpPr>
        <p:spPr/>
        <p:txBody>
          <a:bodyPr/>
          <a:lstStyle/>
          <a:p>
            <a:r>
              <a:rPr lang="en-MY" dirty="0">
                <a:hlinkClick r:id="rId2"/>
              </a:rPr>
              <a:t>Introduction to ESP32 | Specifications, ESP32 </a:t>
            </a:r>
            <a:r>
              <a:rPr lang="en-MY" dirty="0" err="1">
                <a:hlinkClick r:id="rId2"/>
              </a:rPr>
              <a:t>DevKit</a:t>
            </a:r>
            <a:r>
              <a:rPr lang="en-MY" dirty="0">
                <a:hlinkClick r:id="rId2"/>
              </a:rPr>
              <a:t> Board, Layout, (electronicshub.org)</a:t>
            </a:r>
            <a:endParaRPr lang="en-MY" dirty="0"/>
          </a:p>
        </p:txBody>
      </p:sp>
    </p:spTree>
    <p:extLst>
      <p:ext uri="{BB962C8B-B14F-4D97-AF65-F5344CB8AC3E}">
        <p14:creationId xmlns:p14="http://schemas.microsoft.com/office/powerpoint/2010/main" val="390354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77169-AF01-4940-9964-4A66AF05E8D2}"/>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8823540" y="706731"/>
            <a:ext cx="3368460" cy="3179470"/>
          </a:xfrm>
        </p:spPr>
      </p:pic>
      <p:sp>
        <p:nvSpPr>
          <p:cNvPr id="7" name="TextBox 6">
            <a:extLst>
              <a:ext uri="{FF2B5EF4-FFF2-40B4-BE49-F238E27FC236}">
                <a16:creationId xmlns:a16="http://schemas.microsoft.com/office/drawing/2014/main" id="{D5C436E3-97E9-40CB-B33B-888E0686FDA0}"/>
              </a:ext>
            </a:extLst>
          </p:cNvPr>
          <p:cNvSpPr txBox="1"/>
          <p:nvPr/>
        </p:nvSpPr>
        <p:spPr>
          <a:xfrm>
            <a:off x="1055633" y="2367171"/>
            <a:ext cx="10731063" cy="2123658"/>
          </a:xfrm>
          <a:prstGeom prst="rect">
            <a:avLst/>
          </a:prstGeom>
          <a:noFill/>
        </p:spPr>
        <p:txBody>
          <a:bodyPr wrap="square" rtlCol="0">
            <a:spAutoFit/>
          </a:bodyPr>
          <a:lstStyle/>
          <a:p>
            <a:pPr fontAlgn="base"/>
            <a:r>
              <a:rPr lang="en-MY" sz="4400" dirty="0"/>
              <a:t>Performance and Functional Requirements</a:t>
            </a:r>
          </a:p>
          <a:p>
            <a:pPr marL="571500" indent="-571500" fontAlgn="base">
              <a:buFont typeface="Arial" panose="020B0604020202020204" pitchFamily="34" charset="0"/>
              <a:buChar char="•"/>
            </a:pPr>
            <a:endParaRPr lang="en-MY" sz="4400" dirty="0"/>
          </a:p>
          <a:p>
            <a:endParaRPr lang="en-MY" sz="4400" dirty="0"/>
          </a:p>
        </p:txBody>
      </p:sp>
      <p:sp>
        <p:nvSpPr>
          <p:cNvPr id="2" name="Title 1">
            <a:extLst>
              <a:ext uri="{FF2B5EF4-FFF2-40B4-BE49-F238E27FC236}">
                <a16:creationId xmlns:a16="http://schemas.microsoft.com/office/drawing/2014/main" id="{6F9DE55C-5671-48A0-9975-CE58847DFC68}"/>
              </a:ext>
            </a:extLst>
          </p:cNvPr>
          <p:cNvSpPr>
            <a:spLocks noGrp="1"/>
          </p:cNvSpPr>
          <p:nvPr>
            <p:ph type="title"/>
          </p:nvPr>
        </p:nvSpPr>
        <p:spPr>
          <a:xfrm>
            <a:off x="1681654" y="4916777"/>
            <a:ext cx="9272095" cy="436274"/>
          </a:xfrm>
        </p:spPr>
        <p:txBody>
          <a:bodyPr>
            <a:noAutofit/>
          </a:bodyPr>
          <a:lstStyle/>
          <a:p>
            <a:r>
              <a:rPr lang="en-MY" sz="3600" b="1" i="0" dirty="0">
                <a:solidFill>
                  <a:srgbClr val="273239"/>
                </a:solidFill>
                <a:effectLst/>
                <a:latin typeface="Nunito" pitchFamily="2" charset="0"/>
              </a:rPr>
              <a:t>divided into 4 types as follows :</a:t>
            </a:r>
            <a:br>
              <a:rPr lang="en-MY" sz="3600" b="1" i="0" dirty="0">
                <a:solidFill>
                  <a:srgbClr val="273239"/>
                </a:solidFill>
                <a:effectLst/>
                <a:latin typeface="Nunito" pitchFamily="2" charset="0"/>
              </a:rPr>
            </a:br>
            <a:br>
              <a:rPr lang="en-MY" sz="6000" dirty="0"/>
            </a:br>
            <a:endParaRPr lang="en-MY" sz="6000" dirty="0"/>
          </a:p>
        </p:txBody>
      </p:sp>
    </p:spTree>
    <p:extLst>
      <p:ext uri="{BB962C8B-B14F-4D97-AF65-F5344CB8AC3E}">
        <p14:creationId xmlns:p14="http://schemas.microsoft.com/office/powerpoint/2010/main" val="330868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77169-AF01-4940-9964-4A66AF05E8D2}"/>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2707341" y="1087730"/>
            <a:ext cx="5726430" cy="5405145"/>
          </a:xfrm>
        </p:spPr>
      </p:pic>
      <p:sp>
        <p:nvSpPr>
          <p:cNvPr id="3" name="TextBox 2">
            <a:extLst>
              <a:ext uri="{FF2B5EF4-FFF2-40B4-BE49-F238E27FC236}">
                <a16:creationId xmlns:a16="http://schemas.microsoft.com/office/drawing/2014/main" id="{44E3F715-7357-4DB9-A413-E9DC9C24E2EC}"/>
              </a:ext>
            </a:extLst>
          </p:cNvPr>
          <p:cNvSpPr txBox="1"/>
          <p:nvPr/>
        </p:nvSpPr>
        <p:spPr>
          <a:xfrm>
            <a:off x="449916" y="219075"/>
            <a:ext cx="11172825" cy="7571303"/>
          </a:xfrm>
          <a:prstGeom prst="rect">
            <a:avLst/>
          </a:prstGeom>
          <a:noFill/>
        </p:spPr>
        <p:txBody>
          <a:bodyPr wrap="square" rtlCol="0">
            <a:spAutoFit/>
          </a:bodyPr>
          <a:lstStyle/>
          <a:p>
            <a:pPr algn="l" fontAlgn="base"/>
            <a:r>
              <a:rPr lang="en-MY" b="1" i="0" dirty="0">
                <a:solidFill>
                  <a:srgbClr val="273239"/>
                </a:solidFill>
                <a:effectLst/>
                <a:latin typeface="Nunito" pitchFamily="2" charset="0"/>
              </a:rPr>
              <a:t>Based on Performance and Functional Requirements :it is divided into 4 types as follows :</a:t>
            </a:r>
          </a:p>
          <a:p>
            <a:pPr algn="l" fontAlgn="base"/>
            <a:endParaRPr lang="en-MY" b="1" dirty="0">
              <a:solidFill>
                <a:srgbClr val="273239"/>
              </a:solidFill>
              <a:latin typeface="Nunito" pitchFamily="2" charset="0"/>
            </a:endParaRPr>
          </a:p>
          <a:p>
            <a:pPr algn="l" fontAlgn="base"/>
            <a:endParaRPr lang="en-MY" b="0" i="0" dirty="0">
              <a:solidFill>
                <a:srgbClr val="273239"/>
              </a:solidFill>
              <a:effectLst/>
              <a:latin typeface="Nunito" pitchFamily="2" charset="0"/>
            </a:endParaRPr>
          </a:p>
          <a:p>
            <a:pPr algn="l" fontAlgn="base">
              <a:buFont typeface="+mj-lt"/>
              <a:buAutoNum type="arabicPeriod"/>
            </a:pPr>
            <a:r>
              <a:rPr lang="en-MY" b="1" i="0" dirty="0">
                <a:solidFill>
                  <a:srgbClr val="273239"/>
                </a:solidFill>
                <a:effectLst/>
                <a:latin typeface="Nunito" pitchFamily="2" charset="0"/>
              </a:rPr>
              <a:t>Real-Time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A Real-Time Embedded System is strictly time specific which means these embedded systems provides output in a particular/defined time interval. These type of embedded systems provide quick response in critical situations which gives most priority to time based task performance and generation of output. That’s why real time embedded systems are used in defence sector, medical and health care sector, and some other industrial applications where output in the right time is given more importance.</a:t>
            </a:r>
          </a:p>
          <a:p>
            <a:pPr algn="l" fontAlgn="base"/>
            <a:endParaRPr lang="en-MY" dirty="0">
              <a:solidFill>
                <a:srgbClr val="273239"/>
              </a:solidFill>
              <a:latin typeface="Nunito" pitchFamily="2" charset="0"/>
            </a:endParaRPr>
          </a:p>
          <a:p>
            <a:pPr algn="l" fontAlgn="base"/>
            <a:r>
              <a:rPr lang="en-MY" b="0" i="0" dirty="0">
                <a:solidFill>
                  <a:srgbClr val="273239"/>
                </a:solidFill>
                <a:effectLst/>
                <a:latin typeface="Nunito" pitchFamily="2" charset="0"/>
              </a:rPr>
              <a:t>Further this Real-Time Embedded System is divided into two types i.e.</a:t>
            </a:r>
          </a:p>
          <a:p>
            <a:pPr marL="742950" lvl="1" indent="-285750" algn="l" fontAlgn="base">
              <a:buFont typeface="+mj-lt"/>
              <a:buAutoNum type="arabicPeriod"/>
            </a:pPr>
            <a:r>
              <a:rPr lang="en-MY" b="1" i="0" dirty="0">
                <a:solidFill>
                  <a:srgbClr val="273239"/>
                </a:solidFill>
                <a:effectLst/>
                <a:latin typeface="Nunito" pitchFamily="2" charset="0"/>
              </a:rPr>
              <a:t>Soft Real Time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In these types of embedded systems time/deadline is not so strictly followed. If deadline of the task is passed (means the system didn’t give result in the defined time) still result or output is accepted.</a:t>
            </a:r>
          </a:p>
          <a:p>
            <a:pPr marL="742950" lvl="1" indent="-285750" algn="l" fontAlgn="base">
              <a:buFont typeface="+mj-lt"/>
              <a:buAutoNum type="arabicPeriod"/>
            </a:pPr>
            <a:r>
              <a:rPr lang="en-MY" b="1" i="0" dirty="0">
                <a:solidFill>
                  <a:srgbClr val="273239"/>
                </a:solidFill>
                <a:effectLst/>
                <a:latin typeface="Nunito" pitchFamily="2" charset="0"/>
              </a:rPr>
              <a:t>Hard Real-Time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In these types of embedded systems time/deadline of task is strictly followed. Task must be completed in between time frame (defined time interval) otherwise result/output may not be accepted.</a:t>
            </a:r>
          </a:p>
          <a:p>
            <a:pPr marL="742950" lvl="1" indent="-285750" algn="l" fontAlgn="base">
              <a:buFont typeface="+mj-lt"/>
              <a:buAutoNum type="arabicPeriod"/>
            </a:pPr>
            <a:endParaRPr lang="en-MY" b="0" i="0" dirty="0">
              <a:solidFill>
                <a:srgbClr val="273239"/>
              </a:solidFill>
              <a:effectLst/>
              <a:latin typeface="Nunito" pitchFamily="2" charset="0"/>
            </a:endParaRPr>
          </a:p>
          <a:p>
            <a:pPr algn="l" fontAlgn="base"/>
            <a:r>
              <a:rPr lang="en-MY" b="1" i="0" dirty="0">
                <a:solidFill>
                  <a:srgbClr val="273239"/>
                </a:solidFill>
                <a:effectLst/>
                <a:latin typeface="Nunito" pitchFamily="2" charset="0"/>
              </a:rPr>
              <a:t>Examples :</a:t>
            </a:r>
            <a:endParaRPr lang="en-MY" b="0" i="0" dirty="0">
              <a:solidFill>
                <a:srgbClr val="273239"/>
              </a:solidFill>
              <a:effectLst/>
              <a:latin typeface="Nunito" pitchFamily="2" charset="0"/>
            </a:endParaRPr>
          </a:p>
          <a:p>
            <a:pPr marL="742950" lvl="1" indent="-285750" algn="l" fontAlgn="base">
              <a:buFont typeface="+mj-lt"/>
              <a:buAutoNum type="arabicPeriod"/>
            </a:pPr>
            <a:r>
              <a:rPr lang="en-MY" b="0" i="0" dirty="0">
                <a:solidFill>
                  <a:srgbClr val="273239"/>
                </a:solidFill>
                <a:effectLst/>
                <a:latin typeface="Nunito" pitchFamily="2" charset="0"/>
              </a:rPr>
              <a:t>Traffic control system</a:t>
            </a:r>
          </a:p>
          <a:p>
            <a:pPr marL="742950" lvl="1" indent="-285750" algn="l" fontAlgn="base">
              <a:buFont typeface="+mj-lt"/>
              <a:buAutoNum type="arabicPeriod"/>
            </a:pPr>
            <a:r>
              <a:rPr lang="en-MY" b="0" i="0" dirty="0">
                <a:solidFill>
                  <a:srgbClr val="273239"/>
                </a:solidFill>
                <a:effectLst/>
                <a:latin typeface="Nunito" pitchFamily="2" charset="0"/>
              </a:rPr>
              <a:t>Military usage in defence sector</a:t>
            </a:r>
          </a:p>
          <a:p>
            <a:pPr marL="742950" lvl="1" indent="-285750" algn="l" fontAlgn="base">
              <a:buFont typeface="+mj-lt"/>
              <a:buAutoNum type="arabicPeriod"/>
            </a:pPr>
            <a:r>
              <a:rPr lang="en-MY" b="0" i="0" dirty="0">
                <a:solidFill>
                  <a:srgbClr val="273239"/>
                </a:solidFill>
                <a:effectLst/>
                <a:latin typeface="Nunito" pitchFamily="2" charset="0"/>
              </a:rPr>
              <a:t>Medical usage in health sector</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br>
              <a:rPr lang="en-MY" dirty="0"/>
            </a:br>
            <a:endParaRPr lang="en-MY" dirty="0"/>
          </a:p>
        </p:txBody>
      </p:sp>
    </p:spTree>
    <p:extLst>
      <p:ext uri="{BB962C8B-B14F-4D97-AF65-F5344CB8AC3E}">
        <p14:creationId xmlns:p14="http://schemas.microsoft.com/office/powerpoint/2010/main" val="170287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77169-AF01-4940-9964-4A66AF05E8D2}"/>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2707341" y="1087730"/>
            <a:ext cx="5726430" cy="5405145"/>
          </a:xfrm>
        </p:spPr>
      </p:pic>
      <p:sp>
        <p:nvSpPr>
          <p:cNvPr id="3" name="TextBox 2">
            <a:extLst>
              <a:ext uri="{FF2B5EF4-FFF2-40B4-BE49-F238E27FC236}">
                <a16:creationId xmlns:a16="http://schemas.microsoft.com/office/drawing/2014/main" id="{44E3F715-7357-4DB9-A413-E9DC9C24E2EC}"/>
              </a:ext>
            </a:extLst>
          </p:cNvPr>
          <p:cNvSpPr txBox="1"/>
          <p:nvPr/>
        </p:nvSpPr>
        <p:spPr>
          <a:xfrm>
            <a:off x="509587" y="109302"/>
            <a:ext cx="11172825" cy="3416320"/>
          </a:xfrm>
          <a:prstGeom prst="rect">
            <a:avLst/>
          </a:prstGeom>
          <a:noFill/>
        </p:spPr>
        <p:txBody>
          <a:bodyPr wrap="square" rtlCol="0">
            <a:spAutoFit/>
          </a:bodyPr>
          <a:lstStyle/>
          <a:p>
            <a:pPr algn="l" fontAlgn="base"/>
            <a:r>
              <a:rPr lang="en-MY" b="1" i="0" dirty="0">
                <a:solidFill>
                  <a:srgbClr val="273239"/>
                </a:solidFill>
                <a:effectLst/>
                <a:latin typeface="Nunito" pitchFamily="2" charset="0"/>
              </a:rPr>
              <a:t>Based on Performance and Functional Requirements :it is divided into 4 types as follows :</a:t>
            </a:r>
          </a:p>
          <a:p>
            <a:pPr algn="l" fontAlgn="base"/>
            <a:endParaRPr lang="en-MY" b="1" dirty="0">
              <a:solidFill>
                <a:srgbClr val="273239"/>
              </a:solidFill>
              <a:latin typeface="Nunito" pitchFamily="2" charset="0"/>
            </a:endParaRPr>
          </a:p>
          <a:p>
            <a:pPr algn="l" fontAlgn="base"/>
            <a:r>
              <a:rPr lang="en-MY" b="1" i="0" dirty="0">
                <a:solidFill>
                  <a:srgbClr val="273239"/>
                </a:solidFill>
                <a:effectLst/>
                <a:latin typeface="Nunito" pitchFamily="2" charset="0"/>
              </a:rPr>
              <a:t>2. Stand Alone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Stand Alone Embedded Systems are independent systems which can work by themselves they don’t depend on a host system. It takes input in digital or </a:t>
            </a:r>
            <a:r>
              <a:rPr lang="en-MY" b="0" i="0" dirty="0" err="1">
                <a:solidFill>
                  <a:srgbClr val="273239"/>
                </a:solidFill>
                <a:effectLst/>
                <a:latin typeface="Nunito" pitchFamily="2" charset="0"/>
              </a:rPr>
              <a:t>analog</a:t>
            </a:r>
            <a:r>
              <a:rPr lang="en-MY" b="0" i="0" dirty="0">
                <a:solidFill>
                  <a:srgbClr val="273239"/>
                </a:solidFill>
                <a:effectLst/>
                <a:latin typeface="Nunito" pitchFamily="2" charset="0"/>
              </a:rPr>
              <a:t> form and provides the output. </a:t>
            </a:r>
            <a:r>
              <a:rPr lang="en-MY" b="1" i="0" dirty="0">
                <a:solidFill>
                  <a:srgbClr val="273239"/>
                </a:solidFill>
                <a:effectLst/>
                <a:latin typeface="Nunito" pitchFamily="2" charset="0"/>
              </a:rPr>
              <a:t>Examples :</a:t>
            </a:r>
            <a:endParaRPr lang="en-MY" b="0" i="0" dirty="0">
              <a:solidFill>
                <a:srgbClr val="273239"/>
              </a:solidFill>
              <a:effectLst/>
              <a:latin typeface="Nunito" pitchFamily="2" charset="0"/>
            </a:endParaRPr>
          </a:p>
          <a:p>
            <a:pPr marL="742950" lvl="1" indent="-285750" algn="l" fontAlgn="base">
              <a:buFont typeface="+mj-lt"/>
              <a:buAutoNum type="arabicPeriod"/>
            </a:pPr>
            <a:r>
              <a:rPr lang="en-MY" b="0" i="0" dirty="0">
                <a:solidFill>
                  <a:srgbClr val="273239"/>
                </a:solidFill>
                <a:effectLst/>
                <a:latin typeface="Nunito" pitchFamily="2" charset="0"/>
              </a:rPr>
              <a:t>MP3 players</a:t>
            </a:r>
          </a:p>
          <a:p>
            <a:pPr marL="742950" lvl="1" indent="-285750" algn="l" fontAlgn="base">
              <a:buFont typeface="+mj-lt"/>
              <a:buAutoNum type="arabicPeriod"/>
            </a:pPr>
            <a:r>
              <a:rPr lang="en-MY" b="0" i="0" dirty="0">
                <a:solidFill>
                  <a:srgbClr val="273239"/>
                </a:solidFill>
                <a:effectLst/>
                <a:latin typeface="Nunito" pitchFamily="2" charset="0"/>
              </a:rPr>
              <a:t>Microwave ovens</a:t>
            </a:r>
          </a:p>
          <a:p>
            <a:pPr marL="742950" lvl="1" indent="-285750" algn="l" fontAlgn="base">
              <a:buFont typeface="+mj-lt"/>
              <a:buAutoNum type="arabicPeriod"/>
            </a:pPr>
            <a:r>
              <a:rPr lang="en-MY" b="0" i="0" dirty="0">
                <a:solidFill>
                  <a:srgbClr val="273239"/>
                </a:solidFill>
                <a:effectLst/>
                <a:latin typeface="Nunito" pitchFamily="2" charset="0"/>
              </a:rPr>
              <a:t>Calculator</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br>
              <a:rPr lang="en-MY" dirty="0"/>
            </a:br>
            <a:endParaRPr lang="en-MY" dirty="0"/>
          </a:p>
        </p:txBody>
      </p:sp>
      <p:sp>
        <p:nvSpPr>
          <p:cNvPr id="6" name="TextBox 5">
            <a:extLst>
              <a:ext uri="{FF2B5EF4-FFF2-40B4-BE49-F238E27FC236}">
                <a16:creationId xmlns:a16="http://schemas.microsoft.com/office/drawing/2014/main" id="{E51FCF65-763F-4FB7-B6D0-B2EEA0F05778}"/>
              </a:ext>
            </a:extLst>
          </p:cNvPr>
          <p:cNvSpPr txBox="1"/>
          <p:nvPr/>
        </p:nvSpPr>
        <p:spPr>
          <a:xfrm>
            <a:off x="380999" y="2547194"/>
            <a:ext cx="11668125" cy="3970318"/>
          </a:xfrm>
          <a:prstGeom prst="rect">
            <a:avLst/>
          </a:prstGeom>
          <a:noFill/>
        </p:spPr>
        <p:txBody>
          <a:bodyPr wrap="square">
            <a:spAutoFit/>
          </a:bodyPr>
          <a:lstStyle/>
          <a:p>
            <a:pPr algn="l" fontAlgn="base"/>
            <a:r>
              <a:rPr lang="en-MY" b="1" i="0" dirty="0">
                <a:solidFill>
                  <a:srgbClr val="273239"/>
                </a:solidFill>
                <a:effectLst/>
                <a:latin typeface="Nunito" pitchFamily="2" charset="0"/>
              </a:rPr>
              <a:t>3. Networked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Networked Embedded Systems are connected to a network which may be wired or wireless to provide output to the attached device. They communicate with embedded web server through network. </a:t>
            </a:r>
            <a:r>
              <a:rPr lang="en-MY" b="1" i="0" dirty="0">
                <a:solidFill>
                  <a:srgbClr val="273239"/>
                </a:solidFill>
                <a:effectLst/>
                <a:latin typeface="Nunito" pitchFamily="2" charset="0"/>
              </a:rPr>
              <a:t>Examples :</a:t>
            </a:r>
            <a:endParaRPr lang="en-MY" b="0" i="0" dirty="0">
              <a:solidFill>
                <a:srgbClr val="273239"/>
              </a:solidFill>
              <a:effectLst/>
              <a:latin typeface="Nunito" pitchFamily="2" charset="0"/>
            </a:endParaRPr>
          </a:p>
          <a:p>
            <a:pPr marL="742950" lvl="1" indent="-285750" algn="l" fontAlgn="base">
              <a:buFont typeface="+mj-lt"/>
              <a:buAutoNum type="arabicPeriod"/>
            </a:pPr>
            <a:r>
              <a:rPr lang="en-MY" b="0" i="0" dirty="0">
                <a:solidFill>
                  <a:srgbClr val="273239"/>
                </a:solidFill>
                <a:effectLst/>
                <a:latin typeface="Nunito" pitchFamily="2" charset="0"/>
              </a:rPr>
              <a:t>Home security systems</a:t>
            </a:r>
          </a:p>
          <a:p>
            <a:pPr marL="742950" lvl="1" indent="-285750" algn="l" fontAlgn="base">
              <a:buFont typeface="+mj-lt"/>
              <a:buAutoNum type="arabicPeriod"/>
            </a:pPr>
            <a:r>
              <a:rPr lang="en-MY" b="0" i="0" dirty="0">
                <a:solidFill>
                  <a:srgbClr val="273239"/>
                </a:solidFill>
                <a:effectLst/>
                <a:latin typeface="Nunito" pitchFamily="2" charset="0"/>
              </a:rPr>
              <a:t>ATM machine</a:t>
            </a:r>
          </a:p>
          <a:p>
            <a:pPr marL="742950" lvl="1" indent="-285750" algn="l" fontAlgn="base">
              <a:buFont typeface="+mj-lt"/>
              <a:buAutoNum type="arabicPeriod"/>
            </a:pPr>
            <a:r>
              <a:rPr lang="en-MY" b="0" i="0" dirty="0">
                <a:solidFill>
                  <a:srgbClr val="273239"/>
                </a:solidFill>
                <a:effectLst/>
                <a:latin typeface="Nunito" pitchFamily="2" charset="0"/>
              </a:rPr>
              <a:t>Card swipe machine</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pPr algn="l" fontAlgn="base"/>
            <a:r>
              <a:rPr lang="en-MY" b="1" i="0" dirty="0">
                <a:solidFill>
                  <a:srgbClr val="273239"/>
                </a:solidFill>
                <a:effectLst/>
                <a:latin typeface="Nunito" pitchFamily="2" charset="0"/>
              </a:rPr>
              <a:t>4. Mobile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Mobile embedded systems are small and easy to use and requires less resources. They are the most preferred embedded systems. In portability point of view mobile embedded systems are also best. </a:t>
            </a:r>
            <a:r>
              <a:rPr lang="en-MY" b="1" i="0" dirty="0">
                <a:solidFill>
                  <a:srgbClr val="273239"/>
                </a:solidFill>
                <a:effectLst/>
                <a:latin typeface="Nunito" pitchFamily="2" charset="0"/>
              </a:rPr>
              <a:t>Examples :</a:t>
            </a:r>
            <a:endParaRPr lang="en-MY" b="0" i="0" dirty="0">
              <a:solidFill>
                <a:srgbClr val="273239"/>
              </a:solidFill>
              <a:effectLst/>
              <a:latin typeface="Nunito" pitchFamily="2" charset="0"/>
            </a:endParaRPr>
          </a:p>
          <a:p>
            <a:pPr marL="742950" lvl="1" indent="-285750" algn="l" fontAlgn="base">
              <a:buFont typeface="+mj-lt"/>
              <a:buAutoNum type="arabicPeriod"/>
            </a:pPr>
            <a:r>
              <a:rPr lang="en-MY" b="0" i="0" dirty="0">
                <a:solidFill>
                  <a:srgbClr val="273239"/>
                </a:solidFill>
                <a:effectLst/>
                <a:latin typeface="Nunito" pitchFamily="2" charset="0"/>
              </a:rPr>
              <a:t>MP3 player</a:t>
            </a:r>
          </a:p>
          <a:p>
            <a:pPr marL="742950" lvl="1" indent="-285750" algn="l" fontAlgn="base">
              <a:buFont typeface="+mj-lt"/>
              <a:buAutoNum type="arabicPeriod"/>
            </a:pPr>
            <a:r>
              <a:rPr lang="en-MY" b="0" i="0" dirty="0">
                <a:solidFill>
                  <a:srgbClr val="273239"/>
                </a:solidFill>
                <a:effectLst/>
                <a:latin typeface="Nunito" pitchFamily="2" charset="0"/>
              </a:rPr>
              <a:t>Mobile phones</a:t>
            </a:r>
          </a:p>
          <a:p>
            <a:pPr marL="742950" lvl="1" indent="-285750" algn="l" fontAlgn="base">
              <a:buFont typeface="+mj-lt"/>
              <a:buAutoNum type="arabicPeriod"/>
            </a:pPr>
            <a:r>
              <a:rPr lang="en-MY" b="0" i="0" dirty="0">
                <a:solidFill>
                  <a:srgbClr val="273239"/>
                </a:solidFill>
                <a:effectLst/>
                <a:latin typeface="Nunito" pitchFamily="2" charset="0"/>
              </a:rPr>
              <a:t>Digital Camera</a:t>
            </a:r>
          </a:p>
        </p:txBody>
      </p:sp>
    </p:spTree>
    <p:extLst>
      <p:ext uri="{BB962C8B-B14F-4D97-AF65-F5344CB8AC3E}">
        <p14:creationId xmlns:p14="http://schemas.microsoft.com/office/powerpoint/2010/main" val="86292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377169-AF01-4940-9964-4A66AF05E8D2}"/>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2707341" y="1087730"/>
            <a:ext cx="5726430" cy="5405145"/>
          </a:xfrm>
        </p:spPr>
      </p:pic>
      <p:sp>
        <p:nvSpPr>
          <p:cNvPr id="3" name="TextBox 2">
            <a:extLst>
              <a:ext uri="{FF2B5EF4-FFF2-40B4-BE49-F238E27FC236}">
                <a16:creationId xmlns:a16="http://schemas.microsoft.com/office/drawing/2014/main" id="{44E3F715-7357-4DB9-A413-E9DC9C24E2EC}"/>
              </a:ext>
            </a:extLst>
          </p:cNvPr>
          <p:cNvSpPr txBox="1"/>
          <p:nvPr/>
        </p:nvSpPr>
        <p:spPr>
          <a:xfrm>
            <a:off x="380999" y="12680"/>
            <a:ext cx="11172825" cy="7571303"/>
          </a:xfrm>
          <a:prstGeom prst="rect">
            <a:avLst/>
          </a:prstGeom>
          <a:noFill/>
        </p:spPr>
        <p:txBody>
          <a:bodyPr wrap="square" rtlCol="0">
            <a:spAutoFit/>
          </a:bodyPr>
          <a:lstStyle/>
          <a:p>
            <a:pPr algn="l" fontAlgn="base"/>
            <a:endParaRPr lang="en-MY" b="1" dirty="0">
              <a:solidFill>
                <a:srgbClr val="273239"/>
              </a:solidFill>
              <a:latin typeface="Nunito" pitchFamily="2" charset="0"/>
            </a:endParaRPr>
          </a:p>
          <a:p>
            <a:pPr algn="l" fontAlgn="base"/>
            <a:r>
              <a:rPr lang="en-MY" b="1" i="0" dirty="0">
                <a:solidFill>
                  <a:srgbClr val="273239"/>
                </a:solidFill>
                <a:effectLst/>
                <a:latin typeface="Nunito" pitchFamily="2" charset="0"/>
              </a:rPr>
              <a:t>Based on Performance and micro-controller it is divided into 3 types as follows :</a:t>
            </a:r>
            <a:endParaRPr lang="en-MY" b="0" i="0" dirty="0">
              <a:solidFill>
                <a:srgbClr val="273239"/>
              </a:solidFill>
              <a:effectLst/>
              <a:latin typeface="Nunito" pitchFamily="2" charset="0"/>
            </a:endParaRPr>
          </a:p>
          <a:p>
            <a:pPr algn="l" fontAlgn="base">
              <a:buFont typeface="+mj-lt"/>
              <a:buAutoNum type="arabicPeriod"/>
            </a:pPr>
            <a:r>
              <a:rPr lang="en-MY" b="1" i="0" dirty="0">
                <a:solidFill>
                  <a:srgbClr val="273239"/>
                </a:solidFill>
                <a:effectLst/>
                <a:latin typeface="Nunito" pitchFamily="2" charset="0"/>
              </a:rPr>
              <a:t>Small Scale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Small Scale Embedded Systems are designed using an 8-bit or 16-bit micro-controller. They can be powered by a battery. The processor uses very less/limited resources of memory and processing speed. Mainly these systems does not act as an independent system they act as any component of computer system but they did not compute and dedicated for a specific task.</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pPr algn="l" fontAlgn="base"/>
            <a:r>
              <a:rPr lang="en-MY" b="1" i="0" dirty="0">
                <a:solidFill>
                  <a:srgbClr val="273239"/>
                </a:solidFill>
                <a:effectLst/>
                <a:latin typeface="Nunito" pitchFamily="2" charset="0"/>
              </a:rPr>
              <a:t>2. Medium Scale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Medium Scale Embedded Systems are designed using an 16-bit or 32-bit micro-controller. These medium Scale Embedded Systems are faster than that of small Scale Embedded Systems. Integration of hardware and software is complex in these systems. </a:t>
            </a:r>
            <a:r>
              <a:rPr lang="en-MY" b="0" i="0" u="sng" dirty="0">
                <a:solidFill>
                  <a:srgbClr val="273239"/>
                </a:solidFill>
                <a:effectLst/>
                <a:latin typeface="Nunito" pitchFamily="2" charset="0"/>
                <a:hlinkClick r:id="rId3"/>
              </a:rPr>
              <a:t>Java</a:t>
            </a:r>
            <a:r>
              <a:rPr lang="en-MY" b="0" i="0" dirty="0">
                <a:solidFill>
                  <a:srgbClr val="273239"/>
                </a:solidFill>
                <a:effectLst/>
                <a:latin typeface="Nunito" pitchFamily="2" charset="0"/>
              </a:rPr>
              <a:t>, </a:t>
            </a:r>
            <a:r>
              <a:rPr lang="en-MY" b="0" i="0" u="sng" dirty="0">
                <a:solidFill>
                  <a:srgbClr val="273239"/>
                </a:solidFill>
                <a:effectLst/>
                <a:latin typeface="Nunito" pitchFamily="2" charset="0"/>
                <a:hlinkClick r:id="rId4"/>
              </a:rPr>
              <a:t>C</a:t>
            </a:r>
            <a:r>
              <a:rPr lang="en-MY" b="0" i="0" dirty="0">
                <a:solidFill>
                  <a:srgbClr val="273239"/>
                </a:solidFill>
                <a:effectLst/>
                <a:latin typeface="Nunito" pitchFamily="2" charset="0"/>
              </a:rPr>
              <a:t>, </a:t>
            </a:r>
            <a:r>
              <a:rPr lang="en-MY" b="0" i="0" u="sng" dirty="0">
                <a:solidFill>
                  <a:srgbClr val="273239"/>
                </a:solidFill>
                <a:effectLst/>
                <a:latin typeface="Nunito" pitchFamily="2" charset="0"/>
                <a:hlinkClick r:id="rId5"/>
              </a:rPr>
              <a:t>C++</a:t>
            </a:r>
            <a:r>
              <a:rPr lang="en-MY" b="0" i="0" dirty="0">
                <a:solidFill>
                  <a:srgbClr val="273239"/>
                </a:solidFill>
                <a:effectLst/>
                <a:latin typeface="Nunito" pitchFamily="2" charset="0"/>
              </a:rPr>
              <a:t> are the programming languages are used to develop medium scale embedded systems. Different type of software tools like compiler, debugger, simulator etc are used to develop these type of systems.</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pPr algn="l" fontAlgn="base"/>
            <a:r>
              <a:rPr lang="en-MY" b="1" i="0" dirty="0">
                <a:solidFill>
                  <a:srgbClr val="273239"/>
                </a:solidFill>
                <a:effectLst/>
                <a:latin typeface="Nunito" pitchFamily="2" charset="0"/>
              </a:rPr>
              <a:t>3. Sophisticated or Complex Embedded Systems :</a:t>
            </a:r>
            <a:br>
              <a:rPr lang="en-MY" b="0" i="0" dirty="0">
                <a:solidFill>
                  <a:srgbClr val="273239"/>
                </a:solidFill>
                <a:effectLst/>
                <a:latin typeface="Nunito" pitchFamily="2" charset="0"/>
              </a:rPr>
            </a:br>
            <a:r>
              <a:rPr lang="en-MY" b="0" i="0" dirty="0">
                <a:solidFill>
                  <a:srgbClr val="273239"/>
                </a:solidFill>
                <a:effectLst/>
                <a:latin typeface="Nunito" pitchFamily="2" charset="0"/>
              </a:rPr>
              <a:t>Sophisticated or Complex Embedded Systems are designed using multiple 32-bit or 64-bit micro-controller. These systems are developed to perform large scale complex functions. These systems have high hardware and software complexities. We use both hardware and software components to design final systems or hardware products.</a:t>
            </a:r>
          </a:p>
          <a:p>
            <a:pPr algn="l" fontAlgn="base"/>
            <a:br>
              <a:rPr lang="en-MY" b="0" i="0" dirty="0">
                <a:solidFill>
                  <a:srgbClr val="273239"/>
                </a:solidFill>
                <a:effectLst/>
                <a:latin typeface="Nunito" pitchFamily="2" charset="0"/>
              </a:rPr>
            </a:br>
            <a:endParaRPr lang="en-MY" b="0" i="0" dirty="0">
              <a:solidFill>
                <a:srgbClr val="273239"/>
              </a:solidFill>
              <a:effectLst/>
              <a:latin typeface="Nunito" pitchFamily="2" charset="0"/>
            </a:endParaRPr>
          </a:p>
          <a:p>
            <a:br>
              <a:rPr lang="en-MY" dirty="0"/>
            </a:br>
            <a:endParaRPr lang="en-MY" dirty="0"/>
          </a:p>
        </p:txBody>
      </p:sp>
    </p:spTree>
    <p:extLst>
      <p:ext uri="{BB962C8B-B14F-4D97-AF65-F5344CB8AC3E}">
        <p14:creationId xmlns:p14="http://schemas.microsoft.com/office/powerpoint/2010/main" val="71184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4FBF-F854-4DC8-8E2E-46134FC2898B}"/>
              </a:ext>
            </a:extLst>
          </p:cNvPr>
          <p:cNvSpPr>
            <a:spLocks noGrp="1"/>
          </p:cNvSpPr>
          <p:nvPr>
            <p:ph type="title"/>
          </p:nvPr>
        </p:nvSpPr>
        <p:spPr/>
        <p:txBody>
          <a:bodyPr/>
          <a:lstStyle/>
          <a:p>
            <a:r>
              <a:rPr lang="en-US" dirty="0"/>
              <a:t>Self - exercise</a:t>
            </a:r>
            <a:endParaRPr lang="en-MY" dirty="0"/>
          </a:p>
        </p:txBody>
      </p:sp>
      <p:sp>
        <p:nvSpPr>
          <p:cNvPr id="3" name="Content Placeholder 2">
            <a:extLst>
              <a:ext uri="{FF2B5EF4-FFF2-40B4-BE49-F238E27FC236}">
                <a16:creationId xmlns:a16="http://schemas.microsoft.com/office/drawing/2014/main" id="{34C62F20-F3E2-4964-9B00-98BEAAEA99FE}"/>
              </a:ext>
            </a:extLst>
          </p:cNvPr>
          <p:cNvSpPr>
            <a:spLocks noGrp="1"/>
          </p:cNvSpPr>
          <p:nvPr>
            <p:ph idx="1"/>
          </p:nvPr>
        </p:nvSpPr>
        <p:spPr>
          <a:xfrm>
            <a:off x="838200" y="1825625"/>
            <a:ext cx="10515600" cy="460375"/>
          </a:xfrm>
        </p:spPr>
        <p:txBody>
          <a:bodyPr>
            <a:noAutofit/>
          </a:bodyPr>
          <a:lstStyle/>
          <a:p>
            <a:pPr marL="0" indent="0">
              <a:buNone/>
            </a:pPr>
            <a:r>
              <a:rPr lang="en-US" sz="4800" b="1" dirty="0">
                <a:effectLst>
                  <a:outerShdw blurRad="38100" dist="38100" dir="2700000" algn="tl">
                    <a:srgbClr val="000000">
                      <a:alpha val="43137"/>
                    </a:srgbClr>
                  </a:outerShdw>
                </a:effectLst>
              </a:rPr>
              <a:t>How to classify?  </a:t>
            </a:r>
            <a:endParaRPr lang="en-MY" sz="4800" b="1" dirty="0">
              <a:effectLst>
                <a:outerShdw blurRad="38100" dist="38100" dir="2700000" algn="tl">
                  <a:srgbClr val="000000">
                    <a:alpha val="43137"/>
                  </a:srgbClr>
                </a:outerShdw>
              </a:effectLst>
            </a:endParaRPr>
          </a:p>
        </p:txBody>
      </p:sp>
      <p:pic>
        <p:nvPicPr>
          <p:cNvPr id="4" name="Content Placeholder 4">
            <a:extLst>
              <a:ext uri="{FF2B5EF4-FFF2-40B4-BE49-F238E27FC236}">
                <a16:creationId xmlns:a16="http://schemas.microsoft.com/office/drawing/2014/main" id="{C434889E-F7F8-4F93-AD98-88E1979EC9DE}"/>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791576" y="1"/>
            <a:ext cx="2684252" cy="2533650"/>
          </a:xfrm>
          <a:prstGeom prst="rect">
            <a:avLst/>
          </a:prstGeom>
        </p:spPr>
      </p:pic>
      <p:sp>
        <p:nvSpPr>
          <p:cNvPr id="6" name="Title 1">
            <a:extLst>
              <a:ext uri="{FF2B5EF4-FFF2-40B4-BE49-F238E27FC236}">
                <a16:creationId xmlns:a16="http://schemas.microsoft.com/office/drawing/2014/main" id="{CBF0EE04-4DA5-43FC-8BFF-F4E4B602D947}"/>
              </a:ext>
            </a:extLst>
          </p:cNvPr>
          <p:cNvSpPr txBox="1">
            <a:spLocks/>
          </p:cNvSpPr>
          <p:nvPr/>
        </p:nvSpPr>
        <p:spPr>
          <a:xfrm>
            <a:off x="149702" y="2787995"/>
            <a:ext cx="11313072" cy="4222405"/>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MY" sz="8000" b="1" dirty="0">
                <a:latin typeface="Comic Sans MS" panose="030F0702030302020204" pitchFamily="66" charset="0"/>
              </a:rPr>
              <a:t>Embedded Systems are classified based on the two factors……</a:t>
            </a:r>
          </a:p>
          <a:p>
            <a:endParaRPr lang="en-MY" sz="8000" b="1" dirty="0">
              <a:latin typeface="Comic Sans MS" panose="030F0702030302020204" pitchFamily="66" charset="0"/>
            </a:endParaRPr>
          </a:p>
          <a:p>
            <a:r>
              <a:rPr lang="en-MY" sz="8000" b="1" dirty="0">
                <a:latin typeface="Comic Sans MS" panose="030F0702030302020204" pitchFamily="66" charset="0"/>
              </a:rPr>
              <a:t>Based on Performance and Functional Requirements :it is divided into 4 types as ……..</a:t>
            </a:r>
          </a:p>
          <a:p>
            <a:endParaRPr lang="en-MY" sz="8000" b="1" dirty="0">
              <a:latin typeface="Comic Sans MS" panose="030F0702030302020204" pitchFamily="66" charset="0"/>
            </a:endParaRPr>
          </a:p>
          <a:p>
            <a:endParaRPr lang="en-MY" sz="8000" b="1" dirty="0">
              <a:latin typeface="Comic Sans MS" panose="030F0702030302020204" pitchFamily="66" charset="0"/>
            </a:endParaRPr>
          </a:p>
          <a:p>
            <a:r>
              <a:rPr lang="en-MY" sz="8000" b="1" i="0" dirty="0">
                <a:solidFill>
                  <a:srgbClr val="273239"/>
                </a:solidFill>
                <a:effectLst/>
                <a:latin typeface="Comic Sans MS" panose="030F0702030302020204" pitchFamily="66" charset="0"/>
              </a:rPr>
              <a:t>Based on Performance and micro-controller it is divided into 3 types as …..</a:t>
            </a:r>
          </a:p>
          <a:p>
            <a:endParaRPr lang="en-MY" dirty="0"/>
          </a:p>
          <a:p>
            <a:br>
              <a:rPr lang="en-MY" dirty="0"/>
            </a:br>
            <a:endParaRPr lang="en-MY" dirty="0"/>
          </a:p>
        </p:txBody>
      </p:sp>
    </p:spTree>
    <p:extLst>
      <p:ext uri="{BB962C8B-B14F-4D97-AF65-F5344CB8AC3E}">
        <p14:creationId xmlns:p14="http://schemas.microsoft.com/office/powerpoint/2010/main" val="87867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96AA-AEB7-4920-9C47-251910BD101A}"/>
              </a:ext>
            </a:extLst>
          </p:cNvPr>
          <p:cNvSpPr>
            <a:spLocks noGrp="1"/>
          </p:cNvSpPr>
          <p:nvPr>
            <p:ph type="title"/>
          </p:nvPr>
        </p:nvSpPr>
        <p:spPr/>
        <p:txBody>
          <a:bodyPr/>
          <a:lstStyle/>
          <a:p>
            <a:r>
              <a:rPr lang="en-US" dirty="0"/>
              <a:t>Your answer…</a:t>
            </a:r>
            <a:endParaRPr lang="en-MY" dirty="0"/>
          </a:p>
        </p:txBody>
      </p:sp>
      <p:sp>
        <p:nvSpPr>
          <p:cNvPr id="3" name="Content Placeholder 2">
            <a:extLst>
              <a:ext uri="{FF2B5EF4-FFF2-40B4-BE49-F238E27FC236}">
                <a16:creationId xmlns:a16="http://schemas.microsoft.com/office/drawing/2014/main" id="{B5461B7C-3138-4DDE-B995-32A5A73F9EFF}"/>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320409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384F-27DF-4E13-BBF7-812F2F8DC66B}"/>
              </a:ext>
            </a:extLst>
          </p:cNvPr>
          <p:cNvSpPr>
            <a:spLocks noGrp="1"/>
          </p:cNvSpPr>
          <p:nvPr>
            <p:ph type="title"/>
          </p:nvPr>
        </p:nvSpPr>
        <p:spPr/>
        <p:txBody>
          <a:bodyPr/>
          <a:lstStyle/>
          <a:p>
            <a:r>
              <a:rPr lang="en-US" dirty="0"/>
              <a:t>Question and self Exercise</a:t>
            </a:r>
            <a:endParaRPr lang="en-MY" dirty="0"/>
          </a:p>
        </p:txBody>
      </p:sp>
      <p:sp>
        <p:nvSpPr>
          <p:cNvPr id="3" name="Content Placeholder 2">
            <a:extLst>
              <a:ext uri="{FF2B5EF4-FFF2-40B4-BE49-F238E27FC236}">
                <a16:creationId xmlns:a16="http://schemas.microsoft.com/office/drawing/2014/main" id="{30319672-8FFC-4392-90A5-ACEB562CF87D}"/>
              </a:ext>
            </a:extLst>
          </p:cNvPr>
          <p:cNvSpPr>
            <a:spLocks noGrp="1"/>
          </p:cNvSpPr>
          <p:nvPr>
            <p:ph idx="1"/>
          </p:nvPr>
        </p:nvSpPr>
        <p:spPr>
          <a:xfrm>
            <a:off x="838200" y="3006725"/>
            <a:ext cx="10515600" cy="1403350"/>
          </a:xfrm>
        </p:spPr>
        <p:txBody>
          <a:bodyPr/>
          <a:lstStyle/>
          <a:p>
            <a:pPr marL="0" indent="0">
              <a:buNone/>
            </a:pPr>
            <a:r>
              <a:rPr lang="en-MY" b="1" i="0" dirty="0">
                <a:solidFill>
                  <a:srgbClr val="273239"/>
                </a:solidFill>
                <a:effectLst/>
                <a:latin typeface="Source Sans 3"/>
              </a:rPr>
              <a:t>Microcontroller and its Types</a:t>
            </a:r>
          </a:p>
          <a:p>
            <a:pPr marL="0" indent="0">
              <a:buNone/>
            </a:pPr>
            <a:r>
              <a:rPr lang="en-MY" dirty="0">
                <a:hlinkClick r:id="rId2"/>
              </a:rPr>
              <a:t>https://www.geeksforgeeks.org/microcontroller-and-its-types/</a:t>
            </a:r>
            <a:endParaRPr lang="en-MY" dirty="0"/>
          </a:p>
          <a:p>
            <a:pPr marL="0" indent="0">
              <a:buNone/>
            </a:pPr>
            <a:endParaRPr lang="en-MY" dirty="0"/>
          </a:p>
        </p:txBody>
      </p:sp>
      <p:pic>
        <p:nvPicPr>
          <p:cNvPr id="4" name="Content Placeholder 4">
            <a:extLst>
              <a:ext uri="{FF2B5EF4-FFF2-40B4-BE49-F238E27FC236}">
                <a16:creationId xmlns:a16="http://schemas.microsoft.com/office/drawing/2014/main" id="{BBF0BC6D-15E8-4AC7-87DE-A96D29B3E2B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791576" y="1"/>
            <a:ext cx="2684252" cy="2533650"/>
          </a:xfrm>
          <a:prstGeom prst="rect">
            <a:avLst/>
          </a:prstGeom>
        </p:spPr>
      </p:pic>
    </p:spTree>
    <p:extLst>
      <p:ext uri="{BB962C8B-B14F-4D97-AF65-F5344CB8AC3E}">
        <p14:creationId xmlns:p14="http://schemas.microsoft.com/office/powerpoint/2010/main" val="249324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96AA-AEB7-4920-9C47-251910BD101A}"/>
              </a:ext>
            </a:extLst>
          </p:cNvPr>
          <p:cNvSpPr>
            <a:spLocks noGrp="1"/>
          </p:cNvSpPr>
          <p:nvPr>
            <p:ph type="title"/>
          </p:nvPr>
        </p:nvSpPr>
        <p:spPr/>
        <p:txBody>
          <a:bodyPr/>
          <a:lstStyle/>
          <a:p>
            <a:r>
              <a:rPr lang="en-US" dirty="0"/>
              <a:t>Your answer…</a:t>
            </a:r>
            <a:endParaRPr lang="en-MY" dirty="0"/>
          </a:p>
        </p:txBody>
      </p:sp>
      <p:sp>
        <p:nvSpPr>
          <p:cNvPr id="3" name="Content Placeholder 2">
            <a:extLst>
              <a:ext uri="{FF2B5EF4-FFF2-40B4-BE49-F238E27FC236}">
                <a16:creationId xmlns:a16="http://schemas.microsoft.com/office/drawing/2014/main" id="{B5461B7C-3138-4DDE-B995-32A5A73F9EFF}"/>
              </a:ext>
            </a:extLst>
          </p:cNvPr>
          <p:cNvSpPr>
            <a:spLocks noGrp="1"/>
          </p:cNvSpPr>
          <p:nvPr>
            <p:ph idx="1"/>
          </p:nvPr>
        </p:nvSpPr>
        <p:spPr/>
        <p:txBody>
          <a:bodyPr/>
          <a:lstStyle/>
          <a:p>
            <a:endParaRPr lang="en-MY" dirty="0"/>
          </a:p>
        </p:txBody>
      </p:sp>
    </p:spTree>
    <p:extLst>
      <p:ext uri="{BB962C8B-B14F-4D97-AF65-F5344CB8AC3E}">
        <p14:creationId xmlns:p14="http://schemas.microsoft.com/office/powerpoint/2010/main" val="10984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1029</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Source Sans 3</vt:lpstr>
      <vt:lpstr>Arial</vt:lpstr>
      <vt:lpstr>Calibri</vt:lpstr>
      <vt:lpstr>Calibri Light</vt:lpstr>
      <vt:lpstr>Comic Sans MS</vt:lpstr>
      <vt:lpstr>Nunito</vt:lpstr>
      <vt:lpstr>Office Theme</vt:lpstr>
      <vt:lpstr>Embedded Systems are classified based on the two factors </vt:lpstr>
      <vt:lpstr>divided into 4 types as follows :  </vt:lpstr>
      <vt:lpstr>PowerPoint Presentation</vt:lpstr>
      <vt:lpstr>PowerPoint Presentation</vt:lpstr>
      <vt:lpstr>PowerPoint Presentation</vt:lpstr>
      <vt:lpstr>Self - exercise</vt:lpstr>
      <vt:lpstr>Your answer…</vt:lpstr>
      <vt:lpstr>Question and self Exercise</vt:lpstr>
      <vt:lpstr>Your answer…</vt:lpstr>
      <vt:lpstr>Micro-controller unit (MCU): </vt:lpstr>
      <vt:lpstr> Microprocessor Revolution: From Concept to Ubiquity https://www.youtube.com/watch?v=RN2kdzMuCa4 </vt:lpstr>
      <vt:lpstr>What is System on Chip (SoC)?</vt:lpstr>
      <vt:lpstr>Let’s explore into</vt:lpstr>
      <vt:lpstr>Let’s take a look into ESP32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Sui Ping</dc:creator>
  <cp:lastModifiedBy>Lee Sui Ping</cp:lastModifiedBy>
  <cp:revision>9</cp:revision>
  <dcterms:created xsi:type="dcterms:W3CDTF">2024-10-06T17:11:32Z</dcterms:created>
  <dcterms:modified xsi:type="dcterms:W3CDTF">2024-10-07T03:23:22Z</dcterms:modified>
</cp:coreProperties>
</file>