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handoutMasterIdLst>
    <p:handoutMasterId r:id="rId10"/>
  </p:handoutMasterIdLst>
  <p:sldIdLst>
    <p:sldId id="256" r:id="rId3"/>
    <p:sldId id="286" r:id="rId4"/>
    <p:sldId id="465" r:id="rId5"/>
    <p:sldId id="287" r:id="rId6"/>
    <p:sldId id="474" r:id="rId7"/>
    <p:sldId id="272" r:id="rId8"/>
  </p:sldIdLst>
  <p:sldSz cx="12192000" cy="6858000"/>
  <p:notesSz cx="6858000" cy="9144000"/>
  <p:embeddedFontLst>
    <p:embeddedFont>
      <p:font typeface="Gilroy" panose="00000400000000000000" charset="0"/>
      <p:regular r:id="rId14"/>
    </p:embeddedFont>
    <p:embeddedFont>
      <p:font typeface="Hubot-Sans Black Wide" charset="0"/>
      <p:bold r:id="rId15"/>
    </p:embeddedFont>
  </p:embeddedFontLst>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419" userDrawn="1">
          <p15:clr>
            <a:srgbClr val="A4A3A4"/>
          </p15:clr>
        </p15:guide>
        <p15:guide id="5" orient="horz" pos="507" userDrawn="1">
          <p15:clr>
            <a:srgbClr val="A4A3A4"/>
          </p15:clr>
        </p15:guide>
        <p15:guide id="6"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FFC7BB"/>
    <a:srgbClr val="0000C0"/>
    <a:srgbClr val="E6ADA1"/>
    <a:srgbClr val="5A78ED"/>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489" autoAdjust="0"/>
    <p:restoredTop sz="96066" autoAdjust="0"/>
  </p:normalViewPr>
  <p:slideViewPr>
    <p:cSldViewPr snapToGrid="0" showGuides="1">
      <p:cViewPr>
        <p:scale>
          <a:sx n="50" d="100"/>
          <a:sy n="50" d="100"/>
        </p:scale>
        <p:origin x="1386" y="1206"/>
      </p:cViewPr>
      <p:guideLst>
        <p:guide orient="horz" pos="2160"/>
        <p:guide pos="3840"/>
        <p:guide pos="417"/>
        <p:guide pos="7419"/>
        <p:guide orient="horz" pos="507"/>
        <p:guide orient="horz"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fld>
            <a:endParaRPr lang="zh-CN" altLang="en-US">
              <a:latin typeface="Gilroy" panose="00000400000000000000" charset="0"/>
              <a:ea typeface="Gilroy" panose="000004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A3FA29D-43DB-46E9-A615-BDA0133916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7030A0"/>
                </a:solidFill>
                <a:latin typeface="+mj-lt"/>
                <a:ea typeface="Gilroy" panose="00000400000000000000" charset="0"/>
              </a:rPr>
              <a:t>PRINCIPLES OF ARTIFICIAL INTELLIGENCE</a:t>
            </a:r>
            <a:endParaRPr lang="en-MY" altLang="en-US" sz="2800" b="0" i="0" dirty="0">
              <a:solidFill>
                <a:srgbClr val="7030A0"/>
              </a:solidFill>
              <a:latin typeface="+mj-lt"/>
              <a:ea typeface="Gilroy" panose="00000400000000000000" charset="0"/>
            </a:endParaRPr>
          </a:p>
          <a:p>
            <a:pPr fontAlgn="ctr"/>
            <a:r>
              <a:rPr lang="en-MY" altLang="en-US" sz="4800" b="0" i="0" dirty="0">
                <a:solidFill>
                  <a:srgbClr val="7030A0"/>
                </a:solidFill>
                <a:latin typeface="+mj-lt"/>
                <a:ea typeface="Gilroy" panose="00000400000000000000" charset="0"/>
              </a:rPr>
              <a:t>SOF106</a:t>
            </a:r>
            <a:endParaRPr lang="en-MY" altLang="en-US" sz="4800" b="0" i="0" dirty="0">
              <a:solidFill>
                <a:srgbClr val="7030A0"/>
              </a:solidFill>
              <a:latin typeface="+mj-lt"/>
              <a:ea typeface="Gilroy" panose="00000400000000000000" charset="0"/>
            </a:endParaRPr>
          </a:p>
          <a:p>
            <a:pPr fontAlgn="ctr"/>
            <a:endParaRPr lang="en-MY" altLang="en-US" sz="4800" b="0" i="0" dirty="0">
              <a:solidFill>
                <a:srgbClr val="7030A0"/>
              </a:solidFill>
              <a:latin typeface="+mj-lt"/>
              <a:ea typeface="Gilroy" panose="00000400000000000000" charset="0"/>
            </a:endParaRPr>
          </a:p>
        </p:txBody>
      </p:sp>
      <p:sp>
        <p:nvSpPr>
          <p:cNvPr id="9" name="文本框 8"/>
          <p:cNvSpPr txBox="1"/>
          <p:nvPr/>
        </p:nvSpPr>
        <p:spPr>
          <a:xfrm>
            <a:off x="389255" y="3124835"/>
            <a:ext cx="5240020" cy="583565"/>
          </a:xfrm>
          <a:prstGeom prst="rect">
            <a:avLst/>
          </a:prstGeom>
          <a:noFill/>
          <a:ln>
            <a:solidFill>
              <a:schemeClr val="accent1"/>
            </a:solidFill>
          </a:ln>
        </p:spPr>
        <p:txBody>
          <a:bodyPr wrap="square">
            <a:spAutoFit/>
          </a:bodyPr>
          <a:lstStyle/>
          <a:p>
            <a:pPr algn="ctr"/>
            <a:r>
              <a:rPr lang="en-MY" altLang="zh-CN" sz="3200" b="1" dirty="0">
                <a:solidFill>
                  <a:srgbClr val="7030A0"/>
                </a:solidFill>
              </a:rPr>
              <a:t>GENETIC ALGORITHM</a:t>
            </a:r>
            <a:endParaRPr lang="en-MY" altLang="zh-CN" sz="3200" b="1" dirty="0">
              <a:solidFill>
                <a:srgbClr val="7030A0"/>
              </a:solidFill>
            </a:endParaRP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endParaRPr lang="en-MY" altLang="en-US" sz="2800" b="1" dirty="0"/>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endParaRPr lang="en-US" altLang="zh-CN" sz="1100" b="0" i="0" u="none" strike="noStrike" dirty="0">
                <a:solidFill>
                  <a:srgbClr val="000000"/>
                </a:solidFill>
                <a:effectLst/>
                <a:ea typeface="Gilroy" panose="00000400000000000000" charset="0"/>
              </a:endParaRP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1"/>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endParaRPr lang="en-MY" altLang="en-US" sz="1200" dirty="0">
              <a:ea typeface="Gilroy" panose="00000400000000000000" charset="0"/>
            </a:endParaRPr>
          </a:p>
        </p:txBody>
      </p:sp>
      <p:pic>
        <p:nvPicPr>
          <p:cNvPr id="2" name="Picture 1"/>
          <p:cNvPicPr/>
          <p:nvPr/>
        </p:nvPicPr>
        <p:blipFill>
          <a:blip r:embed="rId2"/>
          <a:stretch>
            <a:fillRect/>
          </a:stretch>
        </p:blipFill>
        <p:spPr>
          <a:xfrm>
            <a:off x="7290262" y="-44219"/>
            <a:ext cx="4987636" cy="103077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6250" y="365125"/>
            <a:ext cx="10515600" cy="942340"/>
          </a:xfrm>
        </p:spPr>
        <p:txBody>
          <a:bodyPr/>
          <a:p>
            <a:pPr algn="ctr"/>
            <a:r>
              <a:rPr lang="en-MY" altLang="en-US" sz="2800"/>
              <a:t>XMUM VISION</a:t>
            </a:r>
            <a:endParaRPr lang="en-MY" altLang="en-US" sz="2800"/>
          </a:p>
        </p:txBody>
      </p:sp>
      <p:sp>
        <p:nvSpPr>
          <p:cNvPr id="3" name="Content Placeholder 2"/>
          <p:cNvSpPr>
            <a:spLocks noGrp="1"/>
          </p:cNvSpPr>
          <p:nvPr>
            <p:ph idx="1"/>
          </p:nvPr>
        </p:nvSpPr>
        <p:spPr>
          <a:xfrm>
            <a:off x="365760" y="1177925"/>
            <a:ext cx="11597005" cy="1443990"/>
          </a:xfrm>
        </p:spPr>
        <p:txBody>
          <a:bodyPr/>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endParaRPr lang="en-MY" altLang="en-US" sz="2800"/>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GENETIC ALGORITHM CONCEPT</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69875" y="1237615"/>
            <a:ext cx="11503660" cy="4523105"/>
          </a:xfrm>
          <a:prstGeom prst="rect">
            <a:avLst/>
          </a:prstGeom>
          <a:noFill/>
        </p:spPr>
        <p:txBody>
          <a:bodyPr wrap="square" rtlCol="0">
            <a:spAutoFit/>
          </a:bodyPr>
          <a:p>
            <a:pPr fontAlgn="ctr"/>
            <a:r>
              <a:rPr lang="en-MY" altLang="en-US" dirty="0">
                <a:solidFill>
                  <a:schemeClr val="accent4">
                    <a:lumMod val="75000"/>
                  </a:schemeClr>
                </a:solidFill>
                <a:latin typeface="+mj-lt"/>
                <a:ea typeface="Gilroy" panose="00000400000000000000" charset="0"/>
                <a:sym typeface="+mn-ea"/>
              </a:rPr>
              <a:t>INITIAL POPULATION</a:t>
            </a:r>
            <a:endParaRPr lang="en-MY" altLang="en-US" dirty="0">
              <a:solidFill>
                <a:schemeClr val="accent4">
                  <a:lumMod val="75000"/>
                </a:schemeClr>
              </a:solidFill>
              <a:latin typeface="+mj-lt"/>
              <a:ea typeface="Gilroy" panose="00000400000000000000" charset="0"/>
              <a:sym typeface="+mn-ea"/>
            </a:endParaRPr>
          </a:p>
          <a:p>
            <a:pPr fontAlgn="ctr"/>
            <a:endParaRPr lang="en-MY" altLang="en-US" dirty="0">
              <a:solidFill>
                <a:schemeClr val="accent4">
                  <a:lumMod val="75000"/>
                </a:schemeClr>
              </a:solidFill>
              <a:latin typeface="+mj-lt"/>
              <a:ea typeface="Gilroy" panose="00000400000000000000" charset="0"/>
              <a:sym typeface="+mn-ea"/>
            </a:endParaRPr>
          </a:p>
          <a:p>
            <a:pPr fontAlgn="ctr"/>
            <a:r>
              <a:rPr lang="en-MY" altLang="en-US" dirty="0">
                <a:solidFill>
                  <a:schemeClr val="accent4">
                    <a:lumMod val="75000"/>
                  </a:schemeClr>
                </a:solidFill>
                <a:latin typeface="+mj-lt"/>
                <a:ea typeface="Gilroy" panose="00000400000000000000" charset="0"/>
                <a:sym typeface="+mn-ea"/>
              </a:rPr>
              <a:t>FITNESS FUNCTION</a:t>
            </a:r>
            <a:endParaRPr lang="en-MY" altLang="en-US" dirty="0">
              <a:solidFill>
                <a:schemeClr val="accent4">
                  <a:lumMod val="75000"/>
                </a:schemeClr>
              </a:solidFill>
              <a:latin typeface="+mj-lt"/>
              <a:ea typeface="Gilroy" panose="00000400000000000000" charset="0"/>
              <a:sym typeface="+mn-ea"/>
            </a:endParaRPr>
          </a:p>
          <a:p>
            <a:pPr fontAlgn="ctr"/>
            <a:endParaRPr lang="en-MY" altLang="en-US" dirty="0">
              <a:solidFill>
                <a:schemeClr val="accent4">
                  <a:lumMod val="75000"/>
                </a:schemeClr>
              </a:solidFill>
              <a:latin typeface="+mj-lt"/>
              <a:ea typeface="Gilroy" panose="00000400000000000000" charset="0"/>
              <a:sym typeface="+mn-ea"/>
            </a:endParaRPr>
          </a:p>
          <a:p>
            <a:pPr fontAlgn="ctr"/>
            <a:r>
              <a:rPr lang="en-MY" altLang="en-US" dirty="0">
                <a:solidFill>
                  <a:schemeClr val="accent4">
                    <a:lumMod val="75000"/>
                  </a:schemeClr>
                </a:solidFill>
                <a:latin typeface="+mj-lt"/>
                <a:ea typeface="Gilroy" panose="00000400000000000000" charset="0"/>
                <a:sym typeface="+mn-ea"/>
              </a:rPr>
              <a:t>ENCODING :</a:t>
            </a:r>
            <a:r>
              <a:rPr lang="en-MY" altLang="en-US" dirty="0">
                <a:solidFill>
                  <a:schemeClr val="accent4">
                    <a:lumMod val="75000"/>
                  </a:schemeClr>
                </a:solidFill>
                <a:ea typeface="Gilroy" panose="00000400000000000000" charset="0"/>
                <a:cs typeface="+mn-lt"/>
                <a:sym typeface="+mn-ea"/>
              </a:rPr>
              <a:t> </a:t>
            </a:r>
            <a:r>
              <a:rPr lang="en-MY" altLang="en-US" b="1" dirty="0">
                <a:solidFill>
                  <a:schemeClr val="accent4">
                    <a:lumMod val="75000"/>
                  </a:schemeClr>
                </a:solidFill>
                <a:ea typeface="Gilroy" panose="00000400000000000000" charset="0"/>
                <a:cs typeface="+mn-lt"/>
                <a:sym typeface="+mn-ea"/>
              </a:rPr>
              <a:t>Binary Encoding, Value Encoding, Permutation Encoding</a:t>
            </a:r>
            <a:endParaRPr lang="en-MY" altLang="en-US" b="1" dirty="0">
              <a:solidFill>
                <a:schemeClr val="accent4">
                  <a:lumMod val="75000"/>
                </a:schemeClr>
              </a:solidFill>
              <a:ea typeface="Gilroy" panose="00000400000000000000" charset="0"/>
              <a:cs typeface="+mn-lt"/>
              <a:sym typeface="+mn-ea"/>
            </a:endParaRPr>
          </a:p>
          <a:p>
            <a:pPr fontAlgn="ctr"/>
            <a:endParaRPr lang="en-MY" altLang="en-US" dirty="0">
              <a:solidFill>
                <a:schemeClr val="accent4">
                  <a:lumMod val="75000"/>
                </a:schemeClr>
              </a:solidFill>
              <a:ea typeface="Gilroy" panose="00000400000000000000" charset="0"/>
              <a:cs typeface="+mn-lt"/>
              <a:sym typeface="+mn-ea"/>
            </a:endParaRPr>
          </a:p>
          <a:p>
            <a:pPr fontAlgn="ctr"/>
            <a:r>
              <a:rPr lang="en-MY" altLang="en-US" dirty="0">
                <a:solidFill>
                  <a:schemeClr val="accent4">
                    <a:lumMod val="75000"/>
                  </a:schemeClr>
                </a:solidFill>
                <a:latin typeface="+mj-lt"/>
                <a:ea typeface="Gilroy" panose="00000400000000000000" charset="0"/>
                <a:sym typeface="+mn-ea"/>
              </a:rPr>
              <a:t>RECOMBINATION : </a:t>
            </a:r>
            <a:r>
              <a:rPr lang="tr-TR" altLang="x-none" b="1" dirty="0">
                <a:solidFill>
                  <a:schemeClr val="accent4">
                    <a:lumMod val="75000"/>
                  </a:schemeClr>
                </a:solidFill>
                <a:sym typeface="+mn-ea"/>
              </a:rPr>
              <a:t>Roulette wheel selection</a:t>
            </a:r>
            <a:r>
              <a:rPr lang="en-MY" altLang="tr-TR" b="1" dirty="0">
                <a:solidFill>
                  <a:schemeClr val="accent4">
                    <a:lumMod val="75000"/>
                  </a:schemeClr>
                </a:solidFill>
                <a:sym typeface="+mn-ea"/>
              </a:rPr>
              <a:t>, </a:t>
            </a:r>
            <a:r>
              <a:rPr lang="tr-TR" altLang="x-none" b="1" dirty="0">
                <a:solidFill>
                  <a:schemeClr val="accent4">
                    <a:lumMod val="75000"/>
                  </a:schemeClr>
                </a:solidFill>
                <a:sym typeface="+mn-ea"/>
              </a:rPr>
              <a:t>Tournament Selection</a:t>
            </a:r>
            <a:r>
              <a:rPr lang="en-MY" altLang="tr-TR" b="1" dirty="0">
                <a:solidFill>
                  <a:schemeClr val="accent4">
                    <a:lumMod val="75000"/>
                  </a:schemeClr>
                </a:solidFill>
                <a:sym typeface="+mn-ea"/>
              </a:rPr>
              <a:t>, </a:t>
            </a:r>
            <a:r>
              <a:rPr lang="tr-TR" altLang="x-none" b="1" dirty="0">
                <a:solidFill>
                  <a:schemeClr val="accent4">
                    <a:lumMod val="75000"/>
                  </a:schemeClr>
                </a:solidFill>
                <a:sym typeface="+mn-ea"/>
              </a:rPr>
              <a:t>Rank selection</a:t>
            </a:r>
            <a:r>
              <a:rPr lang="en-MY" altLang="tr-TR" b="1" dirty="0">
                <a:solidFill>
                  <a:schemeClr val="accent4">
                    <a:lumMod val="75000"/>
                  </a:schemeClr>
                </a:solidFill>
                <a:sym typeface="+mn-ea"/>
              </a:rPr>
              <a:t>, Steady state selection </a:t>
            </a:r>
            <a:endParaRPr lang="en-MY" altLang="tr-TR" b="1" dirty="0">
              <a:solidFill>
                <a:schemeClr val="accent4">
                  <a:lumMod val="75000"/>
                </a:schemeClr>
              </a:solidFill>
              <a:sym typeface="+mn-ea"/>
            </a:endParaRPr>
          </a:p>
          <a:p>
            <a:pPr fontAlgn="ctr"/>
            <a:endParaRPr lang="en-MY" b="1" dirty="0">
              <a:solidFill>
                <a:schemeClr val="accent4">
                  <a:lumMod val="75000"/>
                </a:schemeClr>
              </a:solidFill>
              <a:sym typeface="+mn-ea"/>
            </a:endParaRPr>
          </a:p>
          <a:p>
            <a:pPr indent="0" eaLnBrk="1" hangingPunct="1">
              <a:lnSpc>
                <a:spcPct val="150000"/>
              </a:lnSpc>
              <a:buFont typeface="Arial" panose="020B0604020202020204" pitchFamily="34" charset="0"/>
              <a:buNone/>
            </a:pPr>
            <a:r>
              <a:rPr lang="en-MY" altLang="en-US" dirty="0">
                <a:solidFill>
                  <a:schemeClr val="accent4">
                    <a:lumMod val="75000"/>
                  </a:schemeClr>
                </a:solidFill>
                <a:latin typeface="+mj-lt"/>
                <a:ea typeface="Gilroy" panose="00000400000000000000" charset="0"/>
                <a:sym typeface="+mn-ea"/>
              </a:rPr>
              <a:t>REPRODUCTION: </a:t>
            </a:r>
            <a:r>
              <a:rPr lang="en-MY" b="1" dirty="0">
                <a:solidFill>
                  <a:schemeClr val="accent4">
                    <a:lumMod val="75000"/>
                  </a:schemeClr>
                </a:solidFill>
                <a:sym typeface="+mn-ea"/>
              </a:rPr>
              <a:t>Crossover, Mutation </a:t>
            </a:r>
            <a:endParaRPr lang="en-MY" b="1" dirty="0">
              <a:solidFill>
                <a:schemeClr val="accent4">
                  <a:lumMod val="75000"/>
                </a:schemeClr>
              </a:solidFill>
              <a:sym typeface="+mn-ea"/>
            </a:endParaRPr>
          </a:p>
          <a:p>
            <a:pPr indent="0" eaLnBrk="1" hangingPunct="1">
              <a:lnSpc>
                <a:spcPct val="150000"/>
              </a:lnSpc>
              <a:buFont typeface="Arial" panose="020B0604020202020204" pitchFamily="34" charset="0"/>
              <a:buNone/>
            </a:pPr>
            <a:r>
              <a:rPr lang="en-MY" altLang="en-US" b="0" i="0" dirty="0">
                <a:solidFill>
                  <a:schemeClr val="accent4">
                    <a:lumMod val="75000"/>
                  </a:schemeClr>
                </a:solidFill>
                <a:latin typeface="+mj-lt"/>
                <a:ea typeface="Gilroy" panose="00000400000000000000" charset="0"/>
              </a:rPr>
              <a:t>TERMINATION CRITERIA</a:t>
            </a:r>
            <a:endParaRPr lang="en-US" altLang="en-US" b="1" dirty="0">
              <a:solidFill>
                <a:schemeClr val="accent4">
                  <a:lumMod val="75000"/>
                </a:schemeClr>
              </a:solidFill>
              <a:cs typeface="+mn-lt"/>
              <a:sym typeface="+mn-ea"/>
            </a:endParaRPr>
          </a:p>
          <a:p>
            <a:pPr fontAlgn="ctr"/>
            <a:endParaRPr lang="en-MY" altLang="en-US" b="0" i="0" dirty="0">
              <a:solidFill>
                <a:schemeClr val="accent4">
                  <a:lumMod val="75000"/>
                </a:schemeClr>
              </a:solidFill>
              <a:latin typeface="+mj-lt"/>
              <a:ea typeface="Gilroy" panose="00000400000000000000" charset="0"/>
            </a:endParaRPr>
          </a:p>
          <a:p>
            <a:pPr fontAlgn="ctr"/>
            <a:endParaRPr lang="en-MY" altLang="en-US" b="0" i="0" dirty="0">
              <a:solidFill>
                <a:schemeClr val="accent4">
                  <a:lumMod val="75000"/>
                </a:schemeClr>
              </a:solidFill>
              <a:latin typeface="+mj-lt"/>
              <a:ea typeface="Gilroy" panose="00000400000000000000" charset="0"/>
            </a:endParaRPr>
          </a:p>
          <a:p>
            <a:pPr fontAlgn="ctr"/>
            <a:endParaRPr lang="en-MY" altLang="en-US" b="0" i="0" dirty="0">
              <a:solidFill>
                <a:schemeClr val="accent4">
                  <a:lumMod val="75000"/>
                </a:schemeClr>
              </a:solidFill>
              <a:latin typeface="+mj-lt"/>
              <a:ea typeface="Gilroy" panose="00000400000000000000" charset="0"/>
            </a:endParaRPr>
          </a:p>
          <a:p>
            <a:pPr fontAlgn="ctr"/>
            <a:endParaRPr lang="en-MY" altLang="en-US" b="0" i="0" dirty="0">
              <a:solidFill>
                <a:schemeClr val="accent4">
                  <a:lumMod val="75000"/>
                </a:schemeClr>
              </a:solidFill>
              <a:latin typeface="+mj-lt"/>
              <a:ea typeface="Gilroy" panose="000004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GENETIC ALGORITHM</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2" name="Content Placeholder 1"/>
          <p:cNvPicPr>
            <a:picLocks noChangeAspect="1"/>
          </p:cNvPicPr>
          <p:nvPr>
            <p:ph idx="1"/>
          </p:nvPr>
        </p:nvPicPr>
        <p:blipFill>
          <a:blip r:embed="rId2"/>
          <a:stretch>
            <a:fillRect/>
          </a:stretch>
        </p:blipFill>
        <p:spPr>
          <a:xfrm>
            <a:off x="305435" y="1973580"/>
            <a:ext cx="7221855" cy="3398520"/>
          </a:xfrm>
          <a:prstGeom prst="rect">
            <a:avLst/>
          </a:prstGeom>
        </p:spPr>
      </p:pic>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sp>
        <p:nvSpPr>
          <p:cNvPr id="25" name="Text Box 24"/>
          <p:cNvSpPr txBox="1"/>
          <p:nvPr/>
        </p:nvSpPr>
        <p:spPr>
          <a:xfrm>
            <a:off x="205105" y="792480"/>
            <a:ext cx="11503660" cy="1076325"/>
          </a:xfrm>
          <a:prstGeom prst="rect">
            <a:avLst/>
          </a:prstGeom>
          <a:noFill/>
        </p:spPr>
        <p:txBody>
          <a:bodyPr wrap="square" rtlCol="0">
            <a:spAutoFit/>
          </a:bodyPr>
          <a:p>
            <a:pPr>
              <a:lnSpc>
                <a:spcPct val="100000"/>
              </a:lnSpc>
            </a:pPr>
            <a:r>
              <a:rPr sz="1600"/>
              <a:t>Open the Weka GUI Chooser.</a:t>
            </a:r>
            <a:endParaRPr sz="1600"/>
          </a:p>
          <a:p>
            <a:pPr>
              <a:lnSpc>
                <a:spcPct val="100000"/>
              </a:lnSpc>
            </a:pPr>
            <a:r>
              <a:rPr sz="1600"/>
              <a:t>Click the “Explorer” button to launch the Explorer.</a:t>
            </a:r>
            <a:endParaRPr sz="1600"/>
          </a:p>
          <a:p>
            <a:pPr>
              <a:lnSpc>
                <a:spcPct val="100000"/>
              </a:lnSpc>
            </a:pPr>
            <a:r>
              <a:rPr sz="1600"/>
              <a:t>Open the </a:t>
            </a:r>
            <a:r>
              <a:rPr lang="en-MY" sz="1600" i="1">
                <a:solidFill>
                  <a:srgbClr val="C00000"/>
                </a:solidFill>
              </a:rPr>
              <a:t>soybean</a:t>
            </a:r>
            <a:r>
              <a:rPr lang="en-MY" sz="1600" i="1">
                <a:solidFill>
                  <a:srgbClr val="C00000"/>
                </a:solidFill>
              </a:rPr>
              <a:t>.a</a:t>
            </a:r>
            <a:r>
              <a:rPr lang="en-MY" sz="1600" i="1">
                <a:solidFill>
                  <a:schemeClr val="accent2">
                    <a:lumMod val="50000"/>
                  </a:schemeClr>
                </a:solidFill>
              </a:rPr>
              <a:t>rff</a:t>
            </a:r>
            <a:r>
              <a:rPr sz="1600"/>
              <a:t> dataset.</a:t>
            </a:r>
            <a:endParaRPr sz="1600"/>
          </a:p>
          <a:p>
            <a:pPr>
              <a:lnSpc>
                <a:spcPct val="100000"/>
              </a:lnSpc>
            </a:pPr>
            <a:r>
              <a:rPr sz="1600"/>
              <a:t>Click the “</a:t>
            </a:r>
            <a:r>
              <a:rPr lang="en-MY" sz="1600"/>
              <a:t>classify”</a:t>
            </a:r>
            <a:r>
              <a:rPr sz="1600"/>
              <a:t> tab to access the </a:t>
            </a:r>
            <a:r>
              <a:rPr lang="en-MY" sz="1600"/>
              <a:t>CLASSIFICATION</a:t>
            </a:r>
            <a:r>
              <a:rPr sz="1600"/>
              <a:t>.</a:t>
            </a:r>
            <a:endParaRPr sz="1600"/>
          </a:p>
        </p:txBody>
      </p:sp>
      <p:sp>
        <p:nvSpPr>
          <p:cNvPr id="6" name="Oval 5"/>
          <p:cNvSpPr/>
          <p:nvPr/>
        </p:nvSpPr>
        <p:spPr>
          <a:xfrm>
            <a:off x="2200910" y="1973580"/>
            <a:ext cx="508635" cy="55118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文本框 28"/>
          <p:cNvSpPr txBox="1"/>
          <p:nvPr/>
        </p:nvSpPr>
        <p:spPr>
          <a:xfrm>
            <a:off x="40005" y="0"/>
            <a:ext cx="7250430" cy="460375"/>
          </a:xfrm>
          <a:prstGeom prst="rect">
            <a:avLst/>
          </a:prstGeom>
          <a:noFill/>
        </p:spPr>
        <p:txBody>
          <a:bodyPr wrap="square">
            <a:spAutoFit/>
          </a:bodyPr>
          <a:lstStyle/>
          <a:p>
            <a:pPr fontAlgn="ctr"/>
            <a:r>
              <a:rPr lang="en-MY" altLang="en-US" sz="2400" b="0" i="0" dirty="0">
                <a:solidFill>
                  <a:schemeClr val="accent2">
                    <a:lumMod val="50000"/>
                  </a:schemeClr>
                </a:solidFill>
                <a:latin typeface="+mj-lt"/>
                <a:ea typeface="Gilroy" panose="00000400000000000000" charset="0"/>
              </a:rPr>
              <a:t>GA-FEATURE SELECTION</a:t>
            </a:r>
            <a:endParaRPr lang="en-MY" altLang="en-US" sz="2400" b="0" i="0" dirty="0">
              <a:solidFill>
                <a:schemeClr val="accent2">
                  <a:lumMod val="50000"/>
                </a:schemeClr>
              </a:solidFill>
              <a:latin typeface="+mj-lt"/>
              <a:ea typeface="Gilroy" panose="00000400000000000000" charset="0"/>
            </a:endParaRPr>
          </a:p>
        </p:txBody>
      </p:sp>
      <p:pic>
        <p:nvPicPr>
          <p:cNvPr id="9" name="Picture 8"/>
          <p:cNvPicPr/>
          <p:nvPr/>
        </p:nvPicPr>
        <p:blipFill>
          <a:blip r:embed="rId1"/>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p>
                  <a:endParaRPr lang="zh-CN" altLang="en-US"/>
                </a:p>
              </p:txBody>
            </p:sp>
          </p:grpSp>
        </p:grpSp>
      </p:grpSp>
      <p:pic>
        <p:nvPicPr>
          <p:cNvPr id="7" name="Content Placeholder 1"/>
          <p:cNvPicPr>
            <a:picLocks noChangeAspect="1"/>
          </p:cNvPicPr>
          <p:nvPr/>
        </p:nvPicPr>
        <p:blipFill>
          <a:blip r:embed="rId2"/>
          <a:stretch>
            <a:fillRect/>
          </a:stretch>
        </p:blipFill>
        <p:spPr>
          <a:xfrm>
            <a:off x="210185" y="1047115"/>
            <a:ext cx="6312535" cy="4631055"/>
          </a:xfrm>
          <a:prstGeom prst="rect">
            <a:avLst/>
          </a:prstGeom>
        </p:spPr>
      </p:pic>
      <p:sp>
        <p:nvSpPr>
          <p:cNvPr id="8" name="Text Box 7"/>
          <p:cNvSpPr txBox="1"/>
          <p:nvPr/>
        </p:nvSpPr>
        <p:spPr>
          <a:xfrm>
            <a:off x="6725285" y="1188085"/>
            <a:ext cx="5212715" cy="4338320"/>
          </a:xfrm>
          <a:prstGeom prst="rect">
            <a:avLst/>
          </a:prstGeom>
          <a:noFill/>
        </p:spPr>
        <p:txBody>
          <a:bodyPr wrap="square" rtlCol="0" anchor="t">
            <a:spAutoFit/>
          </a:bodyPr>
          <a:p>
            <a:r>
              <a:rPr lang="en-US" sz="1200"/>
              <a:t>Population Size (-P): This parameter sets the population size for the genetic algorithm. A larger population size allows for more exploration of the feature space but may slow down the algorithm.</a:t>
            </a:r>
            <a:endParaRPr lang="en-US" sz="1200"/>
          </a:p>
          <a:p>
            <a:endParaRPr lang="en-US" sz="1200"/>
          </a:p>
          <a:p>
            <a:r>
              <a:rPr lang="en-US" sz="1200"/>
              <a:t>Generations (-G): The number of generations controls how many iterations the genetic algorithm will run. More generations can lead to better results, but it also increases computation time.</a:t>
            </a:r>
            <a:endParaRPr lang="en-US" sz="1200"/>
          </a:p>
          <a:p>
            <a:endParaRPr lang="en-US" sz="1200"/>
          </a:p>
          <a:p>
            <a:r>
              <a:rPr lang="en-US" sz="1200"/>
              <a:t>Crossover Probability (-C): This parameter determines the likelihood that two feature subsets will be combined (crossover) in each generation. Higher values encourage more exploration of the feature space, while lower values preserve the current features.</a:t>
            </a:r>
            <a:endParaRPr lang="en-US" sz="1200"/>
          </a:p>
          <a:p>
            <a:endParaRPr lang="en-US" sz="1200"/>
          </a:p>
          <a:p>
            <a:r>
              <a:rPr lang="en-US" sz="1200"/>
              <a:t>Mutation Probability (-M): Mutation is the process where random changes are made to a feature subset. This parameter controls the likelihood of mutation. A higher mutation rate encourages exploration of different subsets.</a:t>
            </a:r>
            <a:endParaRPr lang="en-US" sz="1200"/>
          </a:p>
          <a:p>
            <a:endParaRPr lang="en-US" sz="1200"/>
          </a:p>
          <a:p>
            <a:r>
              <a:rPr lang="en-US" sz="1200"/>
              <a:t>Start Set (-S): You can provide a start set of features that are considered as a starting point for the genetic search. This can be useful if you have prior knowledge about which features are likely to be important.</a:t>
            </a:r>
            <a:endParaRPr lang="en-US" sz="1200"/>
          </a:p>
          <a:p>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endParaRPr lang="en-MY" altLang="en-US" sz="4800" b="0" i="0" u="none" strike="noStrike" dirty="0">
              <a:solidFill>
                <a:srgbClr val="FF6666"/>
              </a:solidFill>
              <a:effectLst/>
              <a:latin typeface="+mj-lt"/>
              <a:ea typeface="Gilroy" panose="00000400000000000000" charset="0"/>
            </a:endParaRP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endParaRPr lang="en-US" altLang="zh-CN" sz="1100" b="0" i="0" u="none" strike="noStrike" dirty="0">
                <a:solidFill>
                  <a:srgbClr val="000000"/>
                </a:solidFill>
                <a:effectLst/>
                <a:ea typeface="Gilroy" panose="00000400000000000000" charset="0"/>
              </a:endParaRP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1"/>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endParaRPr lang="en-MY" altLang="en-US" sz="1200" dirty="0">
              <a:ea typeface="Gilroy" panose="00000400000000000000" charset="0"/>
            </a:endParaRPr>
          </a:p>
        </p:txBody>
      </p:sp>
      <p:pic>
        <p:nvPicPr>
          <p:cNvPr id="9" name="Picture 8"/>
          <p:cNvPicPr/>
          <p:nvPr/>
        </p:nvPicPr>
        <p:blipFill>
          <a:blip r:embed="rId2"/>
          <a:stretch>
            <a:fillRect/>
          </a:stretch>
        </p:blipFill>
        <p:spPr>
          <a:xfrm>
            <a:off x="8016875" y="0"/>
            <a:ext cx="4176395" cy="915035"/>
          </a:xfrm>
          <a:prstGeom prst="rect">
            <a:avLst/>
          </a:prstGeom>
          <a:noFill/>
          <a:ln w="9525">
            <a:noFill/>
          </a:ln>
        </p:spPr>
      </p:pic>
    </p:spTree>
  </p:cSld>
  <p:clrMapOvr>
    <a:masterClrMapping/>
  </p:clrMapOvr>
</p:sld>
</file>

<file path=ppt/tags/tag1.xml><?xml version="1.0" encoding="utf-8"?>
<p:tagLst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2322</Words>
  <Application>WPS Presentation</Application>
  <PresentationFormat>宽屏</PresentationFormat>
  <Paragraphs>65</Paragraphs>
  <Slides>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Gilroy</vt:lpstr>
      <vt:lpstr>Microsoft YaHei</vt:lpstr>
      <vt:lpstr>Hubot-Sans Black Wide</vt:lpstr>
      <vt:lpstr>Arial Unicode MS</vt:lpstr>
      <vt:lpstr>Hubot-Sans Black Wide (Headings)</vt:lpstr>
      <vt:lpstr>Segoe Print</vt:lpstr>
      <vt:lpstr>Office 主题​​</vt:lpstr>
      <vt:lpstr>PowerPoint 演示文稿</vt:lpstr>
      <vt:lpstr>XMUM VISION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Shamini</cp:lastModifiedBy>
  <cp:revision>64</cp:revision>
  <dcterms:created xsi:type="dcterms:W3CDTF">2023-03-30T01:26:00Z</dcterms:created>
  <dcterms:modified xsi:type="dcterms:W3CDTF">2023-10-17T09:26:09Z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A8F7212A048D4540A309FF8ADB1E8D26_11</vt:lpwstr>
  </property>
  <property fmtid="{D5CDD505-2E9C-101B-9397-08002B2CF9AE}" pid="3" name="KSOProductBuildVer">
    <vt:lpwstr>1033-12.2.0.13266</vt:lpwstr>
  </property>
</Properties>
</file>