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handoutMasterIdLst>
    <p:handoutMasterId r:id="rId15"/>
  </p:handoutMasterIdLst>
  <p:sldIdLst>
    <p:sldId id="256" r:id="rId2"/>
    <p:sldId id="286" r:id="rId3"/>
    <p:sldId id="285" r:id="rId4"/>
    <p:sldId id="287" r:id="rId5"/>
    <p:sldId id="288" r:id="rId6"/>
    <p:sldId id="289" r:id="rId7"/>
    <p:sldId id="290" r:id="rId8"/>
    <p:sldId id="291" r:id="rId9"/>
    <p:sldId id="292" r:id="rId10"/>
    <p:sldId id="293" r:id="rId11"/>
    <p:sldId id="294" r:id="rId12"/>
    <p:sldId id="272" r:id="rId13"/>
  </p:sldIdLst>
  <p:sldSz cx="12192000" cy="6858000"/>
  <p:notesSz cx="6858000" cy="9144000"/>
  <p:embeddedFontLst>
    <p:embeddedFont>
      <p:font typeface="Gilroy" panose="02010600030101010101" charset="0"/>
      <p:regular r:id="rId16"/>
    </p:embeddedFont>
    <p:embeddedFont>
      <p:font typeface="Hubot-Sans Black Wide" panose="02010600030101010101" charset="0"/>
      <p:bold r:id="rId17"/>
    </p:embeddedFont>
  </p:embeddedFontLst>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7" userDrawn="1">
          <p15:clr>
            <a:srgbClr val="A4A3A4"/>
          </p15:clr>
        </p15:guide>
        <p15:guide id="4" pos="7315" userDrawn="1">
          <p15:clr>
            <a:srgbClr val="A4A3A4"/>
          </p15:clr>
        </p15:guide>
        <p15:guide id="5" orient="horz" pos="390" userDrawn="1">
          <p15:clr>
            <a:srgbClr val="A4A3A4"/>
          </p15:clr>
        </p15:guide>
        <p15:guide id="6"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BB"/>
    <a:srgbClr val="0000C0"/>
    <a:srgbClr val="E6ADA1"/>
    <a:srgbClr val="5A78ED"/>
    <a:srgbClr val="FF6666"/>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9" autoAdjust="0"/>
    <p:restoredTop sz="96066" autoAdjust="0"/>
  </p:normalViewPr>
  <p:slideViewPr>
    <p:cSldViewPr snapToGrid="0" showGuides="1">
      <p:cViewPr>
        <p:scale>
          <a:sx n="100" d="100"/>
          <a:sy n="100" d="100"/>
        </p:scale>
        <p:origin x="72" y="284"/>
      </p:cViewPr>
      <p:guideLst>
        <p:guide orient="horz" pos="2160"/>
        <p:guide pos="3840"/>
        <p:guide pos="417"/>
        <p:guide pos="7315"/>
        <p:guide orient="horz" pos="390"/>
        <p:guide orient="horz" pos="3974"/>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t>2024-09-22</a:t>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t>‹#›</a:t>
            </a:fld>
            <a:endParaRPr lang="zh-CN" altLang="en-US">
              <a:latin typeface="Gilroy" panose="00000400000000000000" charset="0"/>
              <a:ea typeface="Gilroy" panose="000004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t>2024-09-22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SG" altLang="en-US"/>
          </a:p>
        </p:txBody>
      </p:sp>
      <p:sp>
        <p:nvSpPr>
          <p:cNvPr id="4" name="灯片编号占位符 3"/>
          <p:cNvSpPr>
            <a:spLocks noGrp="1"/>
          </p:cNvSpPr>
          <p:nvPr>
            <p:ph type="sldNum" sz="quarter" idx="5"/>
          </p:nvPr>
        </p:nvSpPr>
        <p:spPr/>
        <p:txBody>
          <a:bodyPr/>
          <a:lstStyle/>
          <a:p>
            <a:fld id="{F64956E8-4224-45C2-81D7-F68AB80D6E6A}" type="slidenum">
              <a:rPr lang="zh-CN" altLang="en-US" smtClean="0"/>
              <a:t>1</a:t>
            </a:fld>
            <a:endParaRPr lang="zh-CN" altLang="en-US"/>
          </a:p>
        </p:txBody>
      </p:sp>
    </p:spTree>
    <p:extLst>
      <p:ext uri="{BB962C8B-B14F-4D97-AF65-F5344CB8AC3E}">
        <p14:creationId xmlns:p14="http://schemas.microsoft.com/office/powerpoint/2010/main" val="400488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t>2024-09-22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hamini.rajakumaran@xmu.edu.m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xmu.edu.m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FF6666"/>
                </a:solidFill>
                <a:latin typeface="+mj-lt"/>
                <a:ea typeface="Gilroy" panose="00000400000000000000" charset="0"/>
              </a:rPr>
              <a:t>PRINCIPLES OF ARTIFICIAL INTELLIGENCE</a:t>
            </a:r>
          </a:p>
          <a:p>
            <a:pPr fontAlgn="ctr"/>
            <a:r>
              <a:rPr lang="en-MY" altLang="en-US" sz="4800" b="0" i="0" dirty="0">
                <a:solidFill>
                  <a:srgbClr val="5A78ED"/>
                </a:solidFill>
                <a:latin typeface="+mj-lt"/>
                <a:ea typeface="Gilroy" panose="00000400000000000000" charset="0"/>
              </a:rPr>
              <a:t>SOF106</a:t>
            </a:r>
          </a:p>
          <a:p>
            <a:pPr fontAlgn="ctr"/>
            <a:endParaRPr lang="en-MY" altLang="en-US" sz="4800" b="0" i="0" dirty="0">
              <a:solidFill>
                <a:srgbClr val="5A78ED"/>
              </a:solidFill>
              <a:latin typeface="+mj-lt"/>
              <a:ea typeface="Gilroy" panose="00000400000000000000" charset="0"/>
            </a:endParaRPr>
          </a:p>
        </p:txBody>
      </p:sp>
      <p:sp>
        <p:nvSpPr>
          <p:cNvPr id="9" name="文本框 8"/>
          <p:cNvSpPr txBox="1"/>
          <p:nvPr/>
        </p:nvSpPr>
        <p:spPr>
          <a:xfrm>
            <a:off x="389539" y="3125125"/>
            <a:ext cx="4126565" cy="583565"/>
          </a:xfrm>
          <a:prstGeom prst="rect">
            <a:avLst/>
          </a:prstGeom>
          <a:noFill/>
          <a:ln>
            <a:solidFill>
              <a:srgbClr val="0070C0"/>
            </a:solidFill>
          </a:ln>
        </p:spPr>
        <p:txBody>
          <a:bodyPr wrap="square">
            <a:spAutoFit/>
          </a:bodyPr>
          <a:lstStyle/>
          <a:p>
            <a:pPr algn="ctr"/>
            <a:r>
              <a:rPr lang="en-MY" altLang="zh-CN" sz="3200" b="1" dirty="0">
                <a:solidFill>
                  <a:schemeClr val="bg2">
                    <a:lumMod val="50000"/>
                  </a:schemeClr>
                </a:solidFill>
              </a:rPr>
              <a:t>COURSE OVERVIEW</a:t>
            </a: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4"/>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374505" y="6395720"/>
            <a:ext cx="2816225"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p>
        </p:txBody>
      </p:sp>
      <p:pic>
        <p:nvPicPr>
          <p:cNvPr id="2" name="Picture 1"/>
          <p:cNvPicPr/>
          <p:nvPr/>
        </p:nvPicPr>
        <p:blipFill>
          <a:blip r:embed="rId5"/>
          <a:stretch>
            <a:fillRect/>
          </a:stretch>
        </p:blipFill>
        <p:spPr>
          <a:xfrm>
            <a:off x="7290262" y="-44219"/>
            <a:ext cx="4987636" cy="103077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01955" y="986790"/>
            <a:ext cx="11318875" cy="424624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eaLnBrk="1" fontAlgn="auto" hangingPunct="1">
              <a:lnSpc>
                <a:spcPct val="150000"/>
              </a:lnSpc>
              <a:spcBef>
                <a:spcPts val="0"/>
              </a:spcBef>
              <a:spcAft>
                <a:spcPts val="0"/>
              </a:spcAft>
            </a:pPr>
            <a:r>
              <a:rPr lang="en-US" sz="2000" b="1" dirty="0">
                <a:solidFill>
                  <a:schemeClr val="tx1"/>
                </a:solidFill>
                <a:sym typeface="+mn-ea"/>
              </a:rPr>
              <a:t>PART 1: Introduction to artificial intelligence</a:t>
            </a:r>
            <a:endParaRPr lang="en-MY" sz="2000" b="1" dirty="0">
              <a:solidFill>
                <a:schemeClr val="tx1"/>
              </a:solidFill>
              <a:latin typeface="+mn-lt"/>
            </a:endParaRPr>
          </a:p>
          <a:p>
            <a:pPr eaLnBrk="1" fontAlgn="auto" hangingPunct="1">
              <a:lnSpc>
                <a:spcPct val="150000"/>
              </a:lnSpc>
              <a:spcBef>
                <a:spcPts val="0"/>
              </a:spcBef>
              <a:spcAft>
                <a:spcPts val="0"/>
              </a:spcAft>
            </a:pPr>
            <a:r>
              <a:rPr lang="en-US" sz="2000" b="1" dirty="0">
                <a:solidFill>
                  <a:schemeClr val="tx1"/>
                </a:solidFill>
                <a:sym typeface="+mn-ea"/>
              </a:rPr>
              <a:t>PART 2: Problem solving and search technology</a:t>
            </a:r>
            <a:endParaRPr lang="en-MY" sz="2000" b="1" dirty="0">
              <a:solidFill>
                <a:schemeClr val="tx1"/>
              </a:solidFill>
              <a:latin typeface="+mn-lt"/>
            </a:endParaRPr>
          </a:p>
          <a:p>
            <a:pPr eaLnBrk="1" fontAlgn="auto" hangingPunct="1">
              <a:lnSpc>
                <a:spcPct val="150000"/>
              </a:lnSpc>
              <a:spcBef>
                <a:spcPts val="0"/>
              </a:spcBef>
              <a:spcAft>
                <a:spcPts val="0"/>
              </a:spcAft>
            </a:pPr>
            <a:r>
              <a:rPr lang="en-US" sz="2000" b="1" dirty="0">
                <a:solidFill>
                  <a:schemeClr val="tx1"/>
                </a:solidFill>
                <a:sym typeface="+mn-ea"/>
              </a:rPr>
              <a:t>PART 3: Graph Search Strategies</a:t>
            </a:r>
            <a:endParaRPr lang="en-US" sz="2000" b="1" dirty="0">
              <a:solidFill>
                <a:schemeClr val="tx1"/>
              </a:solidFill>
              <a:latin typeface="+mn-lt"/>
            </a:endParaRPr>
          </a:p>
          <a:p>
            <a:pPr eaLnBrk="1" fontAlgn="auto" hangingPunct="1">
              <a:lnSpc>
                <a:spcPct val="150000"/>
              </a:lnSpc>
              <a:spcBef>
                <a:spcPts val="0"/>
              </a:spcBef>
              <a:spcAft>
                <a:spcPts val="0"/>
              </a:spcAft>
            </a:pPr>
            <a:r>
              <a:rPr lang="en-US" sz="2000" b="1" dirty="0">
                <a:solidFill>
                  <a:schemeClr val="tx1"/>
                </a:solidFill>
                <a:sym typeface="+mn-ea"/>
              </a:rPr>
              <a:t>PART 4: Evolutionary search</a:t>
            </a:r>
            <a:endParaRPr lang="en-US" sz="2000" b="1" dirty="0">
              <a:solidFill>
                <a:schemeClr val="tx1"/>
              </a:solidFill>
              <a:latin typeface="+mn-lt"/>
            </a:endParaRPr>
          </a:p>
          <a:p>
            <a:pPr eaLnBrk="1" fontAlgn="auto" hangingPunct="1">
              <a:lnSpc>
                <a:spcPct val="150000"/>
              </a:lnSpc>
              <a:spcBef>
                <a:spcPts val="0"/>
              </a:spcBef>
              <a:spcAft>
                <a:spcPts val="0"/>
              </a:spcAft>
            </a:pPr>
            <a:r>
              <a:rPr lang="en-US" sz="2000" b="1" dirty="0">
                <a:solidFill>
                  <a:schemeClr val="tx1"/>
                </a:solidFill>
                <a:sym typeface="+mn-ea"/>
              </a:rPr>
              <a:t>PART 5: Swarm Intelligence</a:t>
            </a:r>
            <a:endParaRPr lang="en-MY" sz="2000" b="1" dirty="0">
              <a:solidFill>
                <a:schemeClr val="tx1"/>
              </a:solidFill>
              <a:latin typeface="+mn-lt"/>
            </a:endParaRPr>
          </a:p>
          <a:p>
            <a:pPr eaLnBrk="1" fontAlgn="auto" hangingPunct="1">
              <a:lnSpc>
                <a:spcPct val="150000"/>
              </a:lnSpc>
              <a:spcBef>
                <a:spcPts val="0"/>
              </a:spcBef>
              <a:spcAft>
                <a:spcPts val="0"/>
              </a:spcAft>
            </a:pPr>
            <a:r>
              <a:rPr lang="en-US" sz="2000" b="1" dirty="0">
                <a:solidFill>
                  <a:schemeClr val="tx1"/>
                </a:solidFill>
                <a:sym typeface="+mn-ea"/>
              </a:rPr>
              <a:t>PART 6: Memetic algorithms </a:t>
            </a:r>
            <a:endParaRPr lang="en-US" sz="2000" b="1" dirty="0">
              <a:solidFill>
                <a:schemeClr val="tx1"/>
              </a:solidFill>
              <a:latin typeface="+mn-lt"/>
            </a:endParaRPr>
          </a:p>
          <a:p>
            <a:pPr eaLnBrk="1" fontAlgn="auto" hangingPunct="1">
              <a:lnSpc>
                <a:spcPct val="150000"/>
              </a:lnSpc>
              <a:spcBef>
                <a:spcPts val="0"/>
              </a:spcBef>
              <a:spcAft>
                <a:spcPts val="0"/>
              </a:spcAft>
            </a:pPr>
            <a:r>
              <a:rPr lang="en-US" sz="2000" b="1" dirty="0">
                <a:solidFill>
                  <a:schemeClr val="tx1"/>
                </a:solidFill>
                <a:sym typeface="+mn-ea"/>
              </a:rPr>
              <a:t>PART 7: Machine learning</a:t>
            </a:r>
            <a:endParaRPr lang="en-US" sz="2000" b="1" dirty="0">
              <a:solidFill>
                <a:schemeClr val="tx1"/>
              </a:solidFill>
              <a:latin typeface="+mn-lt"/>
            </a:endParaRPr>
          </a:p>
          <a:p>
            <a:pPr eaLnBrk="1" fontAlgn="auto" hangingPunct="1">
              <a:lnSpc>
                <a:spcPct val="150000"/>
              </a:lnSpc>
              <a:spcBef>
                <a:spcPts val="0"/>
              </a:spcBef>
              <a:spcAft>
                <a:spcPts val="0"/>
              </a:spcAft>
            </a:pPr>
            <a:r>
              <a:rPr lang="en-US" sz="2000" b="1" dirty="0">
                <a:solidFill>
                  <a:schemeClr val="tx1"/>
                </a:solidFill>
                <a:sym typeface="+mn-ea"/>
              </a:rPr>
              <a:t>PART 8: Artificial Neural Network</a:t>
            </a:r>
            <a:endParaRPr lang="en-US" sz="2000" b="1" dirty="0">
              <a:solidFill>
                <a:schemeClr val="tx1"/>
              </a:solidFill>
              <a:latin typeface="+mn-lt"/>
            </a:endParaRPr>
          </a:p>
          <a:p>
            <a:pPr eaLnBrk="1" fontAlgn="auto" hangingPunct="1">
              <a:lnSpc>
                <a:spcPct val="150000"/>
              </a:lnSpc>
              <a:spcBef>
                <a:spcPts val="0"/>
              </a:spcBef>
              <a:spcAft>
                <a:spcPts val="0"/>
              </a:spcAft>
            </a:pPr>
            <a:r>
              <a:rPr lang="en-US" sz="2000" b="1" dirty="0">
                <a:solidFill>
                  <a:schemeClr val="tx1"/>
                </a:solidFill>
                <a:sym typeface="+mn-ea"/>
              </a:rPr>
              <a:t>PART 9: Data mining and knowledge discovery</a:t>
            </a:r>
          </a:p>
        </p:txBody>
      </p:sp>
      <p:sp>
        <p:nvSpPr>
          <p:cNvPr id="29" name="文本框 28"/>
          <p:cNvSpPr txBox="1"/>
          <p:nvPr/>
        </p:nvSpPr>
        <p:spPr>
          <a:xfrm>
            <a:off x="297180" y="237490"/>
            <a:ext cx="7216140" cy="583565"/>
          </a:xfrm>
          <a:prstGeom prst="rect">
            <a:avLst/>
          </a:prstGeom>
          <a:noFill/>
        </p:spPr>
        <p:txBody>
          <a:bodyPr wrap="square">
            <a:spAutoFit/>
          </a:bodyPr>
          <a:lstStyle/>
          <a:p>
            <a:pPr algn="l" fontAlgn="ctr"/>
            <a:r>
              <a:rPr lang="en-MY" altLang="en-US" sz="3200" b="0" i="0" u="none" strike="noStrike" dirty="0">
                <a:solidFill>
                  <a:srgbClr val="5A78ED"/>
                </a:solidFill>
                <a:effectLst/>
                <a:latin typeface="+mj-lt"/>
                <a:ea typeface="Gilroy" panose="00000400000000000000" charset="0"/>
              </a:rPr>
              <a:t>Course Syllabus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042400" y="511683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01955" y="986790"/>
            <a:ext cx="11318875" cy="410781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eaLnBrk="1" fontAlgn="auto" hangingPunct="1">
              <a:lnSpc>
                <a:spcPct val="150000"/>
              </a:lnSpc>
              <a:spcBef>
                <a:spcPts val="0"/>
              </a:spcBef>
              <a:spcAft>
                <a:spcPts val="0"/>
              </a:spcAft>
            </a:pPr>
            <a:r>
              <a:rPr lang="en-GB" sz="1800" b="1" dirty="0">
                <a:solidFill>
                  <a:schemeClr val="tx1"/>
                </a:solidFill>
                <a:sym typeface="+mn-ea"/>
              </a:rPr>
              <a:t>Main references supporting the course:</a:t>
            </a:r>
            <a:endParaRPr lang="en-US" sz="1800" b="1">
              <a:solidFill>
                <a:schemeClr val="tx1"/>
              </a:solidFill>
              <a:sym typeface="+mn-ea"/>
            </a:endParaRPr>
          </a:p>
          <a:p>
            <a:pPr marL="457200" lvl="1" indent="0">
              <a:buNone/>
            </a:pPr>
            <a:r>
              <a:rPr lang="en-US" sz="1800" b="1">
                <a:solidFill>
                  <a:schemeClr val="tx1"/>
                </a:solidFill>
                <a:sym typeface="+mn-ea"/>
              </a:rPr>
              <a:t>Peter Bradley (2018), Machine Learning: A Comprehensive, Step-by-Step Guide to Learning and Understanding Machine Learning Concepts, Technology and Principles for Beginners, Independently Published.</a:t>
            </a:r>
          </a:p>
          <a:p>
            <a:pPr marL="457200" lvl="1" indent="0">
              <a:buNone/>
            </a:pPr>
            <a:endParaRPr lang="en-US" sz="1800" b="1">
              <a:solidFill>
                <a:schemeClr val="tx1"/>
              </a:solidFill>
              <a:sym typeface="+mn-ea"/>
            </a:endParaRPr>
          </a:p>
          <a:p>
            <a:pPr marL="457200" lvl="1" indent="0">
              <a:buNone/>
            </a:pPr>
            <a:r>
              <a:rPr lang="en-US" sz="1800" b="1">
                <a:solidFill>
                  <a:schemeClr val="tx1"/>
                </a:solidFill>
                <a:sym typeface="+mn-ea"/>
              </a:rPr>
              <a:t>Stuart Russell, Peter Norvig. Artificial Intelligence: A Modern Approach, Global Edition. 2021. (ISBN-10:‎1292401133, ISBN-13:978-1292401133)</a:t>
            </a:r>
          </a:p>
          <a:p>
            <a:pPr marL="457200" lvl="1" indent="0">
              <a:buNone/>
            </a:pPr>
            <a:endParaRPr lang="en-US" sz="1800" b="1">
              <a:solidFill>
                <a:schemeClr val="tx1"/>
              </a:solidFill>
              <a:sym typeface="+mn-ea"/>
            </a:endParaRPr>
          </a:p>
          <a:p>
            <a:pPr marL="457200" lvl="1" indent="0">
              <a:buNone/>
            </a:pPr>
            <a:r>
              <a:rPr lang="en-US" sz="1800" b="1">
                <a:solidFill>
                  <a:schemeClr val="tx1"/>
                </a:solidFill>
                <a:sym typeface="+mn-ea"/>
              </a:rPr>
              <a:t>Further Readings</a:t>
            </a:r>
          </a:p>
          <a:p>
            <a:pPr marL="457200" lvl="1" indent="0">
              <a:buNone/>
            </a:pPr>
            <a:r>
              <a:rPr lang="en-US" sz="1800" b="1">
                <a:solidFill>
                  <a:schemeClr val="tx1"/>
                </a:solidFill>
                <a:sym typeface="+mn-ea"/>
              </a:rPr>
              <a:t>Stephen Lucci, Danny Kopec: Artificial Intelligence in the 21st Century, 3rd ed., Mercury Learning &amp; Information, 2019. (ISBN :978-1683922230)</a:t>
            </a:r>
          </a:p>
          <a:p>
            <a:pPr marL="457200" lvl="1" indent="0">
              <a:buNone/>
            </a:pPr>
            <a:endParaRPr lang="en-US" sz="1800" b="1">
              <a:solidFill>
                <a:schemeClr val="tx1"/>
              </a:solidFill>
              <a:sym typeface="+mn-ea"/>
            </a:endParaRPr>
          </a:p>
          <a:p>
            <a:pPr marL="457200" lvl="1" indent="0">
              <a:buNone/>
            </a:pPr>
            <a:r>
              <a:rPr lang="en-MY" altLang="en-US" sz="1800" b="1" dirty="0">
                <a:solidFill>
                  <a:schemeClr val="accent4">
                    <a:lumMod val="75000"/>
                  </a:schemeClr>
                </a:solidFill>
                <a:sym typeface="+mn-ea"/>
              </a:rPr>
              <a:t>*There are articles supporting this field which will be shared time to time in class </a:t>
            </a:r>
            <a:endParaRPr lang="en-MY" altLang="en-US" sz="1800" b="1" dirty="0">
              <a:solidFill>
                <a:schemeClr val="accent4">
                  <a:lumMod val="75000"/>
                </a:schemeClr>
              </a:solidFill>
            </a:endParaRPr>
          </a:p>
          <a:p>
            <a:pPr marL="457200" lvl="1" indent="0">
              <a:buNone/>
            </a:pPr>
            <a:r>
              <a:rPr lang="en-MY" altLang="en-US" sz="1800" b="1" dirty="0">
                <a:solidFill>
                  <a:schemeClr val="accent4">
                    <a:lumMod val="75000"/>
                  </a:schemeClr>
                </a:solidFill>
                <a:sym typeface="+mn-ea"/>
              </a:rPr>
              <a:t>and Moodle Platform.</a:t>
            </a:r>
          </a:p>
        </p:txBody>
      </p:sp>
      <p:sp>
        <p:nvSpPr>
          <p:cNvPr id="29" name="文本框 28"/>
          <p:cNvSpPr txBox="1"/>
          <p:nvPr/>
        </p:nvSpPr>
        <p:spPr>
          <a:xfrm>
            <a:off x="278130" y="224790"/>
            <a:ext cx="7216140" cy="583565"/>
          </a:xfrm>
          <a:prstGeom prst="rect">
            <a:avLst/>
          </a:prstGeom>
          <a:noFill/>
        </p:spPr>
        <p:txBody>
          <a:bodyPr wrap="square">
            <a:spAutoFit/>
          </a:bodyPr>
          <a:lstStyle/>
          <a:p>
            <a:pPr algn="l" fontAlgn="ctr"/>
            <a:r>
              <a:rPr lang="en-MY" altLang="en-US" sz="3200" b="0" i="0" u="none" strike="noStrike" dirty="0">
                <a:solidFill>
                  <a:srgbClr val="5A78ED"/>
                </a:solidFill>
                <a:effectLst/>
                <a:latin typeface="+mj-lt"/>
                <a:ea typeface="Gilroy" panose="00000400000000000000" charset="0"/>
              </a:rPr>
              <a:t>References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042400" y="511683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2"/>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p>
        </p:txBody>
      </p:sp>
      <p:pic>
        <p:nvPicPr>
          <p:cNvPr id="9" name="Picture 8"/>
          <p:cNvPicPr/>
          <p:nvPr/>
        </p:nvPicPr>
        <p:blipFill>
          <a:blip r:embed="rId3"/>
          <a:stretch>
            <a:fillRect/>
          </a:stretch>
        </p:blipFill>
        <p:spPr>
          <a:xfrm>
            <a:off x="8016875" y="0"/>
            <a:ext cx="4176395" cy="91503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65125"/>
            <a:ext cx="10515600" cy="942340"/>
          </a:xfrm>
        </p:spPr>
        <p:txBody>
          <a:bodyPr/>
          <a:lstStyle/>
          <a:p>
            <a:pPr algn="ctr"/>
            <a:r>
              <a:rPr lang="en-MY" altLang="en-US" sz="2800"/>
              <a:t>XMUM VISION</a:t>
            </a:r>
          </a:p>
        </p:txBody>
      </p:sp>
      <p:sp>
        <p:nvSpPr>
          <p:cNvPr id="3" name="Content Placeholder 2"/>
          <p:cNvSpPr>
            <a:spLocks noGrp="1"/>
          </p:cNvSpPr>
          <p:nvPr>
            <p:ph idx="1"/>
          </p:nvPr>
        </p:nvSpPr>
        <p:spPr>
          <a:xfrm>
            <a:off x="365760" y="1177925"/>
            <a:ext cx="11597005" cy="1443990"/>
          </a:xfrm>
        </p:spPr>
        <p:txBody>
          <a:bodyPr/>
          <a:lstStyle/>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01955" y="1247140"/>
            <a:ext cx="11318875" cy="369252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r>
              <a:rPr lang="en-US" sz="1800" b="1" dirty="0">
                <a:solidFill>
                  <a:schemeClr val="tx1"/>
                </a:solidFill>
                <a:sym typeface="+mn-ea"/>
              </a:rPr>
              <a:t>Name: Dr Shamini Raja Kumaran</a:t>
            </a:r>
          </a:p>
          <a:p>
            <a:endParaRPr lang="en-US" sz="1800" b="1" dirty="0">
              <a:solidFill>
                <a:schemeClr val="tx1"/>
              </a:solidFill>
            </a:endParaRPr>
          </a:p>
          <a:p>
            <a:r>
              <a:rPr lang="en-US" sz="1800" b="1" dirty="0">
                <a:solidFill>
                  <a:schemeClr val="tx1"/>
                </a:solidFill>
                <a:sym typeface="+mn-ea"/>
              </a:rPr>
              <a:t>Education Background: </a:t>
            </a:r>
          </a:p>
          <a:p>
            <a:endParaRPr lang="en-US" sz="1800" b="1" dirty="0">
              <a:solidFill>
                <a:schemeClr val="tx1"/>
              </a:solidFill>
            </a:endParaRPr>
          </a:p>
          <a:p>
            <a:pPr>
              <a:buFont typeface="Wingdings" panose="05000000000000000000" charset="0"/>
              <a:buChar char="Ø"/>
            </a:pPr>
            <a:r>
              <a:rPr lang="en-MY" altLang="en-US" sz="1800" b="1" dirty="0">
                <a:solidFill>
                  <a:schemeClr val="tx1"/>
                </a:solidFill>
                <a:sym typeface="+mn-ea"/>
              </a:rPr>
              <a:t> </a:t>
            </a:r>
            <a:r>
              <a:rPr lang="en-US" sz="1800" b="1" dirty="0">
                <a:solidFill>
                  <a:schemeClr val="tx1"/>
                </a:solidFill>
                <a:sym typeface="+mn-ea"/>
              </a:rPr>
              <a:t>Doctor of Philosophy (Major: Computer Science ) – </a:t>
            </a:r>
            <a:r>
              <a:rPr lang="en-US" sz="1800" b="1" dirty="0" err="1">
                <a:solidFill>
                  <a:schemeClr val="tx1"/>
                </a:solidFill>
                <a:sym typeface="+mn-ea"/>
              </a:rPr>
              <a:t>Universiti</a:t>
            </a:r>
            <a:r>
              <a:rPr lang="en-US" sz="1800" b="1" dirty="0">
                <a:solidFill>
                  <a:schemeClr val="tx1"/>
                </a:solidFill>
                <a:sym typeface="+mn-ea"/>
              </a:rPr>
              <a:t> </a:t>
            </a:r>
            <a:r>
              <a:rPr lang="en-US" sz="1800" b="1" dirty="0" err="1">
                <a:solidFill>
                  <a:schemeClr val="tx1"/>
                </a:solidFill>
                <a:sym typeface="+mn-ea"/>
              </a:rPr>
              <a:t>Teknologi</a:t>
            </a:r>
            <a:r>
              <a:rPr lang="en-US" sz="1800" b="1" dirty="0">
                <a:solidFill>
                  <a:schemeClr val="tx1"/>
                </a:solidFill>
                <a:sym typeface="+mn-ea"/>
              </a:rPr>
              <a:t> Malaysia (UTM)</a:t>
            </a:r>
            <a:endParaRPr lang="en-US" sz="1800" b="1" dirty="0">
              <a:solidFill>
                <a:schemeClr val="tx1"/>
              </a:solidFill>
            </a:endParaRPr>
          </a:p>
          <a:p>
            <a:pPr marL="0" indent="0">
              <a:buFont typeface="Wingdings" panose="05000000000000000000" charset="0"/>
              <a:buNone/>
            </a:pPr>
            <a:endParaRPr lang="en-US" sz="1800" b="1" dirty="0">
              <a:solidFill>
                <a:schemeClr val="tx1"/>
              </a:solidFill>
            </a:endParaRPr>
          </a:p>
          <a:p>
            <a:pPr>
              <a:buFont typeface="Wingdings" panose="05000000000000000000" charset="0"/>
              <a:buChar char="Ø"/>
            </a:pPr>
            <a:r>
              <a:rPr lang="en-MY" altLang="en-US" sz="1800" b="1" dirty="0">
                <a:solidFill>
                  <a:schemeClr val="tx1"/>
                </a:solidFill>
                <a:sym typeface="+mn-ea"/>
              </a:rPr>
              <a:t> </a:t>
            </a:r>
            <a:r>
              <a:rPr lang="en-US" sz="1800" b="1" dirty="0">
                <a:solidFill>
                  <a:schemeClr val="tx1"/>
                </a:solidFill>
                <a:sym typeface="+mn-ea"/>
              </a:rPr>
              <a:t>Master of Philosophy (Major: Computer Science) – </a:t>
            </a:r>
            <a:r>
              <a:rPr lang="en-US" sz="1800" b="1" dirty="0" err="1">
                <a:solidFill>
                  <a:schemeClr val="tx1"/>
                </a:solidFill>
                <a:sym typeface="+mn-ea"/>
              </a:rPr>
              <a:t>Universiti</a:t>
            </a:r>
            <a:r>
              <a:rPr lang="en-US" sz="1800" b="1" dirty="0">
                <a:solidFill>
                  <a:schemeClr val="tx1"/>
                </a:solidFill>
                <a:sym typeface="+mn-ea"/>
              </a:rPr>
              <a:t> </a:t>
            </a:r>
            <a:r>
              <a:rPr lang="en-US" sz="1800" b="1" dirty="0" err="1">
                <a:solidFill>
                  <a:schemeClr val="tx1"/>
                </a:solidFill>
                <a:sym typeface="+mn-ea"/>
              </a:rPr>
              <a:t>Teknologi</a:t>
            </a:r>
            <a:r>
              <a:rPr lang="en-US" sz="1800" b="1" dirty="0">
                <a:solidFill>
                  <a:schemeClr val="tx1"/>
                </a:solidFill>
                <a:sym typeface="+mn-ea"/>
              </a:rPr>
              <a:t> Malaysia (UTM)</a:t>
            </a:r>
            <a:endParaRPr lang="en-US" sz="1800" b="1" dirty="0">
              <a:solidFill>
                <a:schemeClr val="tx1"/>
              </a:solidFill>
            </a:endParaRPr>
          </a:p>
          <a:p>
            <a:pPr marL="0" indent="0">
              <a:buFont typeface="Wingdings" panose="05000000000000000000" charset="0"/>
              <a:buNone/>
            </a:pPr>
            <a:endParaRPr lang="en-US" sz="1800" b="1" dirty="0">
              <a:solidFill>
                <a:schemeClr val="tx1"/>
              </a:solidFill>
            </a:endParaRPr>
          </a:p>
          <a:p>
            <a:pPr>
              <a:buFont typeface="Wingdings" panose="05000000000000000000" charset="0"/>
              <a:buChar char="Ø"/>
            </a:pPr>
            <a:r>
              <a:rPr lang="en-MY" altLang="en-US" sz="1800" b="1" dirty="0">
                <a:solidFill>
                  <a:schemeClr val="tx1"/>
                </a:solidFill>
                <a:sym typeface="+mn-ea"/>
              </a:rPr>
              <a:t> </a:t>
            </a:r>
            <a:r>
              <a:rPr lang="en-US" sz="1800" b="1" dirty="0">
                <a:solidFill>
                  <a:schemeClr val="tx1"/>
                </a:solidFill>
                <a:sym typeface="+mn-ea"/>
              </a:rPr>
              <a:t>Bachelor of Information Technology (Major: Software Engineering) -</a:t>
            </a:r>
            <a:r>
              <a:rPr lang="en-MY" altLang="en-US" sz="1800" b="1" dirty="0">
                <a:solidFill>
                  <a:schemeClr val="tx1"/>
                </a:solidFill>
                <a:sym typeface="+mn-ea"/>
              </a:rPr>
              <a:t> </a:t>
            </a:r>
            <a:r>
              <a:rPr lang="en-US" sz="1800" b="1" dirty="0" err="1">
                <a:solidFill>
                  <a:schemeClr val="tx1"/>
                </a:solidFill>
                <a:sym typeface="+mn-ea"/>
              </a:rPr>
              <a:t>Universiti</a:t>
            </a:r>
            <a:r>
              <a:rPr lang="en-US" sz="1800" b="1" dirty="0">
                <a:solidFill>
                  <a:schemeClr val="tx1"/>
                </a:solidFill>
                <a:sym typeface="+mn-ea"/>
              </a:rPr>
              <a:t> Utara Malaysia (UUM)</a:t>
            </a:r>
          </a:p>
          <a:p>
            <a:pPr>
              <a:buFont typeface="Wingdings" panose="05000000000000000000" charset="0"/>
              <a:buChar char="Ø"/>
            </a:pPr>
            <a:endParaRPr lang="en-US" altLang="zh-CN" sz="1800" b="1" dirty="0">
              <a:solidFill>
                <a:schemeClr val="tx1"/>
              </a:solidFill>
            </a:endParaRPr>
          </a:p>
          <a:p>
            <a:pPr indent="0">
              <a:buFont typeface="Wingdings" panose="05000000000000000000" charset="0"/>
              <a:buNone/>
            </a:pPr>
            <a:r>
              <a:rPr lang="en-MY" altLang="en-US" sz="1800" b="1" dirty="0">
                <a:solidFill>
                  <a:schemeClr val="tx1"/>
                </a:solidFill>
              </a:rPr>
              <a:t>Research Interests: </a:t>
            </a:r>
          </a:p>
          <a:p>
            <a:pPr indent="0">
              <a:buFont typeface="Wingdings" panose="05000000000000000000" charset="0"/>
              <a:buNone/>
            </a:pPr>
            <a:endParaRPr lang="en-MY" altLang="en-US" sz="1800" b="1" dirty="0">
              <a:solidFill>
                <a:schemeClr val="tx1"/>
              </a:solidFill>
            </a:endParaRPr>
          </a:p>
          <a:p>
            <a:pPr indent="0">
              <a:buFont typeface="Wingdings" panose="05000000000000000000" charset="0"/>
              <a:buNone/>
            </a:pPr>
            <a:r>
              <a:rPr lang="en-MY" altLang="en-US" sz="1800" b="1" dirty="0">
                <a:solidFill>
                  <a:schemeClr val="tx1"/>
                </a:solidFill>
              </a:rPr>
              <a:t>Machine Learning, Optimization, Business Intelligence, Metaheuristic Algorithms, Bioinformatics</a:t>
            </a:r>
          </a:p>
        </p:txBody>
      </p:sp>
      <p:sp>
        <p:nvSpPr>
          <p:cNvPr id="29" name="文本框 28"/>
          <p:cNvSpPr txBox="1"/>
          <p:nvPr/>
        </p:nvSpPr>
        <p:spPr>
          <a:xfrm>
            <a:off x="278013" y="224679"/>
            <a:ext cx="6148304" cy="583565"/>
          </a:xfrm>
          <a:prstGeom prst="rect">
            <a:avLst/>
          </a:prstGeom>
          <a:noFill/>
        </p:spPr>
        <p:txBody>
          <a:bodyPr wrap="square">
            <a:spAutoFit/>
          </a:bodyPr>
          <a:lstStyle/>
          <a:p>
            <a:pPr algn="l" fontAlgn="ctr"/>
            <a:r>
              <a:rPr lang="en-MY" altLang="en-US" sz="3200" b="0" i="0" u="none" strike="noStrike" dirty="0">
                <a:solidFill>
                  <a:srgbClr val="5A78ED"/>
                </a:solidFill>
                <a:effectLst/>
                <a:latin typeface="+mj-lt"/>
                <a:ea typeface="Gilroy" panose="00000400000000000000" charset="0"/>
              </a:rPr>
              <a:t>Lecturer Profile</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042400" y="511683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88620" y="1086485"/>
            <a:ext cx="11318875" cy="452310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285750" indent="-285750">
              <a:lnSpc>
                <a:spcPct val="150000"/>
              </a:lnSpc>
              <a:buFont typeface="Arial" panose="020B0604020202020204" pitchFamily="34" charset="0"/>
              <a:buChar char="•"/>
            </a:pPr>
            <a:r>
              <a:rPr lang="en-US" sz="1800" b="1" dirty="0">
                <a:solidFill>
                  <a:schemeClr val="tx1"/>
                </a:solidFill>
                <a:sym typeface="+mn-ea"/>
              </a:rPr>
              <a:t>You can contact me through : </a:t>
            </a:r>
          </a:p>
          <a:p>
            <a:pPr marL="285750" indent="-285750">
              <a:lnSpc>
                <a:spcPct val="150000"/>
              </a:lnSpc>
              <a:buFont typeface="Arial" panose="020B0604020202020204" pitchFamily="34" charset="0"/>
              <a:buChar char="•"/>
            </a:pPr>
            <a:endParaRPr lang="en-US" sz="1800" b="1" dirty="0">
              <a:solidFill>
                <a:schemeClr val="tx1"/>
              </a:solidFill>
            </a:endParaRPr>
          </a:p>
          <a:p>
            <a:pPr marL="285750" indent="-285750">
              <a:lnSpc>
                <a:spcPct val="150000"/>
              </a:lnSpc>
              <a:buFont typeface="Arial" panose="020B0604020202020204" pitchFamily="34" charset="0"/>
              <a:buChar char="•"/>
            </a:pPr>
            <a:r>
              <a:rPr lang="en-US" sz="1800" b="1" dirty="0">
                <a:solidFill>
                  <a:schemeClr val="tx1"/>
                </a:solidFill>
                <a:sym typeface="+mn-ea"/>
              </a:rPr>
              <a:t>Email : </a:t>
            </a:r>
            <a:r>
              <a:rPr lang="en-US" sz="1800" b="1" dirty="0">
                <a:solidFill>
                  <a:schemeClr val="tx1"/>
                </a:solidFill>
                <a:sym typeface="+mn-ea"/>
                <a:hlinkClick r:id="rId2"/>
              </a:rPr>
              <a:t>shamini.rajakumaran@xmu.edu.my</a:t>
            </a:r>
            <a:endParaRPr lang="en-US" sz="1800" b="1" dirty="0">
              <a:solidFill>
                <a:schemeClr val="tx1"/>
              </a:solidFill>
              <a:hlinkClick r:id="rId2"/>
            </a:endParaRPr>
          </a:p>
          <a:p>
            <a:pPr indent="0">
              <a:lnSpc>
                <a:spcPct val="150000"/>
              </a:lnSpc>
              <a:buFont typeface="Arial" panose="020B0604020202020204" pitchFamily="34" charset="0"/>
              <a:buNone/>
            </a:pPr>
            <a:endParaRPr lang="en-US" sz="1800" b="1" dirty="0">
              <a:solidFill>
                <a:schemeClr val="tx1"/>
              </a:solidFill>
            </a:endParaRPr>
          </a:p>
          <a:p>
            <a:pPr marL="285750" indent="-285750">
              <a:lnSpc>
                <a:spcPct val="150000"/>
              </a:lnSpc>
              <a:buFont typeface="Arial" panose="020B0604020202020204" pitchFamily="34" charset="0"/>
              <a:buChar char="•"/>
            </a:pPr>
            <a:r>
              <a:rPr lang="en-US" sz="1800" b="1" dirty="0">
                <a:solidFill>
                  <a:schemeClr val="tx1"/>
                </a:solidFill>
                <a:sym typeface="+mn-ea"/>
              </a:rPr>
              <a:t>Email me/Message me through Microsoft Teams</a:t>
            </a:r>
            <a:r>
              <a:rPr lang="en-MY" altLang="en-US" sz="1800" b="1" dirty="0">
                <a:solidFill>
                  <a:schemeClr val="tx1"/>
                </a:solidFill>
                <a:sym typeface="+mn-ea"/>
              </a:rPr>
              <a:t>.</a:t>
            </a:r>
            <a:r>
              <a:rPr lang="en-US" sz="1800" b="1" dirty="0">
                <a:solidFill>
                  <a:schemeClr val="tx1"/>
                </a:solidFill>
                <a:sym typeface="+mn-ea"/>
              </a:rPr>
              <a:t> I’ll respond</a:t>
            </a:r>
            <a:r>
              <a:rPr lang="en-MY" altLang="en-US" sz="1800" b="1" dirty="0">
                <a:solidFill>
                  <a:schemeClr val="tx1"/>
                </a:solidFill>
                <a:sym typeface="+mn-ea"/>
              </a:rPr>
              <a:t> only</a:t>
            </a:r>
            <a:r>
              <a:rPr lang="en-US" sz="1800" b="1" dirty="0">
                <a:solidFill>
                  <a:schemeClr val="tx1"/>
                </a:solidFill>
                <a:sym typeface="+mn-ea"/>
              </a:rPr>
              <a:t> during working hours (Monday-Friday (8.00 am-5.00pm)).</a:t>
            </a:r>
            <a:r>
              <a:rPr lang="en-MY" altLang="en-US" sz="1800" b="1" dirty="0">
                <a:solidFill>
                  <a:schemeClr val="tx1"/>
                </a:solidFill>
                <a:sym typeface="+mn-ea"/>
              </a:rPr>
              <a:t> </a:t>
            </a:r>
          </a:p>
          <a:p>
            <a:pPr marL="285750" indent="-285750">
              <a:lnSpc>
                <a:spcPct val="150000"/>
              </a:lnSpc>
              <a:buFont typeface="Arial" panose="020B0604020202020204" pitchFamily="34" charset="0"/>
              <a:buChar char="•"/>
            </a:pPr>
            <a:endParaRPr lang="en-MY" altLang="en-US" sz="1800" b="1" dirty="0">
              <a:solidFill>
                <a:schemeClr val="tx1"/>
              </a:solidFill>
              <a:sym typeface="+mn-ea"/>
            </a:endParaRPr>
          </a:p>
          <a:p>
            <a:pPr marL="285750" indent="-285750">
              <a:lnSpc>
                <a:spcPct val="150000"/>
              </a:lnSpc>
              <a:buFont typeface="Arial" panose="020B0604020202020204" pitchFamily="34" charset="0"/>
              <a:buChar char="•"/>
            </a:pPr>
            <a:r>
              <a:rPr lang="en-US" sz="1800" b="1" dirty="0">
                <a:solidFill>
                  <a:schemeClr val="tx1"/>
                </a:solidFill>
                <a:sym typeface="+mn-ea"/>
              </a:rPr>
              <a:t>Schedule with me meeting for any consultations during working hours.</a:t>
            </a:r>
          </a:p>
          <a:p>
            <a:pPr marL="285750" indent="-285750">
              <a:lnSpc>
                <a:spcPct val="150000"/>
              </a:lnSpc>
              <a:buFont typeface="Arial" panose="020B0604020202020204" pitchFamily="34" charset="0"/>
              <a:buChar char="•"/>
            </a:pPr>
            <a:endParaRPr lang="en-US" altLang="en-US" sz="1800" b="1" dirty="0">
              <a:solidFill>
                <a:schemeClr val="tx1"/>
              </a:solidFill>
              <a:sym typeface="+mn-ea"/>
            </a:endParaRPr>
          </a:p>
          <a:p>
            <a:pPr marL="285750" indent="-285750">
              <a:lnSpc>
                <a:spcPct val="150000"/>
              </a:lnSpc>
              <a:buFont typeface="Arial" panose="020B0604020202020204" pitchFamily="34" charset="0"/>
              <a:buChar char="•"/>
            </a:pPr>
            <a:r>
              <a:rPr lang="en-MY" altLang="en-US" sz="1800" b="1" dirty="0">
                <a:solidFill>
                  <a:schemeClr val="tx1"/>
                </a:solidFill>
                <a:sym typeface="+mn-ea"/>
              </a:rPr>
              <a:t>Office Room : A1-462 </a:t>
            </a:r>
            <a:endParaRPr lang="en-US" sz="1800" b="1" dirty="0">
              <a:solidFill>
                <a:schemeClr val="tx1"/>
              </a:solidFill>
            </a:endParaRPr>
          </a:p>
          <a:p>
            <a:pPr marL="0" indent="0">
              <a:buNone/>
            </a:pPr>
            <a:endParaRPr lang="en-US" altLang="en-US" sz="1800" b="1" dirty="0">
              <a:solidFill>
                <a:schemeClr val="tx1"/>
              </a:solidFill>
            </a:endParaRPr>
          </a:p>
        </p:txBody>
      </p:sp>
      <p:sp>
        <p:nvSpPr>
          <p:cNvPr id="29" name="文本框 28"/>
          <p:cNvSpPr txBox="1"/>
          <p:nvPr/>
        </p:nvSpPr>
        <p:spPr>
          <a:xfrm>
            <a:off x="278013" y="224679"/>
            <a:ext cx="6148304" cy="583565"/>
          </a:xfrm>
          <a:prstGeom prst="rect">
            <a:avLst/>
          </a:prstGeom>
          <a:noFill/>
        </p:spPr>
        <p:txBody>
          <a:bodyPr wrap="square">
            <a:spAutoFit/>
          </a:bodyPr>
          <a:lstStyle/>
          <a:p>
            <a:pPr algn="l" fontAlgn="ctr"/>
            <a:r>
              <a:rPr lang="en-MY" altLang="en-US" sz="3200" b="0" i="0" u="none" strike="noStrike" dirty="0">
                <a:solidFill>
                  <a:srgbClr val="5A78ED"/>
                </a:solidFill>
                <a:effectLst/>
                <a:latin typeface="+mj-lt"/>
                <a:ea typeface="Gilroy" panose="00000400000000000000" charset="0"/>
              </a:rPr>
              <a:t>Consultations</a:t>
            </a:r>
          </a:p>
        </p:txBody>
      </p:sp>
      <p:pic>
        <p:nvPicPr>
          <p:cNvPr id="9" name="Picture 8"/>
          <p:cNvPicPr/>
          <p:nvPr/>
        </p:nvPicPr>
        <p:blipFill>
          <a:blip r:embed="rId3"/>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042400" y="511683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05765" y="1096010"/>
            <a:ext cx="11318875" cy="507746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a:buFont typeface="Arial" panose="020B0604020202020204" pitchFamily="34" charset="0"/>
              <a:buChar char="•"/>
            </a:pPr>
            <a:r>
              <a:rPr lang="en-MY" sz="1800" b="1" dirty="0">
                <a:sym typeface="+mn-ea"/>
              </a:rPr>
              <a:t>Students shall </a:t>
            </a:r>
            <a:r>
              <a:rPr lang="en-MY" sz="1800" b="1" dirty="0">
                <a:solidFill>
                  <a:srgbClr val="FF0000"/>
                </a:solidFill>
                <a:sym typeface="+mn-ea"/>
              </a:rPr>
              <a:t>PASS </a:t>
            </a:r>
            <a:r>
              <a:rPr lang="en-MY" sz="1800" b="1" dirty="0">
                <a:sym typeface="+mn-ea"/>
              </a:rPr>
              <a:t>BOTH the </a:t>
            </a:r>
            <a:r>
              <a:rPr lang="en-MY" sz="1800" b="1" dirty="0">
                <a:solidFill>
                  <a:srgbClr val="FF0000"/>
                </a:solidFill>
                <a:sym typeface="+mn-ea"/>
              </a:rPr>
              <a:t>Continuous Assessment</a:t>
            </a:r>
            <a:r>
              <a:rPr lang="en-MY" sz="1800" b="1" dirty="0">
                <a:sym typeface="+mn-ea"/>
              </a:rPr>
              <a:t> and </a:t>
            </a:r>
            <a:r>
              <a:rPr lang="en-MY" sz="1800" b="1" dirty="0">
                <a:solidFill>
                  <a:srgbClr val="FF0000"/>
                </a:solidFill>
                <a:sym typeface="+mn-ea"/>
              </a:rPr>
              <a:t>Final Assessment </a:t>
            </a:r>
            <a:r>
              <a:rPr lang="en-MY" sz="1800" b="1" dirty="0">
                <a:sym typeface="+mn-ea"/>
              </a:rPr>
              <a:t>in order to pass the course, the threshold mark for all assessment components is </a:t>
            </a:r>
            <a:r>
              <a:rPr lang="en-MY" sz="1800" b="1" dirty="0">
                <a:solidFill>
                  <a:srgbClr val="FF0000"/>
                </a:solidFill>
                <a:sym typeface="+mn-ea"/>
              </a:rPr>
              <a:t>40%.</a:t>
            </a:r>
            <a:endParaRPr lang="en-MY" sz="1800" b="1" dirty="0">
              <a:solidFill>
                <a:srgbClr val="FF0000"/>
              </a:solidFill>
            </a:endParaRPr>
          </a:p>
          <a:p>
            <a:pPr marL="342900" indent="-342900">
              <a:buFont typeface="Arial" panose="020B0604020202020204" pitchFamily="34" charset="0"/>
              <a:buChar char="•"/>
            </a:pPr>
            <a:endParaRPr lang="en-MY" sz="1800" b="1" dirty="0">
              <a:solidFill>
                <a:srgbClr val="FF0000"/>
              </a:solidFill>
            </a:endParaRPr>
          </a:p>
          <a:p>
            <a:pPr marL="342900" indent="-342900">
              <a:buFont typeface="Arial" panose="020B0604020202020204" pitchFamily="34" charset="0"/>
              <a:buChar char="•"/>
            </a:pPr>
            <a:r>
              <a:rPr lang="en-MY" altLang="en-US" sz="1800" b="1" dirty="0">
                <a:solidFill>
                  <a:schemeClr val="tx1"/>
                </a:solidFill>
              </a:rPr>
              <a:t>SOF106 Assessment &amp; Grading :</a:t>
            </a:r>
          </a:p>
          <a:p>
            <a:pPr marL="342900" indent="-342900">
              <a:buFont typeface="Arial" panose="020B0604020202020204" pitchFamily="34" charset="0"/>
              <a:buChar char="•"/>
            </a:pPr>
            <a:endParaRPr lang="en-MY" altLang="en-US" sz="1800" b="1" dirty="0">
              <a:solidFill>
                <a:schemeClr val="tx1"/>
              </a:solidFill>
            </a:endParaRPr>
          </a:p>
          <a:p>
            <a:pPr marL="342900" indent="-342900">
              <a:buFont typeface="Arial" panose="020B0604020202020204" pitchFamily="34" charset="0"/>
              <a:buChar char="•"/>
            </a:pPr>
            <a:endParaRPr lang="en-MY" altLang="en-US" sz="1800" b="1" dirty="0">
              <a:solidFill>
                <a:schemeClr val="tx1"/>
              </a:solidFill>
            </a:endParaRPr>
          </a:p>
          <a:p>
            <a:pPr marL="342900" indent="-342900">
              <a:buFont typeface="Arial" panose="020B0604020202020204" pitchFamily="34" charset="0"/>
              <a:buChar char="•"/>
            </a:pPr>
            <a:endParaRPr lang="en-MY" altLang="en-US" sz="1800" b="1" dirty="0">
              <a:solidFill>
                <a:schemeClr val="tx1"/>
              </a:solidFill>
            </a:endParaRPr>
          </a:p>
          <a:p>
            <a:pPr marL="342900" indent="-342900">
              <a:buFont typeface="Arial" panose="020B0604020202020204" pitchFamily="34" charset="0"/>
              <a:buChar char="•"/>
            </a:pPr>
            <a:endParaRPr lang="en-MY" altLang="en-US" sz="1800" b="1" dirty="0">
              <a:solidFill>
                <a:schemeClr val="tx1"/>
              </a:solidFill>
            </a:endParaRPr>
          </a:p>
          <a:p>
            <a:pPr marL="342900" indent="-342900">
              <a:buFont typeface="Arial" panose="020B0604020202020204" pitchFamily="34" charset="0"/>
              <a:buChar char="•"/>
            </a:pPr>
            <a:endParaRPr lang="en-MY" altLang="en-US" sz="1800" b="1" dirty="0">
              <a:solidFill>
                <a:schemeClr val="tx1"/>
              </a:solidFill>
            </a:endParaRPr>
          </a:p>
          <a:p>
            <a:pPr marL="342900" indent="-342900">
              <a:buFont typeface="Arial" panose="020B0604020202020204" pitchFamily="34" charset="0"/>
              <a:buChar char="•"/>
            </a:pPr>
            <a:endParaRPr lang="en-MY" altLang="en-US" sz="1800" b="1" dirty="0">
              <a:solidFill>
                <a:schemeClr val="tx1"/>
              </a:solidFill>
            </a:endParaRPr>
          </a:p>
          <a:p>
            <a:pPr marL="342900" indent="-342900">
              <a:buFont typeface="Arial" panose="020B0604020202020204" pitchFamily="34" charset="0"/>
              <a:buChar char="•"/>
            </a:pPr>
            <a:endParaRPr lang="en-MY" altLang="en-US" sz="1800" b="1" dirty="0">
              <a:solidFill>
                <a:schemeClr val="tx1"/>
              </a:solidFill>
            </a:endParaRPr>
          </a:p>
          <a:p>
            <a:pPr marL="342900" indent="-342900">
              <a:buFont typeface="Arial" panose="020B0604020202020204" pitchFamily="34" charset="0"/>
              <a:buChar char="•"/>
            </a:pPr>
            <a:endParaRPr lang="en-MY" altLang="en-US" sz="1800" b="1" dirty="0">
              <a:solidFill>
                <a:schemeClr val="tx1"/>
              </a:solidFill>
            </a:endParaRPr>
          </a:p>
          <a:p>
            <a:pPr marL="342900" indent="-342900">
              <a:buFont typeface="Arial" panose="020B0604020202020204" pitchFamily="34" charset="0"/>
              <a:buChar char="•"/>
            </a:pPr>
            <a:endParaRPr lang="en-MY" altLang="en-US" sz="1800" b="1" dirty="0">
              <a:solidFill>
                <a:schemeClr val="tx1"/>
              </a:solidFill>
            </a:endParaRPr>
          </a:p>
          <a:p>
            <a:pPr marL="342900" indent="-342900">
              <a:buFont typeface="Arial" panose="020B0604020202020204" pitchFamily="34" charset="0"/>
              <a:buChar char="•"/>
            </a:pPr>
            <a:r>
              <a:rPr lang="en-MY" sz="1800" b="1" dirty="0">
                <a:solidFill>
                  <a:srgbClr val="FF0000"/>
                </a:solidFill>
                <a:sym typeface="+mn-ea"/>
              </a:rPr>
              <a:t>Students are expected to submit all assignments; failing which, yet without submit leave application as required, they shall be deemed to have failed the course(s).</a:t>
            </a:r>
            <a:endParaRPr lang="en-US" sz="1800" b="1"/>
          </a:p>
          <a:p>
            <a:pPr indent="0">
              <a:buFont typeface="Arial" panose="020B0604020202020204" pitchFamily="34" charset="0"/>
              <a:buNone/>
            </a:pPr>
            <a:endParaRPr lang="en-MY" altLang="en-US" sz="1800" b="1" dirty="0">
              <a:solidFill>
                <a:schemeClr val="tx1"/>
              </a:solidFill>
            </a:endParaRPr>
          </a:p>
          <a:p>
            <a:pPr marL="342900" indent="-342900">
              <a:buFont typeface="Arial" panose="020B0604020202020204" pitchFamily="34" charset="0"/>
              <a:buChar char="•"/>
            </a:pPr>
            <a:endParaRPr lang="en-MY" altLang="en-US" sz="1800" b="1" dirty="0">
              <a:solidFill>
                <a:schemeClr val="tx1"/>
              </a:solidFill>
            </a:endParaRPr>
          </a:p>
          <a:p>
            <a:pPr indent="0">
              <a:buFont typeface="Arial" panose="020B0604020202020204" pitchFamily="34" charset="0"/>
              <a:buNone/>
            </a:pPr>
            <a:r>
              <a:rPr lang="en-MY" altLang="en-US" sz="1800" b="1" dirty="0">
                <a:solidFill>
                  <a:schemeClr val="tx1"/>
                </a:solidFill>
              </a:rPr>
              <a:t>*ALL ASSIGNMENTS ARE INDIVIDUAL</a:t>
            </a:r>
          </a:p>
        </p:txBody>
      </p:sp>
      <p:sp>
        <p:nvSpPr>
          <p:cNvPr id="29" name="文本框 28"/>
          <p:cNvSpPr txBox="1"/>
          <p:nvPr/>
        </p:nvSpPr>
        <p:spPr>
          <a:xfrm>
            <a:off x="278013" y="224679"/>
            <a:ext cx="6148304" cy="583565"/>
          </a:xfrm>
          <a:prstGeom prst="rect">
            <a:avLst/>
          </a:prstGeom>
          <a:noFill/>
        </p:spPr>
        <p:txBody>
          <a:bodyPr wrap="square">
            <a:spAutoFit/>
          </a:bodyPr>
          <a:lstStyle/>
          <a:p>
            <a:pPr algn="l" fontAlgn="ctr"/>
            <a:r>
              <a:rPr lang="en-MY" altLang="en-US" sz="3200" b="0" i="0" u="none" strike="noStrike" dirty="0">
                <a:solidFill>
                  <a:srgbClr val="5A78ED"/>
                </a:solidFill>
                <a:effectLst/>
                <a:latin typeface="+mj-lt"/>
                <a:ea typeface="Gilroy" panose="00000400000000000000" charset="0"/>
              </a:rPr>
              <a:t>Assessments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58985" y="5546090"/>
            <a:ext cx="2401570" cy="127571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graphicFrame>
        <p:nvGraphicFramePr>
          <p:cNvPr id="2" name="Table 1"/>
          <p:cNvGraphicFramePr/>
          <p:nvPr/>
        </p:nvGraphicFramePr>
        <p:xfrm>
          <a:off x="922020" y="2453640"/>
          <a:ext cx="10690860" cy="1950720"/>
        </p:xfrm>
        <a:graphic>
          <a:graphicData uri="http://schemas.openxmlformats.org/drawingml/2006/table">
            <a:tbl>
              <a:tblPr firstRow="1" bandRow="1">
                <a:tableStyleId>{5C22544A-7EE6-4342-B048-85BDC9FD1C3A}</a:tableStyleId>
              </a:tblPr>
              <a:tblGrid>
                <a:gridCol w="3616960">
                  <a:extLst>
                    <a:ext uri="{9D8B030D-6E8A-4147-A177-3AD203B41FA5}">
                      <a16:colId xmlns:a16="http://schemas.microsoft.com/office/drawing/2014/main" val="20000"/>
                    </a:ext>
                  </a:extLst>
                </a:gridCol>
                <a:gridCol w="7073900">
                  <a:extLst>
                    <a:ext uri="{9D8B030D-6E8A-4147-A177-3AD203B41FA5}">
                      <a16:colId xmlns:a16="http://schemas.microsoft.com/office/drawing/2014/main" val="20001"/>
                    </a:ext>
                  </a:extLst>
                </a:gridCol>
              </a:tblGrid>
              <a:tr h="381000">
                <a:tc>
                  <a:txBody>
                    <a:bodyPr/>
                    <a:lstStyle/>
                    <a:p>
                      <a:pPr>
                        <a:buNone/>
                      </a:pPr>
                      <a:r>
                        <a:rPr lang="en-MY" altLang="en-US"/>
                        <a:t>Continuous Assessment (50%)</a:t>
                      </a:r>
                    </a:p>
                  </a:txBody>
                  <a:tcPr/>
                </a:tc>
                <a:tc>
                  <a:txBody>
                    <a:bodyPr/>
                    <a:lstStyle/>
                    <a:p>
                      <a:pPr>
                        <a:buNone/>
                      </a:pPr>
                      <a:r>
                        <a:rPr lang="en-MY" altLang="en-US"/>
                        <a:t>Final Assessment (50%)</a:t>
                      </a:r>
                    </a:p>
                  </a:txBody>
                  <a:tcPr/>
                </a:tc>
                <a:extLst>
                  <a:ext uri="{0D108BD9-81ED-4DB2-BD59-A6C34878D82A}">
                    <a16:rowId xmlns:a16="http://schemas.microsoft.com/office/drawing/2014/main" val="10000"/>
                  </a:ext>
                </a:extLst>
              </a:tr>
              <a:tr h="381000">
                <a:tc>
                  <a:txBody>
                    <a:bodyPr/>
                    <a:lstStyle/>
                    <a:p>
                      <a:pPr>
                        <a:buNone/>
                      </a:pPr>
                      <a:r>
                        <a:rPr lang="en-MY" altLang="en-US"/>
                        <a:t>Assignment 1 (</a:t>
                      </a:r>
                      <a:r>
                        <a:rPr lang="en-US" altLang="en-MY"/>
                        <a:t>30</a:t>
                      </a:r>
                      <a:r>
                        <a:rPr lang="en-MY" altLang="en-US"/>
                        <a:t>%)</a:t>
                      </a:r>
                    </a:p>
                  </a:txBody>
                  <a:tcPr/>
                </a:tc>
                <a:tc rowSpan="2">
                  <a:txBody>
                    <a:bodyPr/>
                    <a:lstStyle/>
                    <a:p>
                      <a:pPr>
                        <a:buNone/>
                      </a:pPr>
                      <a:r>
                        <a:rPr lang="en-MY" altLang="en-US"/>
                        <a:t>Project (Group) - Number of students in a group - TBA : </a:t>
                      </a:r>
                    </a:p>
                    <a:p>
                      <a:pPr>
                        <a:buNone/>
                      </a:pPr>
                      <a:r>
                        <a:rPr lang="en-MY" altLang="en-US"/>
                        <a:t>Demo</a:t>
                      </a:r>
                    </a:p>
                    <a:p>
                      <a:pPr>
                        <a:buNone/>
                      </a:pPr>
                      <a:r>
                        <a:rPr lang="en-MY" altLang="en-US"/>
                        <a:t>Presentation</a:t>
                      </a:r>
                    </a:p>
                    <a:p>
                      <a:pPr>
                        <a:buNone/>
                      </a:pPr>
                      <a:r>
                        <a:rPr lang="en-MY" altLang="en-US"/>
                        <a:t>Project Report</a:t>
                      </a:r>
                    </a:p>
                  </a:txBody>
                  <a:tcPr/>
                </a:tc>
                <a:extLst>
                  <a:ext uri="{0D108BD9-81ED-4DB2-BD59-A6C34878D82A}">
                    <a16:rowId xmlns:a16="http://schemas.microsoft.com/office/drawing/2014/main" val="10001"/>
                  </a:ext>
                </a:extLst>
              </a:tr>
              <a:tr h="381000">
                <a:tc>
                  <a:txBody>
                    <a:bodyPr/>
                    <a:lstStyle/>
                    <a:p>
                      <a:pPr>
                        <a:buNone/>
                      </a:pPr>
                      <a:r>
                        <a:rPr lang="en-MY" altLang="en-US"/>
                        <a:t>Assignment 2 (</a:t>
                      </a:r>
                      <a:r>
                        <a:rPr lang="en-US" altLang="en-MY"/>
                        <a:t>30</a:t>
                      </a:r>
                      <a:r>
                        <a:rPr lang="en-MY" altLang="en-US"/>
                        <a:t>%)</a:t>
                      </a:r>
                    </a:p>
                  </a:txBody>
                  <a:tcPr/>
                </a:tc>
                <a:tc vMerge="1">
                  <a:txBody>
                    <a:bodyPr/>
                    <a:lstStyle/>
                    <a:p>
                      <a:endParaRPr lang="zh-SG"/>
                    </a:p>
                  </a:txBody>
                  <a:tcPr/>
                </a:tc>
                <a:extLst>
                  <a:ext uri="{0D108BD9-81ED-4DB2-BD59-A6C34878D82A}">
                    <a16:rowId xmlns:a16="http://schemas.microsoft.com/office/drawing/2014/main" val="10002"/>
                  </a:ext>
                </a:extLst>
              </a:tr>
              <a:tr h="381000">
                <a:tc gridSpan="2">
                  <a:txBody>
                    <a:bodyPr/>
                    <a:lstStyle/>
                    <a:p>
                      <a:pPr algn="ctr">
                        <a:buNone/>
                      </a:pPr>
                      <a:r>
                        <a:rPr lang="en-MY" altLang="en-US" b="1" i="1"/>
                        <a:t>TOTAL = 100%</a:t>
                      </a:r>
                    </a:p>
                  </a:txBody>
                  <a:tcPr/>
                </a:tc>
                <a:tc hMerge="1">
                  <a:txBody>
                    <a:bodyPr/>
                    <a:lstStyle/>
                    <a:p>
                      <a:endParaRPr lang="zh-SG"/>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01955" y="1247140"/>
            <a:ext cx="11318875" cy="307149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lvl="0" indent="0" algn="just">
              <a:lnSpc>
                <a:spcPct val="150000"/>
              </a:lnSpc>
              <a:spcBef>
                <a:spcPts val="300"/>
              </a:spcBef>
              <a:spcAft>
                <a:spcPts val="800"/>
              </a:spcAft>
              <a:buFont typeface="Arial" panose="020B0604020202020204" pitchFamily="34" charset="0"/>
              <a:buNone/>
              <a:tabLst>
                <a:tab pos="269875" algn="l"/>
              </a:tabLst>
            </a:pPr>
            <a:r>
              <a:rPr lang="en-US" sz="1800" b="1" dirty="0">
                <a:solidFill>
                  <a:schemeClr val="tx1"/>
                </a:solidFill>
                <a:sym typeface="+mn-ea"/>
              </a:rPr>
              <a:t>The objectives of this course, the students will be able to: </a:t>
            </a:r>
            <a:endParaRPr lang="en-MY" sz="1800" b="1" dirty="0">
              <a:solidFill>
                <a:schemeClr val="tx1"/>
              </a:solidFill>
              <a:ea typeface="SimSun" panose="02010600030101010101" pitchFamily="2" charset="-122"/>
              <a:cs typeface="Times New Roman" panose="02020603050405020304" pitchFamily="18" charset="0"/>
              <a:sym typeface="+mn-ea"/>
            </a:endParaRPr>
          </a:p>
          <a:p>
            <a:pPr marL="342900" lvl="0" indent="-342900" algn="just">
              <a:lnSpc>
                <a:spcPct val="150000"/>
              </a:lnSpc>
              <a:spcBef>
                <a:spcPts val="300"/>
              </a:spcBef>
              <a:spcAft>
                <a:spcPts val="800"/>
              </a:spcAft>
              <a:buFont typeface="Arial" panose="020B0604020202020204" pitchFamily="34" charset="0"/>
              <a:buChar char="•"/>
              <a:tabLst>
                <a:tab pos="269875" algn="l"/>
              </a:tabLst>
            </a:pPr>
            <a:r>
              <a:rPr lang="en-MY" sz="1800" b="1" dirty="0">
                <a:solidFill>
                  <a:schemeClr val="tx1"/>
                </a:solidFill>
                <a:ea typeface="SimSun" panose="02010600030101010101" pitchFamily="2" charset="-122"/>
                <a:cs typeface="Times New Roman" panose="02020603050405020304" pitchFamily="18" charset="0"/>
                <a:sym typeface="+mn-ea"/>
              </a:rPr>
              <a:t>Describe broad knowledge of the basic principles of AI. [CLO1,C2,PLO1]</a:t>
            </a:r>
            <a:endParaRPr lang="en-MY" sz="1800" b="1" dirty="0">
              <a:solidFill>
                <a:schemeClr val="tx1"/>
              </a:solidFill>
              <a:latin typeface="+mn-lt"/>
              <a:ea typeface="SimSun" panose="02010600030101010101" pitchFamily="2" charset="-122"/>
              <a:cs typeface="Times New Roman" panose="02020603050405020304" pitchFamily="18" charset="0"/>
            </a:endParaRPr>
          </a:p>
          <a:p>
            <a:pPr marL="342900" lvl="0" indent="-342900" algn="just">
              <a:lnSpc>
                <a:spcPct val="150000"/>
              </a:lnSpc>
              <a:spcBef>
                <a:spcPts val="300"/>
              </a:spcBef>
              <a:spcAft>
                <a:spcPts val="800"/>
              </a:spcAft>
              <a:buFont typeface="Arial" panose="020B0604020202020204" pitchFamily="34" charset="0"/>
              <a:buChar char="•"/>
              <a:tabLst>
                <a:tab pos="269875" algn="l"/>
              </a:tabLst>
            </a:pPr>
            <a:r>
              <a:rPr lang="en-MY" sz="1800" b="1" dirty="0">
                <a:solidFill>
                  <a:schemeClr val="tx1"/>
                </a:solidFill>
                <a:ea typeface="SimSun" panose="02010600030101010101" pitchFamily="2" charset="-122"/>
                <a:cs typeface="Times New Roman" panose="02020603050405020304" pitchFamily="18" charset="0"/>
                <a:sym typeface="+mn-ea"/>
              </a:rPr>
              <a:t>Differentiate the related AI algorithm and programming. [CLO2,C4,PLO2]</a:t>
            </a:r>
            <a:endParaRPr lang="en-MY" sz="1800" b="1" dirty="0">
              <a:solidFill>
                <a:schemeClr val="tx1"/>
              </a:solidFill>
              <a:latin typeface="+mn-lt"/>
              <a:ea typeface="SimSun" panose="02010600030101010101" pitchFamily="2" charset="-122"/>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tabLst>
                <a:tab pos="269875" algn="l"/>
              </a:tabLst>
            </a:pPr>
            <a:r>
              <a:rPr lang="en-MY" sz="1800" b="1" dirty="0">
                <a:solidFill>
                  <a:schemeClr val="tx1"/>
                </a:solidFill>
                <a:ea typeface="SimSun" panose="02010600030101010101" pitchFamily="2" charset="-122"/>
                <a:cs typeface="Times New Roman" panose="02020603050405020304" pitchFamily="18" charset="0"/>
                <a:sym typeface="+mn-ea"/>
              </a:rPr>
              <a:t>Demonstrate ability to analyse and improve the algorithm. [CLO3,C3,PLO7]</a:t>
            </a:r>
            <a:endParaRPr lang="en-MY" sz="1800" b="1" dirty="0">
              <a:solidFill>
                <a:schemeClr val="tx1"/>
              </a:solidFill>
              <a:latin typeface="+mn-lt"/>
              <a:ea typeface="SimSun" panose="02010600030101010101" pitchFamily="2" charset="-122"/>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tabLst>
                <a:tab pos="269875" algn="l"/>
              </a:tabLst>
            </a:pPr>
            <a:r>
              <a:rPr sz="1800" b="1" dirty="0">
                <a:solidFill>
                  <a:schemeClr val="tx1"/>
                </a:solidFill>
                <a:sym typeface="+mn-ea"/>
              </a:rPr>
              <a:t>Share knowledge and skills for solving practical problems using suitable AI algorithm.</a:t>
            </a:r>
            <a:r>
              <a:rPr lang="en-MY" sz="1800" b="1" dirty="0">
                <a:solidFill>
                  <a:schemeClr val="tx1"/>
                </a:solidFill>
                <a:sym typeface="+mn-ea"/>
              </a:rPr>
              <a:t> [CLO4,A3,PLO5]</a:t>
            </a:r>
            <a:r>
              <a:rPr sz="1800" b="1" dirty="0">
                <a:solidFill>
                  <a:schemeClr val="tx1"/>
                </a:solidFill>
                <a:sym typeface="+mn-ea"/>
              </a:rPr>
              <a:t> </a:t>
            </a:r>
            <a:r>
              <a:rPr lang="en-US" sz="1800" b="1" dirty="0">
                <a:solidFill>
                  <a:schemeClr val="tx1"/>
                </a:solidFill>
                <a:sym typeface="+mn-ea"/>
              </a:rPr>
              <a:t>									</a:t>
            </a:r>
            <a:endParaRPr lang="en-US" altLang="en-US" sz="1800" b="1" dirty="0">
              <a:solidFill>
                <a:schemeClr val="tx1"/>
              </a:solidFill>
              <a:sym typeface="+mn-ea"/>
            </a:endParaRPr>
          </a:p>
        </p:txBody>
      </p:sp>
      <p:sp>
        <p:nvSpPr>
          <p:cNvPr id="29" name="文本框 28"/>
          <p:cNvSpPr txBox="1"/>
          <p:nvPr/>
        </p:nvSpPr>
        <p:spPr>
          <a:xfrm>
            <a:off x="278130" y="224790"/>
            <a:ext cx="7216140" cy="583565"/>
          </a:xfrm>
          <a:prstGeom prst="rect">
            <a:avLst/>
          </a:prstGeom>
          <a:noFill/>
        </p:spPr>
        <p:txBody>
          <a:bodyPr wrap="square">
            <a:spAutoFit/>
          </a:bodyPr>
          <a:lstStyle/>
          <a:p>
            <a:pPr algn="l" fontAlgn="ctr"/>
            <a:r>
              <a:rPr lang="en-MY" altLang="en-US" sz="3200" b="0" i="0" u="none" strike="noStrike" dirty="0">
                <a:solidFill>
                  <a:srgbClr val="5A78ED"/>
                </a:solidFill>
                <a:effectLst/>
                <a:latin typeface="+mj-lt"/>
                <a:ea typeface="Gilroy" panose="00000400000000000000" charset="0"/>
              </a:rPr>
              <a:t>Course Learning Outcomes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042400" y="511683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01955" y="1247140"/>
            <a:ext cx="11318875" cy="469519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lvl="0" indent="0" algn="just">
              <a:lnSpc>
                <a:spcPct val="150000"/>
              </a:lnSpc>
              <a:spcBef>
                <a:spcPts val="300"/>
              </a:spcBef>
              <a:spcAft>
                <a:spcPts val="800"/>
              </a:spcAft>
              <a:buFont typeface="Arial" panose="020B0604020202020204" pitchFamily="34" charset="0"/>
              <a:buNone/>
              <a:tabLst>
                <a:tab pos="269875" algn="l"/>
              </a:tabLst>
            </a:pPr>
            <a:r>
              <a:rPr lang="en-US" sz="1800" b="1" dirty="0">
                <a:solidFill>
                  <a:schemeClr val="tx1"/>
                </a:solidFill>
                <a:sym typeface="+mn-ea"/>
              </a:rPr>
              <a:t>The objectives of this course, the students will be able to: </a:t>
            </a:r>
            <a:endParaRPr lang="en-MY" sz="1800" b="1" dirty="0">
              <a:solidFill>
                <a:schemeClr val="tx1"/>
              </a:solidFill>
              <a:ea typeface="SimSun" panose="02010600030101010101" pitchFamily="2" charset="-122"/>
              <a:cs typeface="Times New Roman" panose="02020603050405020304" pitchFamily="18" charset="0"/>
              <a:sym typeface="+mn-ea"/>
            </a:endParaRPr>
          </a:p>
          <a:p>
            <a:pPr marL="342900" lvl="0" indent="-342900" algn="l">
              <a:lnSpc>
                <a:spcPct val="150000"/>
              </a:lnSpc>
              <a:spcBef>
                <a:spcPts val="300"/>
              </a:spcBef>
              <a:spcAft>
                <a:spcPts val="800"/>
              </a:spcAft>
              <a:buFont typeface="Arial" panose="020B0604020202020204" pitchFamily="34" charset="0"/>
              <a:buChar char="•"/>
              <a:tabLst>
                <a:tab pos="269875" algn="l"/>
              </a:tabLst>
            </a:pPr>
            <a:r>
              <a:rPr lang="en-MY" sz="1800" b="1" dirty="0">
                <a:solidFill>
                  <a:schemeClr val="tx1"/>
                </a:solidFill>
                <a:ea typeface="SimSun" panose="02010600030101010101" pitchFamily="2" charset="-122"/>
                <a:cs typeface="+mn-lt"/>
                <a:sym typeface="+mn-ea"/>
              </a:rPr>
              <a:t>Demonstrate basic knowledge of theories, principles and applications of artificial intelligence, including analytical skills and practical abilities in a global context. [PLO1]</a:t>
            </a:r>
            <a:endParaRPr lang="en-MY" sz="1800" b="1" dirty="0">
              <a:solidFill>
                <a:schemeClr val="tx1"/>
              </a:solidFill>
              <a:latin typeface="+mn-lt"/>
              <a:ea typeface="SimSun" panose="02010600030101010101" pitchFamily="2" charset="-122"/>
              <a:cs typeface="+mn-lt"/>
            </a:endParaRPr>
          </a:p>
          <a:p>
            <a:pPr marL="342900" lvl="0" indent="-342900" algn="l">
              <a:lnSpc>
                <a:spcPct val="150000"/>
              </a:lnSpc>
              <a:spcAft>
                <a:spcPts val="800"/>
              </a:spcAft>
              <a:buFont typeface="Arial" panose="020B0604020202020204" pitchFamily="34" charset="0"/>
              <a:buChar char="•"/>
              <a:tabLst>
                <a:tab pos="269875" algn="l"/>
              </a:tabLst>
            </a:pPr>
            <a:r>
              <a:rPr lang="en-MY" sz="1800" b="1" dirty="0">
                <a:solidFill>
                  <a:schemeClr val="tx1"/>
                </a:solidFill>
                <a:ea typeface="SimSun" panose="02010600030101010101" pitchFamily="2" charset="-122"/>
                <a:cs typeface="+mn-lt"/>
                <a:sym typeface="+mn-ea"/>
              </a:rPr>
              <a:t>Formulate real problems into artificial intelligence models and propose creative solutions to these issues. [PLO2]</a:t>
            </a:r>
            <a:endParaRPr lang="en-MY" sz="1800" b="1" dirty="0">
              <a:solidFill>
                <a:schemeClr val="tx1"/>
              </a:solidFill>
              <a:latin typeface="+mn-lt"/>
              <a:ea typeface="SimSun" panose="02010600030101010101" pitchFamily="2" charset="-122"/>
              <a:cs typeface="+mn-lt"/>
            </a:endParaRPr>
          </a:p>
          <a:p>
            <a:pPr marL="342900" lvl="0" indent="-342900" algn="l">
              <a:lnSpc>
                <a:spcPct val="150000"/>
              </a:lnSpc>
              <a:spcAft>
                <a:spcPts val="800"/>
              </a:spcAft>
              <a:buFont typeface="Arial" panose="020B0604020202020204" pitchFamily="34" charset="0"/>
              <a:buChar char="•"/>
              <a:tabLst>
                <a:tab pos="269875" algn="l"/>
              </a:tabLst>
            </a:pPr>
            <a:r>
              <a:rPr lang="en-MY" sz="1800" b="1" dirty="0">
                <a:solidFill>
                  <a:schemeClr val="tx1"/>
                </a:solidFill>
                <a:ea typeface="SimSun" panose="02010600030101010101" pitchFamily="2" charset="-122"/>
                <a:cs typeface="+mn-lt"/>
                <a:sym typeface="+mn-ea"/>
              </a:rPr>
              <a:t>Formulate mathematical models, graphical/visual methods, and numerical algorithms to devise improved solutions or applications. [PLO7]</a:t>
            </a:r>
            <a:endParaRPr lang="en-MY" sz="1800" b="1" dirty="0">
              <a:solidFill>
                <a:schemeClr val="tx1"/>
              </a:solidFill>
              <a:latin typeface="+mn-lt"/>
              <a:ea typeface="SimSun" panose="02010600030101010101" pitchFamily="2" charset="-122"/>
              <a:cs typeface="+mn-lt"/>
            </a:endParaRPr>
          </a:p>
          <a:p>
            <a:pPr marL="342900" lvl="0" indent="-342900" algn="l">
              <a:lnSpc>
                <a:spcPct val="150000"/>
              </a:lnSpc>
              <a:spcAft>
                <a:spcPts val="800"/>
              </a:spcAft>
              <a:buFont typeface="Arial" panose="020B0604020202020204" pitchFamily="34" charset="0"/>
              <a:buChar char="•"/>
              <a:tabLst>
                <a:tab pos="269875" algn="l"/>
              </a:tabLst>
            </a:pPr>
            <a:r>
              <a:rPr sz="1800" b="1" dirty="0">
                <a:solidFill>
                  <a:schemeClr val="tx1"/>
                </a:solidFill>
                <a:cs typeface="+mn-lt"/>
                <a:sym typeface="+mn-ea"/>
              </a:rPr>
              <a:t>Practice oral and written capabilities to communicate/convey</a:t>
            </a:r>
            <a:r>
              <a:rPr lang="en-MY" sz="1800" b="1" dirty="0">
                <a:solidFill>
                  <a:schemeClr val="tx1"/>
                </a:solidFill>
                <a:cs typeface="+mn-lt"/>
                <a:sym typeface="+mn-ea"/>
              </a:rPr>
              <a:t> </a:t>
            </a:r>
            <a:r>
              <a:rPr sz="1800" b="1" dirty="0">
                <a:solidFill>
                  <a:schemeClr val="tx1"/>
                </a:solidFill>
                <a:cs typeface="+mn-lt"/>
                <a:sym typeface="+mn-ea"/>
              </a:rPr>
              <a:t>information/ideas/reports cogently and professionally.</a:t>
            </a:r>
            <a:r>
              <a:rPr lang="en-MY" sz="1800" b="1" dirty="0">
                <a:solidFill>
                  <a:schemeClr val="tx1"/>
                </a:solidFill>
                <a:ea typeface="SimSun" panose="02010600030101010101" pitchFamily="2" charset="-122"/>
                <a:cs typeface="+mn-lt"/>
                <a:sym typeface="+mn-ea"/>
              </a:rPr>
              <a:t>[PLO5]</a:t>
            </a:r>
            <a:r>
              <a:rPr lang="en-US" sz="1800" b="1" dirty="0">
                <a:solidFill>
                  <a:schemeClr val="tx1"/>
                </a:solidFill>
                <a:sym typeface="+mn-ea"/>
              </a:rPr>
              <a:t>																	</a:t>
            </a:r>
            <a:endParaRPr lang="en-US" altLang="en-US" sz="1800" b="1" dirty="0">
              <a:solidFill>
                <a:schemeClr val="tx1"/>
              </a:solidFill>
              <a:sym typeface="+mn-ea"/>
            </a:endParaRPr>
          </a:p>
        </p:txBody>
      </p:sp>
      <p:sp>
        <p:nvSpPr>
          <p:cNvPr id="29" name="文本框 28"/>
          <p:cNvSpPr txBox="1"/>
          <p:nvPr/>
        </p:nvSpPr>
        <p:spPr>
          <a:xfrm>
            <a:off x="278130" y="224790"/>
            <a:ext cx="7216140" cy="583565"/>
          </a:xfrm>
          <a:prstGeom prst="rect">
            <a:avLst/>
          </a:prstGeom>
          <a:noFill/>
        </p:spPr>
        <p:txBody>
          <a:bodyPr wrap="square">
            <a:spAutoFit/>
          </a:bodyPr>
          <a:lstStyle/>
          <a:p>
            <a:pPr algn="l" fontAlgn="ctr"/>
            <a:r>
              <a:rPr lang="en-MY" altLang="en-US" sz="3200" b="0" i="0" u="none" strike="noStrike" dirty="0">
                <a:solidFill>
                  <a:srgbClr val="5A78ED"/>
                </a:solidFill>
                <a:effectLst/>
                <a:latin typeface="+mj-lt"/>
                <a:ea typeface="Gilroy" panose="00000400000000000000" charset="0"/>
              </a:rPr>
              <a:t>Program Learning Outcomes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042400" y="511683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01955" y="986790"/>
            <a:ext cx="11318875" cy="452564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lvl="0" indent="0" algn="just">
              <a:lnSpc>
                <a:spcPct val="150000"/>
              </a:lnSpc>
              <a:spcBef>
                <a:spcPts val="300"/>
              </a:spcBef>
              <a:spcAft>
                <a:spcPts val="800"/>
              </a:spcAft>
              <a:buFont typeface="Arial" panose="020B0604020202020204" pitchFamily="34" charset="0"/>
              <a:buNone/>
              <a:tabLst>
                <a:tab pos="269875" algn="l"/>
              </a:tabLst>
            </a:pPr>
            <a:r>
              <a:rPr lang="en-US" sz="1800" b="1" dirty="0">
                <a:solidFill>
                  <a:schemeClr val="tx1"/>
                </a:solidFill>
                <a:sym typeface="+mn-ea"/>
              </a:rPr>
              <a:t>A variety of teaching and learning strategies are used throughout the course, including:</a:t>
            </a:r>
            <a:endParaRPr lang="en-US" sz="1800" b="1" dirty="0">
              <a:solidFill>
                <a:schemeClr val="tx1"/>
              </a:solidFill>
            </a:endParaRPr>
          </a:p>
          <a:p>
            <a:pPr marL="285750" indent="-285750">
              <a:lnSpc>
                <a:spcPct val="100000"/>
              </a:lnSpc>
              <a:buFont typeface="Arial" panose="020B0604020202020204" pitchFamily="34" charset="0"/>
              <a:buChar char="•"/>
            </a:pPr>
            <a:r>
              <a:rPr lang="en-US" sz="1800" b="1" dirty="0">
                <a:solidFill>
                  <a:schemeClr val="tx1"/>
                </a:solidFill>
                <a:sym typeface="+mn-ea"/>
              </a:rPr>
              <a:t>Lectures </a:t>
            </a:r>
          </a:p>
          <a:p>
            <a:pPr indent="0">
              <a:lnSpc>
                <a:spcPct val="100000"/>
              </a:lnSpc>
              <a:buFont typeface="Arial" panose="020B0604020202020204" pitchFamily="34" charset="0"/>
              <a:buNone/>
            </a:pPr>
            <a:endParaRPr lang="en-US" sz="1800" b="1" dirty="0">
              <a:solidFill>
                <a:schemeClr val="tx1"/>
              </a:solidFill>
              <a:sym typeface="+mn-ea"/>
            </a:endParaRPr>
          </a:p>
          <a:p>
            <a:pPr marL="285750" indent="-285750">
              <a:lnSpc>
                <a:spcPct val="100000"/>
              </a:lnSpc>
              <a:buFont typeface="Arial" panose="020B0604020202020204" pitchFamily="34" charset="0"/>
              <a:buChar char="•"/>
            </a:pPr>
            <a:r>
              <a:rPr lang="en-MY" altLang="en-US" sz="1800" b="1" dirty="0">
                <a:solidFill>
                  <a:schemeClr val="tx1"/>
                </a:solidFill>
                <a:sym typeface="+mn-ea"/>
              </a:rPr>
              <a:t>Powerpoints (Uploaded in Moodle time to time)</a:t>
            </a:r>
          </a:p>
          <a:p>
            <a:pPr indent="0">
              <a:lnSpc>
                <a:spcPct val="100000"/>
              </a:lnSpc>
              <a:buFont typeface="Arial" panose="020B0604020202020204" pitchFamily="34" charset="0"/>
              <a:buNone/>
            </a:pPr>
            <a:endParaRPr lang="en-MY" altLang="en-US" sz="1800" b="1" dirty="0">
              <a:solidFill>
                <a:schemeClr val="tx1"/>
              </a:solidFill>
              <a:sym typeface="+mn-ea"/>
            </a:endParaRPr>
          </a:p>
          <a:p>
            <a:pPr marL="285750" indent="-285750">
              <a:lnSpc>
                <a:spcPct val="100000"/>
              </a:lnSpc>
              <a:buFont typeface="Arial" panose="020B0604020202020204" pitchFamily="34" charset="0"/>
              <a:buChar char="•"/>
            </a:pPr>
            <a:r>
              <a:rPr lang="en-MY" altLang="en-US" sz="1800" b="1" dirty="0">
                <a:solidFill>
                  <a:schemeClr val="tx1"/>
                </a:solidFill>
              </a:rPr>
              <a:t>Exercises</a:t>
            </a:r>
          </a:p>
          <a:p>
            <a:pPr indent="0">
              <a:lnSpc>
                <a:spcPct val="100000"/>
              </a:lnSpc>
              <a:buFont typeface="Arial" panose="020B0604020202020204" pitchFamily="34" charset="0"/>
              <a:buNone/>
            </a:pPr>
            <a:endParaRPr lang="en-US" sz="1800" b="1" dirty="0">
              <a:solidFill>
                <a:schemeClr val="tx1"/>
              </a:solidFill>
            </a:endParaRPr>
          </a:p>
          <a:p>
            <a:pPr marL="285750" indent="-285750">
              <a:lnSpc>
                <a:spcPct val="100000"/>
              </a:lnSpc>
              <a:buFont typeface="Arial" panose="020B0604020202020204" pitchFamily="34" charset="0"/>
              <a:buChar char="•"/>
            </a:pPr>
            <a:r>
              <a:rPr lang="en-US" sz="1800" b="1" dirty="0">
                <a:solidFill>
                  <a:schemeClr val="tx1"/>
                </a:solidFill>
                <a:sym typeface="+mn-ea"/>
              </a:rPr>
              <a:t>Assignments</a:t>
            </a:r>
          </a:p>
          <a:p>
            <a:pPr indent="0">
              <a:lnSpc>
                <a:spcPct val="100000"/>
              </a:lnSpc>
              <a:buFont typeface="Arial" panose="020B0604020202020204" pitchFamily="34" charset="0"/>
              <a:buNone/>
            </a:pPr>
            <a:endParaRPr lang="en-US" sz="1800" b="1" dirty="0">
              <a:solidFill>
                <a:schemeClr val="tx1"/>
              </a:solidFill>
            </a:endParaRPr>
          </a:p>
          <a:p>
            <a:pPr marL="285750" indent="-285750">
              <a:lnSpc>
                <a:spcPct val="100000"/>
              </a:lnSpc>
              <a:buFont typeface="Arial" panose="020B0604020202020204" pitchFamily="34" charset="0"/>
              <a:buChar char="•"/>
            </a:pPr>
            <a:r>
              <a:rPr lang="en-US" sz="1800" b="1" dirty="0">
                <a:solidFill>
                  <a:schemeClr val="tx1"/>
                </a:solidFill>
                <a:sym typeface="+mn-ea"/>
              </a:rPr>
              <a:t>Independent Study</a:t>
            </a:r>
          </a:p>
          <a:p>
            <a:pPr indent="0">
              <a:lnSpc>
                <a:spcPct val="100000"/>
              </a:lnSpc>
              <a:buFont typeface="Arial" panose="020B0604020202020204" pitchFamily="34" charset="0"/>
              <a:buNone/>
            </a:pPr>
            <a:endParaRPr lang="en-US" sz="1800" b="1" dirty="0">
              <a:solidFill>
                <a:schemeClr val="tx1"/>
              </a:solidFill>
            </a:endParaRPr>
          </a:p>
          <a:p>
            <a:pPr marL="285750" indent="-285750">
              <a:lnSpc>
                <a:spcPct val="100000"/>
              </a:lnSpc>
              <a:buFont typeface="Arial" panose="020B0604020202020204" pitchFamily="34" charset="0"/>
              <a:buChar char="•"/>
            </a:pPr>
            <a:r>
              <a:rPr lang="en-MY" altLang="en-US" sz="1800" b="1" dirty="0">
                <a:solidFill>
                  <a:schemeClr val="tx1"/>
                </a:solidFill>
                <a:sym typeface="+mn-ea"/>
              </a:rPr>
              <a:t>E</a:t>
            </a:r>
            <a:r>
              <a:rPr lang="en-US" sz="1800" b="1" dirty="0">
                <a:solidFill>
                  <a:schemeClr val="tx1"/>
                </a:solidFill>
                <a:sym typeface="+mn-ea"/>
              </a:rPr>
              <a:t>xtra materials during class. </a:t>
            </a:r>
            <a:endParaRPr lang="en-US" sz="1800" b="1" dirty="0">
              <a:solidFill>
                <a:schemeClr val="tx1"/>
              </a:solidFill>
            </a:endParaRPr>
          </a:p>
          <a:p>
            <a:pPr indent="0">
              <a:lnSpc>
                <a:spcPct val="150000"/>
              </a:lnSpc>
              <a:buFont typeface="Arial" panose="020B0604020202020204" pitchFamily="34" charset="0"/>
              <a:buNone/>
            </a:pPr>
            <a:endParaRPr lang="en-US" sz="1800" b="1" dirty="0"/>
          </a:p>
          <a:p>
            <a:pPr lvl="0" indent="0" algn="just">
              <a:lnSpc>
                <a:spcPct val="150000"/>
              </a:lnSpc>
              <a:spcBef>
                <a:spcPts val="300"/>
              </a:spcBef>
              <a:spcAft>
                <a:spcPts val="800"/>
              </a:spcAft>
              <a:buFont typeface="Arial" panose="020B0604020202020204" pitchFamily="34" charset="0"/>
              <a:buNone/>
              <a:tabLst>
                <a:tab pos="269875" algn="l"/>
              </a:tabLst>
            </a:pPr>
            <a:r>
              <a:rPr lang="en-US" sz="1800" b="1" dirty="0">
                <a:sym typeface="+mn-ea"/>
              </a:rPr>
              <a:t>									</a:t>
            </a:r>
            <a:endParaRPr lang="en-US" altLang="en-US" sz="1800" b="1" dirty="0">
              <a:solidFill>
                <a:schemeClr val="tx1"/>
              </a:solidFill>
              <a:sym typeface="+mn-ea"/>
            </a:endParaRPr>
          </a:p>
        </p:txBody>
      </p:sp>
      <p:sp>
        <p:nvSpPr>
          <p:cNvPr id="29" name="文本框 28"/>
          <p:cNvSpPr txBox="1"/>
          <p:nvPr/>
        </p:nvSpPr>
        <p:spPr>
          <a:xfrm>
            <a:off x="278130" y="224790"/>
            <a:ext cx="7216140" cy="583565"/>
          </a:xfrm>
          <a:prstGeom prst="rect">
            <a:avLst/>
          </a:prstGeom>
          <a:noFill/>
        </p:spPr>
        <p:txBody>
          <a:bodyPr wrap="square">
            <a:spAutoFit/>
          </a:bodyPr>
          <a:lstStyle/>
          <a:p>
            <a:pPr algn="l" fontAlgn="ctr"/>
            <a:r>
              <a:rPr lang="en-MY" altLang="en-US" sz="3200" b="0" i="0" u="none" strike="noStrike" dirty="0">
                <a:solidFill>
                  <a:srgbClr val="5A78ED"/>
                </a:solidFill>
                <a:effectLst/>
                <a:latin typeface="+mj-lt"/>
                <a:ea typeface="Gilroy" panose="00000400000000000000" charset="0"/>
              </a:rPr>
              <a:t>Teaching Templates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042400" y="511683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01955" y="1247140"/>
            <a:ext cx="11318875" cy="466153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a:lnSpc>
                <a:spcPct val="150000"/>
              </a:lnSpc>
              <a:buFont typeface="Arial" panose="020B0604020202020204" pitchFamily="34" charset="0"/>
              <a:buChar char="•"/>
            </a:pPr>
            <a:r>
              <a:rPr lang="en-US" sz="1800" b="1" dirty="0">
                <a:solidFill>
                  <a:schemeClr val="tx1"/>
                </a:solidFill>
                <a:sym typeface="+mn-ea"/>
              </a:rPr>
              <a:t>Moodle Platform access through </a:t>
            </a:r>
            <a:r>
              <a:rPr lang="en-US" sz="1800" b="1" dirty="0">
                <a:solidFill>
                  <a:schemeClr val="tx1"/>
                </a:solidFill>
                <a:sym typeface="+mn-ea"/>
                <a:hlinkClick r:id="rId2"/>
              </a:rPr>
              <a:t>https://l.xmu.edu.my/</a:t>
            </a:r>
            <a:r>
              <a:rPr lang="en-US" sz="1800" b="1" dirty="0">
                <a:solidFill>
                  <a:schemeClr val="tx1"/>
                </a:solidFill>
                <a:sym typeface="+mn-ea"/>
              </a:rPr>
              <a:t>.</a:t>
            </a:r>
            <a:endParaRPr lang="en-US" sz="1800" b="1" dirty="0">
              <a:solidFill>
                <a:schemeClr val="tx1"/>
              </a:solidFill>
            </a:endParaRPr>
          </a:p>
          <a:p>
            <a:pPr marL="342900" indent="-342900">
              <a:lnSpc>
                <a:spcPct val="150000"/>
              </a:lnSpc>
              <a:buFont typeface="Arial" panose="020B0604020202020204" pitchFamily="34" charset="0"/>
              <a:buChar char="•"/>
            </a:pPr>
            <a:endParaRPr lang="en-US" sz="1800" b="1" dirty="0">
              <a:solidFill>
                <a:schemeClr val="tx1"/>
              </a:solidFill>
            </a:endParaRPr>
          </a:p>
          <a:p>
            <a:pPr marL="342900" indent="-342900">
              <a:lnSpc>
                <a:spcPct val="150000"/>
              </a:lnSpc>
              <a:buFont typeface="Arial" panose="020B0604020202020204" pitchFamily="34" charset="0"/>
              <a:buChar char="•"/>
            </a:pPr>
            <a:r>
              <a:rPr lang="en-US" sz="1800" b="1" dirty="0">
                <a:solidFill>
                  <a:schemeClr val="tx1"/>
                </a:solidFill>
                <a:sym typeface="+mn-ea"/>
              </a:rPr>
              <a:t>Find your course name: </a:t>
            </a:r>
            <a:r>
              <a:rPr lang="en-US" sz="1800" b="1" u="sng" dirty="0">
                <a:solidFill>
                  <a:schemeClr val="accent5">
                    <a:lumMod val="75000"/>
                  </a:schemeClr>
                </a:solidFill>
                <a:cs typeface="+mn-lt"/>
                <a:sym typeface="+mn-ea"/>
              </a:rPr>
              <a:t>SOF106 Principles of Artificial Intelligence 2024/09 Shamini Raja Kumaran</a:t>
            </a:r>
          </a:p>
          <a:p>
            <a:pPr indent="0">
              <a:lnSpc>
                <a:spcPct val="150000"/>
              </a:lnSpc>
              <a:buFont typeface="Arial" panose="020B0604020202020204" pitchFamily="34" charset="0"/>
              <a:buNone/>
            </a:pPr>
            <a:endParaRPr lang="en-US" sz="1800" b="1" dirty="0">
              <a:solidFill>
                <a:schemeClr val="tx1"/>
              </a:solidFill>
            </a:endParaRPr>
          </a:p>
          <a:p>
            <a:pPr marL="342900" indent="-342900">
              <a:lnSpc>
                <a:spcPct val="150000"/>
              </a:lnSpc>
              <a:buFont typeface="Arial" panose="020B0604020202020204" pitchFamily="34" charset="0"/>
              <a:buChar char="•"/>
            </a:pPr>
            <a:r>
              <a:rPr lang="en-US" sz="1800" b="1" dirty="0">
                <a:solidFill>
                  <a:schemeClr val="tx1"/>
                </a:solidFill>
                <a:sym typeface="+mn-ea"/>
              </a:rPr>
              <a:t>Will upload course materials such as assignments/project items time to time.		</a:t>
            </a:r>
            <a:endParaRPr lang="en-US" sz="1800" b="1" dirty="0">
              <a:solidFill>
                <a:schemeClr val="tx1"/>
              </a:solidFill>
            </a:endParaRPr>
          </a:p>
          <a:p>
            <a:pPr marL="0" indent="0">
              <a:lnSpc>
                <a:spcPct val="150000"/>
              </a:lnSpc>
              <a:buFont typeface="Arial" panose="020B0604020202020204" pitchFamily="34" charset="0"/>
              <a:buNone/>
            </a:pPr>
            <a:r>
              <a:rPr lang="en-US" sz="1800" b="1" dirty="0">
                <a:solidFill>
                  <a:schemeClr val="tx1"/>
                </a:solidFill>
                <a:sym typeface="+mn-ea"/>
              </a:rPr>
              <a:t>	</a:t>
            </a:r>
            <a:endParaRPr lang="en-US" sz="1800" b="1" dirty="0">
              <a:solidFill>
                <a:schemeClr val="tx1"/>
              </a:solidFill>
            </a:endParaRPr>
          </a:p>
          <a:p>
            <a:pPr marL="342900" indent="-342900">
              <a:lnSpc>
                <a:spcPct val="150000"/>
              </a:lnSpc>
              <a:buFont typeface="Arial" panose="020B0604020202020204" pitchFamily="34" charset="0"/>
              <a:buChar char="•"/>
            </a:pPr>
            <a:r>
              <a:rPr lang="en-US" sz="1800" b="1" dirty="0">
                <a:solidFill>
                  <a:schemeClr val="tx1"/>
                </a:solidFill>
                <a:sym typeface="+mn-ea"/>
              </a:rPr>
              <a:t>Lab exercises will be updated in </a:t>
            </a:r>
            <a:r>
              <a:rPr lang="en-MY" altLang="en-US" sz="1800" b="1" dirty="0">
                <a:solidFill>
                  <a:schemeClr val="tx1"/>
                </a:solidFill>
                <a:sym typeface="+mn-ea"/>
              </a:rPr>
              <a:t>Moodle/Microsoft Teams</a:t>
            </a:r>
            <a:endParaRPr lang="en-MY" altLang="en-US" sz="1800" b="1" dirty="0">
              <a:solidFill>
                <a:schemeClr val="tx1"/>
              </a:solidFill>
            </a:endParaRPr>
          </a:p>
          <a:p>
            <a:pPr marL="342900" indent="-342900">
              <a:lnSpc>
                <a:spcPct val="150000"/>
              </a:lnSpc>
              <a:buFont typeface="Arial" panose="020B0604020202020204" pitchFamily="34" charset="0"/>
              <a:buChar char="•"/>
            </a:pPr>
            <a:endParaRPr lang="en-MY" altLang="en-US" sz="1800" b="1" dirty="0">
              <a:solidFill>
                <a:schemeClr val="tx1"/>
              </a:solidFill>
            </a:endParaRPr>
          </a:p>
          <a:p>
            <a:pPr marL="342900" indent="-342900">
              <a:lnSpc>
                <a:spcPct val="150000"/>
              </a:lnSpc>
              <a:buFont typeface="Arial" panose="020B0604020202020204" pitchFamily="34" charset="0"/>
              <a:buChar char="•"/>
            </a:pPr>
            <a:r>
              <a:rPr lang="en-MY" altLang="en-US" sz="1800" b="1" dirty="0">
                <a:solidFill>
                  <a:schemeClr val="tx1"/>
                </a:solidFill>
                <a:sym typeface="+mn-ea"/>
              </a:rPr>
              <a:t>Student’s Reminders regarding your upload/deadline of continuous and final assessments will be updated via Moodle and Microsoft Teams. Please </a:t>
            </a:r>
            <a:r>
              <a:rPr lang="en-MY" altLang="en-US" sz="1800" b="1" dirty="0">
                <a:solidFill>
                  <a:schemeClr val="accent2">
                    <a:lumMod val="75000"/>
                  </a:schemeClr>
                </a:solidFill>
                <a:sym typeface="+mn-ea"/>
              </a:rPr>
              <a:t>DO NOT</a:t>
            </a:r>
            <a:r>
              <a:rPr lang="en-MY" altLang="en-US" sz="1800" b="1" dirty="0">
                <a:solidFill>
                  <a:schemeClr val="tx1"/>
                </a:solidFill>
                <a:sym typeface="+mn-ea"/>
              </a:rPr>
              <a:t> submit after deadline without any VALID reasons. If you are facing difficulties in submitting </a:t>
            </a:r>
            <a:r>
              <a:rPr lang="en-MY" altLang="en-US" sz="1800" b="1" dirty="0">
                <a:solidFill>
                  <a:schemeClr val="accent1">
                    <a:lumMod val="75000"/>
                  </a:schemeClr>
                </a:solidFill>
                <a:sym typeface="+mn-ea"/>
              </a:rPr>
              <a:t>BEFORE</a:t>
            </a:r>
            <a:r>
              <a:rPr lang="en-MY" altLang="en-US" sz="1800" b="1" dirty="0">
                <a:solidFill>
                  <a:schemeClr val="tx1"/>
                </a:solidFill>
                <a:sym typeface="+mn-ea"/>
              </a:rPr>
              <a:t> deadline please discuss with your lecturer.</a:t>
            </a:r>
          </a:p>
        </p:txBody>
      </p:sp>
      <p:sp>
        <p:nvSpPr>
          <p:cNvPr id="29" name="文本框 28"/>
          <p:cNvSpPr txBox="1"/>
          <p:nvPr/>
        </p:nvSpPr>
        <p:spPr>
          <a:xfrm>
            <a:off x="159385" y="170815"/>
            <a:ext cx="7392035" cy="1076325"/>
          </a:xfrm>
          <a:prstGeom prst="rect">
            <a:avLst/>
          </a:prstGeom>
          <a:noFill/>
        </p:spPr>
        <p:txBody>
          <a:bodyPr wrap="square">
            <a:spAutoFit/>
          </a:bodyPr>
          <a:lstStyle/>
          <a:p>
            <a:pPr algn="l" fontAlgn="ctr"/>
            <a:r>
              <a:rPr lang="en-MY" altLang="en-US" sz="3200" b="0" i="0" u="none" strike="noStrike" dirty="0">
                <a:solidFill>
                  <a:srgbClr val="5A78ED"/>
                </a:solidFill>
                <a:effectLst/>
                <a:latin typeface="+mj-lt"/>
                <a:ea typeface="Gilroy" panose="00000400000000000000" charset="0"/>
              </a:rPr>
              <a:t>[Important Platform: </a:t>
            </a:r>
            <a:r>
              <a:rPr lang="en-MY" altLang="en-US" sz="3200" b="0" i="0" u="none" strike="noStrike" dirty="0">
                <a:solidFill>
                  <a:schemeClr val="accent2">
                    <a:lumMod val="75000"/>
                  </a:schemeClr>
                </a:solidFill>
                <a:effectLst/>
                <a:latin typeface="+mj-lt"/>
                <a:ea typeface="Gilroy" panose="00000400000000000000" charset="0"/>
              </a:rPr>
              <a:t>Moodle &amp;  Microsoft Teams</a:t>
            </a:r>
            <a:r>
              <a:rPr lang="en-MY" altLang="en-US" sz="3200" b="0" i="0" u="none" strike="noStrike" dirty="0">
                <a:solidFill>
                  <a:srgbClr val="5A78ED"/>
                </a:solidFill>
                <a:effectLst/>
                <a:latin typeface="+mj-lt"/>
                <a:ea typeface="Gilroy" panose="00000400000000000000" charset="0"/>
              </a:rPr>
              <a:t>]</a:t>
            </a:r>
          </a:p>
        </p:txBody>
      </p:sp>
      <p:pic>
        <p:nvPicPr>
          <p:cNvPr id="9" name="Picture 8"/>
          <p:cNvPicPr/>
          <p:nvPr/>
        </p:nvPicPr>
        <p:blipFill>
          <a:blip r:embed="rId3"/>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07625" y="5837555"/>
            <a:ext cx="1852930" cy="98425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b4ee2fb-1b12-4eab-b8f8-990b2a34ef01"/>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9</TotalTime>
  <Words>919</Words>
  <Application>Microsoft Office PowerPoint</Application>
  <PresentationFormat>宽屏</PresentationFormat>
  <Paragraphs>122</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Gilroy</vt:lpstr>
      <vt:lpstr>Hubot-Sans Black Wide</vt:lpstr>
      <vt:lpstr>Wingdings</vt:lpstr>
      <vt:lpstr>SimSun</vt:lpstr>
      <vt:lpstr>Arial</vt:lpstr>
      <vt:lpstr>Office 主题​​</vt:lpstr>
      <vt:lpstr>PowerPoint 演示文稿</vt:lpstr>
      <vt:lpstr>XMUM VISION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Kinoko H</cp:lastModifiedBy>
  <cp:revision>28</cp:revision>
  <dcterms:created xsi:type="dcterms:W3CDTF">2023-03-30T01:26:00Z</dcterms:created>
  <dcterms:modified xsi:type="dcterms:W3CDTF">2024-09-22T09:17:53Z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A8F7212A048D4540A309FF8ADB1E8D26_11</vt:lpwstr>
  </property>
  <property fmtid="{D5CDD505-2E9C-101B-9397-08002B2CF9AE}" pid="3" name="KSOProductBuildVer">
    <vt:lpwstr>1033-12.2.0.17562</vt:lpwstr>
  </property>
</Properties>
</file>