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44"/>
  </p:notesMasterIdLst>
  <p:handoutMasterIdLst>
    <p:handoutMasterId r:id="rId45"/>
  </p:handoutMasterIdLst>
  <p:sldIdLst>
    <p:sldId id="256" r:id="rId2"/>
    <p:sldId id="506" r:id="rId3"/>
    <p:sldId id="425" r:id="rId4"/>
    <p:sldId id="507" r:id="rId5"/>
    <p:sldId id="472" r:id="rId6"/>
    <p:sldId id="473" r:id="rId7"/>
    <p:sldId id="508" r:id="rId8"/>
    <p:sldId id="536" r:id="rId9"/>
    <p:sldId id="537" r:id="rId10"/>
    <p:sldId id="474" r:id="rId11"/>
    <p:sldId id="475" r:id="rId12"/>
    <p:sldId id="509" r:id="rId13"/>
    <p:sldId id="511" r:id="rId14"/>
    <p:sldId id="513" r:id="rId15"/>
    <p:sldId id="512" r:id="rId16"/>
    <p:sldId id="477" r:id="rId17"/>
    <p:sldId id="514" r:id="rId18"/>
    <p:sldId id="478" r:id="rId19"/>
    <p:sldId id="515" r:id="rId20"/>
    <p:sldId id="538" r:id="rId21"/>
    <p:sldId id="516" r:id="rId22"/>
    <p:sldId id="517" r:id="rId23"/>
    <p:sldId id="518" r:id="rId24"/>
    <p:sldId id="519" r:id="rId25"/>
    <p:sldId id="471" r:id="rId26"/>
    <p:sldId id="520" r:id="rId27"/>
    <p:sldId id="521" r:id="rId28"/>
    <p:sldId id="522" r:id="rId29"/>
    <p:sldId id="523" r:id="rId30"/>
    <p:sldId id="524" r:id="rId31"/>
    <p:sldId id="525" r:id="rId32"/>
    <p:sldId id="526" r:id="rId33"/>
    <p:sldId id="527" r:id="rId34"/>
    <p:sldId id="528" r:id="rId35"/>
    <p:sldId id="529" r:id="rId36"/>
    <p:sldId id="530" r:id="rId37"/>
    <p:sldId id="531" r:id="rId38"/>
    <p:sldId id="532" r:id="rId39"/>
    <p:sldId id="533" r:id="rId40"/>
    <p:sldId id="534" r:id="rId41"/>
    <p:sldId id="535" r:id="rId42"/>
    <p:sldId id="505" r:id="rId43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 Walshaw" initials="CW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DFFCD0"/>
    <a:srgbClr val="FF0066"/>
    <a:srgbClr val="FFFFCC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78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03484F-B4F6-4E59-A68F-89D0FA2F2BD0}" type="datetime1">
              <a:rPr lang="en-US"/>
              <a:pPr>
                <a:defRPr/>
              </a:pPr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9259AB21-8E60-4259-A7E8-618F430DB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4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30C4E028-8218-4E8C-9276-E0EB2FDDF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53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C4E028-8218-4E8C-9276-E0EB2FDDFCF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0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A6C6FAE4-D501-4807-B9D0-74AD71C8410E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5" name="Rectangle 10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Adapted from Angel: Interactive Computer Graphics, Addison-Wesley 2009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DDE4D64D-38A7-47D5-A355-05C11CD462E1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314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CBEC9081-50A4-4510-B900-83D901DC21CB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9347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55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6BA5564D-3C7D-4859-BD45-84E199454FEB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242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F6C2558-893D-4DD4-AB7C-16DE0354FE71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666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9DD07E73-72BD-4DA1-B1DA-B44AC0ED1BEC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694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5B99FC67-CEF4-4D9B-A859-4253902D3093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604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8B1EE893-736A-4BE7-B2CB-68E58ED9E83F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346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3087E21F-B648-4865-B19A-3BAB8CB9ACBA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992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10A0C8F0-435C-47C1-B328-FCDAFF45FA30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9906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193431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</p:txBody>
      </p:sp>
      <p:sp>
        <p:nvSpPr>
          <p:cNvPr id="31748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charset="0"/>
                <a:ea typeface="ＭＳ Ｐゴシック" charset="-128"/>
                <a:cs typeface="+mn-cs"/>
              </a:defRPr>
            </a:lvl2pPr>
          </a:lstStyle>
          <a:p>
            <a:pPr lvl="1">
              <a:defRPr/>
            </a:pPr>
            <a:fld id="{9356C5D1-825A-4D98-9CF9-E8C9DDCE9D7C}" type="slidenum">
              <a:rPr lang="es-ES" smtClean="0"/>
              <a:pPr lvl="1">
                <a:defRPr/>
              </a:pPr>
              <a:t>‹#›</a:t>
            </a:fld>
            <a:endParaRPr lang="es-ES"/>
          </a:p>
        </p:txBody>
      </p:sp>
      <p:sp>
        <p:nvSpPr>
          <p:cNvPr id="1029" name="Line 1029"/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1751" name="Rectangle 10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00800"/>
            <a:ext cx="563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r>
              <a:rPr lang="en-GB"/>
              <a:t>Adapted from Angel: Interactive Computer Graphics, Addison-Wesley 2009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8213"/>
            <a:ext cx="1851288" cy="46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1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700" b="1" baseline="0">
          <a:solidFill>
            <a:schemeClr val="accent2"/>
          </a:solidFill>
          <a:latin typeface="+mj-lt"/>
          <a:ea typeface="ＭＳ Ｐゴシック" charset="-128"/>
          <a:cs typeface="ＭＳ Ｐゴシック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1" fontAlgn="base" hangingPunct="1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1pPr>
      <a:lvl2pPr marL="571500" indent="-190500" algn="l" rtl="0" eaLnBrk="1" fontAlgn="base" hangingPunct="1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952500" indent="-1905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tmp"/><Relationship Id="rId4" Type="http://schemas.openxmlformats.org/officeDocument/2006/relationships/image" Target="../media/image25.tm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tmp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752600"/>
            <a:ext cx="8458200" cy="11430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itchFamily="34" charset="-128"/>
              </a:rPr>
              <a:t>Programming Foundations:</a:t>
            </a:r>
            <a:br>
              <a:rPr lang="en-US">
                <a:ea typeface="ＭＳ Ｐゴシック" pitchFamily="34" charset="-128"/>
              </a:rPr>
            </a:br>
            <a:r>
              <a:rPr lang="en-US">
                <a:ea typeface="ＭＳ Ｐゴシック" pitchFamily="34" charset="-128"/>
              </a:rPr>
              <a:t>Decisions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 sz="2800" dirty="0">
                <a:ea typeface="ＭＳ Ｐゴシック" pitchFamily="34" charset="-128"/>
              </a:rPr>
              <a:t>Chris Walshaw</a:t>
            </a:r>
          </a:p>
          <a:p>
            <a:pPr eaLnBrk="1" hangingPunct="1"/>
            <a:r>
              <a:rPr lang="en-US" sz="2800" dirty="0">
                <a:ea typeface="ＭＳ Ｐゴシック" pitchFamily="34" charset="-128"/>
              </a:rPr>
              <a:t>Computing &amp; Mathematical Sciences</a:t>
            </a:r>
          </a:p>
          <a:p>
            <a:pPr eaLnBrk="1" hangingPunct="1"/>
            <a:r>
              <a:rPr lang="en-US" sz="2800" dirty="0">
                <a:ea typeface="ＭＳ Ｐゴシック" pitchFamily="34" charset="-128"/>
              </a:rPr>
              <a:t>University of Greenwich</a:t>
            </a:r>
          </a:p>
        </p:txBody>
      </p:sp>
      <p:sp>
        <p:nvSpPr>
          <p:cNvPr id="20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lvl="1"/>
            <a:fld id="{D8F76D19-DA16-425B-A3CD-2589F56276CF}" type="slidenum">
              <a:rPr lang="es-ES" sz="1000" smtClean="0">
                <a:latin typeface="Arial" charset="0"/>
              </a:rPr>
              <a:pPr lvl="1"/>
              <a:t>1</a:t>
            </a:fld>
            <a:endParaRPr lang="es-ES" sz="100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Conditionals: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There’s a bit of redundancy in 01Calculator_if</a:t>
            </a:r>
          </a:p>
          <a:p>
            <a:pPr lvl="1"/>
            <a:r>
              <a:rPr lang="en-GB" dirty="0"/>
              <a:t>if the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en-GB" dirty="0"/>
              <a:t> is </a:t>
            </a:r>
            <a:r>
              <a:rPr lang="en-GB" b="1" dirty="0"/>
              <a:t>not</a:t>
            </a:r>
            <a:r>
              <a:rPr lang="en-GB" dirty="0"/>
              <a:t> “+”, then (assuming the user hasn’t done something wrong) it must be “-”</a:t>
            </a:r>
          </a:p>
          <a:p>
            <a:r>
              <a:rPr lang="en-GB" dirty="0"/>
              <a:t>So we don’t actually need to check if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en-GB" dirty="0"/>
              <a:t> is “-”</a:t>
            </a:r>
          </a:p>
          <a:p>
            <a:r>
              <a:rPr lang="en-GB" dirty="0"/>
              <a:t>Instead we can use an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dirty="0"/>
              <a:t> statement</a:t>
            </a:r>
          </a:p>
          <a:p>
            <a:pPr lvl="1"/>
            <a:r>
              <a:rPr lang="en-GB" dirty="0"/>
              <a:t>(strictly speaking it’s an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dirty="0"/>
              <a:t> clause, not a statement, as it cannot stand on its own – however, for simplicity let’s call it a statement)</a:t>
            </a:r>
          </a:p>
          <a:p>
            <a:pPr marL="3810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 statements to be executed</a:t>
            </a:r>
          </a:p>
          <a:p>
            <a:pPr marL="0" indent="0">
              <a:buNone/>
            </a:pPr>
            <a:r>
              <a:rPr lang="en-GB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the condition is true</a:t>
            </a:r>
            <a:br>
              <a:rPr lang="en-GB" b="1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 </a:t>
            </a:r>
            <a:b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 statements to be executed</a:t>
            </a:r>
          </a:p>
          <a:p>
            <a:pPr marL="0" indent="0">
              <a:buNone/>
            </a:pPr>
            <a:r>
              <a:rPr lang="en-GB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the condition is false</a:t>
            </a:r>
            <a:br>
              <a:rPr lang="en-GB" b="1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10</a:t>
            </a:fld>
            <a:endParaRPr lang="es-ES"/>
          </a:p>
        </p:txBody>
      </p:sp>
      <p:sp>
        <p:nvSpPr>
          <p:cNvPr id="5" name="Rectangular Callout 4"/>
          <p:cNvSpPr/>
          <p:nvPr/>
        </p:nvSpPr>
        <p:spPr bwMode="auto">
          <a:xfrm>
            <a:off x="6480543" y="3516702"/>
            <a:ext cx="2590800" cy="1143000"/>
          </a:xfrm>
          <a:prstGeom prst="wedgeRectCallout">
            <a:avLst>
              <a:gd name="adj1" fmla="val -185173"/>
              <a:gd name="adj2" fmla="val -988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dirty="0">
                <a:solidFill>
                  <a:schemeClr val="tx1"/>
                </a:solidFill>
              </a:rPr>
              <a:t> must accompany an </a:t>
            </a:r>
            <a:r>
              <a:rPr lang="en-GB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solidFill>
                  <a:schemeClr val="tx1"/>
                </a:solidFill>
              </a:rPr>
              <a:t> statement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6478186" y="4735902"/>
            <a:ext cx="2586487" cy="598098"/>
          </a:xfrm>
          <a:prstGeom prst="wedgeRectCallout">
            <a:avLst>
              <a:gd name="adj1" fmla="val -235065"/>
              <a:gd name="adj2" fmla="val -32065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dirty="0">
                <a:solidFill>
                  <a:schemeClr val="tx1"/>
                </a:solidFill>
              </a:rPr>
              <a:t> statement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0690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dirty="0"/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02Calculator_ifElse makes use of this new construction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But what if the user doesn’t type “+” or “-”?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11</a:t>
            </a:fld>
            <a:endParaRPr lang="es-ES"/>
          </a:p>
        </p:txBody>
      </p:sp>
      <p:pic>
        <p:nvPicPr>
          <p:cNvPr id="6" name="Picture 5" descr="02Calculator_ifElse.py - D:\chris\Home\Dropbox\COMP1753\TeachingMaterial\L03 Decisions\02Calculator_ifElse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" t="18889" r="48974" b="65555"/>
          <a:stretch/>
        </p:blipFill>
        <p:spPr>
          <a:xfrm>
            <a:off x="609600" y="2514600"/>
            <a:ext cx="8436429" cy="2362200"/>
          </a:xfrm>
          <a:prstGeom prst="rect">
            <a:avLst/>
          </a:prstGeom>
        </p:spPr>
      </p:pic>
      <p:pic>
        <p:nvPicPr>
          <p:cNvPr id="7" name="Picture 6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833" b="78595"/>
          <a:stretch/>
        </p:blipFill>
        <p:spPr>
          <a:xfrm>
            <a:off x="1104900" y="5451223"/>
            <a:ext cx="2209800" cy="1026751"/>
          </a:xfrm>
          <a:prstGeom prst="rect">
            <a:avLst/>
          </a:prstGeom>
        </p:spPr>
      </p:pic>
      <p:sp>
        <p:nvSpPr>
          <p:cNvPr id="8" name="Rectangular Callout 7"/>
          <p:cNvSpPr/>
          <p:nvPr/>
        </p:nvSpPr>
        <p:spPr bwMode="auto">
          <a:xfrm>
            <a:off x="4572000" y="5351093"/>
            <a:ext cx="3601809" cy="1295399"/>
          </a:xfrm>
          <a:prstGeom prst="wedgeRectCallout">
            <a:avLst>
              <a:gd name="adj1" fmla="val -90361"/>
              <a:gd name="adj2" fmla="val 11954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the program </a:t>
            </a:r>
            <a:r>
              <a:rPr lang="en-GB" b="1" dirty="0">
                <a:solidFill>
                  <a:schemeClr val="tx1"/>
                </a:solidFill>
              </a:rPr>
              <a:t>always</a:t>
            </a:r>
            <a:r>
              <a:rPr lang="en-GB" dirty="0">
                <a:solidFill>
                  <a:schemeClr val="tx1"/>
                </a:solidFill>
              </a:rPr>
              <a:t> does subtraction (unless the user types “+”)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7844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Defensive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02Calculator_ifElse makes the assumption that if the user didn’t type in “+” they must have typed in “-”</a:t>
            </a:r>
          </a:p>
          <a:p>
            <a:r>
              <a:rPr lang="en-GB" dirty="0"/>
              <a:t>It is wildly optimistic to assume that users will never do something wrong</a:t>
            </a:r>
          </a:p>
          <a:p>
            <a:pPr lvl="1"/>
            <a:r>
              <a:rPr lang="en-GB" dirty="0"/>
              <a:t>users will </a:t>
            </a:r>
            <a:r>
              <a:rPr lang="en-GB" b="1" dirty="0"/>
              <a:t>always</a:t>
            </a:r>
            <a:r>
              <a:rPr lang="en-GB" dirty="0"/>
              <a:t> do something you don’t expect</a:t>
            </a:r>
          </a:p>
          <a:p>
            <a:r>
              <a:rPr lang="en-GB" dirty="0"/>
              <a:t>Nonetheless, we </a:t>
            </a:r>
            <a:r>
              <a:rPr lang="en-GB" b="1" dirty="0"/>
              <a:t>only</a:t>
            </a:r>
            <a:r>
              <a:rPr lang="en-GB" dirty="0"/>
              <a:t> need to check if operation is “-”, if we know it is not “+”</a:t>
            </a:r>
          </a:p>
          <a:p>
            <a:pPr lvl="1"/>
            <a:r>
              <a:rPr lang="en-GB" dirty="0"/>
              <a:t>so 01Calculator_if still contains redundancy</a:t>
            </a:r>
          </a:p>
          <a:p>
            <a:pPr lvl="1"/>
            <a:r>
              <a:rPr lang="en-GB" dirty="0"/>
              <a:t>but 02Calculator_ifElse is risky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9676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Conditionals: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GB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The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GB" dirty="0"/>
              <a:t> statement allows us to check another option</a:t>
            </a:r>
          </a:p>
          <a:p>
            <a:pPr lvl="1"/>
            <a:r>
              <a:rPr lang="en-GB" dirty="0"/>
              <a:t>short for “else if”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sz="29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condition1</a:t>
            </a:r>
            <a:r>
              <a:rPr lang="en-GB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29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 statements to be executed</a:t>
            </a:r>
          </a:p>
          <a:p>
            <a:pPr marL="0" indent="0">
              <a:buNone/>
            </a:pPr>
            <a:r>
              <a:rPr lang="en-GB" sz="29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condition1 is true</a:t>
            </a:r>
          </a:p>
          <a:p>
            <a:pPr marL="0" indent="0">
              <a:buNone/>
            </a:pPr>
            <a:r>
              <a:rPr lang="en-GB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GB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9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condition2</a:t>
            </a:r>
            <a:r>
              <a:rPr lang="en-GB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29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 statements to be executed</a:t>
            </a:r>
          </a:p>
          <a:p>
            <a:pPr marL="0" indent="0">
              <a:buNone/>
            </a:pPr>
            <a:r>
              <a:rPr lang="en-GB" sz="29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condition1 is false</a:t>
            </a:r>
          </a:p>
          <a:p>
            <a:pPr marL="0" indent="0">
              <a:buNone/>
            </a:pPr>
            <a:r>
              <a:rPr lang="en-GB" sz="29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and condition2 is 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13</a:t>
            </a:fld>
            <a:endParaRPr lang="es-ES"/>
          </a:p>
        </p:txBody>
      </p:sp>
      <p:sp>
        <p:nvSpPr>
          <p:cNvPr id="5" name="Rectangular Callout 4"/>
          <p:cNvSpPr/>
          <p:nvPr/>
        </p:nvSpPr>
        <p:spPr bwMode="auto">
          <a:xfrm>
            <a:off x="4915822" y="2753740"/>
            <a:ext cx="3900578" cy="685800"/>
          </a:xfrm>
          <a:prstGeom prst="wedgeRectCallout">
            <a:avLst>
              <a:gd name="adj1" fmla="val -80518"/>
              <a:gd name="adj2" fmla="val 31275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GB" dirty="0">
                <a:solidFill>
                  <a:schemeClr val="tx1"/>
                </a:solidFill>
              </a:rPr>
              <a:t> must accompany an </a:t>
            </a:r>
            <a:r>
              <a:rPr lang="en-GB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solidFill>
                  <a:schemeClr val="tx1"/>
                </a:solidFill>
              </a:rPr>
              <a:t> statement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5897233" y="4243656"/>
            <a:ext cx="2895600" cy="598098"/>
          </a:xfrm>
          <a:prstGeom prst="wedgeRectCallout">
            <a:avLst>
              <a:gd name="adj1" fmla="val -106687"/>
              <a:gd name="adj2" fmla="val 11026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GB" dirty="0">
                <a:solidFill>
                  <a:schemeClr val="tx1"/>
                </a:solidFill>
              </a:rPr>
              <a:t> statement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074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03Calculator_ifElif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 new code looks like this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It will generate an error if the user doesn’t type in “+” or “-” when prompted for the operation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14</a:t>
            </a:fld>
            <a:endParaRPr lang="es-ES"/>
          </a:p>
        </p:txBody>
      </p:sp>
      <p:pic>
        <p:nvPicPr>
          <p:cNvPr id="5" name="Picture 4" descr="03Calculator_ifElif.py - D:\chris\Home\Dropbox\COMP1753\TeachingMaterial\L03 Decisions\03Calculator_ifElif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0" t="22222" r="54100" b="65555"/>
          <a:stretch/>
        </p:blipFill>
        <p:spPr>
          <a:xfrm>
            <a:off x="1143000" y="1981200"/>
            <a:ext cx="5922818" cy="1447800"/>
          </a:xfrm>
          <a:prstGeom prst="rect">
            <a:avLst/>
          </a:prstGeom>
        </p:spPr>
      </p:pic>
      <p:pic>
        <p:nvPicPr>
          <p:cNvPr id="6" name="Picture 5" descr="Python 3.7.0 Shell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" t="13496" r="60000" b="64341"/>
          <a:stretch/>
        </p:blipFill>
        <p:spPr>
          <a:xfrm>
            <a:off x="2593480" y="4377965"/>
            <a:ext cx="547743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8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Conditionals: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GB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sz="5100" dirty="0"/>
              <a:t>In fact </a:t>
            </a:r>
            <a:r>
              <a:rPr lang="en-GB" sz="5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GB" sz="5100" dirty="0"/>
              <a:t> can be used multiple times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sz="29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condition1</a:t>
            </a:r>
            <a:r>
              <a:rPr lang="en-GB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29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 statements to be executed</a:t>
            </a:r>
          </a:p>
          <a:p>
            <a:pPr marL="0" indent="0">
              <a:buNone/>
            </a:pPr>
            <a:r>
              <a:rPr lang="en-GB" sz="29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condition1 is true</a:t>
            </a:r>
          </a:p>
          <a:p>
            <a:pPr marL="0" indent="0">
              <a:buNone/>
            </a:pPr>
            <a:r>
              <a:rPr lang="en-GB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GB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9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condition2</a:t>
            </a:r>
            <a:r>
              <a:rPr lang="en-GB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29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 statements to be executed</a:t>
            </a:r>
          </a:p>
          <a:p>
            <a:pPr marL="0" indent="0">
              <a:buNone/>
            </a:pPr>
            <a:r>
              <a:rPr lang="en-GB" sz="29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condition1 is false</a:t>
            </a:r>
          </a:p>
          <a:p>
            <a:pPr marL="0" indent="0">
              <a:buNone/>
            </a:pPr>
            <a:r>
              <a:rPr lang="en-GB" sz="29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but condition2 is true</a:t>
            </a:r>
          </a:p>
          <a:p>
            <a:pPr marL="0" indent="0">
              <a:buNone/>
            </a:pPr>
            <a:r>
              <a:rPr lang="en-GB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GB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9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condition3</a:t>
            </a:r>
            <a:r>
              <a:rPr lang="en-GB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29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 statements to be executed</a:t>
            </a:r>
          </a:p>
          <a:p>
            <a:pPr marL="0" indent="0">
              <a:buNone/>
            </a:pPr>
            <a:r>
              <a:rPr lang="en-GB" sz="29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condition1 &amp; condition2 are false</a:t>
            </a:r>
          </a:p>
          <a:p>
            <a:pPr marL="0" indent="0">
              <a:buNone/>
            </a:pPr>
            <a:r>
              <a:rPr lang="en-GB" sz="29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but condition3 is true</a:t>
            </a:r>
            <a:br>
              <a:rPr lang="en-GB" sz="2900" b="1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GB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9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condition4</a:t>
            </a:r>
            <a:r>
              <a:rPr lang="en-GB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29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 statements to be executed</a:t>
            </a:r>
          </a:p>
          <a:p>
            <a:pPr marL="0" indent="0">
              <a:buNone/>
            </a:pPr>
            <a:r>
              <a:rPr lang="en-GB" sz="29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condition1 to condition3 are false</a:t>
            </a:r>
          </a:p>
          <a:p>
            <a:pPr marL="0" indent="0">
              <a:buNone/>
            </a:pPr>
            <a:r>
              <a:rPr lang="en-GB" sz="29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but condition4 is true</a:t>
            </a:r>
            <a:br>
              <a:rPr lang="en-GB" sz="2900" b="1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15</a:t>
            </a:fld>
            <a:endParaRPr lang="es-ES"/>
          </a:p>
        </p:txBody>
      </p:sp>
      <p:sp>
        <p:nvSpPr>
          <p:cNvPr id="6" name="Rectangular Callout 5"/>
          <p:cNvSpPr/>
          <p:nvPr/>
        </p:nvSpPr>
        <p:spPr bwMode="auto">
          <a:xfrm>
            <a:off x="5180029" y="2588741"/>
            <a:ext cx="2895600" cy="598098"/>
          </a:xfrm>
          <a:prstGeom prst="wedgeRectCallout">
            <a:avLst>
              <a:gd name="adj1" fmla="val -88130"/>
              <a:gd name="adj2" fmla="val 2678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GB" dirty="0">
                <a:solidFill>
                  <a:schemeClr val="tx1"/>
                </a:solidFill>
              </a:rPr>
              <a:t> statement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193384" y="3525999"/>
            <a:ext cx="2895600" cy="598098"/>
          </a:xfrm>
          <a:prstGeom prst="wedgeRectCallout">
            <a:avLst>
              <a:gd name="adj1" fmla="val -88130"/>
              <a:gd name="adj2" fmla="val 2678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another </a:t>
            </a:r>
            <a:r>
              <a:rPr lang="en-GB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5239612" y="5574102"/>
            <a:ext cx="3512389" cy="598098"/>
          </a:xfrm>
          <a:prstGeom prst="wedgeRectCallout">
            <a:avLst>
              <a:gd name="adj1" fmla="val -86520"/>
              <a:gd name="adj2" fmla="val 472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and there could be more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5256109" y="4619759"/>
            <a:ext cx="2895600" cy="598098"/>
          </a:xfrm>
          <a:prstGeom prst="wedgeRectCallout">
            <a:avLst>
              <a:gd name="adj1" fmla="val -88781"/>
              <a:gd name="adj2" fmla="val 11026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yet another </a:t>
            </a:r>
            <a:r>
              <a:rPr lang="en-GB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6789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04Calculator_ifElifElif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 we can offer multiplication and division as well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16</a:t>
            </a:fld>
            <a:endParaRPr lang="es-ES"/>
          </a:p>
        </p:txBody>
      </p:sp>
      <p:pic>
        <p:nvPicPr>
          <p:cNvPr id="7" name="Picture 6" descr="04Calculator_ifElifElif.py - D:\chris\Home\Dropbox\COMP1753\TeachingMaterial\L03 Decisions\04Calculator_ifElifElif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" t="23333" r="53075" b="56667"/>
          <a:stretch/>
        </p:blipFill>
        <p:spPr>
          <a:xfrm>
            <a:off x="838200" y="2743200"/>
            <a:ext cx="75946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90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93431"/>
            <a:ext cx="6400800" cy="1066800"/>
          </a:xfrm>
        </p:spPr>
        <p:txBody>
          <a:bodyPr/>
          <a:lstStyle/>
          <a:p>
            <a:r>
              <a:rPr lang="en-GB" dirty="0"/>
              <a:t>Defensive programming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04Calculator_ifElifElif now offers all 4 operations … but it will still generate an error if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en-GB" dirty="0"/>
              <a:t> is not recognised</a:t>
            </a:r>
          </a:p>
          <a:p>
            <a:r>
              <a:rPr lang="en-GB" dirty="0"/>
              <a:t>We need a way to identify any other input and give the user a more helpful error message</a:t>
            </a:r>
          </a:p>
          <a:p>
            <a:r>
              <a:rPr lang="en-GB" dirty="0"/>
              <a:t>We can do this by adding an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dirty="0"/>
              <a:t> statement after all the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GB" dirty="0"/>
              <a:t> 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304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Conditionals combined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sz="4400" dirty="0"/>
              <a:t>The most general conditional combines </a:t>
            </a:r>
            <a:r>
              <a:rPr lang="en-GB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4400" dirty="0"/>
              <a:t>, </a:t>
            </a:r>
            <a:r>
              <a:rPr lang="en-GB" sz="4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GB" sz="4400" dirty="0"/>
              <a:t> and </a:t>
            </a:r>
            <a:r>
              <a:rPr lang="en-GB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sz="4400" dirty="0"/>
              <a:t>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sz="3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condition1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3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 statements to be executed</a:t>
            </a:r>
          </a:p>
          <a:p>
            <a:pPr marL="0" indent="0">
              <a:buNone/>
            </a:pPr>
            <a:r>
              <a:rPr lang="en-GB" sz="3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condition1 is true</a:t>
            </a:r>
          </a:p>
          <a:p>
            <a:pPr marL="0" indent="0">
              <a:buNone/>
            </a:pP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condition2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3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 statements to be executed</a:t>
            </a:r>
          </a:p>
          <a:p>
            <a:pPr marL="0" indent="0">
              <a:buNone/>
            </a:pPr>
            <a:r>
              <a:rPr lang="en-GB" sz="3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condition1 is false</a:t>
            </a:r>
          </a:p>
          <a:p>
            <a:pPr marL="0" indent="0">
              <a:buNone/>
            </a:pPr>
            <a:r>
              <a:rPr lang="en-GB" sz="3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but condition2 is true</a:t>
            </a:r>
          </a:p>
          <a:p>
            <a:pPr marL="0" indent="0">
              <a:buNone/>
            </a:pPr>
            <a:r>
              <a:rPr lang="en-GB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3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condition3</a:t>
            </a: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3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 statements to be executed</a:t>
            </a:r>
          </a:p>
          <a:p>
            <a:pPr marL="0" indent="0">
              <a:buNone/>
            </a:pPr>
            <a:r>
              <a:rPr lang="en-GB" sz="3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condition1 &amp; condition2 are false</a:t>
            </a:r>
          </a:p>
          <a:p>
            <a:pPr marL="0" indent="0">
              <a:buNone/>
            </a:pPr>
            <a:r>
              <a:rPr lang="en-GB" sz="3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but condition3 is true</a:t>
            </a:r>
            <a:br>
              <a:rPr lang="en-GB" sz="3200" b="1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GB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lvl="0" indent="0">
              <a:buNone/>
            </a:pPr>
            <a:r>
              <a:rPr lang="en-GB" sz="32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statements to be executed</a:t>
            </a:r>
          </a:p>
          <a:p>
            <a:pPr marL="0" lvl="0" indent="0">
              <a:buNone/>
            </a:pPr>
            <a:r>
              <a:rPr lang="en-GB" sz="32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none of the conditions are 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18</a:t>
            </a:fld>
            <a:endParaRPr lang="es-ES"/>
          </a:p>
        </p:txBody>
      </p:sp>
      <p:sp>
        <p:nvSpPr>
          <p:cNvPr id="5" name="Rectangular Callout 4"/>
          <p:cNvSpPr/>
          <p:nvPr/>
        </p:nvSpPr>
        <p:spPr bwMode="auto">
          <a:xfrm>
            <a:off x="5180028" y="2588741"/>
            <a:ext cx="3506771" cy="598098"/>
          </a:xfrm>
          <a:prstGeom prst="wedgeRectCallout">
            <a:avLst>
              <a:gd name="adj1" fmla="val -112872"/>
              <a:gd name="adj2" fmla="val -6312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GB" dirty="0">
                <a:solidFill>
                  <a:schemeClr val="tx1"/>
                </a:solidFill>
              </a:rPr>
              <a:t> statement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5195739" y="3315741"/>
            <a:ext cx="3491060" cy="598098"/>
          </a:xfrm>
          <a:prstGeom prst="wedgeRectCallout">
            <a:avLst>
              <a:gd name="adj1" fmla="val -109943"/>
              <a:gd name="adj2" fmla="val 33091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another </a:t>
            </a:r>
            <a:r>
              <a:rPr lang="en-GB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195741" y="4110452"/>
            <a:ext cx="3491058" cy="598098"/>
          </a:xfrm>
          <a:prstGeom prst="wedgeRectCallout">
            <a:avLst>
              <a:gd name="adj1" fmla="val -112017"/>
              <a:gd name="adj2" fmla="val 4254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there could be more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5187098" y="4837452"/>
            <a:ext cx="3499701" cy="572748"/>
          </a:xfrm>
          <a:prstGeom prst="wedgeRectCallout">
            <a:avLst>
              <a:gd name="adj1" fmla="val -139258"/>
              <a:gd name="adj2" fmla="val -37426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dirty="0">
                <a:solidFill>
                  <a:schemeClr val="tx1"/>
                </a:solidFill>
              </a:rPr>
              <a:t> statement to finish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5176101" y="1794030"/>
            <a:ext cx="3510698" cy="598098"/>
          </a:xfrm>
          <a:prstGeom prst="wedgeRectCallout">
            <a:avLst>
              <a:gd name="adj1" fmla="val -123291"/>
              <a:gd name="adj2" fmla="val 12602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solidFill>
                  <a:schemeClr val="tx1"/>
                </a:solidFill>
              </a:rPr>
              <a:t> statement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2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05Calculator_ifElifElse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 the user gets a helpful error message if they do something wrong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19</a:t>
            </a:fld>
            <a:endParaRPr lang="es-ES"/>
          </a:p>
        </p:txBody>
      </p:sp>
      <p:pic>
        <p:nvPicPr>
          <p:cNvPr id="6" name="Picture 5" descr="*05Calculator_ifElifElse.py - D:\chris\Home\Dropbox\COMP1753\TeachingMaterial\L03 Decisions\05Calculator_ifElifElse.py (3.7.0)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" t="23333" r="23348" b="52223"/>
          <a:stretch/>
        </p:blipFill>
        <p:spPr>
          <a:xfrm>
            <a:off x="685799" y="2590800"/>
            <a:ext cx="8052955" cy="2362200"/>
          </a:xfrm>
          <a:prstGeom prst="rect">
            <a:avLst/>
          </a:prstGeom>
        </p:spPr>
      </p:pic>
      <p:pic>
        <p:nvPicPr>
          <p:cNvPr id="7" name="Picture 6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00" b="78595"/>
          <a:stretch/>
        </p:blipFill>
        <p:spPr>
          <a:xfrm>
            <a:off x="2209800" y="5277424"/>
            <a:ext cx="3429000" cy="128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9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Lecture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Quite a number of topics …</a:t>
            </a:r>
          </a:p>
          <a:p>
            <a:pPr lvl="1"/>
            <a:r>
              <a:rPr lang="en-GB" dirty="0"/>
              <a:t>conditional statements</a:t>
            </a:r>
          </a:p>
          <a:p>
            <a:pPr lvl="1"/>
            <a:r>
              <a:rPr lang="en-GB" dirty="0"/>
              <a:t>the </a:t>
            </a:r>
            <a:r>
              <a:rPr lang="en-GB" dirty="0" err="1"/>
              <a:t>boolean</a:t>
            </a:r>
            <a:r>
              <a:rPr lang="en-GB" dirty="0"/>
              <a:t> data type</a:t>
            </a:r>
          </a:p>
          <a:p>
            <a:pPr lvl="1"/>
            <a:r>
              <a:rPr lang="en-GB" dirty="0"/>
              <a:t>logical operators</a:t>
            </a:r>
          </a:p>
          <a:p>
            <a:pPr lvl="1"/>
            <a:r>
              <a:rPr lang="en-GB" dirty="0"/>
              <a:t>comparison operators</a:t>
            </a:r>
          </a:p>
          <a:p>
            <a:r>
              <a:rPr lang="en-GB" dirty="0"/>
              <a:t>But mostly straightforward to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5420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86D79-8B31-416D-BB4B-2BD618C3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C9436-7A62-462E-80DD-1D7EC14E9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Notice that all the statements after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/>
              <a:t>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GB" dirty="0"/>
              <a:t> and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dirty="0"/>
              <a:t> are indented</a:t>
            </a:r>
          </a:p>
          <a:p>
            <a:r>
              <a:rPr lang="en-GB" dirty="0"/>
              <a:t>Python is very fussy about indentation</a:t>
            </a:r>
          </a:p>
          <a:p>
            <a:pPr lvl="1"/>
            <a:r>
              <a:rPr lang="en-GB" dirty="0"/>
              <a:t>most other programming languages are not … </a:t>
            </a:r>
          </a:p>
          <a:p>
            <a:pPr lvl="1"/>
            <a:r>
              <a:rPr lang="en-GB" dirty="0"/>
              <a:t>e.g. Java, JavaScript, C, C++, C#, … all use curly braces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{ } </a:t>
            </a:r>
            <a:r>
              <a:rPr lang="en-GB" dirty="0"/>
              <a:t>instead</a:t>
            </a:r>
          </a:p>
          <a:p>
            <a:r>
              <a:rPr lang="en-GB" dirty="0"/>
              <a:t>Not only must everything be indented after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/>
              <a:t>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GB" dirty="0"/>
              <a:t> and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en-GB" dirty="0"/>
              <a:t>but also it must all be indented the </a:t>
            </a:r>
            <a:r>
              <a:rPr lang="en-GB" b="1" dirty="0"/>
              <a:t>same</a:t>
            </a:r>
            <a:r>
              <a:rPr lang="en-GB" dirty="0"/>
              <a:t> amount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However, provided it is consistent, you can use as many spaces as you like for indentation</a:t>
            </a:r>
          </a:p>
          <a:p>
            <a:pPr lvl="1"/>
            <a:r>
              <a:rPr lang="en-GB" dirty="0"/>
              <a:t>all the Programming Foundations examples use 4 spaces and IDLE inserts this automatically for you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0C60A-0E22-4590-A934-597FAB121F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20</a:t>
            </a:fld>
            <a:endParaRPr lang="es-E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5F5A50-C896-4E92-92DF-0205028FBA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67" r="57176" b="83333"/>
          <a:stretch/>
        </p:blipFill>
        <p:spPr>
          <a:xfrm>
            <a:off x="914400" y="3810000"/>
            <a:ext cx="3183348" cy="685800"/>
          </a:xfrm>
          <a:prstGeom prst="rect">
            <a:avLst/>
          </a:prstGeom>
        </p:spPr>
      </p:pic>
      <p:sp>
        <p:nvSpPr>
          <p:cNvPr id="9" name="Rectangular Callout 6">
            <a:extLst>
              <a:ext uri="{FF2B5EF4-FFF2-40B4-BE49-F238E27FC236}">
                <a16:creationId xmlns:a16="http://schemas.microsoft.com/office/drawing/2014/main" id="{5202E2BD-AA5D-4CBE-80D8-F24C74D8BD03}"/>
              </a:ext>
            </a:extLst>
          </p:cNvPr>
          <p:cNvSpPr/>
          <p:nvPr/>
        </p:nvSpPr>
        <p:spPr bwMode="auto">
          <a:xfrm>
            <a:off x="5029199" y="3779825"/>
            <a:ext cx="3948259" cy="746150"/>
          </a:xfrm>
          <a:prstGeom prst="wedgeRectCallout">
            <a:avLst>
              <a:gd name="adj1" fmla="val -74692"/>
              <a:gd name="adj2" fmla="val 12803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this would cause an error (indentation doesn’t match)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D12B9E-D188-44DA-92EA-D9D548E6E1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666" r="59226" b="84445"/>
          <a:stretch/>
        </p:blipFill>
        <p:spPr>
          <a:xfrm>
            <a:off x="914400" y="5676900"/>
            <a:ext cx="3030948" cy="609600"/>
          </a:xfrm>
          <a:prstGeom prst="rect">
            <a:avLst/>
          </a:prstGeom>
        </p:spPr>
      </p:pic>
      <p:sp>
        <p:nvSpPr>
          <p:cNvPr id="12" name="Rectangular Callout 6">
            <a:extLst>
              <a:ext uri="{FF2B5EF4-FFF2-40B4-BE49-F238E27FC236}">
                <a16:creationId xmlns:a16="http://schemas.microsoft.com/office/drawing/2014/main" id="{D8182668-1B2A-4E18-A7B0-2EA9779F6292}"/>
              </a:ext>
            </a:extLst>
          </p:cNvPr>
          <p:cNvSpPr/>
          <p:nvPr/>
        </p:nvSpPr>
        <p:spPr bwMode="auto">
          <a:xfrm>
            <a:off x="5029200" y="5502250"/>
            <a:ext cx="3948259" cy="746150"/>
          </a:xfrm>
          <a:prstGeom prst="wedgeRectCallout">
            <a:avLst>
              <a:gd name="adj1" fmla="val -78514"/>
              <a:gd name="adj2" fmla="val 16372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no error (only 1 space, but consistent)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4851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next set of examples work out whether the user gets a concessionary price, depending on their status</a:t>
            </a:r>
          </a:p>
          <a:p>
            <a:r>
              <a:rPr lang="en-GB" dirty="0"/>
              <a:t>The examples will allow us to explore conditional statements (and their conditions) in more detail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9945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06Concessions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first version just offers the user 10% off if they are a student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22</a:t>
            </a:fld>
            <a:endParaRPr lang="es-ES"/>
          </a:p>
        </p:txBody>
      </p:sp>
      <p:pic>
        <p:nvPicPr>
          <p:cNvPr id="5" name="Picture 4" descr="06Concessions.py - D:\chris\Home\Dropbox\COMP1753\TeachingMaterial\L03 Decisions\06Concessions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 r="12072" b="65555"/>
          <a:stretch/>
        </p:blipFill>
        <p:spPr>
          <a:xfrm>
            <a:off x="685799" y="2743200"/>
            <a:ext cx="823070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025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“+=”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Notice 06Concessions has a new feature (nothing to do with conditionals)</a:t>
            </a:r>
          </a:p>
          <a:p>
            <a:r>
              <a:rPr lang="en-GB" dirty="0"/>
              <a:t>When used with strings, the “+=” symbol glues the string on the right hand side onto the variable on left hand side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After using “+=” the variable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GB" dirty="0"/>
              <a:t> contains the string “Hello world”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23</a:t>
            </a:fld>
            <a:endParaRPr lang="es-ES"/>
          </a:p>
        </p:txBody>
      </p:sp>
      <p:pic>
        <p:nvPicPr>
          <p:cNvPr id="5" name="Picture 4" descr="PlusEquals.py - D:/chris/Home/Dropbox/COMP1753/TeachingMaterial/other examples/PlusEquals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 r="73577" b="83333"/>
          <a:stretch/>
        </p:blipFill>
        <p:spPr>
          <a:xfrm>
            <a:off x="762000" y="3810000"/>
            <a:ext cx="3339052" cy="1295400"/>
          </a:xfrm>
          <a:prstGeom prst="rect">
            <a:avLst/>
          </a:prstGeom>
        </p:spPr>
      </p:pic>
      <p:pic>
        <p:nvPicPr>
          <p:cNvPr id="6" name="Picture 5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1" r="87500" b="84949"/>
          <a:stretch/>
        </p:blipFill>
        <p:spPr>
          <a:xfrm>
            <a:off x="5410200" y="3962400"/>
            <a:ext cx="2342877" cy="9144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 bwMode="auto">
          <a:xfrm>
            <a:off x="3200400" y="4114800"/>
            <a:ext cx="2057400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 rot="21156535">
            <a:off x="3224752" y="4572000"/>
            <a:ext cx="2057400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01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06Concessions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Output from 06Concessions looks like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24</a:t>
            </a:fld>
            <a:endParaRPr lang="es-ES"/>
          </a:p>
        </p:txBody>
      </p:sp>
      <p:pic>
        <p:nvPicPr>
          <p:cNvPr id="5" name="Picture 4" descr="C:\WINDOWS\py.ex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00" b="81772"/>
          <a:stretch/>
        </p:blipFill>
        <p:spPr>
          <a:xfrm>
            <a:off x="685800" y="2209800"/>
            <a:ext cx="6477000" cy="1376293"/>
          </a:xfrm>
          <a:prstGeom prst="rect">
            <a:avLst/>
          </a:prstGeom>
        </p:spPr>
      </p:pic>
      <p:pic>
        <p:nvPicPr>
          <p:cNvPr id="6" name="Picture 5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33" b="81772"/>
          <a:stretch/>
        </p:blipFill>
        <p:spPr>
          <a:xfrm>
            <a:off x="685800" y="3905054"/>
            <a:ext cx="8116865" cy="136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7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Recall the data types from last week</a:t>
            </a:r>
          </a:p>
          <a:p>
            <a:pPr lvl="1"/>
            <a:r>
              <a:rPr lang="en-GB" dirty="0"/>
              <a:t>Numbers – have a numerical value like 2 or 1.4</a:t>
            </a:r>
          </a:p>
          <a:p>
            <a:pPr lvl="1"/>
            <a:r>
              <a:rPr lang="en-GB" dirty="0"/>
              <a:t>Strings – contain text like “Michelle Obama”</a:t>
            </a:r>
          </a:p>
          <a:p>
            <a:r>
              <a:rPr lang="en-GB" dirty="0"/>
              <a:t>Booleans are another data type</a:t>
            </a:r>
          </a:p>
          <a:p>
            <a:pPr lvl="1"/>
            <a:r>
              <a:rPr lang="en-GB" dirty="0"/>
              <a:t>named after George Boole, an English mathematician (1815-1864), who worked in algebraic logic</a:t>
            </a:r>
          </a:p>
          <a:p>
            <a:r>
              <a:rPr lang="en-GB" dirty="0"/>
              <a:t>Booleans only have two possible values –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dirty="0"/>
              <a:t> or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GB" dirty="0"/>
              <a:t>We can use them to make conditionals look a bit more readable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3945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07Concessions_booleans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next version uses a </a:t>
            </a:r>
            <a:r>
              <a:rPr lang="en-GB" dirty="0" err="1"/>
              <a:t>boolean</a:t>
            </a:r>
            <a:r>
              <a:rPr lang="en-GB" dirty="0"/>
              <a:t> variable called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GB" dirty="0"/>
              <a:t> set to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dirty="0"/>
              <a:t> or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GB" dirty="0"/>
              <a:t> depending on how the user responded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26</a:t>
            </a:fld>
            <a:endParaRPr lang="es-ES"/>
          </a:p>
        </p:txBody>
      </p:sp>
      <p:pic>
        <p:nvPicPr>
          <p:cNvPr id="5" name="Picture 4" descr="07Concessions_booleans.py - D:\chris\Home\Dropbox\COMP1753\TeachingMaterial\L03 Decisions\07Concessions_booleans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" t="8889" r="39749" b="84445"/>
          <a:stretch/>
        </p:blipFill>
        <p:spPr>
          <a:xfrm>
            <a:off x="685800" y="3276600"/>
            <a:ext cx="7493000" cy="76200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 bwMode="auto">
          <a:xfrm>
            <a:off x="990600" y="5365634"/>
            <a:ext cx="5181600" cy="920866"/>
          </a:xfrm>
          <a:prstGeom prst="wedgeRectCallout">
            <a:avLst>
              <a:gd name="adj1" fmla="val -43789"/>
              <a:gd name="adj2" fmla="val -20800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if </a:t>
            </a:r>
            <a:r>
              <a:rPr lang="en-GB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student_str</a:t>
            </a:r>
            <a:r>
              <a:rPr lang="en-GB" dirty="0">
                <a:solidFill>
                  <a:schemeClr val="tx1"/>
                </a:solidFill>
              </a:rPr>
              <a:t> is input as “y”, then </a:t>
            </a:r>
            <a:r>
              <a:rPr lang="en-GB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GB" dirty="0">
                <a:solidFill>
                  <a:schemeClr val="tx1"/>
                </a:solidFill>
              </a:rPr>
              <a:t> takes the value </a:t>
            </a:r>
            <a:r>
              <a:rPr lang="en-GB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kumimoji="0" lang="en-GB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2593157" y="4368568"/>
            <a:ext cx="5865043" cy="920866"/>
          </a:xfrm>
          <a:prstGeom prst="wedgeRectCallout">
            <a:avLst>
              <a:gd name="adj1" fmla="val -70145"/>
              <a:gd name="adj2" fmla="val -99496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if </a:t>
            </a:r>
            <a:r>
              <a:rPr lang="en-GB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student_str</a:t>
            </a:r>
            <a:r>
              <a:rPr lang="en-GB" dirty="0">
                <a:solidFill>
                  <a:schemeClr val="tx1"/>
                </a:solidFill>
              </a:rPr>
              <a:t> is input as anything else, then </a:t>
            </a:r>
            <a:r>
              <a:rPr lang="en-GB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GB" dirty="0">
                <a:solidFill>
                  <a:schemeClr val="tx1"/>
                </a:solidFill>
              </a:rPr>
              <a:t> takes the value </a:t>
            </a:r>
            <a:r>
              <a:rPr lang="en-GB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kumimoji="0" lang="en-GB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13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07Concessions_booleans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makes the conditional clearer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27</a:t>
            </a:fld>
            <a:endParaRPr lang="es-ES"/>
          </a:p>
        </p:txBody>
      </p:sp>
      <p:pic>
        <p:nvPicPr>
          <p:cNvPr id="5" name="Picture 4" descr="07Concessions_booleans.py - D:\chris\Home\Dropbox\COMP1753\TeachingMaterial\L03 Decisions\07Concessions_booleans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" t="21111" r="13097" b="67778"/>
          <a:stretch/>
        </p:blipFill>
        <p:spPr>
          <a:xfrm>
            <a:off x="304800" y="2286000"/>
            <a:ext cx="8420100" cy="990600"/>
          </a:xfrm>
          <a:prstGeom prst="rect">
            <a:avLst/>
          </a:prstGeom>
        </p:spPr>
      </p:pic>
      <p:pic>
        <p:nvPicPr>
          <p:cNvPr id="6" name="Picture 5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00" b="81772"/>
          <a:stretch/>
        </p:blipFill>
        <p:spPr>
          <a:xfrm>
            <a:off x="304800" y="5096906"/>
            <a:ext cx="6477000" cy="1376293"/>
          </a:xfrm>
          <a:prstGeom prst="rect">
            <a:avLst/>
          </a:prstGeom>
        </p:spPr>
      </p:pic>
      <p:pic>
        <p:nvPicPr>
          <p:cNvPr id="7" name="Picture 6" descr="C:\WINDOWS\py.exe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33" b="81772"/>
          <a:stretch/>
        </p:blipFill>
        <p:spPr>
          <a:xfrm>
            <a:off x="304800" y="3501927"/>
            <a:ext cx="8116865" cy="136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035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93431"/>
            <a:ext cx="6324600" cy="1066800"/>
          </a:xfrm>
        </p:spPr>
        <p:txBody>
          <a:bodyPr/>
          <a:lstStyle/>
          <a:p>
            <a:r>
              <a:rPr lang="en-GB" dirty="0"/>
              <a:t>08Concessions_inOperator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The next version has two additional enhancements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student_str.lower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converts the contents of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student_str</a:t>
            </a:r>
            <a:r>
              <a:rPr lang="en-GB" dirty="0"/>
              <a:t> to lower case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in ("y", "yes")</a:t>
            </a:r>
            <a:r>
              <a:rPr lang="en-GB" dirty="0"/>
              <a:t> returns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dirty="0"/>
              <a:t> if the string is either “y” or “yes”</a:t>
            </a:r>
          </a:p>
          <a:p>
            <a:r>
              <a:rPr lang="en-GB" dirty="0"/>
              <a:t>So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GB" dirty="0"/>
              <a:t> is set to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dirty="0"/>
              <a:t> if the user responds with “Y”, “y”, “YES”, “Yes”, “yes”, “</a:t>
            </a:r>
            <a:r>
              <a:rPr lang="en-GB" dirty="0" err="1"/>
              <a:t>yES</a:t>
            </a:r>
            <a:r>
              <a:rPr lang="en-GB" dirty="0"/>
              <a:t>”, “</a:t>
            </a:r>
            <a:r>
              <a:rPr lang="en-GB" dirty="0" err="1"/>
              <a:t>YeS</a:t>
            </a:r>
            <a:r>
              <a:rPr lang="en-GB" dirty="0"/>
              <a:t>”, … or, in fact, any capitalisation of “y” or “yes”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28</a:t>
            </a:fld>
            <a:endParaRPr lang="es-ES" dirty="0"/>
          </a:p>
        </p:txBody>
      </p:sp>
      <p:pic>
        <p:nvPicPr>
          <p:cNvPr id="5" name="Picture 4" descr="08Concessions_inOperator.py - D:\chris\Home\Dropbox\COMP1753\TeachingMaterial\L03 Decisions\08Concessions_inOperator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" t="8888" r="40773" b="84445"/>
          <a:stretch/>
        </p:blipFill>
        <p:spPr>
          <a:xfrm>
            <a:off x="648878" y="2286000"/>
            <a:ext cx="8102600" cy="838200"/>
          </a:xfrm>
          <a:prstGeom prst="rect">
            <a:avLst/>
          </a:prstGeom>
        </p:spPr>
      </p:pic>
      <p:pic>
        <p:nvPicPr>
          <p:cNvPr id="6" name="Picture 5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0" r="46667" b="83360"/>
          <a:stretch/>
        </p:blipFill>
        <p:spPr>
          <a:xfrm>
            <a:off x="1377522" y="5978769"/>
            <a:ext cx="6645312" cy="72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1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next version has additional features </a:t>
            </a:r>
          </a:p>
          <a:p>
            <a:pPr lvl="1"/>
            <a:r>
              <a:rPr lang="en-GB" dirty="0"/>
              <a:t>users are offered a concession if they are a student </a:t>
            </a:r>
            <a:r>
              <a:rPr lang="en-GB" b="1" dirty="0"/>
              <a:t>or</a:t>
            </a:r>
            <a:r>
              <a:rPr lang="en-GB" dirty="0"/>
              <a:t> if they are 18 or under</a:t>
            </a:r>
          </a:p>
          <a:p>
            <a:r>
              <a:rPr lang="en-GB" dirty="0"/>
              <a:t>So we need more comparison operators: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29</a:t>
            </a:fld>
            <a:endParaRPr lang="es-E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179744"/>
              </p:ext>
            </p:extLst>
          </p:nvPr>
        </p:nvGraphicFramePr>
        <p:xfrm>
          <a:off x="1524000" y="3474720"/>
          <a:ext cx="60960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250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5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equal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 ==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5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not equal</a:t>
                      </a:r>
                      <a:r>
                        <a:rPr lang="en-GB" sz="2000" baseline="0" dirty="0"/>
                        <a:t> to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</a:t>
                      </a:r>
                      <a:r>
                        <a:rPr lang="en-GB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!= 0</a:t>
                      </a:r>
                      <a:endParaRPr lang="en-GB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5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 &lt;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5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 &gt;</a:t>
                      </a:r>
                      <a:r>
                        <a:rPr lang="en-GB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70</a:t>
                      </a:r>
                      <a:endParaRPr lang="en-GB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25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less than or equal</a:t>
                      </a:r>
                      <a:r>
                        <a:rPr lang="en-GB" sz="2000" baseline="0" dirty="0"/>
                        <a:t> to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 &lt;= 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50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greater than or equal</a:t>
                      </a:r>
                      <a:r>
                        <a:rPr lang="en-GB" sz="2000" baseline="0" dirty="0"/>
                        <a:t> to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 &gt;=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" y="6320135"/>
            <a:ext cx="7469545" cy="461665"/>
          </a:xfrm>
          <a:prstGeom prst="rect">
            <a:avLst/>
          </a:prstGeom>
          <a:gradFill>
            <a:gsLst>
              <a:gs pos="50000">
                <a:srgbClr val="DFFCD0"/>
              </a:gs>
              <a:gs pos="0">
                <a:srgbClr val="92D05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92D050"/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https://www.w3schools.com/python/python_operators.asp</a:t>
            </a:r>
          </a:p>
        </p:txBody>
      </p:sp>
    </p:spTree>
    <p:extLst>
      <p:ext uri="{BB962C8B-B14F-4D97-AF65-F5344CB8AC3E}">
        <p14:creationId xmlns:p14="http://schemas.microsoft.com/office/powerpoint/2010/main" val="310684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now built a number of calculator pages (add / subtract / multiply / divide)</a:t>
            </a:r>
          </a:p>
          <a:p>
            <a:r>
              <a:rPr lang="en-GB" dirty="0"/>
              <a:t>We would like to combine them in one program</a:t>
            </a:r>
          </a:p>
          <a:p>
            <a:pPr lvl="1"/>
            <a:r>
              <a:rPr lang="en-GB" dirty="0"/>
              <a:t>… but how do we know which operation the users wants (add, subtract, …)</a:t>
            </a:r>
          </a:p>
          <a:p>
            <a:r>
              <a:rPr lang="en-GB" dirty="0"/>
              <a:t>We need to make a </a:t>
            </a:r>
            <a:r>
              <a:rPr lang="en-GB" b="1" dirty="0"/>
              <a:t>decision </a:t>
            </a:r>
            <a:r>
              <a:rPr lang="en-GB" dirty="0"/>
              <a:t>based on some other input</a:t>
            </a:r>
          </a:p>
          <a:p>
            <a:pPr marL="381000" lvl="1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381000" lvl="1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44827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09Concessions_elif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conditional code is now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30</a:t>
            </a:fld>
            <a:endParaRPr lang="es-ES"/>
          </a:p>
        </p:txBody>
      </p:sp>
      <p:pic>
        <p:nvPicPr>
          <p:cNvPr id="5" name="Picture 4" descr="09Concessions_elif.py - D:\chris\Home\Dropbox\COMP1753\TeachingMaterial\L03 Decisions\09Concessions_elif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0" t="26667" r="12072" b="56667"/>
          <a:stretch/>
        </p:blipFill>
        <p:spPr>
          <a:xfrm>
            <a:off x="685799" y="1997492"/>
            <a:ext cx="8300720" cy="1447800"/>
          </a:xfrm>
          <a:prstGeom prst="rect">
            <a:avLst/>
          </a:prstGeom>
        </p:spPr>
      </p:pic>
      <p:pic>
        <p:nvPicPr>
          <p:cNvPr id="6" name="Picture 5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9" r="44167" b="78595"/>
          <a:stretch/>
        </p:blipFill>
        <p:spPr>
          <a:xfrm>
            <a:off x="685801" y="3584131"/>
            <a:ext cx="6858000" cy="1023582"/>
          </a:xfrm>
          <a:prstGeom prst="rect">
            <a:avLst/>
          </a:prstGeom>
        </p:spPr>
      </p:pic>
      <p:pic>
        <p:nvPicPr>
          <p:cNvPr id="7" name="Picture 6" descr="C:\WINDOWS\py.exe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9" r="43333" b="80183"/>
          <a:stretch/>
        </p:blipFill>
        <p:spPr>
          <a:xfrm>
            <a:off x="685799" y="4684695"/>
            <a:ext cx="6858001" cy="907677"/>
          </a:xfrm>
          <a:prstGeom prst="rect">
            <a:avLst/>
          </a:prstGeom>
        </p:spPr>
      </p:pic>
      <p:pic>
        <p:nvPicPr>
          <p:cNvPr id="8" name="Picture 7" descr="C:\WINDOWS\py.exe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519" r="44331" b="78595"/>
          <a:stretch/>
        </p:blipFill>
        <p:spPr>
          <a:xfrm>
            <a:off x="685798" y="5679000"/>
            <a:ext cx="6858001" cy="102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8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93431"/>
            <a:ext cx="6400800" cy="1066800"/>
          </a:xfrm>
        </p:spPr>
        <p:txBody>
          <a:bodyPr/>
          <a:lstStyle/>
          <a:p>
            <a:r>
              <a:rPr lang="en-GB" dirty="0"/>
              <a:t>10Concessions_orOperator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complicate matters, the company also want to offer concessions to anyone over the age of 65</a:t>
            </a:r>
          </a:p>
          <a:p>
            <a:r>
              <a:rPr lang="en-GB" dirty="0"/>
              <a:t>We could do this with another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GB" dirty="0"/>
              <a:t> statement but an alternative is to use the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GB" dirty="0"/>
              <a:t> operator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31</a:t>
            </a:fld>
            <a:endParaRPr lang="es-ES"/>
          </a:p>
        </p:txBody>
      </p:sp>
      <p:pic>
        <p:nvPicPr>
          <p:cNvPr id="5" name="Picture 4" descr="10Concessions_orOperator.py - D:\chris\Home\Dropbox\COMP1753\TeachingMaterial\L03 Decisions\10Concessions_orOperator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" t="27778" r="12071" b="56666"/>
          <a:stretch/>
        </p:blipFill>
        <p:spPr>
          <a:xfrm>
            <a:off x="533400" y="4648200"/>
            <a:ext cx="842554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93431"/>
            <a:ext cx="6629400" cy="1066800"/>
          </a:xfrm>
        </p:spPr>
        <p:txBody>
          <a:bodyPr/>
          <a:lstStyle/>
          <a:p>
            <a:r>
              <a:rPr lang="en-GB" dirty="0"/>
              <a:t>11Concessions_orOperators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can also use multiple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GB" dirty="0"/>
              <a:t> operators</a:t>
            </a:r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3 different ways to get a concessionary price</a:t>
            </a:r>
          </a:p>
          <a:p>
            <a:r>
              <a:rPr lang="en-GB" dirty="0"/>
              <a:t>In the next version, the company wants to give a 20% discount to people who are students and either, under 18, or, over 65</a:t>
            </a:r>
          </a:p>
          <a:p>
            <a:pPr lvl="1"/>
            <a:r>
              <a:rPr lang="en-GB" dirty="0"/>
              <a:t>but most students are 18-21 so the company is not being particularly generous!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32</a:t>
            </a:fld>
            <a:endParaRPr lang="es-ES"/>
          </a:p>
        </p:txBody>
      </p:sp>
      <p:pic>
        <p:nvPicPr>
          <p:cNvPr id="5" name="Picture 4" descr="11Concessions_orOperators.py - D:\chris\Home\Dropbox\COMP1753\TeachingMaterial\L03 Decisions\11Concessions_orOperators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78" r="13096" b="61111"/>
          <a:stretch/>
        </p:blipFill>
        <p:spPr>
          <a:xfrm>
            <a:off x="157899" y="2209800"/>
            <a:ext cx="8686800" cy="102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12Concessions_nestedIfs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way to achieve this is by nesting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/>
              <a:t> /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GB" dirty="0"/>
              <a:t> statements inside each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33</a:t>
            </a:fld>
            <a:endParaRPr lang="es-ES"/>
          </a:p>
        </p:txBody>
      </p:sp>
      <p:pic>
        <p:nvPicPr>
          <p:cNvPr id="5" name="Picture 4" descr="12Concessions_nestedIfs.py - D:\chris\Home\Dropbox\COMP1753\TeachingMaterial\L03 Decisions\12Concessions_nestedIfs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78" r="7971" b="47778"/>
          <a:stretch/>
        </p:blipFill>
        <p:spPr>
          <a:xfrm>
            <a:off x="152400" y="2895600"/>
            <a:ext cx="8706661" cy="2133600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 bwMode="auto">
          <a:xfrm>
            <a:off x="4993457" y="2701867"/>
            <a:ext cx="3693343" cy="387466"/>
          </a:xfrm>
          <a:prstGeom prst="wedgeRectCallout">
            <a:avLst>
              <a:gd name="adj1" fmla="val -86411"/>
              <a:gd name="adj2" fmla="val 82975"/>
            </a:avLst>
          </a:prstGeom>
          <a:solidFill>
            <a:schemeClr val="bg1">
              <a:alpha val="30000"/>
            </a:schemeClr>
          </a:solidFill>
          <a:ln>
            <a:solidFill>
              <a:schemeClr val="dk1">
                <a:shade val="95000"/>
                <a:satMod val="105000"/>
                <a:alpha val="3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student and young/old</a:t>
            </a:r>
            <a:endParaRPr kumimoji="0" lang="en-GB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022523" y="3946206"/>
            <a:ext cx="3693344" cy="387466"/>
          </a:xfrm>
          <a:prstGeom prst="wedgeRectCallout">
            <a:avLst>
              <a:gd name="adj1" fmla="val -151105"/>
              <a:gd name="adj2" fmla="val -128690"/>
            </a:avLst>
          </a:prstGeom>
          <a:solidFill>
            <a:schemeClr val="bg1">
              <a:alpha val="30000"/>
            </a:schemeClr>
          </a:solidFill>
          <a:ln>
            <a:solidFill>
              <a:schemeClr val="dk1">
                <a:shade val="95000"/>
                <a:satMod val="105000"/>
                <a:alpha val="3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student but not young/old</a:t>
            </a:r>
            <a:endParaRPr kumimoji="0" lang="en-GB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4764856" y="5183231"/>
            <a:ext cx="3693344" cy="387466"/>
          </a:xfrm>
          <a:prstGeom prst="wedgeRectCallout">
            <a:avLst>
              <a:gd name="adj1" fmla="val -82446"/>
              <a:gd name="adj2" fmla="val -289265"/>
            </a:avLst>
          </a:prstGeom>
          <a:solidFill>
            <a:schemeClr val="bg1">
              <a:alpha val="30000"/>
            </a:schemeClr>
          </a:solidFill>
          <a:ln>
            <a:solidFill>
              <a:schemeClr val="dk1">
                <a:shade val="95000"/>
                <a:satMod val="105000"/>
                <a:alpha val="3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not student but young/old</a:t>
            </a:r>
            <a:endParaRPr kumimoji="0" lang="en-GB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1143000" y="5747661"/>
            <a:ext cx="4513672" cy="387466"/>
          </a:xfrm>
          <a:prstGeom prst="wedgeRectCallout">
            <a:avLst>
              <a:gd name="adj1" fmla="val -46332"/>
              <a:gd name="adj2" fmla="val -342788"/>
            </a:avLst>
          </a:prstGeom>
          <a:solidFill>
            <a:schemeClr val="bg1">
              <a:alpha val="30000"/>
            </a:schemeClr>
          </a:solidFill>
          <a:ln>
            <a:solidFill>
              <a:schemeClr val="dk1">
                <a:shade val="95000"/>
                <a:satMod val="105000"/>
                <a:alpha val="3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not student and not young/old</a:t>
            </a:r>
            <a:endParaRPr kumimoji="0" lang="en-GB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93431"/>
            <a:ext cx="6781800" cy="1066800"/>
          </a:xfrm>
        </p:spPr>
        <p:txBody>
          <a:bodyPr/>
          <a:lstStyle/>
          <a:p>
            <a:r>
              <a:rPr lang="en-GB" dirty="0"/>
              <a:t>13Concessions_andOperator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Another way is to use the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GB" dirty="0"/>
              <a:t> operator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Notice the brackets – 20% concession if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 and 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 &lt;= 18 or age &gt; 65</a:t>
            </a:r>
            <a:r>
              <a:rPr lang="en-GB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34</a:t>
            </a:fld>
            <a:endParaRPr lang="es-ES"/>
          </a:p>
        </p:txBody>
      </p:sp>
      <p:pic>
        <p:nvPicPr>
          <p:cNvPr id="5" name="Picture 4" descr="13Concessions_andOperator.py - D:\chris\Home\Dropbox\COMP1753\TeachingMaterial\L03 Decisions\13Concessions_andOperator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78" r="12071" b="52222"/>
          <a:stretch/>
        </p:blipFill>
        <p:spPr>
          <a:xfrm>
            <a:off x="304800" y="2286000"/>
            <a:ext cx="871486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302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93431"/>
            <a:ext cx="6629400" cy="1066800"/>
          </a:xfrm>
        </p:spPr>
        <p:txBody>
          <a:bodyPr/>
          <a:lstStyle/>
          <a:p>
            <a:r>
              <a:rPr lang="en-GB" dirty="0"/>
              <a:t>14Concessions_orOperators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programming it is (almost) always better to reduce duplication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version gets rid of the duplicate messages about 10% discount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35</a:t>
            </a:fld>
            <a:endParaRPr lang="es-ES"/>
          </a:p>
        </p:txBody>
      </p:sp>
      <p:pic>
        <p:nvPicPr>
          <p:cNvPr id="5" name="Picture 4" descr="14Concessions_orOperators.py - D:\chris\Home\Dropbox\COMP1753\TeachingMaterial\L03 Decisions\14Concessions_orOperators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78" r="11046" b="56667"/>
          <a:stretch/>
        </p:blipFill>
        <p:spPr>
          <a:xfrm>
            <a:off x="223823" y="2895600"/>
            <a:ext cx="8939816" cy="144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807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15Concessions_booleans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Notice the duplication of finding out if the user is under 18 or over 65</a:t>
            </a:r>
          </a:p>
          <a:p>
            <a:r>
              <a:rPr lang="en-GB" dirty="0"/>
              <a:t>Instead we can introduce another </a:t>
            </a:r>
            <a:r>
              <a:rPr lang="en-GB" dirty="0" err="1"/>
              <a:t>boolean</a:t>
            </a:r>
            <a:r>
              <a:rPr lang="en-GB" dirty="0"/>
              <a:t> variable,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child_or_senior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36</a:t>
            </a:fld>
            <a:endParaRPr lang="es-ES"/>
          </a:p>
        </p:txBody>
      </p:sp>
      <p:pic>
        <p:nvPicPr>
          <p:cNvPr id="5" name="Picture 4" descr="*15Concessions_booleans.py - D:\chris\Home\Dropbox\COMP1753\TeachingMaterial\L03 Decisions\15Concessions_booleans.py (3.7.0)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" t="16667" r="10021" b="58889"/>
          <a:stretch/>
        </p:blipFill>
        <p:spPr>
          <a:xfrm>
            <a:off x="160256" y="3886200"/>
            <a:ext cx="89916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669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93431"/>
            <a:ext cx="6248400" cy="1066800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GB" dirty="0"/>
              <a:t>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The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child_or_senior</a:t>
            </a:r>
            <a:r>
              <a:rPr lang="en-GB" dirty="0"/>
              <a:t> variable is an awkward way of expressing things</a:t>
            </a:r>
          </a:p>
          <a:p>
            <a:r>
              <a:rPr lang="en-GB" dirty="0"/>
              <a:t>Sometimes it’s better to express the opposite</a:t>
            </a:r>
          </a:p>
          <a:p>
            <a:pPr lvl="1"/>
            <a:r>
              <a:rPr lang="en-GB" dirty="0"/>
              <a:t>i.e. someone who is not a child nor a senior citizen pays the regular adult price</a:t>
            </a:r>
          </a:p>
          <a:p>
            <a:r>
              <a:rPr lang="en-GB" dirty="0"/>
              <a:t>So could use a </a:t>
            </a:r>
            <a:r>
              <a:rPr lang="en-GB" dirty="0" err="1"/>
              <a:t>boolean</a:t>
            </a:r>
            <a:r>
              <a:rPr lang="en-GB" dirty="0"/>
              <a:t> variable for this</a:t>
            </a:r>
          </a:p>
          <a:p>
            <a:pPr marL="0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adult = age &gt; 18 and age &lt;= 65</a:t>
            </a:r>
          </a:p>
          <a:p>
            <a:pPr lvl="0"/>
            <a:r>
              <a:rPr lang="en-GB" dirty="0">
                <a:solidFill>
                  <a:srgbClr val="000000"/>
                </a:solidFill>
              </a:rPr>
              <a:t>And then use the 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GB" dirty="0">
                <a:solidFill>
                  <a:srgbClr val="000000"/>
                </a:solidFill>
              </a:rPr>
              <a:t> operator, as in</a:t>
            </a:r>
          </a:p>
          <a:p>
            <a:pPr marL="0" lvl="0" indent="0">
              <a:buNone/>
            </a:pP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not adult:</a:t>
            </a:r>
          </a:p>
          <a:p>
            <a:pPr marL="0" indent="0">
              <a:buNone/>
            </a:pP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09843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93431"/>
            <a:ext cx="6629400" cy="1066800"/>
          </a:xfrm>
        </p:spPr>
        <p:txBody>
          <a:bodyPr/>
          <a:lstStyle/>
          <a:p>
            <a:r>
              <a:rPr lang="en-GB" dirty="0"/>
              <a:t>16Concessions_notOperator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next version then becomes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Which is arguably more readable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38</a:t>
            </a:fld>
            <a:endParaRPr lang="es-ES"/>
          </a:p>
        </p:txBody>
      </p:sp>
      <p:pic>
        <p:nvPicPr>
          <p:cNvPr id="5" name="Picture 4" descr="*16Concessions_notOperator.py - D:\chris\Home\Dropbox\COMP1753\TeachingMaterial\L03 Decisions\16Concessions_notOperator.py (3.7.0)*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" t="16667" r="10021" b="58889"/>
          <a:stretch/>
        </p:blipFill>
        <p:spPr>
          <a:xfrm>
            <a:off x="228600" y="2116015"/>
            <a:ext cx="89916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632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Choices,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Notice there are several different ways of achieving the same thing</a:t>
            </a:r>
          </a:p>
          <a:p>
            <a:pPr lvl="1"/>
            <a:r>
              <a:rPr lang="en-GB" dirty="0"/>
              <a:t>examples 12 – 16 all do exactly the same thing</a:t>
            </a:r>
          </a:p>
          <a:p>
            <a:r>
              <a:rPr lang="en-GB" dirty="0"/>
              <a:t>There is no one </a:t>
            </a:r>
            <a:r>
              <a:rPr lang="en-GB" i="1" dirty="0"/>
              <a:t>correct</a:t>
            </a:r>
            <a:r>
              <a:rPr lang="en-GB" dirty="0"/>
              <a:t> version – it is more about deciding which is easier to understand / more elegant</a:t>
            </a:r>
          </a:p>
          <a:p>
            <a:pPr lvl="1"/>
            <a:r>
              <a:rPr lang="en-GB" dirty="0"/>
              <a:t>which is why programming is sometimes described as an art rather than a science</a:t>
            </a:r>
          </a:p>
          <a:p>
            <a:r>
              <a:rPr lang="en-GB" dirty="0"/>
              <a:t>Personally, my preferred version is 14, but you may have other ideas</a:t>
            </a:r>
          </a:p>
          <a:p>
            <a:r>
              <a:rPr lang="en-GB" dirty="0"/>
              <a:t>However, you should</a:t>
            </a:r>
          </a:p>
          <a:p>
            <a:pPr lvl="1"/>
            <a:r>
              <a:rPr lang="en-GB" dirty="0"/>
              <a:t>ideally, know how to code all of these versions, if required</a:t>
            </a:r>
          </a:p>
          <a:p>
            <a:pPr lvl="1"/>
            <a:r>
              <a:rPr lang="en-GB" dirty="0"/>
              <a:t>or, at the very least, understand how each of them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613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We can ask the user which operation they want with the input() command</a:t>
            </a:r>
          </a:p>
          <a:p>
            <a:pPr lvl="1"/>
            <a:r>
              <a:rPr lang="en-GB" dirty="0"/>
              <a:t>e.g. +, -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This gives us a string variable named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en-GB" dirty="0"/>
              <a:t> to consider</a:t>
            </a:r>
          </a:p>
          <a:p>
            <a:r>
              <a:rPr lang="en-GB" dirty="0"/>
              <a:t>If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en-GB" dirty="0"/>
              <a:t> is “+”</a:t>
            </a:r>
          </a:p>
          <a:p>
            <a:pPr lvl="1"/>
            <a:r>
              <a:rPr lang="en-GB" dirty="0"/>
              <a:t>then we add the two numbers</a:t>
            </a:r>
          </a:p>
          <a:p>
            <a:r>
              <a:rPr lang="en-GB" dirty="0"/>
              <a:t>If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en-GB" dirty="0"/>
              <a:t> is “-”</a:t>
            </a:r>
          </a:p>
          <a:p>
            <a:pPr lvl="1"/>
            <a:r>
              <a:rPr lang="en-GB" dirty="0"/>
              <a:t>then we subtract the two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</a:t>
            </a:fld>
            <a:endParaRPr lang="es-ES"/>
          </a:p>
        </p:txBody>
      </p:sp>
      <p:pic>
        <p:nvPicPr>
          <p:cNvPr id="5" name="Picture 4" descr="01Calculator_if.py - D:\chris\Home\Dropbox\COMP1753\TeachingMaterial\L03 Decisions\01Calculator_if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" t="17778" r="51024" b="76666"/>
          <a:stretch/>
        </p:blipFill>
        <p:spPr>
          <a:xfrm>
            <a:off x="762000" y="2667000"/>
            <a:ext cx="658368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05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93431"/>
            <a:ext cx="6248400" cy="1066800"/>
          </a:xfrm>
        </p:spPr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Finally, if you tried running 15RandomValues from last week, you may have noticed it gives an error if the maximum value input by the user is less than the minimum value</a:t>
            </a:r>
          </a:p>
          <a:p>
            <a:pPr lvl="1"/>
            <a:r>
              <a:rPr lang="en-GB" dirty="0"/>
              <a:t>sounds like a good opportunity for a conditional!</a:t>
            </a:r>
          </a:p>
          <a:p>
            <a:r>
              <a:rPr lang="en-GB" dirty="0"/>
              <a:t>We can now use a conditional statement to include some </a:t>
            </a:r>
            <a:r>
              <a:rPr lang="en-GB" b="1" dirty="0"/>
              <a:t>validation</a:t>
            </a:r>
          </a:p>
          <a:p>
            <a:pPr lvl="1"/>
            <a:r>
              <a:rPr lang="en-GB" dirty="0"/>
              <a:t>validation checks that the user’s input is sensible</a:t>
            </a:r>
          </a:p>
          <a:p>
            <a:pPr lvl="1"/>
            <a:r>
              <a:rPr lang="en-GB" dirty="0"/>
              <a:t>you should always try to use validation for your programs!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78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93431"/>
            <a:ext cx="6629400" cy="1066800"/>
          </a:xfrm>
        </p:spPr>
        <p:txBody>
          <a:bodyPr/>
          <a:lstStyle/>
          <a:p>
            <a:r>
              <a:rPr lang="en-GB" dirty="0"/>
              <a:t>17RandomValues_validation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code now becomes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41</a:t>
            </a:fld>
            <a:endParaRPr lang="es-ES"/>
          </a:p>
        </p:txBody>
      </p:sp>
      <p:pic>
        <p:nvPicPr>
          <p:cNvPr id="6" name="Picture 5" descr="C:\WINDOWS\py.ex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833" b="81772"/>
          <a:stretch/>
        </p:blipFill>
        <p:spPr>
          <a:xfrm>
            <a:off x="1315432" y="4668224"/>
            <a:ext cx="1884968" cy="1966265"/>
          </a:xfrm>
          <a:prstGeom prst="rect">
            <a:avLst/>
          </a:prstGeom>
        </p:spPr>
      </p:pic>
      <p:pic>
        <p:nvPicPr>
          <p:cNvPr id="7" name="Picture 6" descr="C:\WINDOWS\py.ex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500" b="81772"/>
          <a:stretch/>
        </p:blipFill>
        <p:spPr>
          <a:xfrm>
            <a:off x="3771899" y="4668224"/>
            <a:ext cx="3598575" cy="1966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1E45BC-4FF3-4852-89EB-B103BC15E1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333" r="34624" b="56668"/>
          <a:stretch/>
        </p:blipFill>
        <p:spPr>
          <a:xfrm>
            <a:off x="685800" y="2133600"/>
            <a:ext cx="7289622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0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We have covered quite a lot today …</a:t>
            </a:r>
          </a:p>
          <a:p>
            <a:r>
              <a:rPr lang="en-GB" dirty="0"/>
              <a:t>Conditional statements</a:t>
            </a:r>
          </a:p>
          <a:p>
            <a:pPr marL="381000" lvl="1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/>
              <a:t>,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GB" dirty="0"/>
              <a:t>,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GB" dirty="0"/>
              <a:t>The </a:t>
            </a:r>
            <a:r>
              <a:rPr lang="en-GB" dirty="0" err="1"/>
              <a:t>boolean</a:t>
            </a:r>
            <a:r>
              <a:rPr lang="en-GB" dirty="0"/>
              <a:t> data type</a:t>
            </a:r>
          </a:p>
          <a:p>
            <a:r>
              <a:rPr lang="en-GB" dirty="0"/>
              <a:t>Logical operators</a:t>
            </a:r>
          </a:p>
          <a:p>
            <a:pPr marL="381000" lvl="1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GB" b="1" dirty="0">
                <a:cs typeface="Courier New" panose="02070309020205020404" pitchFamily="49" charset="0"/>
              </a:rPr>
              <a:t>,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GB" b="1" dirty="0">
                <a:cs typeface="Courier New" panose="02070309020205020404" pitchFamily="49" charset="0"/>
              </a:rPr>
              <a:t>,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</a:p>
          <a:p>
            <a:r>
              <a:rPr lang="en-GB" dirty="0"/>
              <a:t>Comparison operators</a:t>
            </a:r>
          </a:p>
          <a:p>
            <a:pPr marL="381000" lvl="1" indent="0">
              <a:buNone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GB" b="1" dirty="0">
                <a:cs typeface="Courier New" panose="02070309020205020404" pitchFamily="49" charset="0"/>
              </a:rPr>
              <a:t>,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dirty="0"/>
              <a:t>,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/>
              <a:t>,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GB" dirty="0"/>
              <a:t>,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</a:p>
          <a:p>
            <a:pPr lvl="0"/>
            <a:r>
              <a:rPr lang="en-GB" dirty="0">
                <a:solidFill>
                  <a:srgbClr val="000000"/>
                </a:solidFill>
              </a:rPr>
              <a:t>Other stuff</a:t>
            </a:r>
          </a:p>
          <a:p>
            <a:pPr marL="381000" lvl="1" indent="0">
              <a:buNone/>
            </a:pP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GB" dirty="0">
                <a:solidFill>
                  <a:srgbClr val="000000"/>
                </a:solidFill>
              </a:rPr>
              <a:t> for strings, 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dirty="0">
                <a:solidFill>
                  <a:srgbClr val="000000"/>
                </a:solidFill>
              </a:rPr>
              <a:t> operator, </a:t>
            </a: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.lower()</a:t>
            </a:r>
            <a:r>
              <a:rPr lang="en-GB" dirty="0">
                <a:solidFill>
                  <a:srgbClr val="000000"/>
                </a:solidFill>
              </a:rPr>
              <a:t> for strings, validation, …</a:t>
            </a:r>
          </a:p>
          <a:p>
            <a:pPr marL="381000" lvl="1" indent="0">
              <a:buNone/>
            </a:pP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516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Conditionals: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can use </a:t>
            </a:r>
            <a:r>
              <a:rPr lang="en-GB" b="1" dirty="0"/>
              <a:t>conditional</a:t>
            </a:r>
            <a:r>
              <a:rPr lang="en-GB" dirty="0"/>
              <a:t> </a:t>
            </a:r>
            <a:r>
              <a:rPr lang="en-GB" b="1" dirty="0"/>
              <a:t>statements</a:t>
            </a:r>
            <a:r>
              <a:rPr lang="en-GB" dirty="0"/>
              <a:t> to make a decision whether to do something in a program or not</a:t>
            </a:r>
          </a:p>
          <a:p>
            <a:r>
              <a:rPr lang="en-GB" dirty="0"/>
              <a:t>The general syntax of a conditional is</a:t>
            </a:r>
          </a:p>
          <a:p>
            <a:pPr marL="762000" lvl="2" indent="0">
              <a:buNone/>
            </a:pP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GB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762000" lvl="2" indent="0">
              <a:buNone/>
            </a:pPr>
            <a:r>
              <a:rPr lang="en-GB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    statement 1</a:t>
            </a:r>
          </a:p>
          <a:p>
            <a:pPr marL="762000" lvl="2" indent="0">
              <a:buNone/>
            </a:pPr>
            <a:r>
              <a:rPr lang="en-GB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statement 2</a:t>
            </a:r>
          </a:p>
          <a:p>
            <a:pPr marL="762000" lvl="2" indent="0">
              <a:buNone/>
            </a:pPr>
            <a:r>
              <a:rPr lang="en-GB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	   ...</a:t>
            </a:r>
          </a:p>
          <a:p>
            <a:pPr marL="0" indent="0">
              <a:buNone/>
            </a:pPr>
            <a:r>
              <a:rPr lang="en-GB" sz="2800" dirty="0"/>
              <a:t>where </a:t>
            </a:r>
            <a:r>
              <a:rPr lang="en-GB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 1</a:t>
            </a:r>
            <a:r>
              <a:rPr lang="en-GB" sz="2800" dirty="0"/>
              <a:t>, </a:t>
            </a:r>
            <a:r>
              <a:rPr lang="en-GB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 2</a:t>
            </a:r>
            <a:r>
              <a:rPr lang="en-GB" sz="2800" dirty="0"/>
              <a:t>, </a:t>
            </a:r>
            <a:r>
              <a:rPr lang="en-GB" sz="2800" dirty="0" err="1"/>
              <a:t>etc</a:t>
            </a:r>
            <a:r>
              <a:rPr lang="en-GB" sz="2800" dirty="0"/>
              <a:t>, will only be executed, if the </a:t>
            </a:r>
            <a:r>
              <a:rPr lang="en-GB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GB" sz="2800" dirty="0"/>
              <a:t> is true</a:t>
            </a:r>
          </a:p>
          <a:p>
            <a:pPr marL="0" indent="0">
              <a:buNone/>
            </a:pPr>
            <a:endParaRPr lang="en-GB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5</a:t>
            </a:fld>
            <a:endParaRPr lang="es-ES"/>
          </a:p>
        </p:txBody>
      </p:sp>
      <p:sp>
        <p:nvSpPr>
          <p:cNvPr id="5" name="TextBox 4"/>
          <p:cNvSpPr txBox="1"/>
          <p:nvPr/>
        </p:nvSpPr>
        <p:spPr>
          <a:xfrm>
            <a:off x="685800" y="6228347"/>
            <a:ext cx="7469545" cy="461665"/>
          </a:xfrm>
          <a:prstGeom prst="rect">
            <a:avLst/>
          </a:prstGeom>
          <a:gradFill>
            <a:gsLst>
              <a:gs pos="50000">
                <a:srgbClr val="DFFCD0"/>
              </a:gs>
              <a:gs pos="0">
                <a:srgbClr val="92D050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92D050"/>
              </a:gs>
            </a:gsLst>
            <a:lin ang="5400000" scaled="0"/>
          </a:gra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https://www.w3schools.com/python/python_conditions.asp</a:t>
            </a:r>
          </a:p>
        </p:txBody>
      </p:sp>
    </p:spTree>
    <p:extLst>
      <p:ext uri="{BB962C8B-B14F-4D97-AF65-F5344CB8AC3E}">
        <p14:creationId xmlns:p14="http://schemas.microsoft.com/office/powerpoint/2010/main" val="108938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/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Returning to our example we need to decide whether “operation” contains “+” or “-”</a:t>
            </a:r>
          </a:p>
          <a:p>
            <a:r>
              <a:rPr lang="en-GB" dirty="0"/>
              <a:t>In Python this is done with the “==” operator</a:t>
            </a:r>
          </a:p>
          <a:p>
            <a:pPr lvl="1"/>
            <a:r>
              <a:rPr lang="en-GB" dirty="0"/>
              <a:t>this is known as a comparison operator</a:t>
            </a:r>
          </a:p>
          <a:p>
            <a:pPr lvl="1"/>
            <a:r>
              <a:rPr lang="en-GB" dirty="0"/>
              <a:t>read “==” as “is equal to”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6</a:t>
            </a:fld>
            <a:endParaRPr lang="es-ES"/>
          </a:p>
        </p:txBody>
      </p:sp>
      <p:pic>
        <p:nvPicPr>
          <p:cNvPr id="6" name="Picture 5" descr="01Calculator_if.py - D:\chris\Home\Dropbox\COMP1753\TeachingMaterial\L03 Decisions\01Calculator_if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" t="23333" r="54100" b="65556"/>
          <a:stretch/>
        </p:blipFill>
        <p:spPr>
          <a:xfrm>
            <a:off x="838200" y="3962400"/>
            <a:ext cx="78867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4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01Calculator_if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whole program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7</a:t>
            </a:fld>
            <a:endParaRPr lang="es-E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F61F9B-CA8F-495E-A02F-BE6DA602A0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27" r="50000" b="61111"/>
          <a:stretch/>
        </p:blipFill>
        <p:spPr>
          <a:xfrm>
            <a:off x="564472" y="2092569"/>
            <a:ext cx="6612332" cy="4155831"/>
          </a:xfrm>
          <a:prstGeom prst="rect">
            <a:avLst/>
          </a:prstGeom>
        </p:spPr>
      </p:pic>
      <p:sp>
        <p:nvSpPr>
          <p:cNvPr id="6" name="Rectangular Callout 5"/>
          <p:cNvSpPr/>
          <p:nvPr/>
        </p:nvSpPr>
        <p:spPr bwMode="auto">
          <a:xfrm>
            <a:off x="5595689" y="2324100"/>
            <a:ext cx="3505200" cy="685800"/>
          </a:xfrm>
          <a:prstGeom prst="wedgeRectCallout">
            <a:avLst>
              <a:gd name="adj1" fmla="val -62110"/>
              <a:gd name="adj2" fmla="val -2582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read in the 1</a:t>
            </a:r>
            <a:r>
              <a:rPr lang="en-GB" baseline="30000" dirty="0">
                <a:solidFill>
                  <a:schemeClr val="tx1"/>
                </a:solidFill>
              </a:rPr>
              <a:t>st</a:t>
            </a:r>
            <a:r>
              <a:rPr lang="en-GB" dirty="0">
                <a:solidFill>
                  <a:schemeClr val="tx1"/>
                </a:solidFill>
              </a:rPr>
              <a:t> number and convert to integer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5595689" y="3202968"/>
            <a:ext cx="3505200" cy="685800"/>
          </a:xfrm>
          <a:prstGeom prst="wedgeRectCallout">
            <a:avLst>
              <a:gd name="adj1" fmla="val -62110"/>
              <a:gd name="adj2" fmla="val -31325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read in the 2</a:t>
            </a:r>
            <a:r>
              <a:rPr lang="en-GB" baseline="30000" dirty="0">
                <a:solidFill>
                  <a:schemeClr val="tx1"/>
                </a:solidFill>
              </a:rPr>
              <a:t>nd</a:t>
            </a:r>
            <a:r>
              <a:rPr lang="en-GB" dirty="0">
                <a:solidFill>
                  <a:schemeClr val="tx1"/>
                </a:solidFill>
              </a:rPr>
              <a:t> number and convert to integer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5595689" y="4105403"/>
            <a:ext cx="3505200" cy="342537"/>
          </a:xfrm>
          <a:prstGeom prst="wedgeRectCallout">
            <a:avLst>
              <a:gd name="adj1" fmla="val -62379"/>
              <a:gd name="adj2" fmla="val -42333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read in the operation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5595689" y="4524140"/>
            <a:ext cx="3505200" cy="1038460"/>
          </a:xfrm>
          <a:prstGeom prst="wedgeRectCallout">
            <a:avLst>
              <a:gd name="adj1" fmla="val -66144"/>
              <a:gd name="adj2" fmla="val 299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do the calculation depending on which operation is chosen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5606988" y="5752737"/>
            <a:ext cx="3505200" cy="712298"/>
          </a:xfrm>
          <a:prstGeom prst="wedgeRectCallout">
            <a:avLst>
              <a:gd name="adj1" fmla="val -52836"/>
              <a:gd name="adj2" fmla="val -23082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output the answer using f-string formatting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064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all the previous examples the flow of control through the program has been a downward stream of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8</a:t>
            </a:fld>
            <a:endParaRPr lang="es-ES"/>
          </a:p>
        </p:txBody>
      </p:sp>
      <p:sp>
        <p:nvSpPr>
          <p:cNvPr id="5" name="Rectangle 4"/>
          <p:cNvSpPr/>
          <p:nvPr/>
        </p:nvSpPr>
        <p:spPr bwMode="auto">
          <a:xfrm>
            <a:off x="1028700" y="3276600"/>
            <a:ext cx="23622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tatement 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038127" y="4073769"/>
            <a:ext cx="23622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tatement 2</a:t>
            </a:r>
          </a:p>
        </p:txBody>
      </p:sp>
      <p:sp>
        <p:nvSpPr>
          <p:cNvPr id="10" name="Right Arrow 9"/>
          <p:cNvSpPr/>
          <p:nvPr/>
        </p:nvSpPr>
        <p:spPr bwMode="auto">
          <a:xfrm rot="5400000">
            <a:off x="2046009" y="3810000"/>
            <a:ext cx="228600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038127" y="4870938"/>
            <a:ext cx="23622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tatement 3</a:t>
            </a:r>
          </a:p>
        </p:txBody>
      </p:sp>
      <p:sp>
        <p:nvSpPr>
          <p:cNvPr id="13" name="Right Arrow 12"/>
          <p:cNvSpPr/>
          <p:nvPr/>
        </p:nvSpPr>
        <p:spPr bwMode="auto">
          <a:xfrm rot="5400000">
            <a:off x="2046009" y="4607169"/>
            <a:ext cx="228600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055409" y="5668107"/>
            <a:ext cx="23622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tatement 4</a:t>
            </a:r>
          </a:p>
        </p:txBody>
      </p:sp>
      <p:sp>
        <p:nvSpPr>
          <p:cNvPr id="15" name="Right Arrow 14"/>
          <p:cNvSpPr/>
          <p:nvPr/>
        </p:nvSpPr>
        <p:spPr bwMode="auto">
          <a:xfrm rot="5400000">
            <a:off x="2063291" y="5404338"/>
            <a:ext cx="228600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pic>
        <p:nvPicPr>
          <p:cNvPr id="16" name="Picture 15" descr="08Turtle_square.py - D:\chris\Home\Dropbox\COMP1753\TeachingMaterial\L01 Introduction\08Turtle_square.py (3.7.0)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9" t="14445" r="81777" b="65555"/>
          <a:stretch/>
        </p:blipFill>
        <p:spPr>
          <a:xfrm>
            <a:off x="4185989" y="3273669"/>
            <a:ext cx="2819400" cy="2819400"/>
          </a:xfrm>
          <a:prstGeom prst="rect">
            <a:avLst/>
          </a:prstGeom>
        </p:spPr>
      </p:pic>
      <p:sp>
        <p:nvSpPr>
          <p:cNvPr id="19" name="Rectangular Callout 18"/>
          <p:cNvSpPr/>
          <p:nvPr/>
        </p:nvSpPr>
        <p:spPr bwMode="auto">
          <a:xfrm>
            <a:off x="7029682" y="4034098"/>
            <a:ext cx="1925187" cy="1204667"/>
          </a:xfrm>
          <a:prstGeom prst="wedgeRectCallout">
            <a:avLst>
              <a:gd name="adj1" fmla="val -62110"/>
              <a:gd name="adj2" fmla="val -2582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for example, to draw a square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4759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flow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Conditionals change the flow of control through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1">
              <a:defRPr/>
            </a:pPr>
            <a:fld id="{F5F7847F-6F75-4BEC-8768-EA6FFAC93D0A}" type="slidenum">
              <a:rPr lang="es-ES" smtClean="0"/>
              <a:pPr lvl="1">
                <a:defRPr/>
              </a:pPr>
              <a:t>9</a:t>
            </a:fld>
            <a:endParaRPr lang="es-ES"/>
          </a:p>
        </p:txBody>
      </p:sp>
      <p:sp>
        <p:nvSpPr>
          <p:cNvPr id="5" name="Rectangle 4"/>
          <p:cNvSpPr/>
          <p:nvPr/>
        </p:nvSpPr>
        <p:spPr bwMode="auto">
          <a:xfrm>
            <a:off x="1028700" y="2667000"/>
            <a:ext cx="23622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tatement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038126" y="3464169"/>
            <a:ext cx="2467073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condition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 rot="5400000">
            <a:off x="2046009" y="3200400"/>
            <a:ext cx="228600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38126" y="6136501"/>
            <a:ext cx="23622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tatement</a:t>
            </a:r>
          </a:p>
        </p:txBody>
      </p:sp>
      <p:sp>
        <p:nvSpPr>
          <p:cNvPr id="11" name="Right Arrow 10"/>
          <p:cNvSpPr/>
          <p:nvPr/>
        </p:nvSpPr>
        <p:spPr bwMode="auto">
          <a:xfrm rot="5400000">
            <a:off x="1088931" y="4899371"/>
            <a:ext cx="2141865" cy="1800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917648" y="4276475"/>
            <a:ext cx="23622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tatement</a:t>
            </a:r>
          </a:p>
        </p:txBody>
      </p:sp>
      <p:sp>
        <p:nvSpPr>
          <p:cNvPr id="14" name="Right Arrow 13"/>
          <p:cNvSpPr/>
          <p:nvPr/>
        </p:nvSpPr>
        <p:spPr bwMode="auto">
          <a:xfrm rot="5400000">
            <a:off x="5970308" y="4771775"/>
            <a:ext cx="228600" cy="1524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03508" y="5033837"/>
            <a:ext cx="2362200" cy="381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tatement</a:t>
            </a:r>
          </a:p>
        </p:txBody>
      </p:sp>
      <p:sp>
        <p:nvSpPr>
          <p:cNvPr id="16" name="Right Arrow 15"/>
          <p:cNvSpPr/>
          <p:nvPr/>
        </p:nvSpPr>
        <p:spPr bwMode="auto">
          <a:xfrm rot="732223">
            <a:off x="3687887" y="3800337"/>
            <a:ext cx="1676400" cy="184609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9576118">
            <a:off x="3655930" y="5772756"/>
            <a:ext cx="1676400" cy="184609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4774273" y="3592734"/>
            <a:ext cx="2620670" cy="309506"/>
          </a:xfrm>
          <a:prstGeom prst="wedgeRectCallout">
            <a:avLst>
              <a:gd name="adj1" fmla="val -49869"/>
              <a:gd name="adj2" fmla="val -25044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GB" dirty="0">
                <a:solidFill>
                  <a:schemeClr val="tx1"/>
                </a:solidFill>
              </a:rPr>
              <a:t> true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Rectangular Callout 18"/>
          <p:cNvSpPr/>
          <p:nvPr/>
        </p:nvSpPr>
        <p:spPr bwMode="auto">
          <a:xfrm>
            <a:off x="1090346" y="4717251"/>
            <a:ext cx="2620670" cy="309506"/>
          </a:xfrm>
          <a:prstGeom prst="wedgeRectCallout">
            <a:avLst>
              <a:gd name="adj1" fmla="val -49869"/>
              <a:gd name="adj2" fmla="val -25044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GB" dirty="0">
                <a:solidFill>
                  <a:schemeClr val="tx1"/>
                </a:solidFill>
              </a:rPr>
              <a:t> false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Rectangular Callout 19"/>
          <p:cNvSpPr/>
          <p:nvPr/>
        </p:nvSpPr>
        <p:spPr bwMode="auto">
          <a:xfrm>
            <a:off x="5560243" y="2151889"/>
            <a:ext cx="3619500" cy="1214563"/>
          </a:xfrm>
          <a:prstGeom prst="wedgeRectCallout">
            <a:avLst>
              <a:gd name="adj1" fmla="val 3262"/>
              <a:gd name="adj2" fmla="val 169769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r>
              <a:rPr lang="en-GB" dirty="0">
                <a:solidFill>
                  <a:schemeClr val="tx1"/>
                </a:solidFill>
              </a:rPr>
              <a:t>if the </a:t>
            </a:r>
            <a:r>
              <a:rPr lang="en-GB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GB" dirty="0">
                <a:solidFill>
                  <a:schemeClr val="tx1"/>
                </a:solidFill>
              </a:rPr>
              <a:t> is not true, these statements are never executed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6333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Term1Theme">
  <a:themeElements>
    <a:clrScheme name="cg3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cg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g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g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g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F6EDEE1D-1130-4699-8827-AC4D28442123}" vid="{C49FF121-B8D8-4C8D-9765-86518DFE19C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COMP1753</Template>
  <TotalTime>14</TotalTime>
  <Words>2172</Words>
  <Application>Microsoft Office PowerPoint</Application>
  <PresentationFormat>On-screen Show (4:3)</PresentationFormat>
  <Paragraphs>374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Courier New</vt:lpstr>
      <vt:lpstr>Times New Roman</vt:lpstr>
      <vt:lpstr>Term1Theme</vt:lpstr>
      <vt:lpstr>Programming Foundations: Decisions</vt:lpstr>
      <vt:lpstr>Lecture Objectives</vt:lpstr>
      <vt:lpstr>Motivation</vt:lpstr>
      <vt:lpstr>User input</vt:lpstr>
      <vt:lpstr>Conditionals: the if statement</vt:lpstr>
      <vt:lpstr>Using if statements</vt:lpstr>
      <vt:lpstr>01Calculator_if</vt:lpstr>
      <vt:lpstr>Flow of control</vt:lpstr>
      <vt:lpstr>Conditional flow of control</vt:lpstr>
      <vt:lpstr>Conditionals: the else statement</vt:lpstr>
      <vt:lpstr>Using else statements</vt:lpstr>
      <vt:lpstr>Defensive programming</vt:lpstr>
      <vt:lpstr>Conditionals: the elif statement</vt:lpstr>
      <vt:lpstr>03Calculator_ifElif</vt:lpstr>
      <vt:lpstr>Conditionals: the elif statement</vt:lpstr>
      <vt:lpstr>04Calculator_ifElifElif</vt:lpstr>
      <vt:lpstr>Defensive programming (2)</vt:lpstr>
      <vt:lpstr>Conditionals combined</vt:lpstr>
      <vt:lpstr>05Calculator_ifElifElse</vt:lpstr>
      <vt:lpstr>Indentation</vt:lpstr>
      <vt:lpstr>Concessions</vt:lpstr>
      <vt:lpstr>06Concessions</vt:lpstr>
      <vt:lpstr>The “+=” operator</vt:lpstr>
      <vt:lpstr>06Concessions</vt:lpstr>
      <vt:lpstr>Booleans</vt:lpstr>
      <vt:lpstr>07Concessions_booleans</vt:lpstr>
      <vt:lpstr>07Concessions_booleans</vt:lpstr>
      <vt:lpstr>08Concessions_inOperator</vt:lpstr>
      <vt:lpstr>Comparison operators</vt:lpstr>
      <vt:lpstr>09Concessions_elif</vt:lpstr>
      <vt:lpstr>10Concessions_orOperator</vt:lpstr>
      <vt:lpstr>11Concessions_orOperators</vt:lpstr>
      <vt:lpstr>12Concessions_nestedIfs</vt:lpstr>
      <vt:lpstr>13Concessions_andOperator</vt:lpstr>
      <vt:lpstr>14Concessions_orOperators</vt:lpstr>
      <vt:lpstr>15Concessions_booleans</vt:lpstr>
      <vt:lpstr>The not operator</vt:lpstr>
      <vt:lpstr>16Concessions_notOperator</vt:lpstr>
      <vt:lpstr>Choices, choices</vt:lpstr>
      <vt:lpstr>Validation</vt:lpstr>
      <vt:lpstr>17RandomValues_validation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Walshaw</dc:creator>
  <cp:lastModifiedBy>Christopher Walshaw</cp:lastModifiedBy>
  <cp:revision>310</cp:revision>
  <cp:lastPrinted>2017-10-04T10:54:26Z</cp:lastPrinted>
  <dcterms:created xsi:type="dcterms:W3CDTF">2002-08-02T19:17:07Z</dcterms:created>
  <dcterms:modified xsi:type="dcterms:W3CDTF">2020-10-07T15:46:03Z</dcterms:modified>
</cp:coreProperties>
</file>