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7" r:id="rId3"/>
    <p:sldId id="269" r:id="rId4"/>
    <p:sldId id="257" r:id="rId5"/>
    <p:sldId id="258" r:id="rId6"/>
    <p:sldId id="259" r:id="rId8"/>
    <p:sldId id="260" r:id="rId9"/>
    <p:sldId id="261" r:id="rId10"/>
    <p:sldId id="262" r:id="rId11"/>
    <p:sldId id="279" r:id="rId12"/>
    <p:sldId id="280" r:id="rId13"/>
    <p:sldId id="264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/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250" y="785875"/>
            <a:ext cx="9445498" cy="430887"/>
          </a:xfrm>
        </p:spPr>
        <p:txBody>
          <a:bodyPr/>
          <a:lstStyle/>
          <a:p>
            <a:r>
              <a:rPr lang="en-US" dirty="0" smtClean="0"/>
              <a:t>Lecture no 04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1828800"/>
            <a:ext cx="3735705" cy="1539875"/>
          </a:xfrm>
        </p:spPr>
        <p:txBody>
          <a:bodyPr wrap="square"/>
          <a:lstStyle/>
          <a:p>
            <a:r>
              <a:rPr lang="en-US" dirty="0" smtClean="0"/>
              <a:t>Van De Graff generator &amp; its application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pc="-20" dirty="0">
                <a:sym typeface="+mn-ea"/>
              </a:rPr>
              <a:t>APPLICATIONS</a:t>
            </a:r>
            <a:br>
              <a:rPr spc="-20" dirty="0"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299085" marR="5080" indent="-287020">
              <a:lnSpc>
                <a:spcPct val="120000"/>
              </a:lnSpc>
              <a:spcBef>
                <a:spcPts val="995"/>
              </a:spcBef>
              <a:buClr>
                <a:srgbClr val="B71E42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pc="-5" dirty="0">
                <a:sym typeface="+mn-ea"/>
              </a:rPr>
              <a:t>It is use to creat highg potential of a range of few million volts.</a:t>
            </a:r>
            <a:endParaRPr lang="en-US" spc="-5" dirty="0">
              <a:sym typeface="+mn-ea"/>
            </a:endParaRPr>
          </a:p>
          <a:p>
            <a:pPr marL="299085" marR="5080" indent="-287020">
              <a:lnSpc>
                <a:spcPct val="120000"/>
              </a:lnSpc>
              <a:spcBef>
                <a:spcPts val="995"/>
              </a:spcBef>
              <a:buClr>
                <a:srgbClr val="B71E42"/>
              </a:buClr>
              <a:buChar char="•"/>
              <a:tabLst>
                <a:tab pos="299085" algn="l"/>
                <a:tab pos="299720" algn="l"/>
              </a:tabLst>
            </a:pPr>
            <a:r>
              <a:rPr spc="-5" dirty="0">
                <a:sym typeface="+mn-ea"/>
              </a:rPr>
              <a:t>Used </a:t>
            </a:r>
            <a:r>
              <a:rPr dirty="0">
                <a:sym typeface="+mn-ea"/>
              </a:rPr>
              <a:t>to </a:t>
            </a:r>
            <a:r>
              <a:rPr spc="-5" dirty="0">
                <a:sym typeface="+mn-ea"/>
              </a:rPr>
              <a:t>accelerate projectiles like </a:t>
            </a:r>
            <a:r>
              <a:rPr dirty="0">
                <a:sym typeface="+mn-ea"/>
              </a:rPr>
              <a:t>proton, </a:t>
            </a:r>
            <a:r>
              <a:rPr spc="-5" dirty="0">
                <a:sym typeface="+mn-ea"/>
              </a:rPr>
              <a:t>deuteron </a:t>
            </a:r>
            <a:r>
              <a:rPr dirty="0">
                <a:sym typeface="+mn-ea"/>
              </a:rPr>
              <a:t>etc. to carry out  </a:t>
            </a:r>
            <a:r>
              <a:rPr spc="-10" dirty="0">
                <a:sym typeface="+mn-ea"/>
              </a:rPr>
              <a:t>different </a:t>
            </a:r>
            <a:r>
              <a:rPr spc="-5" dirty="0">
                <a:sym typeface="+mn-ea"/>
              </a:rPr>
              <a:t>nuclear</a:t>
            </a:r>
            <a:r>
              <a:rPr spc="25" dirty="0">
                <a:sym typeface="+mn-ea"/>
              </a:rPr>
              <a:t> </a:t>
            </a:r>
            <a:r>
              <a:rPr spc="-5" dirty="0">
                <a:sym typeface="+mn-ea"/>
              </a:rPr>
              <a:t>reactions.</a:t>
            </a:r>
            <a:endParaRPr spc="-5" dirty="0"/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B71E42"/>
              </a:buClr>
              <a:buChar char="•"/>
              <a:tabLst>
                <a:tab pos="299085" algn="l"/>
                <a:tab pos="299720" algn="l"/>
              </a:tabLst>
            </a:pPr>
            <a:r>
              <a:rPr dirty="0">
                <a:sym typeface="+mn-ea"/>
              </a:rPr>
              <a:t>In </a:t>
            </a:r>
            <a:r>
              <a:rPr spc="-5" dirty="0">
                <a:sym typeface="+mn-ea"/>
              </a:rPr>
              <a:t>medicine, </a:t>
            </a:r>
            <a:r>
              <a:rPr dirty="0">
                <a:sym typeface="+mn-ea"/>
              </a:rPr>
              <a:t>such </a:t>
            </a:r>
            <a:r>
              <a:rPr spc="-5" dirty="0">
                <a:sym typeface="+mn-ea"/>
              </a:rPr>
              <a:t>beams </a:t>
            </a:r>
            <a:r>
              <a:rPr dirty="0">
                <a:sym typeface="+mn-ea"/>
              </a:rPr>
              <a:t>are used to </a:t>
            </a:r>
            <a:r>
              <a:rPr spc="-5" dirty="0">
                <a:sym typeface="+mn-ea"/>
              </a:rPr>
              <a:t>treat</a:t>
            </a:r>
            <a:r>
              <a:rPr spc="-30" dirty="0">
                <a:sym typeface="+mn-ea"/>
              </a:rPr>
              <a:t> </a:t>
            </a:r>
            <a:r>
              <a:rPr spc="-20" dirty="0">
                <a:sym typeface="+mn-ea"/>
              </a:rPr>
              <a:t>cancer.</a:t>
            </a:r>
            <a:endParaRPr spc="-20" dirty="0"/>
          </a:p>
          <a:p>
            <a:pPr marL="299085" indent="-287020">
              <a:lnSpc>
                <a:spcPct val="100000"/>
              </a:lnSpc>
              <a:spcBef>
                <a:spcPts val="1575"/>
              </a:spcBef>
              <a:buClr>
                <a:srgbClr val="B71E42"/>
              </a:buClr>
              <a:buChar char="•"/>
              <a:tabLst>
                <a:tab pos="299085" algn="l"/>
                <a:tab pos="299720" algn="l"/>
              </a:tabLst>
            </a:pPr>
            <a:r>
              <a:rPr spc="-5" dirty="0">
                <a:sym typeface="+mn-ea"/>
              </a:rPr>
              <a:t>Used </a:t>
            </a:r>
            <a:r>
              <a:rPr dirty="0">
                <a:sym typeface="+mn-ea"/>
              </a:rPr>
              <a:t>to study </a:t>
            </a:r>
            <a:r>
              <a:rPr spc="-5" dirty="0">
                <a:sym typeface="+mn-ea"/>
              </a:rPr>
              <a:t>collision experiments in</a:t>
            </a:r>
            <a:r>
              <a:rPr spc="60" dirty="0">
                <a:sym typeface="+mn-ea"/>
              </a:rPr>
              <a:t> </a:t>
            </a:r>
            <a:r>
              <a:rPr dirty="0">
                <a:sym typeface="+mn-ea"/>
              </a:rPr>
              <a:t>physics.</a:t>
            </a:r>
            <a:endParaRPr dirty="0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9822" y="1504183"/>
            <a:ext cx="9173845" cy="272732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665"/>
              </a:spcBef>
              <a:buClr>
                <a:srgbClr val="B71E42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It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produces </a:t>
            </a:r>
            <a:r>
              <a:rPr sz="2400" dirty="0">
                <a:latin typeface="Arial" panose="020B0604020202020204"/>
                <a:cs typeface="Arial" panose="020B0604020202020204"/>
              </a:rPr>
              <a:t>very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low intensity of current as compared </a:t>
            </a:r>
            <a:r>
              <a:rPr sz="2400" dirty="0">
                <a:latin typeface="Arial" panose="020B0604020202020204"/>
                <a:cs typeface="Arial" panose="020B0604020202020204"/>
              </a:rPr>
              <a:t>to</a:t>
            </a:r>
            <a:r>
              <a:rPr sz="2400" spc="9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voltage.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spcBef>
                <a:spcPts val="1575"/>
              </a:spcBef>
              <a:buClr>
                <a:srgbClr val="B71E42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Maintenance and </a:t>
            </a:r>
            <a:r>
              <a:rPr sz="2400" dirty="0">
                <a:latin typeface="Arial" panose="020B0604020202020204"/>
                <a:cs typeface="Arial" panose="020B0604020202020204"/>
              </a:rPr>
              <a:t>construction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400" dirty="0">
                <a:latin typeface="Arial" panose="020B0604020202020204"/>
                <a:cs typeface="Arial" panose="020B0604020202020204"/>
              </a:rPr>
              <a:t>costly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2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bulky.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9085" marR="5080" indent="-287020">
              <a:lnSpc>
                <a:spcPct val="120000"/>
              </a:lnSpc>
              <a:spcBef>
                <a:spcPts val="1010"/>
              </a:spcBef>
              <a:buClr>
                <a:srgbClr val="B71E42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For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air,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 maximum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3 million </a:t>
            </a:r>
            <a:r>
              <a:rPr sz="2400" dirty="0">
                <a:latin typeface="Arial" panose="020B0604020202020204"/>
                <a:cs typeface="Arial" panose="020B0604020202020204"/>
              </a:rPr>
              <a:t>volt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can be generated as </a:t>
            </a:r>
            <a:r>
              <a:rPr sz="2400" dirty="0">
                <a:latin typeface="Arial" panose="020B0604020202020204"/>
                <a:cs typeface="Arial" panose="020B0604020202020204"/>
              </a:rPr>
              <a:t>after that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air will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ionize.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spcBef>
                <a:spcPts val="1570"/>
              </a:spcBef>
              <a:buClr>
                <a:srgbClr val="B71E42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It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cannot accelerate neutral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particles.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3250" y="776427"/>
            <a:ext cx="2564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/>
              <a:t>LIMITATIONS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869680" y="18288"/>
            <a:ext cx="1935479" cy="14096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DB4E0-E73A-4885-AF9A-2D526421EEF7}" type="slidenum">
              <a:rPr lang="en-US" altLang="en-US"/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3250" y="785875"/>
            <a:ext cx="9445498" cy="430887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9822" y="1942337"/>
            <a:ext cx="9359265" cy="369332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101" name="Picture 4" descr="Teach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938"/>
            <a:ext cx="12192000" cy="701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69680" y="246888"/>
            <a:ext cx="1935479" cy="14096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3250" y="776427"/>
            <a:ext cx="1812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OUTLINE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73250" y="2069083"/>
            <a:ext cx="6039485" cy="33220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INTRODUCTION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INVENTION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B71E42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PRINCIPLE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CONSTRUCTION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WORKING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B71E42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Arial" panose="020B0604020202020204"/>
                <a:cs typeface="Arial" panose="020B0604020202020204"/>
              </a:rPr>
              <a:t>APPLICATIONS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30" dirty="0" smtClean="0">
                <a:latin typeface="Arial" panose="020B0604020202020204"/>
                <a:cs typeface="Arial" panose="020B0604020202020204"/>
              </a:rPr>
              <a:t>LIMITATIONS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69680" y="18288"/>
            <a:ext cx="1935479" cy="14096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3250" y="776427"/>
            <a:ext cx="31451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INTRODUCTI</a:t>
            </a:r>
            <a:r>
              <a:rPr sz="3200" spc="-15" dirty="0"/>
              <a:t>O</a:t>
            </a:r>
            <a:r>
              <a:rPr sz="3200" dirty="0"/>
              <a:t>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73250" y="2000504"/>
            <a:ext cx="8611235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45795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400" spc="-65" dirty="0">
                <a:latin typeface="Arial" panose="020B0604020202020204"/>
                <a:cs typeface="Arial" panose="020B0604020202020204"/>
              </a:rPr>
              <a:t>Van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Graff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generator is used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generate high potential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differences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near about million</a:t>
            </a:r>
            <a:r>
              <a:rPr sz="24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volts.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marR="5080" indent="-228600">
              <a:lnSpc>
                <a:spcPct val="120000"/>
              </a:lnSpc>
              <a:spcBef>
                <a:spcPts val="995"/>
              </a:spcBef>
              <a:buClr>
                <a:srgbClr val="B71E42"/>
              </a:buClr>
              <a:buChar char="•"/>
              <a:tabLst>
                <a:tab pos="2413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high voltages generated by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generator can be used </a:t>
            </a:r>
            <a:r>
              <a:rPr sz="2400" dirty="0">
                <a:latin typeface="Arial" panose="020B0604020202020204"/>
                <a:cs typeface="Arial" panose="020B0604020202020204"/>
              </a:rPr>
              <a:t>for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accelerating subatomic particles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high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speeds, making </a:t>
            </a:r>
            <a:r>
              <a:rPr sz="2400" dirty="0">
                <a:latin typeface="Arial" panose="020B0604020202020204"/>
                <a:cs typeface="Arial" panose="020B0604020202020204"/>
              </a:rPr>
              <a:t>the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generator a useful tool </a:t>
            </a:r>
            <a:r>
              <a:rPr sz="2400" dirty="0">
                <a:latin typeface="Arial" panose="020B0604020202020204"/>
                <a:cs typeface="Arial" panose="020B0604020202020204"/>
              </a:rPr>
              <a:t>for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fundamental physics</a:t>
            </a:r>
            <a:r>
              <a:rPr sz="2400" spc="11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research.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5116" y="5669076"/>
            <a:ext cx="116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SOURCE:  </a:t>
            </a:r>
            <a:r>
              <a:rPr sz="1800" dirty="0">
                <a:latin typeface="Arial" panose="020B0604020202020204"/>
                <a:cs typeface="Arial" panose="020B0604020202020204"/>
              </a:rPr>
              <a:t>IN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T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ER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N</a:t>
            </a:r>
            <a:r>
              <a:rPr sz="1800" dirty="0">
                <a:latin typeface="Arial" panose="020B0604020202020204"/>
                <a:cs typeface="Arial" panose="020B0604020202020204"/>
              </a:rPr>
              <a:t>ET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69680" y="18288"/>
            <a:ext cx="1935479" cy="14096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1760" y="815466"/>
            <a:ext cx="2241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INVENTION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73250" y="1865782"/>
            <a:ext cx="6361050" cy="2581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 marR="5080" indent="-196850">
              <a:lnSpc>
                <a:spcPct val="150000"/>
              </a:lnSpc>
              <a:spcBef>
                <a:spcPts val="95"/>
              </a:spcBef>
              <a:buClr>
                <a:srgbClr val="B71E42"/>
              </a:buClr>
              <a:buFont typeface="Arial" panose="020B0604020202020204"/>
              <a:buChar char="•"/>
              <a:tabLst>
                <a:tab pos="241300" algn="l"/>
              </a:tabLst>
            </a:pPr>
            <a:r>
              <a:rPr dirty="0"/>
              <a:t>	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Invented in 1929 by American</a:t>
            </a:r>
            <a:r>
              <a:rPr sz="2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 smtClean="0">
                <a:latin typeface="Arial" panose="020B0604020202020204"/>
                <a:cs typeface="Arial" panose="020B0604020202020204"/>
              </a:rPr>
              <a:t>physi</a:t>
            </a:r>
            <a:r>
              <a:rPr lang="en-US" sz="2800" spc="-5" dirty="0" smtClean="0">
                <a:latin typeface="Arial" panose="020B0604020202020204"/>
                <a:cs typeface="Arial" panose="020B0604020202020204"/>
              </a:rPr>
              <a:t>cist</a:t>
            </a:r>
            <a:r>
              <a:rPr sz="2800" spc="-5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800" b="1" i="1" spc="-5" dirty="0">
                <a:latin typeface="Arial" panose="020B0604020202020204"/>
                <a:cs typeface="Arial" panose="020B0604020202020204"/>
              </a:rPr>
              <a:t>Robert J. </a:t>
            </a:r>
            <a:r>
              <a:rPr sz="2800" b="1" i="1" spc="-45" dirty="0">
                <a:latin typeface="Arial" panose="020B0604020202020204"/>
                <a:cs typeface="Arial" panose="020B0604020202020204"/>
              </a:rPr>
              <a:t>Van </a:t>
            </a:r>
            <a:r>
              <a:rPr sz="2800" b="1" i="1" spc="-5" dirty="0">
                <a:latin typeface="Arial" panose="020B0604020202020204"/>
                <a:cs typeface="Arial" panose="020B0604020202020204"/>
              </a:rPr>
              <a:t>de </a:t>
            </a:r>
            <a:r>
              <a:rPr sz="2800" b="1" i="1" spc="-10" dirty="0">
                <a:latin typeface="Arial" panose="020B0604020202020204"/>
                <a:cs typeface="Arial" panose="020B0604020202020204"/>
              </a:rPr>
              <a:t>Graff </a:t>
            </a:r>
            <a:r>
              <a:rPr sz="2800" spc="-5">
                <a:latin typeface="Arial" panose="020B0604020202020204"/>
                <a:cs typeface="Arial" panose="020B0604020202020204"/>
              </a:rPr>
              <a:t>at </a:t>
            </a:r>
            <a:r>
              <a:rPr sz="2800" spc="-5" smtClean="0">
                <a:latin typeface="Arial" panose="020B0604020202020204"/>
                <a:cs typeface="Arial" panose="020B0604020202020204"/>
              </a:rPr>
              <a:t>Princeto</a:t>
            </a:r>
            <a:r>
              <a:rPr lang="en-US" sz="2800" spc="-5" smtClean="0">
                <a:latin typeface="Arial" panose="020B0604020202020204"/>
                <a:cs typeface="Arial" panose="020B0604020202020204"/>
              </a:rPr>
              <a:t>n</a:t>
            </a:r>
            <a:r>
              <a:rPr sz="2800" spc="-5" smtClean="0">
                <a:latin typeface="Arial" panose="020B0604020202020204"/>
                <a:cs typeface="Arial" panose="020B0604020202020204"/>
              </a:rPr>
              <a:t> 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University,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with </a:t>
            </a:r>
            <a:r>
              <a:rPr sz="2800" dirty="0">
                <a:latin typeface="Arial" panose="020B0604020202020204"/>
                <a:cs typeface="Arial" panose="020B0604020202020204"/>
              </a:rPr>
              <a:t>help from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colleague  Nicholas</a:t>
            </a:r>
            <a:r>
              <a:rPr sz="28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Burke.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01000" y="1865782"/>
            <a:ext cx="2897124" cy="3046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45116" y="5643168"/>
            <a:ext cx="1169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SOURCE:  </a:t>
            </a:r>
            <a:r>
              <a:rPr sz="1800" dirty="0">
                <a:latin typeface="Arial" panose="020B0604020202020204"/>
                <a:cs typeface="Arial" panose="020B0604020202020204"/>
              </a:rPr>
              <a:t>IN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T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ER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N</a:t>
            </a:r>
            <a:r>
              <a:rPr sz="1800" dirty="0">
                <a:latin typeface="Arial" panose="020B0604020202020204"/>
                <a:cs typeface="Arial" panose="020B0604020202020204"/>
              </a:rPr>
              <a:t>ET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822" y="771270"/>
            <a:ext cx="2196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PRINCIPLE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69822" y="1504183"/>
            <a:ext cx="9257665" cy="391795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2538095">
              <a:lnSpc>
                <a:spcPct val="100000"/>
              </a:lnSpc>
              <a:spcBef>
                <a:spcPts val="166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Uses </a:t>
            </a:r>
            <a:r>
              <a:rPr sz="2400" dirty="0">
                <a:latin typeface="Arial" panose="020B0604020202020204"/>
                <a:cs typeface="Arial" panose="020B0604020202020204"/>
              </a:rPr>
              <a:t>two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principles </a:t>
            </a:r>
            <a:r>
              <a:rPr sz="2400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Electrostatics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9085" marR="483870" indent="-28702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Corona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Discharge </a:t>
            </a:r>
            <a:r>
              <a:rPr sz="2400" dirty="0">
                <a:latin typeface="Arial" panose="020B0604020202020204"/>
                <a:cs typeface="Arial" panose="020B0604020202020204"/>
              </a:rPr>
              <a:t>:-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Discharging action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sharp points, </a:t>
            </a:r>
            <a:r>
              <a:rPr sz="2400" dirty="0">
                <a:latin typeface="Arial" panose="020B0604020202020204"/>
                <a:cs typeface="Arial" panose="020B0604020202020204"/>
              </a:rPr>
              <a:t>i.e.,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electric discharge </a:t>
            </a:r>
            <a:r>
              <a:rPr sz="2400" dirty="0">
                <a:latin typeface="Arial" panose="020B0604020202020204"/>
                <a:cs typeface="Arial" panose="020B0604020202020204"/>
              </a:rPr>
              <a:t>takes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place in air or gases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readily, </a:t>
            </a:r>
            <a:r>
              <a:rPr sz="2400" dirty="0">
                <a:latin typeface="Arial" panose="020B0604020202020204"/>
                <a:cs typeface="Arial" panose="020B0604020202020204"/>
              </a:rPr>
              <a:t>at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pointed  conductors.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9085" marR="5080" indent="-287020">
              <a:lnSpc>
                <a:spcPct val="120000"/>
              </a:lnSpc>
              <a:spcBef>
                <a:spcPts val="1005"/>
              </a:spcBef>
              <a:buClr>
                <a:srgbClr val="B71E42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If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charged conductor </a:t>
            </a:r>
            <a:r>
              <a:rPr sz="2400" dirty="0">
                <a:latin typeface="Arial" panose="020B0604020202020204"/>
                <a:cs typeface="Arial" panose="020B0604020202020204"/>
              </a:rPr>
              <a:t>is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brought </a:t>
            </a:r>
            <a:r>
              <a:rPr sz="2400" dirty="0">
                <a:latin typeface="Arial" panose="020B0604020202020204"/>
                <a:cs typeface="Arial" panose="020B0604020202020204"/>
              </a:rPr>
              <a:t>in 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internal contact with </a:t>
            </a:r>
            <a:r>
              <a:rPr sz="2400" dirty="0">
                <a:latin typeface="Arial" panose="020B0604020202020204"/>
                <a:cs typeface="Arial" panose="020B0604020202020204"/>
              </a:rPr>
              <a:t>a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hollow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conductor,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all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its charge </a:t>
            </a:r>
            <a:r>
              <a:rPr sz="2400" dirty="0">
                <a:latin typeface="Arial" panose="020B0604020202020204"/>
                <a:cs typeface="Arial" panose="020B0604020202020204"/>
              </a:rPr>
              <a:t>transfers 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 surface </a:t>
            </a:r>
            <a:r>
              <a:rPr sz="2400" dirty="0">
                <a:latin typeface="Arial" panose="020B0604020202020204"/>
                <a:cs typeface="Arial" panose="020B0604020202020204"/>
              </a:rPr>
              <a:t>of the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hollow conductor and scatters uniformly over </a:t>
            </a:r>
            <a:r>
              <a:rPr sz="2400" dirty="0">
                <a:latin typeface="Arial" panose="020B0604020202020204"/>
                <a:cs typeface="Arial" panose="020B0604020202020204"/>
              </a:rPr>
              <a:t>it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no </a:t>
            </a:r>
            <a:r>
              <a:rPr sz="2400" dirty="0">
                <a:latin typeface="Arial" panose="020B0604020202020204"/>
                <a:cs typeface="Arial" panose="020B0604020202020204"/>
              </a:rPr>
              <a:t>matter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how high  the potential </a:t>
            </a:r>
            <a:r>
              <a:rPr sz="2400" dirty="0">
                <a:latin typeface="Arial" panose="020B0604020202020204"/>
                <a:cs typeface="Arial" panose="020B0604020202020204"/>
              </a:rPr>
              <a:t>of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latter </a:t>
            </a:r>
            <a:r>
              <a:rPr sz="2400" dirty="0">
                <a:latin typeface="Arial" panose="020B0604020202020204"/>
                <a:cs typeface="Arial" panose="020B0604020202020204"/>
              </a:rPr>
              <a:t>may be.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69680" y="18288"/>
            <a:ext cx="1935479" cy="14096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250" y="776427"/>
            <a:ext cx="33039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CONSTRUCTION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493519" y="1738883"/>
            <a:ext cx="181356" cy="2194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3519" y="2083307"/>
            <a:ext cx="181356" cy="21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3519" y="2522220"/>
            <a:ext cx="181356" cy="2194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3519" y="2903220"/>
            <a:ext cx="181356" cy="2194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3519" y="3441191"/>
            <a:ext cx="181356" cy="217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93519" y="3854196"/>
            <a:ext cx="181356" cy="2194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93519" y="4245864"/>
            <a:ext cx="181356" cy="217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93519" y="4636008"/>
            <a:ext cx="181356" cy="21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93519" y="5103876"/>
            <a:ext cx="181356" cy="2194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31722" y="1552702"/>
            <a:ext cx="7125970" cy="379285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9230" indent="-138430">
              <a:lnSpc>
                <a:spcPct val="100000"/>
              </a:lnSpc>
              <a:spcBef>
                <a:spcPts val="1200"/>
              </a:spcBef>
              <a:buClr>
                <a:srgbClr val="B71E42"/>
              </a:buClr>
              <a:buSzPct val="89000"/>
              <a:buChar char="•"/>
              <a:tabLst>
                <a:tab pos="189230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spc="-3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7" baseline="2000" dirty="0">
                <a:latin typeface="Arial" panose="020B0604020202020204"/>
                <a:cs typeface="Arial" panose="020B0604020202020204"/>
              </a:rPr>
              <a:t>Hollow metal sphere</a:t>
            </a:r>
            <a:endParaRPr sz="2400" baseline="2000">
              <a:latin typeface="Arial" panose="020B0604020202020204"/>
              <a:cs typeface="Arial" panose="020B0604020202020204"/>
            </a:endParaRPr>
          </a:p>
          <a:p>
            <a:pPr marL="189230" indent="-138430">
              <a:lnSpc>
                <a:spcPct val="100000"/>
              </a:lnSpc>
              <a:spcBef>
                <a:spcPts val="1100"/>
              </a:spcBef>
              <a:buClr>
                <a:srgbClr val="B71E42"/>
              </a:buClr>
              <a:buSzPct val="89000"/>
              <a:buChar char="•"/>
              <a:tabLst>
                <a:tab pos="189230" algn="l"/>
              </a:tabLst>
            </a:pPr>
            <a:r>
              <a:rPr sz="2700" spc="-7" baseline="17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700" spc="-494" baseline="17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Upper electrode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89230" indent="-138430">
              <a:lnSpc>
                <a:spcPct val="100000"/>
              </a:lnSpc>
              <a:spcBef>
                <a:spcPts val="1155"/>
              </a:spcBef>
              <a:buClr>
                <a:srgbClr val="B71E42"/>
              </a:buClr>
              <a:buSzPct val="89000"/>
              <a:buChar char="•"/>
              <a:tabLst>
                <a:tab pos="189230" algn="l"/>
              </a:tabLst>
            </a:pPr>
            <a:r>
              <a:rPr sz="2700" spc="-7" baseline="1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700" spc="-494" baseline="1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Upper roller (metal)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89230" indent="-138430">
              <a:lnSpc>
                <a:spcPct val="100000"/>
              </a:lnSpc>
              <a:spcBef>
                <a:spcPts val="1140"/>
              </a:spcBef>
              <a:buClr>
                <a:srgbClr val="B71E42"/>
              </a:buClr>
              <a:buSzPct val="89000"/>
              <a:buChar char="•"/>
              <a:tabLst>
                <a:tab pos="189230" algn="l"/>
              </a:tabLst>
            </a:pPr>
            <a:r>
              <a:rPr sz="2700" spc="-7" baseline="2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Side of the belt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with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positive</a:t>
            </a:r>
            <a:r>
              <a:rPr sz="1600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charges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89230" indent="-138430">
              <a:lnSpc>
                <a:spcPct val="100000"/>
              </a:lnSpc>
              <a:spcBef>
                <a:spcPts val="1140"/>
              </a:spcBef>
              <a:buClr>
                <a:srgbClr val="B71E42"/>
              </a:buClr>
              <a:buSzPct val="89000"/>
              <a:buChar char="•"/>
              <a:tabLst>
                <a:tab pos="189230" algn="l"/>
              </a:tabLst>
            </a:pPr>
            <a:r>
              <a:rPr sz="2700" spc="-7" baseline="-8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Opposite side of the belt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with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negative</a:t>
            </a:r>
            <a:r>
              <a:rPr sz="16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charges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89230" indent="-138430">
              <a:lnSpc>
                <a:spcPct val="100000"/>
              </a:lnSpc>
              <a:spcBef>
                <a:spcPts val="1155"/>
              </a:spcBef>
              <a:buClr>
                <a:srgbClr val="B71E42"/>
              </a:buClr>
              <a:buSzPct val="89000"/>
              <a:buChar char="•"/>
              <a:tabLst>
                <a:tab pos="189230" algn="l"/>
              </a:tabLst>
            </a:pPr>
            <a:r>
              <a:rPr sz="2700" spc="-7" baseline="-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</a:t>
            </a:r>
            <a:r>
              <a:rPr sz="2700" spc="-472" baseline="-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Lower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roller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89230" indent="-138430">
              <a:lnSpc>
                <a:spcPct val="100000"/>
              </a:lnSpc>
              <a:spcBef>
                <a:spcPts val="1140"/>
              </a:spcBef>
              <a:buClr>
                <a:srgbClr val="B71E42"/>
              </a:buClr>
              <a:buSzPct val="89000"/>
              <a:buChar char="•"/>
              <a:tabLst>
                <a:tab pos="189230" algn="l"/>
              </a:tabLst>
            </a:pPr>
            <a:r>
              <a:rPr sz="2700" spc="-7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7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Lower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electrode</a:t>
            </a:r>
            <a:r>
              <a:rPr sz="1600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(ground)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89230" indent="-138430">
              <a:lnSpc>
                <a:spcPct val="100000"/>
              </a:lnSpc>
              <a:spcBef>
                <a:spcPts val="1140"/>
              </a:spcBef>
              <a:buClr>
                <a:srgbClr val="B71E42"/>
              </a:buClr>
              <a:buSzPct val="89000"/>
              <a:buChar char="•"/>
              <a:tabLst>
                <a:tab pos="189230" algn="l"/>
              </a:tabLst>
            </a:pPr>
            <a:r>
              <a:rPr sz="2700" spc="-7" baseline="8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Spherical device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with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negative charges, used to discharge the main</a:t>
            </a:r>
            <a:r>
              <a:rPr sz="16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sphere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89230" indent="-138430">
              <a:lnSpc>
                <a:spcPct val="100000"/>
              </a:lnSpc>
              <a:spcBef>
                <a:spcPts val="1150"/>
              </a:spcBef>
              <a:buClr>
                <a:srgbClr val="B71E42"/>
              </a:buClr>
              <a:buSzPct val="89000"/>
              <a:buChar char="•"/>
              <a:tabLst>
                <a:tab pos="189230" algn="l"/>
              </a:tabLst>
            </a:pPr>
            <a:r>
              <a:rPr sz="2700" spc="-7" baseline="-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Spark produced by the difference of</a:t>
            </a:r>
            <a:r>
              <a:rPr sz="16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potentials.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93519" y="1171955"/>
            <a:ext cx="10593705" cy="4996180"/>
            <a:chOff x="1493519" y="1171955"/>
            <a:chExt cx="10593705" cy="4996180"/>
          </a:xfrm>
        </p:grpSpPr>
        <p:sp>
          <p:nvSpPr>
            <p:cNvPr id="14" name="object 14"/>
            <p:cNvSpPr/>
            <p:nvPr/>
          </p:nvSpPr>
          <p:spPr>
            <a:xfrm>
              <a:off x="6723887" y="1171955"/>
              <a:ext cx="5362956" cy="49956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93519" y="5550408"/>
              <a:ext cx="181356" cy="2194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344422" y="5490464"/>
            <a:ext cx="3571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indent="-173355">
              <a:lnSpc>
                <a:spcPct val="100000"/>
              </a:lnSpc>
              <a:spcBef>
                <a:spcPts val="95"/>
              </a:spcBef>
              <a:buClr>
                <a:srgbClr val="B71E42"/>
              </a:buClr>
              <a:buSzPct val="200000"/>
              <a:buChar char="•"/>
              <a:tabLst>
                <a:tab pos="210820" algn="l"/>
              </a:tabLst>
            </a:pPr>
            <a:r>
              <a:rPr sz="1200" baseline="38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Motor which rotates the lower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roller.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3050" y="5645911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9822" y="1431163"/>
            <a:ext cx="9409430" cy="486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4925" indent="0" algn="just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None/>
              <a:tabLst>
                <a:tab pos="299720" algn="l"/>
              </a:tabLst>
            </a:pPr>
            <a:r>
              <a:rPr sz="1500" dirty="0">
                <a:latin typeface="Arial" panose="020B0604020202020204"/>
                <a:cs typeface="Arial" panose="020B0604020202020204"/>
              </a:rPr>
              <a:t>The generator uses a plastic pulley at the lower end of the machine, attached to an electric motor. A rubber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065" marR="34925" indent="0" algn="just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None/>
              <a:tabLst>
                <a:tab pos="299720" algn="l"/>
              </a:tabLst>
            </a:pPr>
            <a:r>
              <a:rPr sz="1500" dirty="0">
                <a:latin typeface="Arial" panose="020B0604020202020204"/>
                <a:cs typeface="Arial" panose="020B0604020202020204"/>
              </a:rPr>
              <a:t>belt passes over the pulley. As the pulley turns, rubbing occurs; the pulley acquires negative charges while the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065" marR="34925" indent="0" algn="just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None/>
              <a:tabLst>
                <a:tab pos="299720" algn="l"/>
              </a:tabLst>
            </a:pPr>
            <a:r>
              <a:rPr sz="1500" dirty="0">
                <a:latin typeface="Arial" panose="020B0604020202020204"/>
                <a:cs typeface="Arial" panose="020B0604020202020204"/>
              </a:rPr>
              <a:t>inside surface of the rubber belt (in the vicinity of the plastic pulley) acquires an equal amount of positive</a:t>
            </a:r>
            <a:r>
              <a:rPr lang="en-US" sz="1500" dirty="0"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latin typeface="Arial" panose="020B0604020202020204"/>
                <a:cs typeface="Arial" panose="020B0604020202020204"/>
              </a:rPr>
              <a:t>charge. The outsid surface of the rubber belt acquires an equal amount of negative charge by induction. An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065" marR="34925" indent="0" algn="just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None/>
              <a:tabLst>
                <a:tab pos="299720" algn="l"/>
              </a:tabLst>
            </a:pPr>
            <a:r>
              <a:rPr sz="1500" dirty="0">
                <a:latin typeface="Arial" panose="020B0604020202020204"/>
                <a:cs typeface="Arial" panose="020B0604020202020204"/>
              </a:rPr>
              <a:t>electrode, in the form of a comb or brush, is provided to drain away these negative charges from the outside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065" marR="34925" indent="0" algn="just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None/>
              <a:tabLst>
                <a:tab pos="299720" algn="l"/>
              </a:tabLst>
            </a:pPr>
            <a:r>
              <a:rPr sz="1500" dirty="0">
                <a:latin typeface="Arial" panose="020B0604020202020204"/>
                <a:cs typeface="Arial" panose="020B0604020202020204"/>
              </a:rPr>
              <a:t>surface of the rubber belt to the "ground." A similar comb (electrode) is provided at the upper end where it will provider a path for positive charges t</a:t>
            </a:r>
            <a:r>
              <a:rPr lang="en-US" sz="1500" dirty="0">
                <a:latin typeface="Arial" panose="020B0604020202020204"/>
                <a:cs typeface="Arial" panose="020B0604020202020204"/>
              </a:rPr>
              <a:t>o </a:t>
            </a:r>
            <a:r>
              <a:rPr sz="1500" dirty="0">
                <a:latin typeface="Arial" panose="020B0604020202020204"/>
                <a:cs typeface="Arial" panose="020B0604020202020204"/>
              </a:rPr>
              <a:t>be taken to the collector dome. The plastic pulley retains the negative charges that it acquired. 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065" marR="34925" indent="0" algn="just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None/>
              <a:tabLst>
                <a:tab pos="299720" algn="l"/>
              </a:tabLst>
            </a:pPr>
            <a:r>
              <a:rPr sz="1500" dirty="0">
                <a:latin typeface="Arial" panose="020B0604020202020204"/>
                <a:cs typeface="Arial" panose="020B0604020202020204"/>
              </a:rPr>
              <a:t>Positive charges stay on the inside surface of the belt and travel upwards as the belt moves up. At the top, it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065" marR="34925" indent="0" algn="just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None/>
              <a:tabLst>
                <a:tab pos="299720" algn="l"/>
              </a:tabLst>
            </a:pPr>
            <a:r>
              <a:rPr sz="1500" dirty="0">
                <a:latin typeface="Arial" panose="020B0604020202020204"/>
                <a:cs typeface="Arial" panose="020B0604020202020204"/>
              </a:rPr>
              <a:t>runs over a metallic pulley (aluminum) which picks up these positive charges and retains them. Free electrons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065" marR="34925" indent="0" algn="just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None/>
              <a:tabLst>
                <a:tab pos="299720" algn="l"/>
              </a:tabLst>
            </a:pPr>
            <a:r>
              <a:rPr sz="1500" dirty="0">
                <a:latin typeface="Arial" panose="020B0604020202020204"/>
                <a:cs typeface="Arial" panose="020B0604020202020204"/>
              </a:rPr>
              <a:t>from the metallic pulley flow on the electron-deficient belt and are carried down to the plastic pulley. As the belt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065" marR="34925" indent="0" algn="just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None/>
              <a:tabLst>
                <a:tab pos="299720" algn="l"/>
              </a:tabLst>
            </a:pPr>
            <a:r>
              <a:rPr sz="1500" dirty="0">
                <a:latin typeface="Arial" panose="020B0604020202020204"/>
                <a:cs typeface="Arial" panose="020B0604020202020204"/>
              </a:rPr>
              <a:t>keeps running, more charges are deposited on both pulleys, resulting in heavy buildup of charges on each.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065" marR="34925" indent="0" algn="just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None/>
              <a:tabLst>
                <a:tab pos="299720" algn="l"/>
              </a:tabLst>
            </a:pPr>
            <a:r>
              <a:rPr sz="1500" dirty="0">
                <a:latin typeface="Arial" panose="020B0604020202020204"/>
                <a:cs typeface="Arial" panose="020B0604020202020204"/>
              </a:rPr>
              <a:t>Soon this buildup reaches ionization intensity in the vicinity of the two comb assemblies and a large number of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065" marR="34925" indent="0" algn="just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None/>
              <a:tabLst>
                <a:tab pos="299720" algn="l"/>
              </a:tabLst>
            </a:pPr>
            <a:r>
              <a:rPr sz="1500" dirty="0">
                <a:latin typeface="Arial" panose="020B0604020202020204"/>
                <a:cs typeface="Arial" panose="020B0604020202020204"/>
              </a:rPr>
              <a:t>positive and negative charges are generated. The positive charges are transferred to the collector dome by the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065" marR="34925" indent="0" algn="just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None/>
              <a:tabLst>
                <a:tab pos="299720" algn="l"/>
              </a:tabLst>
            </a:pPr>
            <a:r>
              <a:rPr sz="1500" dirty="0">
                <a:latin typeface="Arial" panose="020B0604020202020204"/>
                <a:cs typeface="Arial" panose="020B0604020202020204"/>
              </a:rPr>
              <a:t>upper comb and the negative charges are drained to the ground by the lower comb. The belt plays an important</a:t>
            </a:r>
            <a:r>
              <a:rPr lang="en-US" sz="1500" dirty="0"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latin typeface="Arial" panose="020B0604020202020204"/>
                <a:cs typeface="Arial" panose="020B0604020202020204"/>
              </a:rPr>
              <a:t>role in transporting negative charges from upper to lower comb and positive charges (on other half of the belt)</a:t>
            </a:r>
            <a:r>
              <a:rPr lang="en-US" sz="1500" dirty="0"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latin typeface="Arial" panose="020B0604020202020204"/>
                <a:cs typeface="Arial" panose="020B0604020202020204"/>
              </a:rPr>
              <a:t>from lower to upper comb. </a:t>
            </a:r>
            <a:endParaRPr sz="15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3250" y="776427"/>
            <a:ext cx="20389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WORKING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869680" y="18288"/>
            <a:ext cx="1935479" cy="14096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7855"/>
            <a:ext cx="10972800" cy="5508625"/>
          </a:xfrm>
        </p:spPr>
        <p:txBody>
          <a:bodyPr/>
          <a:p>
            <a:pPr marL="0" indent="0">
              <a:buNone/>
            </a:pPr>
            <a:r>
              <a:rPr lang="en-US"/>
              <a:t>Once on the metallic collector dome, the positive charges spread out due to electrostatic repulsion and</a:t>
            </a:r>
            <a:endParaRPr lang="en-US"/>
          </a:p>
          <a:p>
            <a:pPr marL="0" indent="0">
              <a:buNone/>
            </a:pPr>
            <a:r>
              <a:rPr lang="en-US"/>
              <a:t>become uniformly distributed because of the dome's spherical shape. The buildup of positive charge on the</a:t>
            </a:r>
            <a:endParaRPr lang="en-US"/>
          </a:p>
          <a:p>
            <a:pPr marL="0" indent="0">
              <a:buNone/>
            </a:pPr>
            <a:r>
              <a:rPr lang="en-US"/>
              <a:t>dome continues until ionization intensity is reached. This is the equilibrium state and limits the quantity of</a:t>
            </a:r>
            <a:endParaRPr lang="en-US"/>
          </a:p>
          <a:p>
            <a:pPr marL="0" indent="0">
              <a:buNone/>
            </a:pPr>
            <a:r>
              <a:rPr lang="en-US"/>
              <a:t>charge that the generator can place on its dome. It is measured in volts. Once this limit is reached, the air between dome and lower housing gets ionized and a discharge with sparka.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4127</Words>
  <Application>WPS Presentation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Microsoft YaHei</vt:lpstr>
      <vt:lpstr>Arial Unicode MS</vt:lpstr>
      <vt:lpstr>Calibri</vt:lpstr>
      <vt:lpstr>Default Design</vt:lpstr>
      <vt:lpstr>Lecture no 04</vt:lpstr>
      <vt:lpstr>PowerPoint 演示文稿</vt:lpstr>
      <vt:lpstr>OUTLINE</vt:lpstr>
      <vt:lpstr>INTRODUCTION</vt:lpstr>
      <vt:lpstr>INVENTION</vt:lpstr>
      <vt:lpstr>PRINCIPLE</vt:lpstr>
      <vt:lpstr>CONSTRUCTION</vt:lpstr>
      <vt:lpstr>WORKING</vt:lpstr>
      <vt:lpstr>PowerPoint 演示文稿</vt:lpstr>
      <vt:lpstr>APPLICATIONS </vt:lpstr>
      <vt:lpstr>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 04</dc:title>
  <dc:creator>Faisal Tufail</dc:creator>
  <cp:lastModifiedBy>LENOVO</cp:lastModifiedBy>
  <cp:revision>8</cp:revision>
  <dcterms:created xsi:type="dcterms:W3CDTF">2020-11-16T07:24:00Z</dcterms:created>
  <dcterms:modified xsi:type="dcterms:W3CDTF">2021-11-05T10:22:20Z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2019-05-11T03:00:00Z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2020-11-15T03:00:00Z</vt:filetime>
  </property>
  <property fmtid="{D5CDD505-2E9C-101B-9397-08002B2CF9AE}" pid="5" name="ICV">
    <vt:lpwstr>F757A151AF8B4521B916C75E251ABEB1</vt:lpwstr>
  </property>
  <property fmtid="{D5CDD505-2E9C-101B-9397-08002B2CF9AE}" pid="6" name="KSOProductBuildVer">
    <vt:lpwstr>1033-11.2.0.10351</vt:lpwstr>
  </property>
</Properties>
</file>