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9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4" r:id="rId27"/>
    <p:sldId id="285" r:id="rId28"/>
    <p:sldId id="286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297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633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10550" y="282575"/>
            <a:ext cx="642620" cy="1600200"/>
          </a:xfrm>
          <a:custGeom>
            <a:avLst/>
            <a:gdLst/>
            <a:ahLst/>
            <a:cxnLst/>
            <a:rect l="l" t="t" r="r" b="b"/>
            <a:pathLst>
              <a:path w="642620" h="1600200">
                <a:moveTo>
                  <a:pt x="642099" y="0"/>
                </a:moveTo>
                <a:lnTo>
                  <a:pt x="0" y="0"/>
                </a:lnTo>
                <a:lnTo>
                  <a:pt x="0" y="1600200"/>
                </a:lnTo>
                <a:lnTo>
                  <a:pt x="642099" y="1600200"/>
                </a:lnTo>
                <a:lnTo>
                  <a:pt x="642099" y="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633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633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02501" y="228600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2057400" y="0"/>
                </a:moveTo>
                <a:lnTo>
                  <a:pt x="0" y="0"/>
                </a:lnTo>
                <a:lnTo>
                  <a:pt x="0" y="2039112"/>
                </a:lnTo>
                <a:lnTo>
                  <a:pt x="2057400" y="2039112"/>
                </a:lnTo>
                <a:lnTo>
                  <a:pt x="205740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624451" y="2377439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2057400" y="0"/>
                </a:moveTo>
                <a:lnTo>
                  <a:pt x="0" y="0"/>
                </a:lnTo>
                <a:lnTo>
                  <a:pt x="0" y="2039112"/>
                </a:lnTo>
                <a:lnTo>
                  <a:pt x="2057400" y="2039112"/>
                </a:lnTo>
                <a:lnTo>
                  <a:pt x="2057400" y="0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10550" y="282575"/>
            <a:ext cx="642620" cy="1600200"/>
          </a:xfrm>
          <a:custGeom>
            <a:avLst/>
            <a:gdLst/>
            <a:ahLst/>
            <a:cxnLst/>
            <a:rect l="l" t="t" r="r" b="b"/>
            <a:pathLst>
              <a:path w="642620" h="1600200">
                <a:moveTo>
                  <a:pt x="642099" y="0"/>
                </a:moveTo>
                <a:lnTo>
                  <a:pt x="0" y="0"/>
                </a:lnTo>
                <a:lnTo>
                  <a:pt x="0" y="1600200"/>
                </a:lnTo>
                <a:lnTo>
                  <a:pt x="642099" y="1600200"/>
                </a:lnTo>
                <a:lnTo>
                  <a:pt x="642099" y="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2994" y="1087882"/>
            <a:ext cx="593801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633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32275" y="2205050"/>
            <a:ext cx="4059554" cy="246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jpeg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jpeg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2190" y="144017"/>
            <a:ext cx="8046009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>
                <a:latin typeface="Arial" panose="020B0604020202020204"/>
                <a:cs typeface="Arial" panose="020B0604020202020204"/>
              </a:rPr>
              <a:t>Applied Physics</a:t>
            </a:r>
            <a:br>
              <a:rPr lang="en-US" sz="5400" dirty="0">
                <a:latin typeface="Arial" panose="020B0604020202020204"/>
                <a:cs typeface="Arial" panose="020B0604020202020204"/>
              </a:rPr>
            </a:br>
            <a:r>
              <a:rPr lang="en-US" sz="5400" dirty="0"/>
              <a:t>Lecture no 02</a:t>
            </a:r>
            <a:br>
              <a:rPr lang="en-US" sz="5400" dirty="0"/>
            </a:br>
            <a:r>
              <a:rPr lang="en-US" sz="5400" dirty="0"/>
              <a:t>Instructor: </a:t>
            </a:r>
            <a:r>
              <a:rPr lang="en-US" sz="5400" dirty="0" err="1"/>
              <a:t>Maiza</a:t>
            </a:r>
            <a:r>
              <a:rPr lang="en-US" sz="5400" dirty="0"/>
              <a:t> </a:t>
            </a:r>
            <a:r>
              <a:rPr lang="en-US" sz="5400" dirty="0" err="1"/>
              <a:t>Zanib</a:t>
            </a:r>
            <a:endParaRPr sz="5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190" y="2649831"/>
            <a:ext cx="8274610" cy="2317942"/>
          </a:xfrm>
          <a:prstGeom prst="rect">
            <a:avLst/>
          </a:prstGeom>
        </p:spPr>
        <p:txBody>
          <a:bodyPr vert="horz" wrap="square" lIns="0" tIns="382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15"/>
              </a:spcBef>
            </a:pPr>
            <a:r>
              <a:rPr lang="en-US" sz="4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Topic: </a:t>
            </a:r>
            <a:r>
              <a:rPr sz="4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Electric Forces </a:t>
            </a:r>
            <a:r>
              <a:rPr lang="en-US" sz="4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&amp; electric field with</a:t>
            </a:r>
            <a:r>
              <a:rPr sz="4400" spc="-1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related problems.</a:t>
            </a:r>
            <a:endParaRPr sz="44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12700" marR="4927600">
              <a:lnSpc>
                <a:spcPts val="2600"/>
              </a:lnSpc>
              <a:spcBef>
                <a:spcPts val="1905"/>
              </a:spcBef>
            </a:pP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4607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Charging </a:t>
            </a:r>
            <a:r>
              <a:rPr sz="3600" spc="-5" dirty="0"/>
              <a:t>by</a:t>
            </a:r>
            <a:r>
              <a:rPr sz="3600" spc="-335" dirty="0"/>
              <a:t> </a:t>
            </a:r>
            <a:r>
              <a:rPr sz="3600" dirty="0"/>
              <a:t>Contact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7392" y="1919681"/>
            <a:ext cx="7254240" cy="43745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951865" indent="-228600">
              <a:lnSpc>
                <a:spcPts val="2690"/>
              </a:lnSpc>
              <a:spcBef>
                <a:spcPts val="745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Both </a:t>
            </a:r>
            <a:r>
              <a:rPr sz="2800" dirty="0">
                <a:latin typeface="Arial" panose="020B0604020202020204"/>
                <a:cs typeface="Arial" panose="020B0604020202020204"/>
              </a:rPr>
              <a:t>insulators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2800" dirty="0">
                <a:latin typeface="Arial" panose="020B0604020202020204"/>
                <a:cs typeface="Arial" panose="020B0604020202020204"/>
              </a:rPr>
              <a:t>conductors can</a:t>
            </a:r>
            <a:r>
              <a:rPr sz="28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be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charged by</a:t>
            </a:r>
            <a:r>
              <a:rPr sz="2800" dirty="0">
                <a:latin typeface="Arial" panose="020B0604020202020204"/>
                <a:cs typeface="Arial" panose="020B0604020202020204"/>
              </a:rPr>
              <a:t> contact.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 marR="511810" lvl="1" indent="-228600">
              <a:lnSpc>
                <a:spcPts val="25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Rubbing two materials together results in</a:t>
            </a:r>
            <a:r>
              <a:rPr sz="2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a  transfer of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electrons.</a:t>
            </a:r>
            <a:endParaRPr sz="2600" dirty="0">
              <a:latin typeface="Arial" panose="020B0604020202020204"/>
              <a:cs typeface="Arial" panose="020B0604020202020204"/>
            </a:endParaRPr>
          </a:p>
          <a:p>
            <a:pPr marL="469900" marR="511810" lvl="1" indent="-228600">
              <a:lnSpc>
                <a:spcPts val="25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endParaRPr sz="2600">
              <a:latin typeface="Arial" panose="020B0604020202020204"/>
              <a:cs typeface="Arial" panose="020B0604020202020204"/>
            </a:endParaRPr>
          </a:p>
          <a:p>
            <a:pPr marL="469900" marR="289560" lvl="1" indent="-228600">
              <a:lnSpc>
                <a:spcPts val="2500"/>
              </a:lnSpc>
              <a:spcBef>
                <a:spcPts val="595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When charging metal, the charge may</a:t>
            </a:r>
            <a:r>
              <a:rPr sz="2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move  through your body into the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ground.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97865" marR="78740" lvl="2" indent="-228600">
              <a:lnSpc>
                <a:spcPct val="80000"/>
              </a:lnSpc>
              <a:spcBef>
                <a:spcPts val="615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69850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The metal and your body are conductors,</a:t>
            </a:r>
            <a:r>
              <a:rPr sz="2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so  the charge moves through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them.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97865" marR="5080" lvl="2" indent="-228600">
              <a:lnSpc>
                <a:spcPct val="80000"/>
              </a:lnSpc>
              <a:spcBef>
                <a:spcPts val="60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698500" algn="l"/>
              </a:tabLst>
            </a:pPr>
            <a:r>
              <a:rPr sz="2600" spc="-80" dirty="0">
                <a:latin typeface="Arial" panose="020B0604020202020204"/>
                <a:cs typeface="Arial" panose="020B0604020202020204"/>
              </a:rPr>
              <a:t>You </a:t>
            </a:r>
            <a:r>
              <a:rPr sz="2600" dirty="0">
                <a:latin typeface="Arial" panose="020B0604020202020204"/>
                <a:cs typeface="Arial" panose="020B0604020202020204"/>
              </a:rPr>
              <a:t>must hold the conductor with an  insulating material, such as rubber gloves,</a:t>
            </a:r>
            <a:r>
              <a:rPr sz="26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to  keep the charge on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metal.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4887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Charging </a:t>
            </a:r>
            <a:r>
              <a:rPr sz="3600" spc="-5" dirty="0"/>
              <a:t>by</a:t>
            </a:r>
            <a:r>
              <a:rPr sz="3600" spc="-295" dirty="0"/>
              <a:t> </a:t>
            </a:r>
            <a:r>
              <a:rPr sz="3600" spc="-5" dirty="0"/>
              <a:t>Induction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9416" y="1776729"/>
            <a:ext cx="4407535" cy="4547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A charged </a:t>
            </a:r>
            <a:r>
              <a:rPr sz="2800" dirty="0">
                <a:latin typeface="Arial" panose="020B0604020202020204"/>
                <a:cs typeface="Arial" panose="020B0604020202020204"/>
              </a:rPr>
              <a:t>rod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800" dirty="0">
                <a:latin typeface="Arial" panose="020B0604020202020204"/>
                <a:cs typeface="Arial" panose="020B0604020202020204"/>
              </a:rPr>
              <a:t>held</a:t>
            </a:r>
            <a:r>
              <a:rPr sz="28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near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 metal </a:t>
            </a:r>
            <a:r>
              <a:rPr sz="2800" dirty="0">
                <a:latin typeface="Arial" panose="020B0604020202020204"/>
                <a:cs typeface="Arial" panose="020B0604020202020204"/>
              </a:rPr>
              <a:t>sphere.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Why do  the charges in the metal  </a:t>
            </a:r>
            <a:r>
              <a:rPr sz="2800" dirty="0">
                <a:latin typeface="Arial" panose="020B0604020202020204"/>
                <a:cs typeface="Arial" panose="020B0604020202020204"/>
              </a:rPr>
              <a:t>arrange themselves as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shown?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41300" marR="105410" indent="-228600">
              <a:lnSpc>
                <a:spcPct val="100000"/>
              </a:lnSpc>
              <a:spcBef>
                <a:spcPts val="201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The metal </a:t>
            </a:r>
            <a:r>
              <a:rPr sz="2800" dirty="0">
                <a:latin typeface="Arial" panose="020B0604020202020204"/>
                <a:cs typeface="Arial" panose="020B0604020202020204"/>
              </a:rPr>
              <a:t>sphere is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connected to the </a:t>
            </a:r>
            <a:r>
              <a:rPr sz="2800" dirty="0">
                <a:latin typeface="Arial" panose="020B0604020202020204"/>
                <a:cs typeface="Arial" panose="020B0604020202020204"/>
              </a:rPr>
              <a:t>ground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with a 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conductor.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Why</a:t>
            </a:r>
            <a:r>
              <a:rPr sz="28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did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some of the </a:t>
            </a:r>
            <a:r>
              <a:rPr sz="2800" dirty="0">
                <a:latin typeface="Arial" panose="020B0604020202020204"/>
                <a:cs typeface="Arial" panose="020B0604020202020204"/>
              </a:rPr>
              <a:t>electrons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move 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off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8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sphere?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255" y="1752829"/>
            <a:ext cx="3285337" cy="183155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6682" y="4191579"/>
            <a:ext cx="3066235" cy="1308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713" y="505205"/>
            <a:ext cx="4862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Charging </a:t>
            </a:r>
            <a:r>
              <a:rPr sz="3600" spc="-5" dirty="0"/>
              <a:t>by</a:t>
            </a:r>
            <a:r>
              <a:rPr sz="3600" spc="-295" dirty="0"/>
              <a:t> </a:t>
            </a:r>
            <a:r>
              <a:rPr sz="3600" spc="-5" dirty="0"/>
              <a:t>Induction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624329"/>
            <a:ext cx="4425315" cy="412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The conductor connecting  the </a:t>
            </a:r>
            <a:r>
              <a:rPr sz="2800" dirty="0">
                <a:latin typeface="Arial" panose="020B0604020202020204"/>
                <a:cs typeface="Arial" panose="020B0604020202020204"/>
              </a:rPr>
              <a:t>sphere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to ground is  removed. What </a:t>
            </a:r>
            <a:r>
              <a:rPr sz="2800" dirty="0">
                <a:latin typeface="Arial" panose="020B0604020202020204"/>
                <a:cs typeface="Arial" panose="020B0604020202020204"/>
              </a:rPr>
              <a:t>type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of net  charge does the </a:t>
            </a:r>
            <a:r>
              <a:rPr sz="2800" dirty="0">
                <a:latin typeface="Arial" panose="020B0604020202020204"/>
                <a:cs typeface="Arial" panose="020B0604020202020204"/>
              </a:rPr>
              <a:t>sphere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now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possess?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41300" marR="82550" indent="-228600">
              <a:lnSpc>
                <a:spcPct val="100000"/>
              </a:lnSpc>
              <a:spcBef>
                <a:spcPts val="201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800" dirty="0">
                <a:latin typeface="Arial" panose="020B0604020202020204"/>
                <a:cs typeface="Arial" panose="020B0604020202020204"/>
              </a:rPr>
              <a:t>negatively charged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rod is removed. Why do  the charges move into the  </a:t>
            </a:r>
            <a:r>
              <a:rPr sz="2800" dirty="0">
                <a:latin typeface="Arial" panose="020B0604020202020204"/>
                <a:cs typeface="Arial" panose="020B0604020202020204"/>
              </a:rPr>
              <a:t>positions</a:t>
            </a:r>
            <a:r>
              <a:rPr sz="2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shown?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00600" y="1600072"/>
            <a:ext cx="3657600" cy="20876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10797" y="3953097"/>
            <a:ext cx="1988969" cy="1698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13" y="505205"/>
            <a:ext cx="3847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Surface</a:t>
            </a:r>
            <a:r>
              <a:rPr sz="3600" spc="-320" dirty="0"/>
              <a:t> </a:t>
            </a:r>
            <a:r>
              <a:rPr sz="3600" dirty="0"/>
              <a:t>Charges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40" y="1282953"/>
            <a:ext cx="5986145" cy="43891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427990" indent="-228600">
              <a:lnSpc>
                <a:spcPct val="70000"/>
              </a:lnSpc>
              <a:spcBef>
                <a:spcPts val="104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Why does a charged balloon stick</a:t>
            </a:r>
            <a:r>
              <a:rPr sz="2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to  the</a:t>
            </a:r>
            <a:r>
              <a:rPr sz="26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wall?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ts val="2650"/>
              </a:lnSpc>
              <a:spcBef>
                <a:spcPts val="106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A positive surface charge is induced</a:t>
            </a:r>
            <a:r>
              <a:rPr sz="2600" spc="-229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on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41300" marR="732155">
              <a:lnSpc>
                <a:spcPct val="70000"/>
              </a:lnSpc>
              <a:spcBef>
                <a:spcPts val="465"/>
              </a:spcBef>
            </a:pPr>
            <a:r>
              <a:rPr sz="2600" dirty="0">
                <a:latin typeface="Arial" panose="020B0604020202020204"/>
                <a:cs typeface="Arial" panose="020B0604020202020204"/>
              </a:rPr>
              <a:t>the wall by the</a:t>
            </a:r>
            <a:r>
              <a:rPr sz="2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negatively-charged  balloon.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69900" marR="494030" lvl="1" indent="-228600">
              <a:lnSpc>
                <a:spcPct val="7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Electrons shift within atoms due</a:t>
            </a:r>
            <a:r>
              <a:rPr sz="26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to  attraction or</a:t>
            </a:r>
            <a:r>
              <a:rPr sz="2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repulsion.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69900" marR="598170" lvl="1" indent="-228600">
              <a:lnSpc>
                <a:spcPct val="7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The insulator does not have a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net  charge.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065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The diagram shows the opposite</a:t>
            </a:r>
            <a:r>
              <a:rPr sz="2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case.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41300" marR="172085" indent="-228600">
              <a:lnSpc>
                <a:spcPct val="70000"/>
              </a:lnSpc>
              <a:spcBef>
                <a:spcPts val="200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Why can a charged comb pick up</a:t>
            </a:r>
            <a:r>
              <a:rPr sz="26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little  </a:t>
            </a:r>
            <a:r>
              <a:rPr sz="2600" dirty="0">
                <a:latin typeface="Arial" panose="020B0604020202020204"/>
                <a:cs typeface="Arial" panose="020B0604020202020204"/>
              </a:rPr>
              <a:t>pieces of</a:t>
            </a:r>
            <a:r>
              <a:rPr sz="2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paper?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08929" y="2286466"/>
            <a:ext cx="2444123" cy="29044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575" y="228600"/>
            <a:ext cx="4235450" cy="4188460"/>
          </a:xfrm>
          <a:prstGeom prst="rect">
            <a:avLst/>
          </a:prstGeom>
          <a:solidFill>
            <a:srgbClr val="663366"/>
          </a:solidFill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ts val="5915"/>
              </a:lnSpc>
            </a:pPr>
            <a:r>
              <a:rPr sz="5400" b="1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</a:t>
            </a:r>
            <a:endParaRPr sz="5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24451" y="228600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2057400" y="0"/>
                </a:moveTo>
                <a:lnTo>
                  <a:pt x="0" y="0"/>
                </a:lnTo>
                <a:lnTo>
                  <a:pt x="0" y="2039112"/>
                </a:lnTo>
                <a:lnTo>
                  <a:pt x="2057400" y="2039112"/>
                </a:lnTo>
                <a:lnTo>
                  <a:pt x="2057400" y="0"/>
                </a:lnTo>
                <a:close/>
              </a:path>
            </a:pathLst>
          </a:custGeom>
          <a:solidFill>
            <a:srgbClr val="A2A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02501" y="2377439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2057400" y="0"/>
                </a:moveTo>
                <a:lnTo>
                  <a:pt x="0" y="0"/>
                </a:lnTo>
                <a:lnTo>
                  <a:pt x="0" y="2039112"/>
                </a:lnTo>
                <a:lnTo>
                  <a:pt x="2057400" y="2039112"/>
                </a:lnTo>
                <a:lnTo>
                  <a:pt x="2057400" y="0"/>
                </a:lnTo>
                <a:close/>
              </a:path>
            </a:pathLst>
          </a:custGeom>
          <a:solidFill>
            <a:srgbClr val="330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1289" y="4643373"/>
            <a:ext cx="46850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663366"/>
                </a:solidFill>
                <a:latin typeface="Arial" panose="020B0604020202020204"/>
                <a:cs typeface="Arial" panose="020B0604020202020204"/>
              </a:rPr>
              <a:t>16.2 Electric</a:t>
            </a:r>
            <a:r>
              <a:rPr sz="4400" spc="-95" dirty="0">
                <a:solidFill>
                  <a:srgbClr val="66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dirty="0">
                <a:solidFill>
                  <a:srgbClr val="663366"/>
                </a:solidFill>
                <a:latin typeface="Arial" panose="020B0604020202020204"/>
                <a:cs typeface="Arial" panose="020B0604020202020204"/>
              </a:rPr>
              <a:t>Force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13" y="203708"/>
            <a:ext cx="29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2994" y="1011682"/>
            <a:ext cx="3937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do you</a:t>
            </a:r>
            <a:r>
              <a:rPr spc="-65" dirty="0"/>
              <a:t> </a:t>
            </a:r>
            <a:r>
              <a:rPr spc="-5" dirty="0"/>
              <a:t>think?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2072462"/>
            <a:ext cx="7922895" cy="36753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770"/>
              </a:spcBef>
              <a:buClr>
                <a:srgbClr val="663366"/>
              </a:buClr>
              <a:buSzPct val="75000"/>
              <a:buFont typeface="Times New Roman" panose="02020603050405020304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Electric </a:t>
            </a:r>
            <a:r>
              <a:rPr sz="2800" dirty="0">
                <a:latin typeface="Arial" panose="020B0604020202020204"/>
                <a:cs typeface="Arial" panose="020B0604020202020204"/>
              </a:rPr>
              <a:t>forces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2800" dirty="0">
                <a:latin typeface="Arial" panose="020B0604020202020204"/>
                <a:cs typeface="Arial" panose="020B0604020202020204"/>
              </a:rPr>
              <a:t>gravitational forces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are </a:t>
            </a:r>
            <a:r>
              <a:rPr sz="2800" dirty="0">
                <a:latin typeface="Arial" panose="020B0604020202020204"/>
                <a:cs typeface="Arial" panose="020B0604020202020204"/>
              </a:rPr>
              <a:t>both  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field </a:t>
            </a:r>
            <a:r>
              <a:rPr sz="2800" dirty="0">
                <a:latin typeface="Arial" panose="020B0604020202020204"/>
                <a:cs typeface="Arial" panose="020B0604020202020204"/>
              </a:rPr>
              <a:t>forces. 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Two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charged </a:t>
            </a:r>
            <a:r>
              <a:rPr sz="2800" dirty="0">
                <a:latin typeface="Arial" panose="020B0604020202020204"/>
                <a:cs typeface="Arial" panose="020B0604020202020204"/>
              </a:rPr>
              <a:t>particles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would </a:t>
            </a:r>
            <a:r>
              <a:rPr sz="2800" dirty="0">
                <a:latin typeface="Arial" panose="020B0604020202020204"/>
                <a:cs typeface="Arial" panose="020B0604020202020204"/>
              </a:rPr>
              <a:t>feel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the 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effects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of both fields. Imagine two </a:t>
            </a:r>
            <a:r>
              <a:rPr sz="2800" dirty="0">
                <a:latin typeface="Arial" panose="020B0604020202020204"/>
                <a:cs typeface="Arial" panose="020B0604020202020204"/>
              </a:rPr>
              <a:t>electrons  attracting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each </a:t>
            </a:r>
            <a:r>
              <a:rPr sz="2800" dirty="0">
                <a:latin typeface="Arial" panose="020B0604020202020204"/>
                <a:cs typeface="Arial" panose="020B0604020202020204"/>
              </a:rPr>
              <a:t>other due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to the </a:t>
            </a:r>
            <a:r>
              <a:rPr sz="2800" dirty="0">
                <a:latin typeface="Arial" panose="020B0604020202020204"/>
                <a:cs typeface="Arial" panose="020B0604020202020204"/>
              </a:rPr>
              <a:t>gravitational  force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and repelling each </a:t>
            </a:r>
            <a:r>
              <a:rPr sz="2800" dirty="0">
                <a:latin typeface="Arial" panose="020B0604020202020204"/>
                <a:cs typeface="Arial" panose="020B0604020202020204"/>
              </a:rPr>
              <a:t>other due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to the  </a:t>
            </a:r>
            <a:r>
              <a:rPr sz="2800" dirty="0">
                <a:latin typeface="Arial" panose="020B0604020202020204"/>
                <a:cs typeface="Arial" panose="020B0604020202020204"/>
              </a:rPr>
              <a:t>electrostatic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force.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ts val="3090"/>
              </a:lnSpc>
              <a:buClr>
                <a:srgbClr val="B86FB8"/>
              </a:buClr>
              <a:buSzPct val="75000"/>
              <a:buFont typeface="Times New Roman" panose="02020603050405020304"/>
              <a:buChar char="•"/>
              <a:tabLst>
                <a:tab pos="469265" algn="l"/>
                <a:tab pos="46990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Which force is</a:t>
            </a:r>
            <a:r>
              <a:rPr sz="2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greater?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98500" marR="361950" lvl="2" indent="-229235">
              <a:lnSpc>
                <a:spcPct val="80000"/>
              </a:lnSpc>
              <a:spcBef>
                <a:spcPts val="610"/>
              </a:spcBef>
              <a:buClr>
                <a:srgbClr val="663366"/>
              </a:buClr>
              <a:buSzPct val="75000"/>
              <a:buFont typeface="Times New Roman" panose="02020603050405020304"/>
              <a:buChar char="•"/>
              <a:tabLst>
                <a:tab pos="698500" algn="l"/>
                <a:tab pos="699135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Is one slightly greater or much greater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than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the  </a:t>
            </a:r>
            <a:r>
              <a:rPr sz="2600" spc="-25" dirty="0">
                <a:latin typeface="Arial" panose="020B0604020202020204"/>
                <a:cs typeface="Arial" panose="020B0604020202020204"/>
              </a:rPr>
              <a:t>other, </a:t>
            </a:r>
            <a:r>
              <a:rPr sz="2600" dirty="0">
                <a:latin typeface="Arial" panose="020B0604020202020204"/>
                <a:cs typeface="Arial" panose="020B0604020202020204"/>
              </a:rPr>
              <a:t>or are they about the</a:t>
            </a:r>
            <a:r>
              <a:rPr sz="26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same?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98500" lvl="2" indent="-229235">
              <a:lnSpc>
                <a:spcPts val="3100"/>
              </a:lnSpc>
              <a:buClr>
                <a:srgbClr val="663366"/>
              </a:buClr>
              <a:buSzPct val="75000"/>
              <a:buFont typeface="Times New Roman" panose="02020603050405020304"/>
              <a:buChar char="•"/>
              <a:tabLst>
                <a:tab pos="698500" algn="l"/>
                <a:tab pos="699135" algn="l"/>
              </a:tabLst>
            </a:pP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3100" y="990600"/>
            <a:ext cx="546100" cy="914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13" y="20828"/>
            <a:ext cx="34912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b="1" baseline="-22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spc="-10" dirty="0"/>
              <a:t>Coulomb’s</a:t>
            </a:r>
            <a:r>
              <a:rPr sz="3600" spc="-655" dirty="0"/>
              <a:t> </a:t>
            </a:r>
            <a:r>
              <a:rPr sz="3600" spc="-5" dirty="0"/>
              <a:t>Law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938529"/>
            <a:ext cx="7364730" cy="316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800" dirty="0">
                <a:latin typeface="Arial" panose="020B0604020202020204"/>
                <a:cs typeface="Arial" panose="020B0604020202020204"/>
              </a:rPr>
              <a:t>force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between two </a:t>
            </a:r>
            <a:r>
              <a:rPr sz="2800" dirty="0">
                <a:latin typeface="Arial" panose="020B0604020202020204"/>
                <a:cs typeface="Arial" panose="020B0604020202020204"/>
              </a:rPr>
              <a:t>charged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particles  </a:t>
            </a:r>
            <a:r>
              <a:rPr sz="2800" dirty="0">
                <a:latin typeface="Arial" panose="020B0604020202020204"/>
                <a:cs typeface="Arial" panose="020B0604020202020204"/>
              </a:rPr>
              <a:t>depends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on </a:t>
            </a:r>
            <a:r>
              <a:rPr sz="2800" dirty="0">
                <a:latin typeface="Arial" panose="020B0604020202020204"/>
                <a:cs typeface="Arial" panose="020B0604020202020204"/>
              </a:rPr>
              <a:t>the amount of charge and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on </a:t>
            </a:r>
            <a:r>
              <a:rPr sz="2800" dirty="0">
                <a:latin typeface="Arial" panose="020B0604020202020204"/>
                <a:cs typeface="Arial" panose="020B0604020202020204"/>
              </a:rPr>
              <a:t>the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distance between</a:t>
            </a:r>
            <a:r>
              <a:rPr sz="2800" dirty="0">
                <a:latin typeface="Arial" panose="020B0604020202020204"/>
                <a:cs typeface="Arial" panose="020B0604020202020204"/>
              </a:rPr>
              <a:t> them.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 marR="59563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Force has a </a:t>
            </a:r>
            <a:r>
              <a:rPr sz="2800" dirty="0">
                <a:latin typeface="Arial" panose="020B0604020202020204"/>
                <a:cs typeface="Arial" panose="020B0604020202020204"/>
              </a:rPr>
              <a:t>direct relationship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with </a:t>
            </a:r>
            <a:r>
              <a:rPr sz="2800" dirty="0">
                <a:latin typeface="Arial" panose="020B0604020202020204"/>
                <a:cs typeface="Arial" panose="020B0604020202020204"/>
              </a:rPr>
              <a:t>both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charges.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 marR="456565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Force has an </a:t>
            </a:r>
            <a:r>
              <a:rPr sz="2800" dirty="0">
                <a:latin typeface="Arial" panose="020B0604020202020204"/>
                <a:cs typeface="Arial" panose="020B0604020202020204"/>
              </a:rPr>
              <a:t>inverse square relationship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with </a:t>
            </a:r>
            <a:r>
              <a:rPr sz="2800" dirty="0">
                <a:latin typeface="Arial" panose="020B0604020202020204"/>
                <a:cs typeface="Arial" panose="020B0604020202020204"/>
              </a:rPr>
              <a:t>distance.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245736"/>
            <a:ext cx="9143999" cy="26122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0175"/>
            <a:ext cx="8159750" cy="3178810"/>
            <a:chOff x="0" y="282575"/>
            <a:chExt cx="8159750" cy="3178810"/>
          </a:xfrm>
        </p:grpSpPr>
        <p:sp>
          <p:nvSpPr>
            <p:cNvPr id="3" name="object 3"/>
            <p:cNvSpPr/>
            <p:nvPr/>
          </p:nvSpPr>
          <p:spPr>
            <a:xfrm>
              <a:off x="8068182" y="282575"/>
              <a:ext cx="91440" cy="1600200"/>
            </a:xfrm>
            <a:custGeom>
              <a:avLst/>
              <a:gdLst/>
              <a:ahLst/>
              <a:cxnLst/>
              <a:rect l="l" t="t" r="r" b="b"/>
              <a:pathLst>
                <a:path w="91440" h="1600200">
                  <a:moveTo>
                    <a:pt x="9144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91440" y="160020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143000"/>
              <a:ext cx="8077200" cy="231787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3558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spc="-10" dirty="0"/>
              <a:t>Coulomb’s</a:t>
            </a:r>
            <a:r>
              <a:rPr sz="3600" spc="-330" dirty="0"/>
              <a:t> </a:t>
            </a:r>
            <a:r>
              <a:rPr sz="3600" spc="-5" dirty="0"/>
              <a:t>Law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9619" y="4546980"/>
            <a:ext cx="390144" cy="434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6592" y="3605860"/>
            <a:ext cx="7853045" cy="248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" marR="55880" indent="-228600">
              <a:lnSpc>
                <a:spcPct val="100000"/>
              </a:lnSpc>
              <a:spcBef>
                <a:spcPts val="95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921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Use the known </a:t>
            </a:r>
            <a:r>
              <a:rPr sz="2800" dirty="0">
                <a:latin typeface="Arial" panose="020B0604020202020204"/>
                <a:cs typeface="Arial" panose="020B0604020202020204"/>
              </a:rPr>
              <a:t>units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for 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q, </a:t>
            </a:r>
            <a:r>
              <a:rPr sz="2800" i="1" spc="-75" dirty="0">
                <a:latin typeface="Arial" panose="020B0604020202020204"/>
                <a:cs typeface="Arial" panose="020B0604020202020204"/>
              </a:rPr>
              <a:t>r,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F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to determine  the units of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k</a:t>
            </a:r>
            <a:r>
              <a:rPr sz="2775" i="1" baseline="-21000" dirty="0">
                <a:latin typeface="Arial" panose="020B0604020202020204"/>
                <a:cs typeface="Arial" panose="020B0604020202020204"/>
              </a:rPr>
              <a:t>c</a:t>
            </a:r>
            <a:r>
              <a:rPr sz="2800" dirty="0"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5207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520700" algn="l"/>
                <a:tab pos="2306955" algn="l"/>
              </a:tabLst>
            </a:pPr>
            <a:r>
              <a:rPr sz="2800" i="1" spc="5" dirty="0">
                <a:latin typeface="Arial" panose="020B0604020202020204"/>
                <a:cs typeface="Arial" panose="020B0604020202020204"/>
              </a:rPr>
              <a:t>k</a:t>
            </a:r>
            <a:r>
              <a:rPr sz="2775" i="1" spc="7" baseline="-21000" dirty="0">
                <a:latin typeface="Arial" panose="020B0604020202020204"/>
                <a:cs typeface="Arial" panose="020B0604020202020204"/>
              </a:rPr>
              <a:t>c</a:t>
            </a:r>
            <a:r>
              <a:rPr sz="2775" i="1" spc="367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=</a:t>
            </a:r>
            <a:r>
              <a:rPr sz="280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8.99	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10</a:t>
            </a:r>
            <a:r>
              <a:rPr sz="2775" spc="7" baseline="26000" dirty="0">
                <a:latin typeface="Arial" panose="020B0604020202020204"/>
                <a:cs typeface="Arial" panose="020B0604020202020204"/>
              </a:rPr>
              <a:t>9</a:t>
            </a:r>
            <a:r>
              <a:rPr sz="2775" spc="277" baseline="2600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N•m</a:t>
            </a:r>
            <a:r>
              <a:rPr sz="2775" spc="-7" baseline="26000" dirty="0">
                <a:latin typeface="Arial" panose="020B0604020202020204"/>
                <a:cs typeface="Arial" panose="020B0604020202020204"/>
              </a:rPr>
              <a:t>2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/C</a:t>
            </a:r>
            <a:r>
              <a:rPr sz="2775" spc="-7" baseline="26000" dirty="0">
                <a:latin typeface="Arial" panose="020B0604020202020204"/>
                <a:cs typeface="Arial" panose="020B0604020202020204"/>
              </a:rPr>
              <a:t>2</a:t>
            </a:r>
            <a:endParaRPr sz="2775" baseline="26000">
              <a:latin typeface="Arial" panose="020B0604020202020204"/>
              <a:cs typeface="Arial" panose="020B0604020202020204"/>
            </a:endParaRPr>
          </a:p>
          <a:p>
            <a:pPr marL="292100" marR="725170" indent="-228600">
              <a:lnSpc>
                <a:spcPct val="100000"/>
              </a:lnSpc>
              <a:spcBef>
                <a:spcPts val="201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921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The distance 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(</a:t>
            </a:r>
            <a:r>
              <a:rPr sz="2800" i="1" spc="5" dirty="0">
                <a:latin typeface="Arial" panose="020B0604020202020204"/>
                <a:cs typeface="Arial" panose="020B0604020202020204"/>
              </a:rPr>
              <a:t>r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) </a:t>
            </a:r>
            <a:r>
              <a:rPr sz="2800" dirty="0">
                <a:latin typeface="Arial" panose="020B0604020202020204"/>
                <a:cs typeface="Arial" panose="020B0604020202020204"/>
              </a:rPr>
              <a:t>is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measured </a:t>
            </a:r>
            <a:r>
              <a:rPr sz="2800" dirty="0">
                <a:latin typeface="Arial" panose="020B0604020202020204"/>
                <a:cs typeface="Arial" panose="020B0604020202020204"/>
              </a:rPr>
              <a:t>from center to  center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for </a:t>
            </a:r>
            <a:r>
              <a:rPr sz="2800" dirty="0">
                <a:latin typeface="Arial" panose="020B0604020202020204"/>
                <a:cs typeface="Arial" panose="020B0604020202020204"/>
              </a:rPr>
              <a:t>spherical charge</a:t>
            </a:r>
            <a:r>
              <a:rPr sz="2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distributions.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325577"/>
            <a:ext cx="6192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15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Classroom Practice</a:t>
            </a:r>
            <a:r>
              <a:rPr sz="3600" spc="-660" dirty="0"/>
              <a:t> </a:t>
            </a:r>
            <a:r>
              <a:rPr sz="3600" dirty="0"/>
              <a:t>Problem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67610" y="2260726"/>
            <a:ext cx="417575" cy="466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0540" y="1424685"/>
            <a:ext cx="7769859" cy="21291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66700" marR="30480" indent="-228600">
              <a:lnSpc>
                <a:spcPct val="90000"/>
              </a:lnSpc>
              <a:spcBef>
                <a:spcPts val="46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66700" algn="l"/>
                <a:tab pos="2273935" algn="l"/>
              </a:tabLst>
            </a:pPr>
            <a:r>
              <a:rPr sz="3000" spc="-5" dirty="0">
                <a:latin typeface="Arial" panose="020B0604020202020204"/>
                <a:cs typeface="Arial" panose="020B0604020202020204"/>
              </a:rPr>
              <a:t>The electron and proton in a hydrogen </a:t>
            </a:r>
            <a:r>
              <a:rPr sz="3000" dirty="0">
                <a:latin typeface="Arial" panose="020B0604020202020204"/>
                <a:cs typeface="Arial" panose="020B0604020202020204"/>
              </a:rPr>
              <a:t>atom 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are separated, on </a:t>
            </a:r>
            <a:r>
              <a:rPr sz="30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average, a </a:t>
            </a:r>
            <a:r>
              <a:rPr sz="3000" dirty="0">
                <a:latin typeface="Arial" panose="020B0604020202020204"/>
                <a:cs typeface="Arial" panose="020B0604020202020204"/>
              </a:rPr>
              <a:t>distance</a:t>
            </a:r>
            <a:r>
              <a:rPr sz="3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3000" dirty="0">
                <a:latin typeface="Arial" panose="020B0604020202020204"/>
                <a:cs typeface="Arial" panose="020B0604020202020204"/>
              </a:rPr>
              <a:t>of 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about</a:t>
            </a:r>
            <a:r>
              <a:rPr sz="3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3000" dirty="0">
                <a:latin typeface="Arial" panose="020B0604020202020204"/>
                <a:cs typeface="Arial" panose="020B0604020202020204"/>
              </a:rPr>
              <a:t>5.3	</a:t>
            </a:r>
            <a:r>
              <a:rPr sz="3000" spc="-30" dirty="0">
                <a:latin typeface="Arial" panose="020B0604020202020204"/>
                <a:cs typeface="Arial" panose="020B0604020202020204"/>
              </a:rPr>
              <a:t>10</a:t>
            </a:r>
            <a:r>
              <a:rPr sz="3000" spc="-44" baseline="25000" dirty="0">
                <a:latin typeface="Arial" panose="020B0604020202020204"/>
                <a:cs typeface="Arial" panose="020B0604020202020204"/>
              </a:rPr>
              <a:t>-11 </a:t>
            </a:r>
            <a:r>
              <a:rPr sz="3000" dirty="0">
                <a:latin typeface="Arial" panose="020B0604020202020204"/>
                <a:cs typeface="Arial" panose="020B0604020202020204"/>
              </a:rPr>
              <a:t>m. Find the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magnitude </a:t>
            </a:r>
            <a:r>
              <a:rPr sz="3000" dirty="0">
                <a:latin typeface="Arial" panose="020B0604020202020204"/>
                <a:cs typeface="Arial" panose="020B0604020202020204"/>
              </a:rPr>
              <a:t>of 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both </a:t>
            </a:r>
            <a:r>
              <a:rPr sz="3000" dirty="0">
                <a:latin typeface="Arial" panose="020B0604020202020204"/>
                <a:cs typeface="Arial" panose="020B0604020202020204"/>
              </a:rPr>
              <a:t>the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gravitational force and </a:t>
            </a:r>
            <a:r>
              <a:rPr sz="3000" dirty="0">
                <a:latin typeface="Arial" panose="020B0604020202020204"/>
                <a:cs typeface="Arial" panose="020B0604020202020204"/>
              </a:rPr>
              <a:t>the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electric  force acting between</a:t>
            </a:r>
            <a:r>
              <a:rPr sz="3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them.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8775" y="3529555"/>
            <a:ext cx="2921635" cy="202120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35"/>
              </a:spcBef>
            </a:pPr>
            <a:r>
              <a:rPr sz="3000" spc="-5" dirty="0">
                <a:latin typeface="Arial" panose="020B0604020202020204"/>
                <a:cs typeface="Arial" panose="020B0604020202020204"/>
              </a:rPr>
              <a:t>q</a:t>
            </a:r>
            <a:r>
              <a:rPr sz="3000" spc="-7" baseline="-21000" dirty="0">
                <a:latin typeface="Arial" panose="020B0604020202020204"/>
                <a:cs typeface="Arial" panose="020B0604020202020204"/>
              </a:rPr>
              <a:t>e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= -1.60 </a:t>
            </a:r>
            <a:r>
              <a:rPr sz="3000" dirty="0">
                <a:latin typeface="Arial" panose="020B0604020202020204"/>
                <a:cs typeface="Arial" panose="020B0604020202020204"/>
              </a:rPr>
              <a:t>x</a:t>
            </a:r>
            <a:r>
              <a:rPr sz="3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3000" dirty="0">
                <a:latin typeface="Arial" panose="020B0604020202020204"/>
                <a:cs typeface="Arial" panose="020B0604020202020204"/>
              </a:rPr>
              <a:t>10</a:t>
            </a:r>
            <a:r>
              <a:rPr sz="3000" baseline="25000" dirty="0">
                <a:latin typeface="Arial" panose="020B0604020202020204"/>
                <a:cs typeface="Arial" panose="020B0604020202020204"/>
              </a:rPr>
              <a:t>-19</a:t>
            </a:r>
            <a:endParaRPr sz="3000" baseline="250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ct val="100000"/>
              </a:lnSpc>
              <a:spcBef>
                <a:spcPts val="1630"/>
              </a:spcBef>
            </a:pPr>
            <a:r>
              <a:rPr sz="3000" dirty="0">
                <a:latin typeface="Arial" panose="020B0604020202020204"/>
                <a:cs typeface="Arial" panose="020B0604020202020204"/>
              </a:rPr>
              <a:t>q</a:t>
            </a:r>
            <a:r>
              <a:rPr sz="3000" baseline="-21000" dirty="0">
                <a:latin typeface="Arial" panose="020B0604020202020204"/>
                <a:cs typeface="Arial" panose="020B0604020202020204"/>
              </a:rPr>
              <a:t>p</a:t>
            </a:r>
            <a:r>
              <a:rPr sz="3000" dirty="0">
                <a:latin typeface="Arial" panose="020B0604020202020204"/>
                <a:cs typeface="Arial" panose="020B0604020202020204"/>
              </a:rPr>
              <a:t>=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1.60 </a:t>
            </a:r>
            <a:r>
              <a:rPr sz="3000" dirty="0">
                <a:latin typeface="Arial" panose="020B0604020202020204"/>
                <a:cs typeface="Arial" panose="020B0604020202020204"/>
              </a:rPr>
              <a:t>x</a:t>
            </a:r>
            <a:r>
              <a:rPr sz="30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3000" dirty="0">
                <a:latin typeface="Arial" panose="020B0604020202020204"/>
                <a:cs typeface="Arial" panose="020B0604020202020204"/>
              </a:rPr>
              <a:t>10</a:t>
            </a:r>
            <a:r>
              <a:rPr sz="3000" baseline="25000" dirty="0">
                <a:latin typeface="Arial" panose="020B0604020202020204"/>
                <a:cs typeface="Arial" panose="020B0604020202020204"/>
              </a:rPr>
              <a:t>-19</a:t>
            </a:r>
            <a:endParaRPr sz="3000" baseline="250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ct val="100000"/>
              </a:lnSpc>
              <a:spcBef>
                <a:spcPts val="1645"/>
              </a:spcBef>
            </a:pPr>
            <a:r>
              <a:rPr sz="3000" dirty="0">
                <a:latin typeface="Arial" panose="020B0604020202020204"/>
                <a:cs typeface="Arial" panose="020B0604020202020204"/>
              </a:rPr>
              <a:t>G=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6.673 </a:t>
            </a:r>
            <a:r>
              <a:rPr sz="3000" dirty="0">
                <a:latin typeface="Arial" panose="020B0604020202020204"/>
                <a:cs typeface="Arial" panose="020B0604020202020204"/>
              </a:rPr>
              <a:t>x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10</a:t>
            </a:r>
            <a:r>
              <a:rPr sz="30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3000" spc="-142" baseline="25000" dirty="0">
                <a:latin typeface="Arial" panose="020B0604020202020204"/>
                <a:cs typeface="Arial" panose="020B0604020202020204"/>
              </a:rPr>
              <a:t>-11</a:t>
            </a:r>
            <a:endParaRPr sz="3000" baseline="2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540" y="3529555"/>
            <a:ext cx="3237865" cy="268732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735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66700" algn="l"/>
              </a:tabLst>
            </a:pPr>
            <a:r>
              <a:rPr sz="3000" dirty="0">
                <a:latin typeface="Arial" panose="020B0604020202020204"/>
                <a:cs typeface="Arial" panose="020B0604020202020204"/>
              </a:rPr>
              <a:t>r= 5.3 x</a:t>
            </a:r>
            <a:r>
              <a:rPr sz="3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3000" spc="-60" dirty="0">
                <a:latin typeface="Arial" panose="020B0604020202020204"/>
                <a:cs typeface="Arial" panose="020B0604020202020204"/>
              </a:rPr>
              <a:t>10</a:t>
            </a:r>
            <a:r>
              <a:rPr sz="3000" spc="-89" baseline="25000" dirty="0">
                <a:latin typeface="Arial" panose="020B0604020202020204"/>
                <a:cs typeface="Arial" panose="020B0604020202020204"/>
              </a:rPr>
              <a:t>-11</a:t>
            </a:r>
            <a:endParaRPr sz="3000" baseline="25000">
              <a:latin typeface="Arial" panose="020B0604020202020204"/>
              <a:cs typeface="Arial" panose="020B0604020202020204"/>
            </a:endParaRPr>
          </a:p>
          <a:p>
            <a:pPr marL="266700" indent="-228600">
              <a:lnSpc>
                <a:spcPct val="100000"/>
              </a:lnSpc>
              <a:spcBef>
                <a:spcPts val="163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66700" algn="l"/>
              </a:tabLst>
            </a:pPr>
            <a:r>
              <a:rPr sz="3000" dirty="0">
                <a:latin typeface="Arial" panose="020B0604020202020204"/>
                <a:cs typeface="Arial" panose="020B0604020202020204"/>
              </a:rPr>
              <a:t>k</a:t>
            </a:r>
            <a:r>
              <a:rPr sz="3000" baseline="-21000" dirty="0">
                <a:latin typeface="Arial" panose="020B0604020202020204"/>
                <a:cs typeface="Arial" panose="020B0604020202020204"/>
              </a:rPr>
              <a:t>c</a:t>
            </a:r>
            <a:r>
              <a:rPr sz="3000" dirty="0">
                <a:latin typeface="Arial" panose="020B0604020202020204"/>
                <a:cs typeface="Arial" panose="020B0604020202020204"/>
              </a:rPr>
              <a:t>=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8.99 </a:t>
            </a:r>
            <a:r>
              <a:rPr sz="3000" dirty="0">
                <a:latin typeface="Arial" panose="020B0604020202020204"/>
                <a:cs typeface="Arial" panose="020B0604020202020204"/>
              </a:rPr>
              <a:t>x</a:t>
            </a:r>
            <a:r>
              <a:rPr sz="3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000" dirty="0">
                <a:latin typeface="Arial" panose="020B0604020202020204"/>
                <a:cs typeface="Arial" panose="020B0604020202020204"/>
              </a:rPr>
              <a:t>10</a:t>
            </a:r>
            <a:r>
              <a:rPr sz="3000" baseline="25000" dirty="0">
                <a:latin typeface="Arial" panose="020B0604020202020204"/>
                <a:cs typeface="Arial" panose="020B0604020202020204"/>
              </a:rPr>
              <a:t>9</a:t>
            </a:r>
            <a:endParaRPr sz="3000" baseline="25000">
              <a:latin typeface="Arial" panose="020B0604020202020204"/>
              <a:cs typeface="Arial" panose="020B0604020202020204"/>
            </a:endParaRPr>
          </a:p>
          <a:p>
            <a:pPr marL="266700" indent="-228600">
              <a:lnSpc>
                <a:spcPct val="100000"/>
              </a:lnSpc>
              <a:spcBef>
                <a:spcPts val="1645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66700" algn="l"/>
              </a:tabLst>
            </a:pPr>
            <a:r>
              <a:rPr sz="3000" spc="-5" dirty="0">
                <a:latin typeface="Arial" panose="020B0604020202020204"/>
                <a:cs typeface="Arial" panose="020B0604020202020204"/>
              </a:rPr>
              <a:t>m</a:t>
            </a:r>
            <a:r>
              <a:rPr sz="3000" spc="-7" baseline="-21000" dirty="0">
                <a:latin typeface="Arial" panose="020B0604020202020204"/>
                <a:cs typeface="Arial" panose="020B0604020202020204"/>
              </a:rPr>
              <a:t>e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= 9.109 </a:t>
            </a:r>
            <a:r>
              <a:rPr sz="3000" dirty="0">
                <a:latin typeface="Arial" panose="020B0604020202020204"/>
                <a:cs typeface="Arial" panose="020B0604020202020204"/>
              </a:rPr>
              <a:t>x</a:t>
            </a:r>
            <a:r>
              <a:rPr sz="30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000" dirty="0">
                <a:latin typeface="Arial" panose="020B0604020202020204"/>
                <a:cs typeface="Arial" panose="020B0604020202020204"/>
              </a:rPr>
              <a:t>10</a:t>
            </a:r>
            <a:r>
              <a:rPr sz="3000" baseline="25000" dirty="0">
                <a:latin typeface="Arial" panose="020B0604020202020204"/>
                <a:cs typeface="Arial" panose="020B0604020202020204"/>
              </a:rPr>
              <a:t>-31</a:t>
            </a:r>
            <a:endParaRPr sz="3000" baseline="25000">
              <a:latin typeface="Arial" panose="020B0604020202020204"/>
              <a:cs typeface="Arial" panose="020B0604020202020204"/>
            </a:endParaRPr>
          </a:p>
          <a:p>
            <a:pPr marL="266700" indent="-228600">
              <a:lnSpc>
                <a:spcPct val="100000"/>
              </a:lnSpc>
              <a:spcBef>
                <a:spcPts val="1645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66700" algn="l"/>
              </a:tabLst>
            </a:pPr>
            <a:r>
              <a:rPr sz="3000" spc="-5" dirty="0">
                <a:latin typeface="Arial" panose="020B0604020202020204"/>
                <a:cs typeface="Arial" panose="020B0604020202020204"/>
              </a:rPr>
              <a:t>m</a:t>
            </a:r>
            <a:r>
              <a:rPr sz="3000" spc="-7" baseline="-21000" dirty="0">
                <a:latin typeface="Arial" panose="020B0604020202020204"/>
                <a:cs typeface="Arial" panose="020B0604020202020204"/>
              </a:rPr>
              <a:t>p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= 1.63 </a:t>
            </a:r>
            <a:r>
              <a:rPr sz="3000" dirty="0">
                <a:latin typeface="Arial" panose="020B0604020202020204"/>
                <a:cs typeface="Arial" panose="020B0604020202020204"/>
              </a:rPr>
              <a:t>x</a:t>
            </a:r>
            <a:r>
              <a:rPr sz="30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3000" dirty="0">
                <a:latin typeface="Arial" panose="020B0604020202020204"/>
                <a:cs typeface="Arial" panose="020B0604020202020204"/>
              </a:rPr>
              <a:t>10</a:t>
            </a:r>
            <a:r>
              <a:rPr sz="3000" baseline="25000" dirty="0">
                <a:latin typeface="Arial" panose="020B0604020202020204"/>
                <a:cs typeface="Arial" panose="020B0604020202020204"/>
              </a:rPr>
              <a:t>-27</a:t>
            </a:r>
            <a:endParaRPr sz="3000" baseline="25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401777"/>
            <a:ext cx="6192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24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Classroom Practice</a:t>
            </a:r>
            <a:r>
              <a:rPr sz="3600" spc="-660" dirty="0"/>
              <a:t> </a:t>
            </a:r>
            <a:r>
              <a:rPr sz="3600" dirty="0"/>
              <a:t>Problem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1992" y="5023484"/>
            <a:ext cx="1715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indent="-274320">
              <a:lnSpc>
                <a:spcPct val="100000"/>
              </a:lnSpc>
              <a:spcBef>
                <a:spcPts val="95"/>
              </a:spcBef>
              <a:buClr>
                <a:srgbClr val="666699"/>
              </a:buClr>
              <a:buSzPct val="95000"/>
              <a:buFont typeface="Wingdings" panose="05000000000000000000"/>
              <a:buChar char=""/>
              <a:tabLst>
                <a:tab pos="312420" algn="l"/>
              </a:tabLst>
            </a:pPr>
            <a:r>
              <a:rPr sz="2800" i="1" dirty="0">
                <a:latin typeface="Arial" panose="020B0604020202020204"/>
                <a:cs typeface="Arial" panose="020B0604020202020204"/>
              </a:rPr>
              <a:t>F</a:t>
            </a:r>
            <a:r>
              <a:rPr sz="2775" i="1" baseline="-21000" dirty="0">
                <a:latin typeface="Arial" panose="020B0604020202020204"/>
                <a:cs typeface="Arial" panose="020B0604020202020204"/>
              </a:rPr>
              <a:t>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=</a:t>
            </a:r>
            <a:r>
              <a:rPr sz="2800" spc="-33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-8.2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9307" y="5034660"/>
            <a:ext cx="390144" cy="4343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85339" y="5023484"/>
            <a:ext cx="1040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Arial" panose="020B0604020202020204"/>
                <a:cs typeface="Arial" panose="020B0604020202020204"/>
              </a:rPr>
              <a:t>10</a:t>
            </a:r>
            <a:r>
              <a:rPr sz="2775" spc="7" baseline="26000" dirty="0">
                <a:latin typeface="Arial" panose="020B0604020202020204"/>
                <a:cs typeface="Arial" panose="020B0604020202020204"/>
              </a:rPr>
              <a:t>-8</a:t>
            </a:r>
            <a:r>
              <a:rPr sz="2775" spc="300" baseline="2600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2511" y="2471806"/>
            <a:ext cx="741045" cy="0"/>
          </a:xfrm>
          <a:custGeom>
            <a:avLst/>
            <a:gdLst/>
            <a:ahLst/>
            <a:cxnLst/>
            <a:rect l="l" t="t" r="r" b="b"/>
            <a:pathLst>
              <a:path w="741044">
                <a:moveTo>
                  <a:pt x="0" y="0"/>
                </a:moveTo>
                <a:lnTo>
                  <a:pt x="740535" y="0"/>
                </a:lnTo>
              </a:path>
            </a:pathLst>
          </a:custGeom>
          <a:ln w="207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6802" y="2428922"/>
            <a:ext cx="1358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i="1" spc="20" dirty="0">
                <a:latin typeface="Times New Roman" panose="02020603050405020304"/>
                <a:cs typeface="Times New Roman" panose="02020603050405020304"/>
              </a:rPr>
              <a:t>e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5106" y="2428922"/>
            <a:ext cx="1358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i="1" spc="20" dirty="0">
                <a:latin typeface="Times New Roman" panose="02020603050405020304"/>
                <a:cs typeface="Times New Roman" panose="02020603050405020304"/>
              </a:rPr>
              <a:t>c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018" y="2139874"/>
            <a:ext cx="2331085" cy="53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54075" algn="l"/>
                <a:tab pos="1215390" algn="l"/>
              </a:tabLst>
            </a:pPr>
            <a:r>
              <a:rPr sz="3350" i="1" spc="15" dirty="0">
                <a:latin typeface="Times New Roman" panose="02020603050405020304"/>
                <a:cs typeface="Times New Roman" panose="02020603050405020304"/>
              </a:rPr>
              <a:t>F	</a:t>
            </a:r>
            <a:r>
              <a:rPr sz="3350" i="1" spc="10" dirty="0">
                <a:latin typeface="Times New Roman" panose="02020603050405020304"/>
                <a:cs typeface="Times New Roman" panose="02020603050405020304"/>
              </a:rPr>
              <a:t>k	</a:t>
            </a:r>
            <a:r>
              <a:rPr sz="3350" spc="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35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025" i="1" spc="-52" baseline="350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850" spc="-52" baseline="3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5025" i="1" spc="-52" baseline="350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850" spc="-52" baseline="37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3350" spc="5" dirty="0">
                <a:latin typeface="Times New Roman" panose="02020603050405020304"/>
                <a:cs typeface="Times New Roman" panose="02020603050405020304"/>
              </a:rPr>
              <a:t>)</a:t>
            </a:r>
            <a:endParaRPr sz="3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2369" y="2281383"/>
            <a:ext cx="405765" cy="53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025" i="1" spc="15" baseline="-25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5025" i="1" spc="-877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25" dirty="0">
                <a:latin typeface="Times New Roman" panose="02020603050405020304"/>
                <a:cs typeface="Times New Roman" panose="02020603050405020304"/>
              </a:rPr>
              <a:t>2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44484" y="2150873"/>
            <a:ext cx="1719548" cy="52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71981" y="3709217"/>
            <a:ext cx="3145155" cy="0"/>
          </a:xfrm>
          <a:custGeom>
            <a:avLst/>
            <a:gdLst/>
            <a:ahLst/>
            <a:cxnLst/>
            <a:rect l="l" t="t" r="r" b="b"/>
            <a:pathLst>
              <a:path w="3145154">
                <a:moveTo>
                  <a:pt x="0" y="0"/>
                </a:moveTo>
                <a:lnTo>
                  <a:pt x="3144611" y="0"/>
                </a:lnTo>
              </a:path>
            </a:pathLst>
          </a:custGeom>
          <a:ln w="160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61117" y="3433078"/>
            <a:ext cx="12700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20" dirty="0">
                <a:latin typeface="Times New Roman" panose="02020603050405020304"/>
                <a:cs typeface="Times New Roman" panose="02020603050405020304"/>
              </a:rPr>
              <a:t>9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9758" y="3228462"/>
            <a:ext cx="3193415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42265" algn="l"/>
              </a:tabLst>
            </a:pPr>
            <a:r>
              <a:rPr sz="2650" spc="35" dirty="0">
                <a:latin typeface="Times New Roman" panose="02020603050405020304"/>
                <a:cs typeface="Times New Roman" panose="02020603050405020304"/>
              </a:rPr>
              <a:t>(	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1.6</a:t>
            </a:r>
            <a:r>
              <a:rPr sz="265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10 </a:t>
            </a:r>
            <a:r>
              <a:rPr sz="2325" baseline="43000" dirty="0">
                <a:latin typeface="Times New Roman" panose="02020603050405020304"/>
                <a:cs typeface="Times New Roman" panose="02020603050405020304"/>
              </a:rPr>
              <a:t>19 </a:t>
            </a:r>
            <a:r>
              <a:rPr sz="2650" spc="-30" dirty="0">
                <a:latin typeface="Times New Roman" panose="02020603050405020304"/>
                <a:cs typeface="Times New Roman" panose="02020603050405020304"/>
              </a:rPr>
              <a:t>)(1.6</a:t>
            </a:r>
            <a:r>
              <a:rPr sz="2650" i="1" spc="-3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650" spc="-30" dirty="0">
                <a:latin typeface="Times New Roman" panose="02020603050405020304"/>
                <a:cs typeface="Times New Roman" panose="02020603050405020304"/>
              </a:rPr>
              <a:t>10 </a:t>
            </a:r>
            <a:r>
              <a:rPr sz="2325" baseline="43000" dirty="0">
                <a:latin typeface="Times New Roman" panose="02020603050405020304"/>
                <a:cs typeface="Times New Roman" panose="02020603050405020304"/>
              </a:rPr>
              <a:t>19</a:t>
            </a:r>
            <a:r>
              <a:rPr sz="2325" spc="157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35" dirty="0">
                <a:latin typeface="Times New Roman" panose="02020603050405020304"/>
                <a:cs typeface="Times New Roman" panose="02020603050405020304"/>
              </a:rPr>
              <a:t>)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1773" y="3707232"/>
            <a:ext cx="1637664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50" spc="-15" dirty="0">
                <a:latin typeface="Times New Roman" panose="02020603050405020304"/>
                <a:cs typeface="Times New Roman" panose="02020603050405020304"/>
              </a:rPr>
              <a:t>(5.3</a:t>
            </a:r>
            <a:r>
              <a:rPr sz="2650" i="1" spc="-1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650" spc="-15" dirty="0">
                <a:latin typeface="Times New Roman" panose="02020603050405020304"/>
                <a:cs typeface="Times New Roman" panose="02020603050405020304"/>
              </a:rPr>
              <a:t>10 </a:t>
            </a:r>
            <a:r>
              <a:rPr sz="2325" baseline="43000" dirty="0">
                <a:latin typeface="Times New Roman" panose="02020603050405020304"/>
                <a:cs typeface="Times New Roman" panose="02020603050405020304"/>
              </a:rPr>
              <a:t>11</a:t>
            </a:r>
            <a:r>
              <a:rPr sz="2325" spc="-135" baseline="4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5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325" spc="82" baseline="4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325" baseline="4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105" y="3441764"/>
            <a:ext cx="2153285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683895" algn="l"/>
                <a:tab pos="1998345" algn="l"/>
              </a:tabLst>
            </a:pPr>
            <a:r>
              <a:rPr sz="2650" i="1" spc="-1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325" i="1" spc="-165" baseline="-25000" dirty="0">
                <a:latin typeface="Times New Roman" panose="02020603050405020304"/>
                <a:cs typeface="Times New Roman" panose="02020603050405020304"/>
              </a:rPr>
              <a:t>e	</a:t>
            </a:r>
            <a:r>
              <a:rPr sz="2650" spc="-5" dirty="0">
                <a:latin typeface="Times New Roman" panose="02020603050405020304"/>
                <a:cs typeface="Times New Roman" panose="02020603050405020304"/>
              </a:rPr>
              <a:t>(8.99</a:t>
            </a:r>
            <a:r>
              <a:rPr sz="265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650" spc="-5" dirty="0">
                <a:latin typeface="Times New Roman" panose="02020603050405020304"/>
                <a:cs typeface="Times New Roman" panose="02020603050405020304"/>
              </a:rPr>
              <a:t>10	</a:t>
            </a:r>
            <a:r>
              <a:rPr sz="2650" spc="35" dirty="0">
                <a:latin typeface="Times New Roman" panose="02020603050405020304"/>
                <a:cs typeface="Times New Roman" panose="02020603050405020304"/>
              </a:rPr>
              <a:t>)</a:t>
            </a:r>
            <a:endParaRPr sz="26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08658" y="3230474"/>
            <a:ext cx="3088005" cy="424180"/>
            <a:chOff x="2808658" y="3230474"/>
            <a:chExt cx="3088005" cy="424180"/>
          </a:xfrm>
        </p:grpSpPr>
        <p:sp>
          <p:nvSpPr>
            <p:cNvPr id="19" name="object 19"/>
            <p:cNvSpPr/>
            <p:nvPr/>
          </p:nvSpPr>
          <p:spPr>
            <a:xfrm>
              <a:off x="3906024" y="3230474"/>
              <a:ext cx="1990093" cy="2400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08658" y="3239154"/>
              <a:ext cx="1347310" cy="415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4462421" y="3709230"/>
            <a:ext cx="778564" cy="2400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36088" y="3452457"/>
            <a:ext cx="1347310" cy="415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24600" y="282575"/>
            <a:ext cx="2057400" cy="3527425"/>
            <a:chOff x="6324600" y="282575"/>
            <a:chExt cx="2057400" cy="3527425"/>
          </a:xfrm>
        </p:grpSpPr>
        <p:sp>
          <p:nvSpPr>
            <p:cNvPr id="3" name="object 3"/>
            <p:cNvSpPr/>
            <p:nvPr/>
          </p:nvSpPr>
          <p:spPr>
            <a:xfrm>
              <a:off x="8068182" y="282575"/>
              <a:ext cx="91440" cy="1600200"/>
            </a:xfrm>
            <a:custGeom>
              <a:avLst/>
              <a:gdLst/>
              <a:ahLst/>
              <a:cxnLst/>
              <a:rect l="l" t="t" r="r" b="b"/>
              <a:pathLst>
                <a:path w="91440" h="1600200">
                  <a:moveTo>
                    <a:pt x="9144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91440" y="160020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24600" y="1800225"/>
              <a:ext cx="2057400" cy="200977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684212" y="912812"/>
            <a:ext cx="593725" cy="995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" y="247234"/>
            <a:ext cx="59109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What </a:t>
            </a:r>
            <a:r>
              <a:rPr lang="en-US" spc="-5" dirty="0"/>
              <a:t>is electric </a:t>
            </a:r>
            <a:r>
              <a:rPr lang="en-US" spc="-5" dirty="0" err="1"/>
              <a:t>chargse</a:t>
            </a:r>
            <a:r>
              <a:rPr sz="3600" spc="-5" dirty="0"/>
              <a:t>?</a:t>
            </a:r>
            <a:endParaRPr sz="3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392" y="2006930"/>
            <a:ext cx="5727065" cy="360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Times New Roman" panose="02020603050405020304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In the top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picture,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girl has rubbed </a:t>
            </a:r>
            <a:r>
              <a:rPr sz="2400" dirty="0">
                <a:latin typeface="Arial" panose="020B0604020202020204"/>
                <a:cs typeface="Arial" panose="020B0604020202020204"/>
              </a:rPr>
              <a:t>the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balloon on her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hair,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now there is a  force of attraction between </a:t>
            </a:r>
            <a:r>
              <a:rPr sz="2400" dirty="0">
                <a:latin typeface="Arial" panose="020B0604020202020204"/>
                <a:cs typeface="Arial" panose="020B0604020202020204"/>
              </a:rPr>
              <a:t>them. 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Normally,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 balloon and hair would </a:t>
            </a:r>
            <a:r>
              <a:rPr sz="2400" dirty="0">
                <a:latin typeface="Arial" panose="020B0604020202020204"/>
                <a:cs typeface="Arial" panose="020B0604020202020204"/>
              </a:rPr>
              <a:t>not  attract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each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other.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Times New Roman" panose="02020603050405020304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What happened to each to produce this</a:t>
            </a:r>
            <a:r>
              <a:rPr sz="20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force?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B86FB8"/>
              </a:buClr>
              <a:buFont typeface="Times New Roman" panose="02020603050405020304"/>
              <a:buChar char="•"/>
            </a:pPr>
            <a:endParaRPr sz="1700">
              <a:latin typeface="Arial" panose="020B0604020202020204"/>
              <a:cs typeface="Arial" panose="020B0604020202020204"/>
            </a:endParaRPr>
          </a:p>
          <a:p>
            <a:pPr marL="241300" marR="5080" indent="-228600">
              <a:lnSpc>
                <a:spcPct val="100000"/>
              </a:lnSpc>
              <a:buClr>
                <a:srgbClr val="663366"/>
              </a:buClr>
              <a:buSzPct val="75000"/>
              <a:buFont typeface="Times New Roman" panose="02020603050405020304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In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lower </a:t>
            </a:r>
            <a:r>
              <a:rPr sz="2400" dirty="0">
                <a:latin typeface="Arial" panose="020B0604020202020204"/>
                <a:cs typeface="Arial" panose="020B0604020202020204"/>
              </a:rPr>
              <a:t>picture, the two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balloons</a:t>
            </a:r>
            <a:r>
              <a:rPr sz="2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are  repelling each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other.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ct val="100000"/>
              </a:lnSpc>
              <a:spcBef>
                <a:spcPts val="620"/>
              </a:spcBef>
              <a:buClr>
                <a:srgbClr val="B86FB8"/>
              </a:buClr>
              <a:buSzPct val="75000"/>
              <a:buFont typeface="Times New Roman" panose="02020603050405020304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How was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this </a:t>
            </a:r>
            <a:r>
              <a:rPr sz="2000" dirty="0">
                <a:latin typeface="Arial" panose="020B0604020202020204"/>
                <a:cs typeface="Arial" panose="020B0604020202020204"/>
              </a:rPr>
              <a:t>force of repulsion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produced?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24600" y="3962336"/>
            <a:ext cx="2133600" cy="2090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6233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Classroom Practice</a:t>
            </a:r>
            <a:r>
              <a:rPr sz="3600" spc="-345" dirty="0"/>
              <a:t> </a:t>
            </a:r>
            <a:r>
              <a:rPr sz="3600" dirty="0"/>
              <a:t>Problem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1992" y="4849748"/>
            <a:ext cx="1641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66700" algn="l"/>
              </a:tabLst>
            </a:pPr>
            <a:r>
              <a:rPr sz="3000" i="1" dirty="0">
                <a:latin typeface="Arial" panose="020B0604020202020204"/>
                <a:cs typeface="Arial" panose="020B0604020202020204"/>
              </a:rPr>
              <a:t>F</a:t>
            </a:r>
            <a:r>
              <a:rPr sz="3000" i="1" baseline="-21000" dirty="0">
                <a:latin typeface="Arial" panose="020B0604020202020204"/>
                <a:cs typeface="Arial" panose="020B0604020202020204"/>
              </a:rPr>
              <a:t>g </a:t>
            </a:r>
            <a:r>
              <a:rPr sz="3000" dirty="0">
                <a:latin typeface="Arial" panose="020B0604020202020204"/>
                <a:cs typeface="Arial" panose="020B0604020202020204"/>
              </a:rPr>
              <a:t>=</a:t>
            </a:r>
            <a:r>
              <a:rPr sz="3000" spc="-360" dirty="0">
                <a:latin typeface="Arial" panose="020B0604020202020204"/>
                <a:cs typeface="Arial" panose="020B0604020202020204"/>
              </a:rPr>
              <a:t> </a:t>
            </a:r>
            <a:r>
              <a:rPr sz="3000" spc="-10" dirty="0">
                <a:latin typeface="Arial" panose="020B0604020202020204"/>
                <a:cs typeface="Arial" panose="020B0604020202020204"/>
              </a:rPr>
              <a:t>3.6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2251" y="4860925"/>
            <a:ext cx="417575" cy="466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39619" y="4735448"/>
            <a:ext cx="1210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0" baseline="-17000" dirty="0">
                <a:latin typeface="Arial" panose="020B0604020202020204"/>
                <a:cs typeface="Arial" panose="020B0604020202020204"/>
              </a:rPr>
              <a:t>10</a:t>
            </a:r>
            <a:r>
              <a:rPr sz="2000" dirty="0">
                <a:latin typeface="Arial" panose="020B0604020202020204"/>
                <a:cs typeface="Arial" panose="020B0604020202020204"/>
              </a:rPr>
              <a:t>-47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4500" spc="-7" baseline="-17000" dirty="0">
                <a:latin typeface="Arial" panose="020B0604020202020204"/>
                <a:cs typeface="Arial" panose="020B0604020202020204"/>
              </a:rPr>
              <a:t>N</a:t>
            </a:r>
            <a:endParaRPr sz="4500" baseline="-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1901" y="2690706"/>
            <a:ext cx="968375" cy="0"/>
          </a:xfrm>
          <a:custGeom>
            <a:avLst/>
            <a:gdLst/>
            <a:ahLst/>
            <a:cxnLst/>
            <a:rect l="l" t="t" r="r" b="b"/>
            <a:pathLst>
              <a:path w="968375">
                <a:moveTo>
                  <a:pt x="0" y="0"/>
                </a:moveTo>
                <a:lnTo>
                  <a:pt x="967941" y="0"/>
                </a:lnTo>
              </a:path>
            </a:pathLst>
          </a:custGeom>
          <a:ln w="202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8423" y="2648483"/>
            <a:ext cx="14922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900" i="1" spc="20" dirty="0">
                <a:latin typeface="Times New Roman" panose="02020603050405020304"/>
                <a:cs typeface="Times New Roman" panose="02020603050405020304"/>
              </a:rPr>
              <a:t>g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924" y="2360947"/>
            <a:ext cx="28765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45" dirty="0">
                <a:latin typeface="Times New Roman" panose="02020603050405020304"/>
                <a:cs typeface="Times New Roman" panose="02020603050405020304"/>
              </a:rPr>
              <a:t>F</a:t>
            </a:r>
            <a:endParaRPr sz="3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0264" y="2041356"/>
            <a:ext cx="1360805" cy="641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47675">
              <a:lnSpc>
                <a:spcPts val="2410"/>
              </a:lnSpc>
              <a:spcBef>
                <a:spcPts val="125"/>
              </a:spcBef>
            </a:pPr>
            <a:r>
              <a:rPr sz="3300" i="1" spc="5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300" i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00" i="1" spc="50" dirty="0">
                <a:latin typeface="Times New Roman" panose="02020603050405020304"/>
                <a:cs typeface="Times New Roman" panose="02020603050405020304"/>
              </a:rPr>
              <a:t>m</a:t>
            </a: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ts val="2410"/>
              </a:lnSpc>
              <a:tabLst>
                <a:tab pos="740410" algn="l"/>
                <a:tab pos="1198245" algn="l"/>
              </a:tabLst>
            </a:pPr>
            <a:r>
              <a:rPr sz="4950" i="1" spc="75" baseline="-28000" dirty="0">
                <a:latin typeface="Times New Roman" panose="02020603050405020304"/>
                <a:cs typeface="Times New Roman" panose="02020603050405020304"/>
              </a:rPr>
              <a:t>G	</a:t>
            </a:r>
            <a:r>
              <a:rPr sz="1900" i="1" spc="20" dirty="0">
                <a:latin typeface="Times New Roman" panose="02020603050405020304"/>
                <a:cs typeface="Times New Roman" panose="02020603050405020304"/>
              </a:rPr>
              <a:t>e	p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01829" y="2371947"/>
            <a:ext cx="1691136" cy="516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93543" y="3824824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6679" y="0"/>
                </a:lnTo>
              </a:path>
            </a:pathLst>
          </a:custGeom>
          <a:ln w="172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968876" y="3528298"/>
            <a:ext cx="23558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5" dirty="0">
                <a:latin typeface="Times New Roman" panose="02020603050405020304"/>
                <a:cs typeface="Times New Roman" panose="02020603050405020304"/>
              </a:rPr>
              <a:t>11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2579" y="3307848"/>
            <a:ext cx="376555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850" spc="5" dirty="0">
                <a:latin typeface="Times New Roman" panose="02020603050405020304"/>
                <a:cs typeface="Times New Roman" panose="02020603050405020304"/>
              </a:rPr>
              <a:t>(9.109</a:t>
            </a:r>
            <a:r>
              <a:rPr sz="2850" i="1" spc="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50" spc="5" dirty="0">
                <a:latin typeface="Times New Roman" panose="02020603050405020304"/>
                <a:cs typeface="Times New Roman" panose="02020603050405020304"/>
              </a:rPr>
              <a:t>10 </a:t>
            </a:r>
            <a:r>
              <a:rPr sz="2475" spc="22" baseline="44000" dirty="0">
                <a:latin typeface="Times New Roman" panose="02020603050405020304"/>
                <a:cs typeface="Times New Roman" panose="02020603050405020304"/>
              </a:rPr>
              <a:t>31 </a:t>
            </a:r>
            <a:r>
              <a:rPr sz="2850" spc="-30" dirty="0">
                <a:latin typeface="Times New Roman" panose="02020603050405020304"/>
                <a:cs typeface="Times New Roman" panose="02020603050405020304"/>
              </a:rPr>
              <a:t>)(1.63</a:t>
            </a:r>
            <a:r>
              <a:rPr sz="2850" i="1" spc="-3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50" spc="-30" dirty="0">
                <a:latin typeface="Times New Roman" panose="02020603050405020304"/>
                <a:cs typeface="Times New Roman" panose="02020603050405020304"/>
              </a:rPr>
              <a:t>10 </a:t>
            </a:r>
            <a:r>
              <a:rPr sz="2475" spc="22" baseline="44000" dirty="0">
                <a:latin typeface="Times New Roman" panose="02020603050405020304"/>
                <a:cs typeface="Times New Roman" panose="02020603050405020304"/>
              </a:rPr>
              <a:t>27</a:t>
            </a:r>
            <a:r>
              <a:rPr sz="2475" spc="60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40" dirty="0">
                <a:latin typeface="Times New Roman" panose="02020603050405020304"/>
                <a:cs typeface="Times New Roman" panose="02020603050405020304"/>
              </a:rPr>
              <a:t>)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402" y="2501766"/>
            <a:ext cx="2767965" cy="1499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46125" algn="ctr">
              <a:lnSpc>
                <a:spcPct val="100000"/>
              </a:lnSpc>
              <a:spcBef>
                <a:spcPts val="125"/>
              </a:spcBef>
            </a:pPr>
            <a:r>
              <a:rPr sz="4950" i="1" spc="240" baseline="-25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00" spc="160" dirty="0">
                <a:latin typeface="Times New Roman" panose="02020603050405020304"/>
                <a:cs typeface="Times New Roman" panose="02020603050405020304"/>
              </a:rPr>
              <a:t>2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  <a:tabLst>
                <a:tab pos="786765" algn="l"/>
                <a:tab pos="2603500" algn="l"/>
              </a:tabLst>
            </a:pPr>
            <a:r>
              <a:rPr sz="2850" i="1" spc="-6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75" i="1" spc="-89" baseline="-25000" dirty="0">
                <a:latin typeface="Times New Roman" panose="02020603050405020304"/>
                <a:cs typeface="Times New Roman" panose="02020603050405020304"/>
              </a:rPr>
              <a:t>g	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(6.673</a:t>
            </a:r>
            <a:r>
              <a:rPr sz="285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50" dirty="0">
                <a:latin typeface="Times New Roman" panose="02020603050405020304"/>
                <a:cs typeface="Times New Roman" panose="02020603050405020304"/>
              </a:rPr>
              <a:t>10	</a:t>
            </a:r>
            <a:r>
              <a:rPr sz="2850" spc="40" dirty="0">
                <a:latin typeface="Times New Roman" panose="02020603050405020304"/>
                <a:cs typeface="Times New Roman" panose="02020603050405020304"/>
              </a:rPr>
              <a:t>)</a:t>
            </a:r>
            <a:endParaRPr sz="2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2977" y="3823668"/>
            <a:ext cx="176530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850" spc="-5" dirty="0">
                <a:latin typeface="Times New Roman" panose="02020603050405020304"/>
                <a:cs typeface="Times New Roman" panose="02020603050405020304"/>
              </a:rPr>
              <a:t>(5.3</a:t>
            </a:r>
            <a:r>
              <a:rPr sz="285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850" spc="-5" dirty="0">
                <a:latin typeface="Times New Roman" panose="02020603050405020304"/>
                <a:cs typeface="Times New Roman" panose="02020603050405020304"/>
              </a:rPr>
              <a:t>10 </a:t>
            </a:r>
            <a:r>
              <a:rPr sz="2475" spc="22" baseline="44000" dirty="0">
                <a:latin typeface="Times New Roman" panose="02020603050405020304"/>
                <a:cs typeface="Times New Roman" panose="02020603050405020304"/>
              </a:rPr>
              <a:t>11</a:t>
            </a:r>
            <a:r>
              <a:rPr sz="2475" spc="-157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50" spc="6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75" spc="97" baseline="44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75" baseline="4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82802" y="3309032"/>
            <a:ext cx="2272150" cy="258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66095" y="3538841"/>
            <a:ext cx="843306" cy="2586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87561" y="3824839"/>
            <a:ext cx="843306" cy="2586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20637" y="3548194"/>
            <a:ext cx="1458643" cy="4473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6233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Classroom Practice</a:t>
            </a:r>
            <a:r>
              <a:rPr sz="3600" spc="-345" dirty="0"/>
              <a:t> </a:t>
            </a:r>
            <a:r>
              <a:rPr sz="3600" dirty="0"/>
              <a:t>Problem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1992" y="1962734"/>
            <a:ext cx="7198995" cy="16802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6700" marR="427990" indent="-228600">
              <a:lnSpc>
                <a:spcPts val="3020"/>
              </a:lnSpc>
              <a:spcBef>
                <a:spcPts val="48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667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800" dirty="0">
                <a:latin typeface="Arial" panose="020B0604020202020204"/>
                <a:cs typeface="Arial" panose="020B0604020202020204"/>
              </a:rPr>
              <a:t>electric force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800" dirty="0">
                <a:latin typeface="Arial" panose="020B0604020202020204"/>
                <a:cs typeface="Arial" panose="020B0604020202020204"/>
              </a:rPr>
              <a:t>more than </a:t>
            </a:r>
            <a:r>
              <a:rPr sz="2800" spc="10" dirty="0">
                <a:latin typeface="Arial" panose="020B0604020202020204"/>
                <a:cs typeface="Arial" panose="020B0604020202020204"/>
              </a:rPr>
              <a:t>10</a:t>
            </a:r>
            <a:r>
              <a:rPr sz="2775" spc="15" baseline="26000" dirty="0">
                <a:latin typeface="Arial" panose="020B0604020202020204"/>
                <a:cs typeface="Arial" panose="020B0604020202020204"/>
              </a:rPr>
              <a:t>39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times  greater </a:t>
            </a:r>
            <a:r>
              <a:rPr sz="2800" dirty="0">
                <a:latin typeface="Arial" panose="020B0604020202020204"/>
                <a:cs typeface="Arial" panose="020B0604020202020204"/>
              </a:rPr>
              <a:t>than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800" dirty="0">
                <a:latin typeface="Arial" panose="020B0604020202020204"/>
                <a:cs typeface="Arial" panose="020B0604020202020204"/>
              </a:rPr>
              <a:t>gravitational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force.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95300" marR="30480" lvl="1" indent="-228600">
              <a:lnSpc>
                <a:spcPts val="302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953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Atoms and molecules are </a:t>
            </a:r>
            <a:r>
              <a:rPr sz="2800" dirty="0">
                <a:latin typeface="Arial" panose="020B0604020202020204"/>
                <a:cs typeface="Arial" panose="020B0604020202020204"/>
              </a:rPr>
              <a:t>held together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by  </a:t>
            </a:r>
            <a:r>
              <a:rPr sz="2800" dirty="0">
                <a:latin typeface="Arial" panose="020B0604020202020204"/>
                <a:cs typeface="Arial" panose="020B0604020202020204"/>
              </a:rPr>
              <a:t>electric forces.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Gravity has little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effect.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323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Electric</a:t>
            </a:r>
            <a:r>
              <a:rPr sz="3600" spc="-295" dirty="0"/>
              <a:t> </a:t>
            </a:r>
            <a:r>
              <a:rPr sz="3600" spc="-5" dirty="0"/>
              <a:t>Force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7392" y="1752171"/>
            <a:ext cx="6968490" cy="409257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7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Like </a:t>
            </a:r>
            <a:r>
              <a:rPr sz="2600" spc="-25" dirty="0">
                <a:latin typeface="Arial" panose="020B0604020202020204"/>
                <a:cs typeface="Arial" panose="020B0604020202020204"/>
              </a:rPr>
              <a:t>gravity, </a:t>
            </a:r>
            <a:r>
              <a:rPr sz="2600" dirty="0">
                <a:latin typeface="Arial" panose="020B0604020202020204"/>
                <a:cs typeface="Arial" panose="020B0604020202020204"/>
              </a:rPr>
              <a:t>the electric force is a field</a:t>
            </a:r>
            <a:r>
              <a:rPr sz="2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force.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375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Similarities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69900" marR="189230" lvl="1" indent="-228600">
              <a:lnSpc>
                <a:spcPts val="2300"/>
              </a:lnSpc>
              <a:spcBef>
                <a:spcPts val="59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Both </a:t>
            </a:r>
            <a:r>
              <a:rPr sz="2400" dirty="0">
                <a:latin typeface="Arial" panose="020B0604020202020204"/>
                <a:cs typeface="Arial" panose="020B0604020202020204"/>
              </a:rPr>
              <a:t>forces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are related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distance in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same  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way.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600" spc="-5" dirty="0">
                <a:latin typeface="Arial" panose="020B0604020202020204"/>
                <a:cs typeface="Arial" panose="020B0604020202020204"/>
              </a:rPr>
              <a:t>Differences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ct val="100000"/>
              </a:lnSpc>
              <a:spcBef>
                <a:spcPts val="3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2400" spc="-50" dirty="0">
                <a:latin typeface="Arial" panose="020B0604020202020204"/>
                <a:cs typeface="Arial" panose="020B0604020202020204"/>
              </a:rPr>
              <a:t>Two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types </a:t>
            </a:r>
            <a:r>
              <a:rPr sz="2400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charge and only one </a:t>
            </a:r>
            <a:r>
              <a:rPr sz="2400" dirty="0">
                <a:latin typeface="Arial" panose="020B0604020202020204"/>
                <a:cs typeface="Arial" panose="020B0604020202020204"/>
              </a:rPr>
              <a:t>type of</a:t>
            </a:r>
            <a:r>
              <a:rPr sz="24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mass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69900" marR="189865" lvl="1" indent="-228600">
              <a:lnSpc>
                <a:spcPct val="8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Electric </a:t>
            </a:r>
            <a:r>
              <a:rPr sz="2400" dirty="0">
                <a:latin typeface="Arial" panose="020B0604020202020204"/>
                <a:cs typeface="Arial" panose="020B0604020202020204"/>
              </a:rPr>
              <a:t>forces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can </a:t>
            </a:r>
            <a:r>
              <a:rPr sz="2400" dirty="0">
                <a:latin typeface="Arial" panose="020B0604020202020204"/>
                <a:cs typeface="Arial" panose="020B0604020202020204"/>
              </a:rPr>
              <a:t>attract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or repel while gravity  only </a:t>
            </a:r>
            <a:r>
              <a:rPr sz="2400" dirty="0">
                <a:latin typeface="Arial" panose="020B0604020202020204"/>
                <a:cs typeface="Arial" panose="020B0604020202020204"/>
              </a:rPr>
              <a:t>attracts.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ts val="2590"/>
              </a:lnSpc>
              <a:spcBef>
                <a:spcPts val="25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Electric </a:t>
            </a:r>
            <a:r>
              <a:rPr sz="2400" dirty="0">
                <a:latin typeface="Arial" panose="020B0604020202020204"/>
                <a:cs typeface="Arial" panose="020B0604020202020204"/>
              </a:rPr>
              <a:t>forces are far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stronger </a:t>
            </a:r>
            <a:r>
              <a:rPr sz="2400" dirty="0">
                <a:latin typeface="Arial" panose="020B0604020202020204"/>
                <a:cs typeface="Arial" panose="020B0604020202020204"/>
              </a:rPr>
              <a:t>than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gravitational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590"/>
              </a:lnSpc>
            </a:pPr>
            <a:r>
              <a:rPr sz="2400" dirty="0">
                <a:latin typeface="Arial" panose="020B0604020202020204"/>
                <a:cs typeface="Arial" panose="020B0604020202020204"/>
              </a:rPr>
              <a:t>forces.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13" y="203708"/>
            <a:ext cx="29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2994" y="935482"/>
            <a:ext cx="4875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Arial" panose="020B0604020202020204"/>
                <a:cs typeface="Arial" panose="020B0604020202020204"/>
              </a:rPr>
              <a:t>Now </a:t>
            </a:r>
            <a:r>
              <a:rPr spc="-5" dirty="0"/>
              <a:t>what do you</a:t>
            </a:r>
            <a:r>
              <a:rPr spc="-40" dirty="0"/>
              <a:t> </a:t>
            </a:r>
            <a:r>
              <a:rPr spc="-5" dirty="0"/>
              <a:t>think?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459740" y="1886457"/>
            <a:ext cx="7922895" cy="4033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Electric </a:t>
            </a:r>
            <a:r>
              <a:rPr sz="2800" dirty="0">
                <a:latin typeface="Arial" panose="020B0604020202020204"/>
                <a:cs typeface="Arial" panose="020B0604020202020204"/>
              </a:rPr>
              <a:t>forces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2800" dirty="0">
                <a:latin typeface="Arial" panose="020B0604020202020204"/>
                <a:cs typeface="Arial" panose="020B0604020202020204"/>
              </a:rPr>
              <a:t>gravitational forces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are </a:t>
            </a:r>
            <a:r>
              <a:rPr sz="2800" dirty="0">
                <a:latin typeface="Arial" panose="020B0604020202020204"/>
                <a:cs typeface="Arial" panose="020B0604020202020204"/>
              </a:rPr>
              <a:t>both  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field </a:t>
            </a:r>
            <a:r>
              <a:rPr sz="2800" dirty="0">
                <a:latin typeface="Arial" panose="020B0604020202020204"/>
                <a:cs typeface="Arial" panose="020B0604020202020204"/>
              </a:rPr>
              <a:t>forces. 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Two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charged </a:t>
            </a:r>
            <a:r>
              <a:rPr sz="2800" dirty="0">
                <a:latin typeface="Arial" panose="020B0604020202020204"/>
                <a:cs typeface="Arial" panose="020B0604020202020204"/>
              </a:rPr>
              <a:t>particles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would </a:t>
            </a:r>
            <a:r>
              <a:rPr sz="2800" dirty="0">
                <a:latin typeface="Arial" panose="020B0604020202020204"/>
                <a:cs typeface="Arial" panose="020B0604020202020204"/>
              </a:rPr>
              <a:t>feel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the 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effects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of both fields. Imagine two </a:t>
            </a:r>
            <a:r>
              <a:rPr sz="2800" dirty="0">
                <a:latin typeface="Arial" panose="020B0604020202020204"/>
                <a:cs typeface="Arial" panose="020B0604020202020204"/>
              </a:rPr>
              <a:t>electrons  attracting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each </a:t>
            </a:r>
            <a:r>
              <a:rPr sz="2800" dirty="0">
                <a:latin typeface="Arial" panose="020B0604020202020204"/>
                <a:cs typeface="Arial" panose="020B0604020202020204"/>
              </a:rPr>
              <a:t>other due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to the </a:t>
            </a:r>
            <a:r>
              <a:rPr sz="2800" dirty="0">
                <a:latin typeface="Arial" panose="020B0604020202020204"/>
                <a:cs typeface="Arial" panose="020B0604020202020204"/>
              </a:rPr>
              <a:t>gravitational  force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and repelling each </a:t>
            </a:r>
            <a:r>
              <a:rPr sz="2800" dirty="0">
                <a:latin typeface="Arial" panose="020B0604020202020204"/>
                <a:cs typeface="Arial" panose="020B0604020202020204"/>
              </a:rPr>
              <a:t>other due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to the  </a:t>
            </a:r>
            <a:r>
              <a:rPr sz="2800" dirty="0">
                <a:latin typeface="Arial" panose="020B0604020202020204"/>
                <a:cs typeface="Arial" panose="020B0604020202020204"/>
              </a:rPr>
              <a:t>electrostatic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force.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ct val="100000"/>
              </a:lnSpc>
              <a:spcBef>
                <a:spcPts val="295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Which force is</a:t>
            </a:r>
            <a:r>
              <a:rPr sz="2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greater?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98500" marR="361950" lvl="2" indent="-229235">
              <a:lnSpc>
                <a:spcPts val="2810"/>
              </a:lnSpc>
              <a:spcBef>
                <a:spcPts val="64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699135" algn="l"/>
              </a:tabLst>
            </a:pPr>
            <a:r>
              <a:rPr sz="2600" dirty="0">
                <a:latin typeface="Arial" panose="020B0604020202020204"/>
                <a:cs typeface="Arial" panose="020B0604020202020204"/>
              </a:rPr>
              <a:t>Is one slightly greater or much greater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than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the  </a:t>
            </a:r>
            <a:r>
              <a:rPr sz="2600" spc="-25" dirty="0">
                <a:latin typeface="Arial" panose="020B0604020202020204"/>
                <a:cs typeface="Arial" panose="020B0604020202020204"/>
              </a:rPr>
              <a:t>other, </a:t>
            </a:r>
            <a:r>
              <a:rPr sz="2600" dirty="0">
                <a:latin typeface="Arial" panose="020B0604020202020204"/>
                <a:cs typeface="Arial" panose="020B0604020202020204"/>
              </a:rPr>
              <a:t>or are they about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600" dirty="0">
                <a:latin typeface="Arial" panose="020B0604020202020204"/>
                <a:cs typeface="Arial" panose="020B0604020202020204"/>
              </a:rPr>
              <a:t> same?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98500" lvl="2" indent="-229235">
              <a:lnSpc>
                <a:spcPct val="100000"/>
              </a:lnSpc>
              <a:spcBef>
                <a:spcPts val="115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699135" algn="l"/>
              </a:tabLst>
            </a:pP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3100" y="914400"/>
            <a:ext cx="546100" cy="914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575" y="228600"/>
            <a:ext cx="4235450" cy="4188460"/>
          </a:xfrm>
          <a:prstGeom prst="rect">
            <a:avLst/>
          </a:prstGeom>
          <a:solidFill>
            <a:srgbClr val="663366"/>
          </a:solidFill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ts val="5915"/>
              </a:lnSpc>
            </a:pPr>
            <a:r>
              <a:rPr sz="5400" b="1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</a:t>
            </a:r>
            <a:endParaRPr sz="5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24451" y="228600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2057400" y="0"/>
                </a:moveTo>
                <a:lnTo>
                  <a:pt x="0" y="0"/>
                </a:lnTo>
                <a:lnTo>
                  <a:pt x="0" y="2039112"/>
                </a:lnTo>
                <a:lnTo>
                  <a:pt x="2057400" y="2039112"/>
                </a:lnTo>
                <a:lnTo>
                  <a:pt x="2057400" y="0"/>
                </a:lnTo>
                <a:close/>
              </a:path>
            </a:pathLst>
          </a:custGeom>
          <a:solidFill>
            <a:srgbClr val="A2A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02501" y="2377439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2057400" y="0"/>
                </a:moveTo>
                <a:lnTo>
                  <a:pt x="0" y="0"/>
                </a:lnTo>
                <a:lnTo>
                  <a:pt x="0" y="2039112"/>
                </a:lnTo>
                <a:lnTo>
                  <a:pt x="2057400" y="2039112"/>
                </a:lnTo>
                <a:lnTo>
                  <a:pt x="2057400" y="0"/>
                </a:lnTo>
                <a:close/>
              </a:path>
            </a:pathLst>
          </a:custGeom>
          <a:solidFill>
            <a:srgbClr val="330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1289" y="4643373"/>
            <a:ext cx="55772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663366"/>
                </a:solidFill>
                <a:latin typeface="Arial" panose="020B0604020202020204"/>
                <a:cs typeface="Arial" panose="020B0604020202020204"/>
              </a:rPr>
              <a:t>16.3 The Electric</a:t>
            </a:r>
            <a:r>
              <a:rPr sz="4400" spc="-175" dirty="0">
                <a:solidFill>
                  <a:srgbClr val="66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dirty="0">
                <a:solidFill>
                  <a:srgbClr val="663366"/>
                </a:solidFill>
                <a:latin typeface="Arial" panose="020B0604020202020204"/>
                <a:cs typeface="Arial" panose="020B0604020202020204"/>
              </a:rPr>
              <a:t>Field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6861" y="282575"/>
            <a:ext cx="685800" cy="1600200"/>
          </a:xfrm>
          <a:custGeom>
            <a:avLst/>
            <a:gdLst/>
            <a:ahLst/>
            <a:cxnLst/>
            <a:rect l="l" t="t" r="r" b="b"/>
            <a:pathLst>
              <a:path w="685800" h="1600200">
                <a:moveTo>
                  <a:pt x="685800" y="0"/>
                </a:moveTo>
                <a:lnTo>
                  <a:pt x="0" y="0"/>
                </a:lnTo>
                <a:lnTo>
                  <a:pt x="0" y="1600200"/>
                </a:lnTo>
                <a:lnTo>
                  <a:pt x="685800" y="1600200"/>
                </a:lnTo>
                <a:lnTo>
                  <a:pt x="685800" y="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0413" y="203708"/>
            <a:ext cx="29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2994" y="1087958"/>
            <a:ext cx="37903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CC00"/>
                </a:solidFill>
                <a:latin typeface="Arial" panose="020B0604020202020204"/>
                <a:cs typeface="Arial" panose="020B0604020202020204"/>
              </a:rPr>
              <a:t>What do you</a:t>
            </a:r>
            <a:r>
              <a:rPr sz="3200" b="1" spc="-125" dirty="0">
                <a:solidFill>
                  <a:srgbClr val="FFCC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FCC00"/>
                </a:solidFill>
                <a:latin typeface="Arial" panose="020B0604020202020204"/>
                <a:cs typeface="Arial" panose="020B0604020202020204"/>
              </a:rPr>
              <a:t>think?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2388234"/>
            <a:ext cx="3388360" cy="289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43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Make a </a:t>
            </a:r>
            <a:r>
              <a:rPr sz="2400" dirty="0">
                <a:latin typeface="Arial" panose="020B0604020202020204"/>
                <a:cs typeface="Arial" panose="020B0604020202020204"/>
              </a:rPr>
              <a:t>sketch of the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“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E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” field </a:t>
            </a:r>
            <a:r>
              <a:rPr sz="2400" dirty="0">
                <a:latin typeface="Arial" panose="020B0604020202020204"/>
                <a:cs typeface="Arial" panose="020B0604020202020204"/>
              </a:rPr>
              <a:t>for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each  charge or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combination  </a:t>
            </a:r>
            <a:r>
              <a:rPr sz="2400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charges.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56285" marR="40640" lvl="1" indent="-287020">
              <a:lnSpc>
                <a:spcPct val="100000"/>
              </a:lnSpc>
              <a:spcBef>
                <a:spcPts val="48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How are your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sketches  similar?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How are they</a:t>
            </a:r>
            <a:r>
              <a:rPr sz="20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different?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Explain.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914400"/>
            <a:ext cx="546100" cy="914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97926" y="4352949"/>
            <a:ext cx="2670324" cy="752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35879" y="2452687"/>
            <a:ext cx="793432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47647" y="2468879"/>
            <a:ext cx="806823" cy="793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13" y="505205"/>
            <a:ext cx="4886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Electric </a:t>
            </a:r>
            <a:r>
              <a:rPr sz="3600" spc="-5" dirty="0"/>
              <a:t>Field</a:t>
            </a:r>
            <a:r>
              <a:rPr sz="3600" spc="-315" dirty="0"/>
              <a:t> </a:t>
            </a:r>
            <a:r>
              <a:rPr sz="3600" dirty="0"/>
              <a:t>Strength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039" y="1242720"/>
            <a:ext cx="8577580" cy="17145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365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540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Electric fields </a:t>
            </a:r>
            <a:r>
              <a:rPr sz="2800" dirty="0">
                <a:latin typeface="Arial" panose="020B0604020202020204"/>
                <a:cs typeface="Arial" panose="020B0604020202020204"/>
              </a:rPr>
              <a:t>(</a:t>
            </a:r>
            <a:r>
              <a:rPr sz="2800" b="1" dirty="0">
                <a:latin typeface="Arial" panose="020B0604020202020204"/>
                <a:cs typeface="Arial" panose="020B0604020202020204"/>
              </a:rPr>
              <a:t>E</a:t>
            </a:r>
            <a:r>
              <a:rPr sz="2800" dirty="0">
                <a:latin typeface="Arial" panose="020B0604020202020204"/>
                <a:cs typeface="Arial" panose="020B0604020202020204"/>
              </a:rPr>
              <a:t>) have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magnitude and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direction.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82600" marR="17780" lvl="1" indent="-228600">
              <a:lnSpc>
                <a:spcPct val="9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826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800" dirty="0">
                <a:latin typeface="Arial" panose="020B0604020202020204"/>
                <a:cs typeface="Arial" panose="020B0604020202020204"/>
              </a:rPr>
              <a:t>direction is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defined as the direction </a:t>
            </a:r>
            <a:r>
              <a:rPr sz="2800" dirty="0">
                <a:latin typeface="Arial" panose="020B0604020202020204"/>
                <a:cs typeface="Arial" panose="020B0604020202020204"/>
              </a:rPr>
              <a:t>of the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force  on a </a:t>
            </a:r>
            <a:r>
              <a:rPr sz="2800" dirty="0">
                <a:latin typeface="Arial" panose="020B0604020202020204"/>
                <a:cs typeface="Arial" panose="020B0604020202020204"/>
              </a:rPr>
              <a:t>small, positive test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charge </a:t>
            </a:r>
            <a:r>
              <a:rPr sz="2800" spc="10" dirty="0">
                <a:latin typeface="Arial" panose="020B0604020202020204"/>
                <a:cs typeface="Arial" panose="020B0604020202020204"/>
              </a:rPr>
              <a:t>(</a:t>
            </a:r>
            <a:r>
              <a:rPr sz="2800" i="1" spc="10" dirty="0">
                <a:latin typeface="Arial" panose="020B0604020202020204"/>
                <a:cs typeface="Arial" panose="020B0604020202020204"/>
              </a:rPr>
              <a:t>q</a:t>
            </a:r>
            <a:r>
              <a:rPr sz="2775" i="1" spc="15" baseline="-21000" dirty="0">
                <a:latin typeface="Arial" panose="020B0604020202020204"/>
                <a:cs typeface="Arial" panose="020B0604020202020204"/>
              </a:rPr>
              <a:t>0</a:t>
            </a:r>
            <a:r>
              <a:rPr sz="2800" spc="10" dirty="0">
                <a:latin typeface="Arial" panose="020B0604020202020204"/>
                <a:cs typeface="Arial" panose="020B0604020202020204"/>
              </a:rPr>
              <a:t>)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placed in the  field caused by</a:t>
            </a:r>
            <a:r>
              <a:rPr sz="28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800" i="1" spc="-5" dirty="0">
                <a:latin typeface="Arial" panose="020B0604020202020204"/>
                <a:cs typeface="Arial" panose="020B0604020202020204"/>
              </a:rPr>
              <a:t>Q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" y="5727903"/>
            <a:ext cx="651510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6700" marR="30480" indent="-228600">
              <a:lnSpc>
                <a:spcPts val="3020"/>
              </a:lnSpc>
              <a:spcBef>
                <a:spcPts val="48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2667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The magnitude of the </a:t>
            </a:r>
            <a:r>
              <a:rPr sz="2800" dirty="0">
                <a:latin typeface="Arial" panose="020B0604020202020204"/>
                <a:cs typeface="Arial" panose="020B0604020202020204"/>
              </a:rPr>
              <a:t>field is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defined as  the </a:t>
            </a:r>
            <a:r>
              <a:rPr sz="2800" dirty="0">
                <a:latin typeface="Arial" panose="020B0604020202020204"/>
                <a:cs typeface="Arial" panose="020B0604020202020204"/>
              </a:rPr>
              <a:t>force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per </a:t>
            </a:r>
            <a:r>
              <a:rPr sz="2800" dirty="0">
                <a:latin typeface="Arial" panose="020B0604020202020204"/>
                <a:cs typeface="Arial" panose="020B0604020202020204"/>
              </a:rPr>
              <a:t>unit charge on</a:t>
            </a:r>
            <a:r>
              <a:rPr sz="28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800" i="1" dirty="0">
                <a:latin typeface="Arial" panose="020B0604020202020204"/>
                <a:cs typeface="Arial" panose="020B0604020202020204"/>
              </a:rPr>
              <a:t>q</a:t>
            </a:r>
            <a:r>
              <a:rPr sz="2775" i="1" baseline="-21000" dirty="0">
                <a:latin typeface="Arial" panose="020B0604020202020204"/>
                <a:cs typeface="Arial" panose="020B0604020202020204"/>
              </a:rPr>
              <a:t>0</a:t>
            </a:r>
            <a:r>
              <a:rPr sz="2800" dirty="0"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39000" y="5410200"/>
            <a:ext cx="1905000" cy="1177925"/>
            <a:chOff x="7239000" y="5410200"/>
            <a:chExt cx="1905000" cy="1177925"/>
          </a:xfrm>
        </p:grpSpPr>
        <p:sp>
          <p:nvSpPr>
            <p:cNvPr id="7" name="object 7"/>
            <p:cNvSpPr/>
            <p:nvPr/>
          </p:nvSpPr>
          <p:spPr>
            <a:xfrm>
              <a:off x="7239000" y="5410200"/>
              <a:ext cx="1905000" cy="1177925"/>
            </a:xfrm>
            <a:custGeom>
              <a:avLst/>
              <a:gdLst/>
              <a:ahLst/>
              <a:cxnLst/>
              <a:rect l="l" t="t" r="r" b="b"/>
              <a:pathLst>
                <a:path w="1905000" h="1177925">
                  <a:moveTo>
                    <a:pt x="1905000" y="0"/>
                  </a:moveTo>
                  <a:lnTo>
                    <a:pt x="0" y="0"/>
                  </a:lnTo>
                  <a:lnTo>
                    <a:pt x="0" y="1177925"/>
                  </a:lnTo>
                  <a:lnTo>
                    <a:pt x="1905000" y="1177925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08910" y="5965302"/>
              <a:ext cx="1028065" cy="0"/>
            </a:xfrm>
            <a:custGeom>
              <a:avLst/>
              <a:gdLst/>
              <a:ahLst/>
              <a:cxnLst/>
              <a:rect l="l" t="t" r="r" b="b"/>
              <a:pathLst>
                <a:path w="1028065">
                  <a:moveTo>
                    <a:pt x="0" y="0"/>
                  </a:moveTo>
                  <a:lnTo>
                    <a:pt x="1027712" y="0"/>
                  </a:lnTo>
                </a:path>
              </a:pathLst>
            </a:custGeom>
            <a:ln w="198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008868" y="5480919"/>
            <a:ext cx="1005205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875" i="1" spc="-67" baseline="15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00" i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electric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1518" y="5640336"/>
            <a:ext cx="285750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i="1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endParaRPr sz="3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07198" y="5965809"/>
            <a:ext cx="400685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250" i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850" spc="-22" baseline="-25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endParaRPr sz="2850" baseline="-25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80168" y="5650556"/>
            <a:ext cx="1463772" cy="51048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90877" y="3343790"/>
            <a:ext cx="7400381" cy="1307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13" y="505205"/>
            <a:ext cx="3110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spc="-100" dirty="0"/>
              <a:t>Test</a:t>
            </a:r>
            <a:r>
              <a:rPr sz="3600" spc="-325" dirty="0"/>
              <a:t> </a:t>
            </a:r>
            <a:r>
              <a:rPr sz="3600" dirty="0"/>
              <a:t>Charges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64692" y="1549653"/>
            <a:ext cx="34696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marR="1778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540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small </a:t>
            </a:r>
            <a:r>
              <a:rPr sz="2400" dirty="0">
                <a:latin typeface="Arial" panose="020B0604020202020204"/>
                <a:cs typeface="Arial" panose="020B0604020202020204"/>
              </a:rPr>
              <a:t>test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charge</a:t>
            </a:r>
            <a:r>
              <a:rPr sz="2400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will</a:t>
            </a:r>
            <a:r>
              <a:rPr sz="3600" baseline="14000" dirty="0">
                <a:latin typeface="Arial" panose="020B0604020202020204"/>
                <a:cs typeface="Arial" panose="020B0604020202020204"/>
              </a:rPr>
              <a:t>• </a:t>
            </a:r>
            <a:r>
              <a:rPr sz="2400" dirty="0">
                <a:latin typeface="Arial" panose="020B0604020202020204"/>
                <a:cs typeface="Arial" panose="020B0604020202020204"/>
              </a:rPr>
              <a:t> not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significantly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affect 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field.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5094808"/>
            <a:ext cx="641921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735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70" dirty="0">
                <a:latin typeface="Arial" panose="020B0604020202020204"/>
                <a:cs typeface="Arial" panose="020B0604020202020204"/>
              </a:rPr>
              <a:t>Test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charges will always </a:t>
            </a:r>
            <a:r>
              <a:rPr sz="2400" dirty="0">
                <a:latin typeface="Arial" panose="020B0604020202020204"/>
                <a:cs typeface="Arial" panose="020B0604020202020204"/>
              </a:rPr>
              <a:t>be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considered</a:t>
            </a:r>
            <a:r>
              <a:rPr sz="2400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small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enough </a:t>
            </a:r>
            <a:r>
              <a:rPr sz="2400" dirty="0">
                <a:latin typeface="Arial" panose="020B0604020202020204"/>
                <a:cs typeface="Arial" panose="020B0604020202020204"/>
              </a:rPr>
              <a:t>to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have no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effect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on </a:t>
            </a:r>
            <a:r>
              <a:rPr sz="240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field.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2275" y="1473453"/>
            <a:ext cx="4070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If the test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charge (</a:t>
            </a:r>
            <a:r>
              <a:rPr sz="2400" i="1" spc="-5" dirty="0">
                <a:latin typeface="Arial" panose="020B0604020202020204"/>
                <a:cs typeface="Arial" panose="020B0604020202020204"/>
              </a:rPr>
              <a:t>q0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) is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large,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2275" y="1839214"/>
            <a:ext cx="3152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it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will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affect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way</a:t>
            </a:r>
            <a:r>
              <a:rPr sz="2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the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charges </a:t>
            </a:r>
            <a:r>
              <a:rPr dirty="0"/>
              <a:t>are </a:t>
            </a:r>
            <a:r>
              <a:rPr spc="-5" dirty="0"/>
              <a:t>distributed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the</a:t>
            </a:r>
            <a:endParaRPr dirty="0"/>
          </a:p>
          <a:p>
            <a:pPr marL="12700">
              <a:lnSpc>
                <a:spcPct val="100000"/>
              </a:lnSpc>
            </a:pPr>
            <a:r>
              <a:rPr spc="-5" dirty="0"/>
              <a:t>charged </a:t>
            </a:r>
            <a:r>
              <a:rPr spc="-15" dirty="0"/>
              <a:t>conductor.</a:t>
            </a:r>
            <a:endParaRPr spc="-15" dirty="0"/>
          </a:p>
          <a:p>
            <a:pPr marL="2546985" marR="175895" indent="-287020">
              <a:lnSpc>
                <a:spcPct val="100000"/>
              </a:lnSpc>
              <a:spcBef>
                <a:spcPts val="1445"/>
              </a:spcBef>
              <a:tabLst>
                <a:tab pos="2546985" algn="l"/>
              </a:tabLst>
            </a:pPr>
            <a:r>
              <a:rPr sz="2000" dirty="0"/>
              <a:t>–	This would  change the  field</a:t>
            </a:r>
            <a:r>
              <a:rPr sz="2000" spc="-100" dirty="0"/>
              <a:t> </a:t>
            </a:r>
            <a:r>
              <a:rPr sz="2000" dirty="0"/>
              <a:t>around  the  </a:t>
            </a:r>
            <a:r>
              <a:rPr sz="2000" spc="-10" dirty="0"/>
              <a:t>conductor.</a:t>
            </a:r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1448836" y="2895600"/>
            <a:ext cx="997338" cy="183798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76975" y="3124200"/>
            <a:ext cx="1069252" cy="1914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5853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Electric </a:t>
            </a:r>
            <a:r>
              <a:rPr sz="3600" spc="-5" dirty="0"/>
              <a:t>Field </a:t>
            </a:r>
            <a:r>
              <a:rPr sz="3600" dirty="0"/>
              <a:t>Lines -</a:t>
            </a:r>
            <a:r>
              <a:rPr sz="3600" spc="-315" dirty="0"/>
              <a:t> </a:t>
            </a:r>
            <a:r>
              <a:rPr sz="3600" dirty="0"/>
              <a:t>Rules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7392" y="2006930"/>
            <a:ext cx="7218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Apply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above rules </a:t>
            </a:r>
            <a:r>
              <a:rPr sz="2400" dirty="0">
                <a:latin typeface="Arial" panose="020B0604020202020204"/>
                <a:cs typeface="Arial" panose="020B0604020202020204"/>
              </a:rPr>
              <a:t>and sketch the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field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around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the charge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shown.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25783" y="4583167"/>
            <a:ext cx="755135" cy="7554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353311"/>
            <a:ext cx="9045320" cy="2532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02473" y="4073845"/>
            <a:ext cx="2714735" cy="2712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5853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Electric </a:t>
            </a:r>
            <a:r>
              <a:rPr sz="3600" spc="-5" dirty="0"/>
              <a:t>Field </a:t>
            </a:r>
            <a:r>
              <a:rPr sz="3600" dirty="0"/>
              <a:t>Lines -</a:t>
            </a:r>
            <a:r>
              <a:rPr sz="3600" spc="-315" dirty="0"/>
              <a:t> </a:t>
            </a:r>
            <a:r>
              <a:rPr sz="3600" dirty="0"/>
              <a:t>Rules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7392" y="2006930"/>
            <a:ext cx="72174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Apply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above rules </a:t>
            </a:r>
            <a:r>
              <a:rPr sz="2400" dirty="0">
                <a:latin typeface="Arial" panose="020B0604020202020204"/>
                <a:cs typeface="Arial" panose="020B0604020202020204"/>
              </a:rPr>
              <a:t>and sketch the 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field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around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ct val="100000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the charge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shown.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313941"/>
            <a:ext cx="9136380" cy="5526405"/>
            <a:chOff x="0" y="1313941"/>
            <a:chExt cx="9136380" cy="5526405"/>
          </a:xfrm>
        </p:grpSpPr>
        <p:sp>
          <p:nvSpPr>
            <p:cNvPr id="6" name="object 6"/>
            <p:cNvSpPr/>
            <p:nvPr/>
          </p:nvSpPr>
          <p:spPr>
            <a:xfrm>
              <a:off x="5638800" y="3975700"/>
              <a:ext cx="2863968" cy="286450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1313941"/>
              <a:ext cx="9136380" cy="26484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68583" y="4583167"/>
              <a:ext cx="740032" cy="755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4354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What </a:t>
            </a:r>
            <a:r>
              <a:rPr sz="3600" spc="-5" dirty="0"/>
              <a:t>do you</a:t>
            </a:r>
            <a:r>
              <a:rPr sz="3600" spc="-280" dirty="0"/>
              <a:t> </a:t>
            </a:r>
            <a:r>
              <a:rPr sz="3600" spc="-5" dirty="0"/>
              <a:t>think?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7392" y="2006930"/>
            <a:ext cx="7288530" cy="189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Times New Roman" panose="02020603050405020304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Suppose </a:t>
            </a:r>
            <a:r>
              <a:rPr sz="2400" dirty="0">
                <a:latin typeface="Arial" panose="020B0604020202020204"/>
                <a:cs typeface="Arial" panose="020B0604020202020204"/>
              </a:rPr>
              <a:t>that after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this balloon </a:t>
            </a:r>
            <a:r>
              <a:rPr sz="2400" dirty="0">
                <a:latin typeface="Arial" panose="020B0604020202020204"/>
                <a:cs typeface="Arial" panose="020B0604020202020204"/>
              </a:rPr>
              <a:t>is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rubbed against </a:t>
            </a:r>
            <a:r>
              <a:rPr sz="2400" dirty="0">
                <a:latin typeface="Arial" panose="020B0604020202020204"/>
                <a:cs typeface="Arial" panose="020B0604020202020204"/>
              </a:rPr>
              <a:t>the 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girl’s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hair,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it is held against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wall. </a:t>
            </a:r>
            <a:r>
              <a:rPr sz="2400" dirty="0">
                <a:latin typeface="Arial" panose="020B0604020202020204"/>
                <a:cs typeface="Arial" panose="020B0604020202020204"/>
              </a:rPr>
              <a:t>It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will be  </a:t>
            </a:r>
            <a:r>
              <a:rPr sz="2400" dirty="0">
                <a:latin typeface="Arial" panose="020B0604020202020204"/>
                <a:cs typeface="Arial" panose="020B0604020202020204"/>
              </a:rPr>
              <a:t>attracted to 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wall and </a:t>
            </a:r>
            <a:r>
              <a:rPr sz="2400" dirty="0">
                <a:latin typeface="Arial" panose="020B0604020202020204"/>
                <a:cs typeface="Arial" panose="020B0604020202020204"/>
              </a:rPr>
              <a:t>stick to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it.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Times New Roman" panose="02020603050405020304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Explain why the balloon is attracted to the</a:t>
            </a:r>
            <a:r>
              <a:rPr sz="20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wall.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Times New Roman" panose="02020603050405020304"/>
              <a:buChar char="•"/>
              <a:tabLst>
                <a:tab pos="469265" algn="l"/>
                <a:tab pos="469900" algn="l"/>
              </a:tabLst>
            </a:pP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3600" y="4289425"/>
            <a:ext cx="2667000" cy="25685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3100" y="990600"/>
            <a:ext cx="5461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2575"/>
            <a:ext cx="9125585" cy="3803015"/>
            <a:chOff x="0" y="282575"/>
            <a:chExt cx="9125585" cy="3803015"/>
          </a:xfrm>
        </p:grpSpPr>
        <p:sp>
          <p:nvSpPr>
            <p:cNvPr id="3" name="object 3"/>
            <p:cNvSpPr/>
            <p:nvPr/>
          </p:nvSpPr>
          <p:spPr>
            <a:xfrm>
              <a:off x="8068182" y="282575"/>
              <a:ext cx="91440" cy="1600200"/>
            </a:xfrm>
            <a:custGeom>
              <a:avLst/>
              <a:gdLst/>
              <a:ahLst/>
              <a:cxnLst/>
              <a:rect l="l" t="t" r="r" b="b"/>
              <a:pathLst>
                <a:path w="91440" h="1600200">
                  <a:moveTo>
                    <a:pt x="9144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91440" y="160020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387693"/>
              <a:ext cx="9125013" cy="269751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5853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Electric </a:t>
            </a:r>
            <a:r>
              <a:rPr sz="3600" spc="-5" dirty="0"/>
              <a:t>Field </a:t>
            </a:r>
            <a:r>
              <a:rPr sz="3600" dirty="0"/>
              <a:t>Lines -</a:t>
            </a:r>
            <a:r>
              <a:rPr sz="3600" spc="-315" dirty="0"/>
              <a:t> </a:t>
            </a:r>
            <a:r>
              <a:rPr sz="3600" dirty="0"/>
              <a:t>Rules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293489"/>
            <a:ext cx="318516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Apply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above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rules  and sketch </a:t>
            </a:r>
            <a:r>
              <a:rPr sz="2400" dirty="0">
                <a:latin typeface="Arial" panose="020B0604020202020204"/>
                <a:cs typeface="Arial" panose="020B0604020202020204"/>
              </a:rPr>
              <a:t>the 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field  around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charge  combination shown.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0997" y="4904466"/>
            <a:ext cx="2533365" cy="78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5853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Electric </a:t>
            </a:r>
            <a:r>
              <a:rPr sz="3600" spc="-5" dirty="0"/>
              <a:t>Field </a:t>
            </a:r>
            <a:r>
              <a:rPr sz="3600" dirty="0"/>
              <a:t>Lines -</a:t>
            </a:r>
            <a:r>
              <a:rPr sz="3600" spc="-315" dirty="0"/>
              <a:t> </a:t>
            </a:r>
            <a:r>
              <a:rPr sz="3600" dirty="0"/>
              <a:t>Rules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61903" y="1600213"/>
            <a:ext cx="3862649" cy="393546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2575"/>
            <a:ext cx="9125585" cy="3855085"/>
            <a:chOff x="0" y="282575"/>
            <a:chExt cx="9125585" cy="3855085"/>
          </a:xfrm>
        </p:grpSpPr>
        <p:sp>
          <p:nvSpPr>
            <p:cNvPr id="3" name="object 3"/>
            <p:cNvSpPr/>
            <p:nvPr/>
          </p:nvSpPr>
          <p:spPr>
            <a:xfrm>
              <a:off x="8068182" y="282575"/>
              <a:ext cx="91440" cy="1600200"/>
            </a:xfrm>
            <a:custGeom>
              <a:avLst/>
              <a:gdLst/>
              <a:ahLst/>
              <a:cxnLst/>
              <a:rect l="l" t="t" r="r" b="b"/>
              <a:pathLst>
                <a:path w="91440" h="1600200">
                  <a:moveTo>
                    <a:pt x="9144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91440" y="160020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447591"/>
              <a:ext cx="9125013" cy="268955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5853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Electric </a:t>
            </a:r>
            <a:r>
              <a:rPr sz="3600" spc="-5" dirty="0"/>
              <a:t>Field </a:t>
            </a:r>
            <a:r>
              <a:rPr sz="3600" dirty="0"/>
              <a:t>Lines -</a:t>
            </a:r>
            <a:r>
              <a:rPr sz="3600" spc="-315" dirty="0"/>
              <a:t> </a:t>
            </a:r>
            <a:r>
              <a:rPr sz="3600" dirty="0"/>
              <a:t>Rules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392" y="4485513"/>
            <a:ext cx="72174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Apply </a:t>
            </a:r>
            <a:r>
              <a:rPr sz="240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above rules and </a:t>
            </a:r>
            <a:r>
              <a:rPr sz="2400" dirty="0">
                <a:latin typeface="Arial" panose="020B0604020202020204"/>
                <a:cs typeface="Arial" panose="020B0604020202020204"/>
              </a:rPr>
              <a:t>sketch the 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field around  the charge combination</a:t>
            </a:r>
            <a:r>
              <a:rPr sz="24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shown.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9200" y="4953000"/>
            <a:ext cx="34290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5853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Electric </a:t>
            </a:r>
            <a:r>
              <a:rPr sz="3600" spc="-5" dirty="0"/>
              <a:t>Field </a:t>
            </a:r>
            <a:r>
              <a:rPr sz="3600" dirty="0"/>
              <a:t>Lines -</a:t>
            </a:r>
            <a:r>
              <a:rPr sz="3600" spc="-315" dirty="0"/>
              <a:t> </a:t>
            </a:r>
            <a:r>
              <a:rPr sz="3600" dirty="0"/>
              <a:t>Rules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6000" y="1918050"/>
            <a:ext cx="3623339" cy="33016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13" y="203708"/>
            <a:ext cx="29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2994" y="1087882"/>
            <a:ext cx="4875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Arial" panose="020B0604020202020204"/>
                <a:cs typeface="Arial" panose="020B0604020202020204"/>
              </a:rPr>
              <a:t>Now </a:t>
            </a:r>
            <a:r>
              <a:rPr spc="-5" dirty="0"/>
              <a:t>what do you</a:t>
            </a:r>
            <a:r>
              <a:rPr spc="-40" dirty="0"/>
              <a:t> </a:t>
            </a:r>
            <a:r>
              <a:rPr spc="-5" dirty="0"/>
              <a:t>think?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1984936"/>
            <a:ext cx="7747634" cy="198818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0"/>
              </a:spcBef>
              <a:buClr>
                <a:srgbClr val="663366"/>
              </a:buClr>
              <a:buSzPct val="75000"/>
              <a:buFont typeface="Times New Roman" panose="02020603050405020304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What is an </a:t>
            </a:r>
            <a:r>
              <a:rPr sz="2800" dirty="0">
                <a:latin typeface="Arial" panose="020B0604020202020204"/>
                <a:cs typeface="Arial" panose="020B0604020202020204"/>
              </a:rPr>
              <a:t>electric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field?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41300" marR="5080" indent="-228600">
              <a:lnSpc>
                <a:spcPct val="70000"/>
              </a:lnSpc>
              <a:spcBef>
                <a:spcPts val="2000"/>
              </a:spcBef>
              <a:buClr>
                <a:srgbClr val="663366"/>
              </a:buClr>
              <a:buSzPct val="75000"/>
              <a:buFont typeface="Times New Roman" panose="02020603050405020304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When </a:t>
            </a:r>
            <a:r>
              <a:rPr sz="2800" dirty="0">
                <a:latin typeface="Arial" panose="020B0604020202020204"/>
                <a:cs typeface="Arial" panose="020B0604020202020204"/>
              </a:rPr>
              <a:t>sketching electric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fields, what information  is conveyed by the </a:t>
            </a:r>
            <a:r>
              <a:rPr sz="2800" dirty="0">
                <a:latin typeface="Arial" panose="020B0604020202020204"/>
                <a:cs typeface="Arial" panose="020B0604020202020204"/>
              </a:rPr>
              <a:t>direction of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the field</a:t>
            </a:r>
            <a:r>
              <a:rPr sz="28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lines?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41300" marR="334010" indent="-228600">
              <a:lnSpc>
                <a:spcPct val="7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Times New Roman" panose="02020603050405020304"/>
              <a:buChar char="•"/>
              <a:tabLst>
                <a:tab pos="240665" algn="l"/>
                <a:tab pos="241300" algn="l"/>
              </a:tabLst>
            </a:pP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990600"/>
            <a:ext cx="546100" cy="9144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205050"/>
            <a:ext cx="7924800" cy="3693319"/>
          </a:xfrm>
        </p:spPr>
        <p:txBody>
          <a:bodyPr/>
          <a:lstStyle/>
          <a:p>
            <a:r>
              <a:rPr lang="en-US" sz="8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Thanks </a:t>
            </a:r>
            <a:endParaRPr lang="en-US" sz="8000" b="1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8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Any Question?</a:t>
            </a:r>
            <a:endParaRPr lang="en-US" sz="8000" b="1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553720"/>
          </a:xfrm>
        </p:spPr>
        <p:txBody>
          <a:bodyPr wrap="square"/>
          <a:p>
            <a:r>
              <a:rPr lang="en-US" b="1"/>
              <a:t>Electric charge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38200" y="2286000"/>
            <a:ext cx="6637655" cy="2493010"/>
          </a:xfrm>
        </p:spPr>
        <p:txBody>
          <a:bodyPr wrap="square"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Defination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 “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Electric charge is the basic physical property of matter            that causes it to experience a force when kept in an electric or magnetic field.”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SI unit, Coloumb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Formula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                 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Q=I.t 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356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Electric</a:t>
            </a:r>
            <a:r>
              <a:rPr sz="3600" spc="-280" dirty="0"/>
              <a:t> </a:t>
            </a:r>
            <a:r>
              <a:rPr sz="3600" spc="-5" dirty="0"/>
              <a:t>Charge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392" y="2010282"/>
            <a:ext cx="4230370" cy="4423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441325" indent="-228600">
              <a:lnSpc>
                <a:spcPct val="100000"/>
              </a:lnSpc>
              <a:spcBef>
                <a:spcPts val="95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There </a:t>
            </a:r>
            <a:r>
              <a:rPr sz="2800" dirty="0">
                <a:latin typeface="Arial" panose="020B0604020202020204"/>
                <a:cs typeface="Arial" panose="020B0604020202020204"/>
              </a:rPr>
              <a:t>are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two </a:t>
            </a:r>
            <a:r>
              <a:rPr sz="2800" dirty="0">
                <a:latin typeface="Arial" panose="020B0604020202020204"/>
                <a:cs typeface="Arial" panose="020B0604020202020204"/>
              </a:rPr>
              <a:t>types</a:t>
            </a:r>
            <a:r>
              <a:rPr sz="28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of  </a:t>
            </a:r>
            <a:r>
              <a:rPr sz="2800" dirty="0">
                <a:latin typeface="Arial" panose="020B0604020202020204"/>
                <a:cs typeface="Arial" panose="020B0604020202020204"/>
              </a:rPr>
              <a:t>charge,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positive and  negative.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Like charges</a:t>
            </a:r>
            <a:r>
              <a:rPr sz="280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repel.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ct val="100000"/>
              </a:lnSpc>
              <a:spcBef>
                <a:spcPts val="63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Positive and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positive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Negative and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negative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two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 balloons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B86FB8"/>
              </a:buClr>
              <a:buFont typeface="Wingdings" panose="05000000000000000000"/>
              <a:buChar char=""/>
            </a:pPr>
            <a:endParaRPr sz="1700">
              <a:latin typeface="Arial" panose="020B0604020202020204"/>
              <a:cs typeface="Arial" panose="020B0604020202020204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Opposite charges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attract.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ct val="100000"/>
              </a:lnSpc>
              <a:spcBef>
                <a:spcPts val="63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Positive and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negative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balloon and </a:t>
            </a:r>
            <a:r>
              <a:rPr sz="180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hair.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8400" y="4038536"/>
            <a:ext cx="2286000" cy="20717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38800" y="1524000"/>
            <a:ext cx="2286000" cy="207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628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spc="-5" dirty="0"/>
              <a:t>Properties </a:t>
            </a:r>
            <a:r>
              <a:rPr sz="3600" dirty="0"/>
              <a:t>of Electric</a:t>
            </a:r>
            <a:r>
              <a:rPr sz="3600" spc="-254" dirty="0"/>
              <a:t> </a:t>
            </a:r>
            <a:r>
              <a:rPr sz="3600" spc="-5" dirty="0"/>
              <a:t>Charge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7392" y="2002358"/>
            <a:ext cx="734949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2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3200" spc="-15" dirty="0">
                <a:latin typeface="Arial" panose="020B0604020202020204"/>
                <a:cs typeface="Arial" panose="020B0604020202020204"/>
              </a:rPr>
              <a:t>Work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best </a:t>
            </a:r>
            <a:r>
              <a:rPr sz="3200" dirty="0">
                <a:latin typeface="Arial" panose="020B0604020202020204"/>
                <a:cs typeface="Arial" panose="020B0604020202020204"/>
              </a:rPr>
              <a:t>on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dry days </a:t>
            </a:r>
            <a:r>
              <a:rPr sz="3200" dirty="0">
                <a:latin typeface="Arial" panose="020B0604020202020204"/>
                <a:cs typeface="Arial" panose="020B0604020202020204"/>
              </a:rPr>
              <a:t>because  excessive moisture in the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air </a:t>
            </a:r>
            <a:r>
              <a:rPr sz="3200" dirty="0">
                <a:latin typeface="Arial" panose="020B0604020202020204"/>
                <a:cs typeface="Arial" panose="020B0604020202020204"/>
              </a:rPr>
              <a:t>can  provide a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pathway </a:t>
            </a:r>
            <a:r>
              <a:rPr sz="3200" dirty="0">
                <a:latin typeface="Arial" panose="020B0604020202020204"/>
                <a:cs typeface="Arial" panose="020B0604020202020204"/>
              </a:rPr>
              <a:t>for charge to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leak</a:t>
            </a:r>
            <a:r>
              <a:rPr sz="32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off  </a:t>
            </a:r>
            <a:r>
              <a:rPr sz="3200" dirty="0">
                <a:latin typeface="Arial" panose="020B0604020202020204"/>
                <a:cs typeface="Arial" panose="020B0604020202020204"/>
              </a:rPr>
              <a:t>a charged</a:t>
            </a:r>
            <a:r>
              <a:rPr sz="32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object.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13" y="203708"/>
            <a:ext cx="29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630377"/>
            <a:ext cx="5725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Transferring </a:t>
            </a:r>
            <a:r>
              <a:rPr dirty="0"/>
              <a:t>Electric</a:t>
            </a:r>
            <a:r>
              <a:rPr spc="-50" dirty="0"/>
              <a:t> </a:t>
            </a:r>
            <a:r>
              <a:rPr dirty="0"/>
              <a:t>Charge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1962734"/>
            <a:ext cx="7979409" cy="29540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41325" indent="-228600">
              <a:lnSpc>
                <a:spcPts val="3020"/>
              </a:lnSpc>
              <a:spcBef>
                <a:spcPts val="48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Atoms </a:t>
            </a:r>
            <a:r>
              <a:rPr sz="2800" dirty="0">
                <a:latin typeface="Arial" panose="020B0604020202020204"/>
                <a:cs typeface="Arial" panose="020B0604020202020204"/>
              </a:rPr>
              <a:t>have smaller particles called protons</a:t>
            </a:r>
            <a:r>
              <a:rPr sz="28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(+  charge), </a:t>
            </a:r>
            <a:r>
              <a:rPr sz="2800" dirty="0">
                <a:latin typeface="Arial" panose="020B0604020202020204"/>
                <a:cs typeface="Arial" panose="020B0604020202020204"/>
              </a:rPr>
              <a:t>neutrons, and electrons </a:t>
            </a:r>
            <a:r>
              <a:rPr sz="2800" spc="20" dirty="0">
                <a:latin typeface="Arial" panose="020B0604020202020204"/>
                <a:cs typeface="Arial" panose="020B0604020202020204"/>
              </a:rPr>
              <a:t>(-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 charge).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ct val="100000"/>
              </a:lnSpc>
              <a:spcBef>
                <a:spcPts val="225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Number of </a:t>
            </a:r>
            <a:r>
              <a:rPr sz="2800" dirty="0">
                <a:latin typeface="Arial" panose="020B0604020202020204"/>
                <a:cs typeface="Arial" panose="020B0604020202020204"/>
              </a:rPr>
              <a:t>protons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= number of</a:t>
            </a:r>
            <a:r>
              <a:rPr sz="28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electrons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698500" lvl="2" indent="-229235">
              <a:lnSpc>
                <a:spcPct val="100000"/>
              </a:lnSpc>
              <a:spcBef>
                <a:spcPts val="33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699135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Atoms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are neutral (no </a:t>
            </a:r>
            <a:r>
              <a:rPr sz="2400" dirty="0">
                <a:latin typeface="Arial" panose="020B0604020202020204"/>
                <a:cs typeface="Arial" panose="020B0604020202020204"/>
              </a:rPr>
              <a:t>net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charge).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69900" marR="180975" lvl="1" indent="-228600">
              <a:lnSpc>
                <a:spcPts val="3020"/>
              </a:lnSpc>
              <a:spcBef>
                <a:spcPts val="63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Electrons are </a:t>
            </a:r>
            <a:r>
              <a:rPr sz="2800" dirty="0">
                <a:latin typeface="Arial" panose="020B0604020202020204"/>
                <a:cs typeface="Arial" panose="020B0604020202020204"/>
              </a:rPr>
              <a:t>easily transferred from one atom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to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 another.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698500" lvl="2" indent="-229235">
              <a:lnSpc>
                <a:spcPct val="100000"/>
              </a:lnSpc>
              <a:spcBef>
                <a:spcPts val="29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699135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Protons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and neutrons remain in nearly fixed</a:t>
            </a:r>
            <a:r>
              <a:rPr sz="2400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positions.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6141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spc="-15" dirty="0"/>
              <a:t>Transferring </a:t>
            </a:r>
            <a:r>
              <a:rPr sz="3600" dirty="0"/>
              <a:t>Electric</a:t>
            </a:r>
            <a:r>
              <a:rPr sz="3600" spc="-275" dirty="0"/>
              <a:t> </a:t>
            </a:r>
            <a:r>
              <a:rPr sz="3600" dirty="0"/>
              <a:t>Charge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182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200"/>
                </a:lnTo>
                <a:lnTo>
                  <a:pt x="91440" y="1600200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7392" y="1962734"/>
            <a:ext cx="6750684" cy="29089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3020" indent="-228600">
              <a:lnSpc>
                <a:spcPts val="3020"/>
              </a:lnSpc>
              <a:spcBef>
                <a:spcPts val="48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When </a:t>
            </a:r>
            <a:r>
              <a:rPr sz="2800" dirty="0">
                <a:latin typeface="Arial" panose="020B0604020202020204"/>
                <a:cs typeface="Arial" panose="020B0604020202020204"/>
              </a:rPr>
              <a:t>rubbing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2800" dirty="0">
                <a:latin typeface="Arial" panose="020B0604020202020204"/>
                <a:cs typeface="Arial" panose="020B0604020202020204"/>
              </a:rPr>
              <a:t>balloon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on </a:t>
            </a:r>
            <a:r>
              <a:rPr sz="2800" dirty="0">
                <a:latin typeface="Arial" panose="020B0604020202020204"/>
                <a:cs typeface="Arial" panose="020B0604020202020204"/>
              </a:rPr>
              <a:t>your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hair,  </a:t>
            </a:r>
            <a:r>
              <a:rPr sz="2800" dirty="0">
                <a:latin typeface="Arial" panose="020B0604020202020204"/>
                <a:cs typeface="Arial" panose="020B0604020202020204"/>
              </a:rPr>
              <a:t>electrons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are </a:t>
            </a:r>
            <a:r>
              <a:rPr sz="2800" dirty="0">
                <a:latin typeface="Arial" panose="020B0604020202020204"/>
                <a:cs typeface="Arial" panose="020B0604020202020204"/>
              </a:rPr>
              <a:t>attracted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to the balloon </a:t>
            </a:r>
            <a:r>
              <a:rPr sz="2800" dirty="0">
                <a:latin typeface="Arial" panose="020B0604020202020204"/>
                <a:cs typeface="Arial" panose="020B0604020202020204"/>
              </a:rPr>
              <a:t>and  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transfer.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 marR="5080" lvl="1" indent="-228600">
              <a:lnSpc>
                <a:spcPts val="303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The balloon is left with </a:t>
            </a:r>
            <a:r>
              <a:rPr sz="2800" dirty="0">
                <a:latin typeface="Arial" panose="020B0604020202020204"/>
                <a:cs typeface="Arial" panose="020B0604020202020204"/>
              </a:rPr>
              <a:t>excess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electrons  (-charge).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 marR="241300" lvl="1" indent="-228600">
              <a:lnSpc>
                <a:spcPts val="302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The hair is left with an </a:t>
            </a:r>
            <a:r>
              <a:rPr sz="2800" dirty="0">
                <a:latin typeface="Arial" panose="020B0604020202020204"/>
                <a:cs typeface="Arial" panose="020B0604020202020204"/>
              </a:rPr>
              <a:t>equal excess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of  </a:t>
            </a:r>
            <a:r>
              <a:rPr sz="2800" dirty="0">
                <a:latin typeface="Arial" panose="020B0604020202020204"/>
                <a:cs typeface="Arial" panose="020B0604020202020204"/>
              </a:rPr>
              <a:t>protons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(+charge).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13" y="505205"/>
            <a:ext cx="5775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="1" baseline="36000" dirty="0">
                <a:solidFill>
                  <a:srgbClr val="B86FB8"/>
                </a:solidFill>
                <a:latin typeface="Arial" panose="020B0604020202020204"/>
                <a:cs typeface="Arial" panose="020B0604020202020204"/>
              </a:rPr>
              <a:t>+ </a:t>
            </a:r>
            <a:r>
              <a:rPr sz="3600" dirty="0"/>
              <a:t>Conductors </a:t>
            </a:r>
            <a:r>
              <a:rPr sz="3600" spc="-5" dirty="0"/>
              <a:t>and</a:t>
            </a:r>
            <a:r>
              <a:rPr sz="3600" spc="-290" dirty="0"/>
              <a:t> </a:t>
            </a:r>
            <a:r>
              <a:rPr sz="3600" spc="-5" dirty="0"/>
              <a:t>Insulators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81326"/>
            <a:ext cx="3212465" cy="929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What is meant by the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term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ts val="2280"/>
              </a:lnSpc>
            </a:pPr>
            <a:r>
              <a:rPr sz="2000" i="1" dirty="0">
                <a:latin typeface="Arial" panose="020B0604020202020204"/>
                <a:cs typeface="Arial" panose="020B0604020202020204"/>
              </a:rPr>
              <a:t>electrical</a:t>
            </a:r>
            <a:r>
              <a:rPr sz="2000" i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i="1" dirty="0">
                <a:latin typeface="Arial" panose="020B0604020202020204"/>
                <a:cs typeface="Arial" panose="020B0604020202020204"/>
              </a:rPr>
              <a:t>conductor</a:t>
            </a:r>
            <a:r>
              <a:rPr sz="2000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ct val="100000"/>
              </a:lnSpc>
              <a:spcBef>
                <a:spcPts val="390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Provide a few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examples.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392" y="3753992"/>
            <a:ext cx="3212465" cy="232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What is meant by the</a:t>
            </a:r>
            <a:r>
              <a:rPr sz="20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term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ts val="2280"/>
              </a:lnSpc>
            </a:pPr>
            <a:r>
              <a:rPr sz="2000" i="1" dirty="0">
                <a:latin typeface="Arial" panose="020B0604020202020204"/>
                <a:cs typeface="Arial" panose="020B0604020202020204"/>
              </a:rPr>
              <a:t>electrical</a:t>
            </a:r>
            <a:r>
              <a:rPr sz="2000" i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i="1" dirty="0">
                <a:latin typeface="Arial" panose="020B0604020202020204"/>
                <a:cs typeface="Arial" panose="020B0604020202020204"/>
              </a:rPr>
              <a:t>insulator</a:t>
            </a:r>
            <a:r>
              <a:rPr sz="2000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ct val="100000"/>
              </a:lnSpc>
              <a:spcBef>
                <a:spcPts val="395"/>
              </a:spcBef>
              <a:buClr>
                <a:srgbClr val="B86FB8"/>
              </a:buClr>
              <a:buSzPct val="75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Provide </a:t>
            </a:r>
            <a:r>
              <a:rPr sz="1800" dirty="0">
                <a:latin typeface="Arial" panose="020B0604020202020204"/>
                <a:cs typeface="Arial" panose="020B0604020202020204"/>
              </a:rPr>
              <a:t>a few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examples.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buClr>
                <a:srgbClr val="B86FB8"/>
              </a:buClr>
              <a:buFont typeface="Wingdings" panose="05000000000000000000"/>
              <a:buChar char=""/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B86FB8"/>
              </a:buClr>
              <a:buFont typeface="Wingdings" panose="05000000000000000000"/>
              <a:buChar char=""/>
            </a:pPr>
            <a:endParaRPr sz="1900">
              <a:latin typeface="Arial" panose="020B0604020202020204"/>
              <a:cs typeface="Arial" panose="020B0604020202020204"/>
            </a:endParaRPr>
          </a:p>
          <a:p>
            <a:pPr marL="241300" marR="298450" indent="-228600">
              <a:lnSpc>
                <a:spcPct val="90000"/>
              </a:lnSpc>
              <a:buClr>
                <a:srgbClr val="663366"/>
              </a:buClr>
              <a:buSzPct val="75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Why do conductors</a:t>
            </a:r>
            <a:r>
              <a:rPr sz="2000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and  insulators behave 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differently?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9416" y="1984374"/>
            <a:ext cx="3425190" cy="38569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080" indent="-228600">
              <a:lnSpc>
                <a:spcPts val="2050"/>
              </a:lnSpc>
              <a:spcBef>
                <a:spcPts val="355"/>
              </a:spcBef>
              <a:buClr>
                <a:srgbClr val="663366"/>
              </a:buClr>
              <a:buSzPct val="74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1900" spc="-5" dirty="0">
                <a:latin typeface="Arial" panose="020B0604020202020204"/>
                <a:cs typeface="Arial" panose="020B0604020202020204"/>
              </a:rPr>
              <a:t>Conductors allow electrons to  flow freely through</a:t>
            </a:r>
            <a:r>
              <a:rPr sz="19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them.</a:t>
            </a:r>
            <a:endParaRPr sz="190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ts val="1940"/>
              </a:lnSpc>
              <a:spcBef>
                <a:spcPts val="375"/>
              </a:spcBef>
              <a:buClr>
                <a:srgbClr val="B86FB8"/>
              </a:buClr>
              <a:buSzPct val="74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1700" spc="-15" dirty="0">
                <a:latin typeface="Arial" panose="020B0604020202020204"/>
                <a:cs typeface="Arial" panose="020B0604020202020204"/>
              </a:rPr>
              <a:t>Silver, copper, </a:t>
            </a:r>
            <a:r>
              <a:rPr sz="1700" dirty="0">
                <a:latin typeface="Arial" panose="020B0604020202020204"/>
                <a:cs typeface="Arial" panose="020B0604020202020204"/>
              </a:rPr>
              <a:t>aluminum,</a:t>
            </a:r>
            <a:r>
              <a:rPr sz="17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and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1940"/>
              </a:lnSpc>
            </a:pPr>
            <a:r>
              <a:rPr sz="1700" dirty="0">
                <a:latin typeface="Arial" panose="020B0604020202020204"/>
                <a:cs typeface="Arial" panose="020B0604020202020204"/>
              </a:rPr>
              <a:t>other</a:t>
            </a:r>
            <a:r>
              <a:rPr sz="1700" spc="-5" dirty="0">
                <a:latin typeface="Arial" panose="020B0604020202020204"/>
                <a:cs typeface="Arial" panose="020B0604020202020204"/>
              </a:rPr>
              <a:t> metals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9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 panose="020B0604020202020204"/>
              <a:cs typeface="Arial" panose="020B0604020202020204"/>
            </a:endParaRPr>
          </a:p>
          <a:p>
            <a:pPr marL="241300" marR="276860" indent="-228600">
              <a:lnSpc>
                <a:spcPts val="2050"/>
              </a:lnSpc>
              <a:buClr>
                <a:srgbClr val="663366"/>
              </a:buClr>
              <a:buSzPct val="74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1900" spc="-5" dirty="0">
                <a:latin typeface="Arial" panose="020B0604020202020204"/>
                <a:cs typeface="Arial" panose="020B0604020202020204"/>
              </a:rPr>
              <a:t>Electrons do not flow freely  though</a:t>
            </a:r>
            <a:r>
              <a:rPr sz="19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insulators.</a:t>
            </a:r>
            <a:endParaRPr sz="1900">
              <a:latin typeface="Arial" panose="020B0604020202020204"/>
              <a:cs typeface="Arial" panose="020B0604020202020204"/>
            </a:endParaRPr>
          </a:p>
          <a:p>
            <a:pPr marL="469900" lvl="1" indent="-228600">
              <a:lnSpc>
                <a:spcPct val="100000"/>
              </a:lnSpc>
              <a:spcBef>
                <a:spcPts val="365"/>
              </a:spcBef>
              <a:buClr>
                <a:srgbClr val="B86FB8"/>
              </a:buClr>
              <a:buSzPct val="74000"/>
              <a:buFont typeface="Wingdings" panose="05000000000000000000"/>
              <a:buChar char=""/>
              <a:tabLst>
                <a:tab pos="469900" algn="l"/>
              </a:tabLst>
            </a:pPr>
            <a:r>
              <a:rPr sz="1700" dirty="0">
                <a:latin typeface="Arial" panose="020B0604020202020204"/>
                <a:cs typeface="Arial" panose="020B0604020202020204"/>
              </a:rPr>
              <a:t>Plastic, </a:t>
            </a:r>
            <a:r>
              <a:rPr sz="1700" spc="-15" dirty="0">
                <a:latin typeface="Arial" panose="020B0604020202020204"/>
                <a:cs typeface="Arial" panose="020B0604020202020204"/>
              </a:rPr>
              <a:t>rubber,</a:t>
            </a:r>
            <a:r>
              <a:rPr sz="17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glass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buClr>
                <a:srgbClr val="B86FB8"/>
              </a:buClr>
              <a:buFont typeface="Wingdings" panose="05000000000000000000"/>
              <a:buChar char=""/>
            </a:pPr>
            <a:endParaRPr sz="19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B86FB8"/>
              </a:buClr>
              <a:buFont typeface="Wingdings" panose="05000000000000000000"/>
              <a:buChar char=""/>
            </a:pPr>
            <a:endParaRPr sz="1950">
              <a:latin typeface="Arial" panose="020B0604020202020204"/>
              <a:cs typeface="Arial" panose="020B0604020202020204"/>
            </a:endParaRPr>
          </a:p>
          <a:p>
            <a:pPr marL="241300" marR="74930" indent="-228600" algn="just">
              <a:lnSpc>
                <a:spcPts val="2050"/>
              </a:lnSpc>
              <a:buClr>
                <a:srgbClr val="663366"/>
              </a:buClr>
              <a:buSzPct val="74000"/>
              <a:buFont typeface="Wingdings" panose="05000000000000000000"/>
              <a:buChar char=""/>
              <a:tabLst>
                <a:tab pos="241300" algn="l"/>
              </a:tabLst>
            </a:pPr>
            <a:r>
              <a:rPr sz="1900" spc="-5" dirty="0">
                <a:latin typeface="Arial" panose="020B0604020202020204"/>
                <a:cs typeface="Arial" panose="020B0604020202020204"/>
              </a:rPr>
              <a:t>Outer electrons in metals are  loosely bound to the nucleus  and relatively free to</a:t>
            </a:r>
            <a:r>
              <a:rPr sz="19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900" spc="-5" dirty="0">
                <a:latin typeface="Arial" panose="020B0604020202020204"/>
                <a:cs typeface="Arial" panose="020B0604020202020204"/>
              </a:rPr>
              <a:t>move.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7255</Words>
  <Application>WPS Presentation</Application>
  <PresentationFormat>On-screen Show (4:3)</PresentationFormat>
  <Paragraphs>295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SimSun</vt:lpstr>
      <vt:lpstr>Wingdings</vt:lpstr>
      <vt:lpstr>Arial</vt:lpstr>
      <vt:lpstr>Times New Roman</vt:lpstr>
      <vt:lpstr>Times New Roman</vt:lpstr>
      <vt:lpstr>Wingdings</vt:lpstr>
      <vt:lpstr>Microsoft YaHei</vt:lpstr>
      <vt:lpstr>Arial Unicode MS</vt:lpstr>
      <vt:lpstr>Calibri</vt:lpstr>
      <vt:lpstr>Arial Rounded MT Bold</vt:lpstr>
      <vt:lpstr>Office Theme</vt:lpstr>
      <vt:lpstr>Applied Physics Lecture no 02 Instructor: Maiza Zanib</vt:lpstr>
      <vt:lpstr>+ What is electric chargse?</vt:lpstr>
      <vt:lpstr>+ What do you think?</vt:lpstr>
      <vt:lpstr>Electric charge</vt:lpstr>
      <vt:lpstr>+ Electric Charge</vt:lpstr>
      <vt:lpstr>+ Properties of Electric Charge</vt:lpstr>
      <vt:lpstr>Transferring Electric Charge</vt:lpstr>
      <vt:lpstr>+ Transferring Electric Charge</vt:lpstr>
      <vt:lpstr>+ Conductors and Insulators</vt:lpstr>
      <vt:lpstr>+ Charging by Contact</vt:lpstr>
      <vt:lpstr>+ Charging by Induction</vt:lpstr>
      <vt:lpstr>+ Charging by Induction</vt:lpstr>
      <vt:lpstr>+ Surface Charges</vt:lpstr>
      <vt:lpstr>PowerPoint 演示文稿</vt:lpstr>
      <vt:lpstr>What do you think?</vt:lpstr>
      <vt:lpstr>+ Coulomb’s Law</vt:lpstr>
      <vt:lpstr>+ Coulomb’s Law</vt:lpstr>
      <vt:lpstr>+ Classroom Practice Problem</vt:lpstr>
      <vt:lpstr>+ Classroom Practice Problem</vt:lpstr>
      <vt:lpstr>+ Classroom Practice Problem</vt:lpstr>
      <vt:lpstr>+ Classroom Practice Problem</vt:lpstr>
      <vt:lpstr>+ Electric Force</vt:lpstr>
      <vt:lpstr>Now what do you think?</vt:lpstr>
      <vt:lpstr>PowerPoint 演示文稿</vt:lpstr>
      <vt:lpstr>What do you think?</vt:lpstr>
      <vt:lpstr>+ Electric Field Strength</vt:lpstr>
      <vt:lpstr>+ Test Charges</vt:lpstr>
      <vt:lpstr>+ Electric Field Lines - Rules</vt:lpstr>
      <vt:lpstr>+ Electric Field Lines - Rules</vt:lpstr>
      <vt:lpstr>+ Electric Field Lines - Rules</vt:lpstr>
      <vt:lpstr>+ Electric Field Lines - Rules</vt:lpstr>
      <vt:lpstr>+ Electric Field Lines - Rules</vt:lpstr>
      <vt:lpstr>+ Electric Field Lines - Rules</vt:lpstr>
      <vt:lpstr>Now what do you think?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Physics Lecture no 02 Instructor: Faisal Tufail</dc:title>
  <dc:creator/>
  <cp:lastModifiedBy>LENOVO</cp:lastModifiedBy>
  <cp:revision>14</cp:revision>
  <dcterms:created xsi:type="dcterms:W3CDTF">2020-10-28T01:57:00Z</dcterms:created>
  <dcterms:modified xsi:type="dcterms:W3CDTF">2021-11-03T05:01:41Z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2012-05-08T06:00:00Z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2020-10-26T06:00:00Z</vt:filetime>
  </property>
  <property fmtid="{D5CDD505-2E9C-101B-9397-08002B2CF9AE}" pid="5" name="ICV">
    <vt:lpwstr>156AFBF55F804837B583EC6E1EFD48CD</vt:lpwstr>
  </property>
  <property fmtid="{D5CDD505-2E9C-101B-9397-08002B2CF9AE}" pid="6" name="KSOProductBuildVer">
    <vt:lpwstr>1033-11.2.0.10351</vt:lpwstr>
  </property>
</Properties>
</file>