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BBC4372-4657-46F8-994C-41E035CDD7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BC4372-4657-46F8-994C-41E035CDD7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BC4372-4657-46F8-994C-41E035CDD7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BC4372-4657-46F8-994C-41E035CDD7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BBC4372-4657-46F8-994C-41E035CDD70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BBC4372-4657-46F8-994C-41E035CDD7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BBC4372-4657-46F8-994C-41E035CDD70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BBC4372-4657-46F8-994C-41E035CDD70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C4372-4657-46F8-994C-41E035CDD70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BBC4372-4657-46F8-994C-41E035CDD7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BBC4372-4657-46F8-994C-41E035CDD70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3A34A-1816-49F1-AB83-8608A8BFA60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C4372-4657-46F8-994C-41E035CDD70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3A34A-1816-49F1-AB83-8608A8BFA60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byjus.com/jee/coulombs-law/"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yjus.com/jee/electric-charge/"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yjus.com/physics/electric-field-lines/"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yjus.com/physics/magnetic-field/"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yjus.com/physics/electric-flu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Gauss law</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2522"/>
                <a:ext cx="10515600" cy="6044441"/>
              </a:xfrm>
            </p:spPr>
            <p:txBody>
              <a:bodyPr>
                <a:normAutofit lnSpcReduction="10000"/>
              </a:bodyPr>
              <a:lstStyle/>
              <a:p>
                <a:pPr algn="l"/>
                <a:r>
                  <a:rPr lang="en-US" b="0" i="0" dirty="0">
                    <a:solidFill>
                      <a:srgbClr val="800080"/>
                    </a:solidFill>
                    <a:effectLst/>
                    <a:latin typeface="Roboto" panose="02000000000000000000" pitchFamily="2" charset="0"/>
                  </a:rPr>
                  <a:t>What is Gauss Law?</a:t>
                </a:r>
                <a:endParaRPr lang="en-US" b="0" i="0" dirty="0">
                  <a:solidFill>
                    <a:srgbClr val="813588"/>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According to the Gauss law,</a:t>
                </a:r>
                <a:r>
                  <a:rPr lang="en-US" b="1" i="0" dirty="0">
                    <a:solidFill>
                      <a:srgbClr val="333333"/>
                    </a:solidFill>
                    <a:effectLst/>
                    <a:latin typeface="Roboto" panose="02000000000000000000" pitchFamily="2" charset="0"/>
                  </a:rPr>
                  <a:t> the total flux linked with a closed surface is 1/ε</a:t>
                </a:r>
                <a:r>
                  <a:rPr lang="en-US" b="1" i="0" baseline="-25000" dirty="0">
                    <a:solidFill>
                      <a:srgbClr val="333333"/>
                    </a:solidFill>
                    <a:effectLst/>
                    <a:latin typeface="Roboto" panose="02000000000000000000" pitchFamily="2" charset="0"/>
                  </a:rPr>
                  <a:t>0</a:t>
                </a:r>
                <a:r>
                  <a:rPr lang="en-US" b="1" i="0" dirty="0">
                    <a:solidFill>
                      <a:srgbClr val="333333"/>
                    </a:solidFill>
                    <a:effectLst/>
                    <a:latin typeface="Roboto" panose="02000000000000000000" pitchFamily="2" charset="0"/>
                  </a:rPr>
                  <a:t> times the charge enclosed by the closed surface.</a:t>
                </a:r>
                <a:endParaRPr lang="en-US" b="1" i="0" dirty="0">
                  <a:solidFill>
                    <a:srgbClr val="333333"/>
                  </a:solidFill>
                  <a:effectLst/>
                  <a:latin typeface="Roboto" panose="02000000000000000000" pitchFamily="2" charset="0"/>
                </a:endParaRPr>
              </a:p>
              <a:p>
                <a14:m>
                  <m:oMath xmlns:m="http://schemas.openxmlformats.org/officeDocument/2006/math">
                    <m:r>
                      <a:rPr lang="en-US" b="0" i="1" smtClean="0">
                        <a:solidFill>
                          <a:srgbClr val="333333"/>
                        </a:solidFill>
                        <a:effectLst/>
                        <a:latin typeface="Cambria Math" panose="02040503050406030204" pitchFamily="18" charset="0"/>
                      </a:rPr>
                      <m:t>∮</m:t>
                    </m:r>
                    <m:r>
                      <a:rPr lang="en-US" b="1" i="0" smtClean="0">
                        <a:solidFill>
                          <a:srgbClr val="333333"/>
                        </a:solidFill>
                        <a:effectLst/>
                        <a:latin typeface="Cambria Math" panose="02040503050406030204" pitchFamily="18" charset="0"/>
                      </a:rPr>
                      <m:t>𝐄</m:t>
                    </m:r>
                  </m:oMath>
                </a14:m>
                <a:r>
                  <a:rPr lang="en-US" b="1" i="0" dirty="0">
                    <a:solidFill>
                      <a:srgbClr val="333333"/>
                    </a:solidFill>
                    <a:effectLst/>
                    <a:latin typeface="Roboto" panose="02000000000000000000" pitchFamily="2" charset="0"/>
                  </a:rPr>
                  <a:t> . ds=</a:t>
                </a:r>
                <a14:m>
                  <m:oMath xmlns:m="http://schemas.openxmlformats.org/officeDocument/2006/math">
                    <m:f>
                      <m:fPr>
                        <m:ctrlPr>
                          <a:rPr lang="en-US" b="1" i="1" smtClean="0">
                            <a:solidFill>
                              <a:srgbClr val="333333"/>
                            </a:solidFill>
                            <a:effectLst/>
                            <a:latin typeface="Cambria Math" panose="02040503050406030204" pitchFamily="18" charset="0"/>
                          </a:rPr>
                        </m:ctrlPr>
                      </m:fPr>
                      <m:num>
                        <m:r>
                          <a:rPr lang="en-US" b="1" i="1" smtClean="0">
                            <a:solidFill>
                              <a:srgbClr val="333333"/>
                            </a:solidFill>
                            <a:effectLst/>
                            <a:latin typeface="Cambria Math" panose="02040503050406030204" pitchFamily="18" charset="0"/>
                          </a:rPr>
                          <m:t>𝟏</m:t>
                        </m:r>
                      </m:num>
                      <m:den>
                        <m:r>
                          <m:rPr>
                            <m:nor/>
                          </m:rPr>
                          <a:rPr lang="en-US" b="0" i="0" dirty="0" smtClean="0">
                            <a:solidFill>
                              <a:srgbClr val="333333"/>
                            </a:solidFill>
                            <a:effectLst/>
                            <a:latin typeface="Roboto" panose="02000000000000000000" pitchFamily="2" charset="0"/>
                          </a:rPr>
                          <m:t>ε</m:t>
                        </m:r>
                        <m:r>
                          <m:rPr>
                            <m:nor/>
                          </m:rPr>
                          <a:rPr lang="en-US" b="0" i="0" baseline="-25000" dirty="0" smtClean="0">
                            <a:solidFill>
                              <a:srgbClr val="333333"/>
                            </a:solidFill>
                            <a:effectLst/>
                            <a:latin typeface="Roboto" panose="02000000000000000000" pitchFamily="2" charset="0"/>
                          </a:rPr>
                          <m:t>0</m:t>
                        </m:r>
                      </m:den>
                    </m:f>
                    <m:r>
                      <m:rPr>
                        <m:sty m:val="p"/>
                      </m:rPr>
                      <a:rPr lang="en-US" b="0" i="0" smtClean="0">
                        <a:solidFill>
                          <a:srgbClr val="333333"/>
                        </a:solidFill>
                        <a:effectLst/>
                        <a:latin typeface="Cambria Math" panose="02040503050406030204" pitchFamily="18" charset="0"/>
                      </a:rPr>
                      <m:t>q</m:t>
                    </m:r>
                  </m:oMath>
                </a14:m>
                <a:endParaRPr lang="en-US" b="1"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.For example, a point charge q is placed inside a cube of edge ‘a’. Now as per </a:t>
                </a:r>
                <a:r>
                  <a:rPr lang="en-US" b="1" i="0" dirty="0">
                    <a:solidFill>
                      <a:srgbClr val="333333"/>
                    </a:solidFill>
                    <a:effectLst/>
                    <a:latin typeface="Roboto" panose="02000000000000000000" pitchFamily="2" charset="0"/>
                  </a:rPr>
                  <a:t>Gauss law</a:t>
                </a:r>
                <a:r>
                  <a:rPr lang="en-US" b="0" i="0" dirty="0">
                    <a:solidFill>
                      <a:srgbClr val="333333"/>
                    </a:solidFill>
                    <a:effectLst/>
                    <a:latin typeface="Roboto" panose="02000000000000000000" pitchFamily="2" charset="0"/>
                  </a:rPr>
                  <a:t>, the flux through each face of the cube is q/6ε</a:t>
                </a:r>
                <a:r>
                  <a:rPr lang="en-US" b="0" i="0" baseline="-25000" dirty="0">
                    <a:solidFill>
                      <a:srgbClr val="333333"/>
                    </a:solidFill>
                    <a:effectLst/>
                    <a:latin typeface="Roboto" panose="02000000000000000000" pitchFamily="2" charset="0"/>
                  </a:rPr>
                  <a:t>0</a:t>
                </a:r>
                <a:r>
                  <a:rPr lang="en-US" b="0" i="0" dirty="0">
                    <a:solidFill>
                      <a:srgbClr val="333333"/>
                    </a:solidFill>
                    <a:effectLst/>
                    <a:latin typeface="Roboto" panose="02000000000000000000" pitchFamily="2" charset="0"/>
                  </a:rPr>
                  <a:t>.</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electric field is the basic concept to know about electricity. Generally, the electric field of the surface is calculated by applying </a:t>
                </a:r>
                <a:r>
                  <a:rPr lang="en-US" b="0" i="0" u="none" strike="noStrike" dirty="0">
                    <a:solidFill>
                      <a:srgbClr val="73AD21"/>
                    </a:solidFill>
                    <a:effectLst/>
                    <a:latin typeface="Roboto" panose="02000000000000000000" pitchFamily="2" charset="0"/>
                    <a:hlinkClick r:id="rId1"/>
                  </a:rPr>
                  <a:t>Coulomb’s law</a:t>
                </a:r>
                <a:r>
                  <a:rPr lang="en-US" b="0" i="0" dirty="0">
                    <a:solidFill>
                      <a:srgbClr val="333333"/>
                    </a:solidFill>
                    <a:effectLst/>
                    <a:latin typeface="Roboto" panose="02000000000000000000" pitchFamily="2" charset="0"/>
                  </a:rPr>
                  <a:t>, but to calculate the electric field distribution in a closed surface, we need to understand the concept of Gauss law. It explains the electric charge enclosed in a closed or the electric charge present in the enclosed closed surface.</a:t>
                </a:r>
                <a:endParaRPr lang="en-US" b="0" i="0" dirty="0">
                  <a:solidFill>
                    <a:srgbClr val="333333"/>
                  </a:solidFill>
                  <a:effectLst/>
                  <a:latin typeface="Roboto" panose="02000000000000000000" pitchFamily="2" charset="0"/>
                </a:endParaRPr>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32522"/>
                <a:ext cx="10515600" cy="6044441"/>
              </a:xfrm>
              <a:blipFill rotWithShape="1">
                <a:blip r:embed="rId2"/>
                <a:stretch>
                  <a:fillRect t="-470" b="-3934"/>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826" y="132522"/>
            <a:ext cx="10982739" cy="6559826"/>
          </a:xfrm>
        </p:spPr>
        <p:txBody>
          <a:bodyPr/>
          <a:lstStyle/>
          <a:p>
            <a:pPr algn="l"/>
            <a:r>
              <a:rPr lang="en-US" b="0" i="0" dirty="0">
                <a:solidFill>
                  <a:srgbClr val="800080"/>
                </a:solidFill>
                <a:effectLst/>
                <a:latin typeface="Roboto" panose="02000000000000000000" pitchFamily="2" charset="0"/>
              </a:rPr>
              <a:t>Gauss Law Formula</a:t>
            </a:r>
            <a:endParaRPr lang="en-US" b="0" i="0" dirty="0">
              <a:solidFill>
                <a:srgbClr val="813588"/>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As per the Gauss theorem, the total charge enclosed in a closed surface is proportional to the total flux enclosed by the surface. Therefore, if ϕ is total flux and ϵ</a:t>
            </a:r>
            <a:r>
              <a:rPr lang="en-US" b="0" i="0" baseline="-25000" dirty="0">
                <a:solidFill>
                  <a:srgbClr val="333333"/>
                </a:solidFill>
                <a:effectLst/>
                <a:latin typeface="Roboto" panose="02000000000000000000" pitchFamily="2" charset="0"/>
              </a:rPr>
              <a:t>0 </a:t>
            </a:r>
            <a:r>
              <a:rPr lang="en-US" b="0" i="0" dirty="0">
                <a:solidFill>
                  <a:srgbClr val="333333"/>
                </a:solidFill>
                <a:effectLst/>
                <a:latin typeface="Roboto" panose="02000000000000000000" pitchFamily="2" charset="0"/>
              </a:rPr>
              <a:t>is electric constant, the </a:t>
            </a:r>
            <a:r>
              <a:rPr lang="en-US" b="0" i="0" u="none" strike="noStrike" dirty="0">
                <a:solidFill>
                  <a:srgbClr val="73AD21"/>
                </a:solidFill>
                <a:effectLst/>
                <a:latin typeface="Roboto" panose="02000000000000000000" pitchFamily="2" charset="0"/>
                <a:hlinkClick r:id="rId1"/>
              </a:rPr>
              <a:t>total electric charge</a:t>
            </a:r>
            <a:r>
              <a:rPr lang="en-US" b="0" i="0" dirty="0">
                <a:solidFill>
                  <a:srgbClr val="333333"/>
                </a:solidFill>
                <a:effectLst/>
                <a:latin typeface="Roboto" panose="02000000000000000000" pitchFamily="2" charset="0"/>
              </a:rPr>
              <a:t> Q enclosed by the surface is;</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Q </a:t>
            </a:r>
            <a:r>
              <a:rPr lang="en-US" b="1" i="0" dirty="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ϕ ϵ</a:t>
            </a:r>
            <a:r>
              <a:rPr lang="en-US" b="0" i="0" baseline="-25000" dirty="0">
                <a:solidFill>
                  <a:srgbClr val="333333"/>
                </a:solidFill>
                <a:effectLst/>
                <a:latin typeface="Roboto" panose="02000000000000000000" pitchFamily="2" charset="0"/>
              </a:rPr>
              <a:t>0</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a:t>
            </a:r>
            <a:r>
              <a:rPr lang="en-US" b="1" i="0" dirty="0">
                <a:solidFill>
                  <a:srgbClr val="333333"/>
                </a:solidFill>
                <a:effectLst/>
                <a:latin typeface="Roboto" panose="02000000000000000000" pitchFamily="2" charset="0"/>
              </a:rPr>
              <a:t>Gauss law</a:t>
            </a:r>
            <a:r>
              <a:rPr lang="en-US" b="0" i="0" dirty="0">
                <a:solidFill>
                  <a:srgbClr val="333333"/>
                </a:solidFill>
                <a:effectLst/>
                <a:latin typeface="Roboto" panose="02000000000000000000" pitchFamily="2" charset="0"/>
              </a:rPr>
              <a:t> formula is expressed by;</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Roboto" panose="02000000000000000000" pitchFamily="2" charset="0"/>
              </a:rPr>
              <a:t>ϕ = Q/ϵ</a:t>
            </a:r>
            <a:r>
              <a:rPr lang="en-US" b="1" i="0" baseline="-25000" dirty="0">
                <a:solidFill>
                  <a:srgbClr val="333333"/>
                </a:solidFill>
                <a:effectLst/>
                <a:latin typeface="Roboto" panose="02000000000000000000" pitchFamily="2" charset="0"/>
              </a:rPr>
              <a:t>0</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Where,</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Q = total charge within the given surface,</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ε</a:t>
            </a:r>
            <a:r>
              <a:rPr lang="en-US" b="0" i="0" baseline="-25000" dirty="0">
                <a:solidFill>
                  <a:srgbClr val="333333"/>
                </a:solidFill>
                <a:effectLst/>
                <a:latin typeface="Roboto" panose="02000000000000000000" pitchFamily="2" charset="0"/>
              </a:rPr>
              <a:t>0</a:t>
            </a:r>
            <a:r>
              <a:rPr lang="en-US" b="0" i="0" dirty="0">
                <a:solidFill>
                  <a:srgbClr val="333333"/>
                </a:solidFill>
                <a:effectLst/>
                <a:latin typeface="Roboto" panose="02000000000000000000" pitchFamily="2" charset="0"/>
              </a:rPr>
              <a:t> = the electric constant.</a:t>
            </a:r>
            <a:endParaRPr lang="en-US" b="0" i="0" dirty="0">
              <a:solidFill>
                <a:srgbClr val="333333"/>
              </a:solidFill>
              <a:effectLst/>
              <a:latin typeface="Roboto" panose="02000000000000000000" pitchFamily="2"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8626"/>
            <a:ext cx="10515600" cy="5408337"/>
          </a:xfrm>
        </p:spPr>
        <p:txBody>
          <a:bodyPr/>
          <a:lstStyle/>
          <a:p>
            <a:pPr algn="l"/>
            <a:r>
              <a:rPr lang="en-US" b="0" i="0" dirty="0">
                <a:solidFill>
                  <a:srgbClr val="800080"/>
                </a:solidFill>
                <a:effectLst/>
                <a:latin typeface="Roboto" panose="02000000000000000000" pitchFamily="2" charset="0"/>
              </a:rPr>
              <a:t>The Gauss Theorem</a:t>
            </a:r>
            <a:endParaRPr lang="en-US" b="0" i="0" dirty="0">
              <a:solidFill>
                <a:srgbClr val="813588"/>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net flux through a closed surface is directly proportional to the net charge in the volume enclosed by the closed surface.</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Φ = → </a:t>
            </a:r>
            <a:r>
              <a:rPr lang="en-US" b="0" i="0" dirty="0" err="1">
                <a:solidFill>
                  <a:srgbClr val="333333"/>
                </a:solidFill>
                <a:effectLst/>
                <a:latin typeface="Roboto" panose="02000000000000000000" pitchFamily="2" charset="0"/>
              </a:rPr>
              <a:t>E.d</a:t>
            </a:r>
            <a:r>
              <a:rPr lang="en-US" b="0" i="0" dirty="0">
                <a:solidFill>
                  <a:srgbClr val="333333"/>
                </a:solidFill>
                <a:effectLst/>
                <a:latin typeface="Roboto" panose="02000000000000000000" pitchFamily="2" charset="0"/>
              </a:rPr>
              <a:t> → A = </a:t>
            </a:r>
            <a:r>
              <a:rPr lang="en-US" b="0" i="0" dirty="0" err="1">
                <a:solidFill>
                  <a:srgbClr val="333333"/>
                </a:solidFill>
                <a:effectLst/>
                <a:latin typeface="Roboto" panose="02000000000000000000" pitchFamily="2" charset="0"/>
              </a:rPr>
              <a:t>q</a:t>
            </a:r>
            <a:r>
              <a:rPr lang="en-US" b="0" i="0" baseline="-25000" dirty="0" err="1">
                <a:solidFill>
                  <a:srgbClr val="333333"/>
                </a:solidFill>
                <a:effectLst/>
                <a:latin typeface="Roboto" panose="02000000000000000000" pitchFamily="2" charset="0"/>
              </a:rPr>
              <a:t>net</a:t>
            </a:r>
            <a:r>
              <a:rPr lang="en-US" b="0" i="0" dirty="0">
                <a:solidFill>
                  <a:srgbClr val="333333"/>
                </a:solidFill>
                <a:effectLst/>
                <a:latin typeface="Roboto" panose="02000000000000000000" pitchFamily="2" charset="0"/>
              </a:rPr>
              <a:t>/ε</a:t>
            </a:r>
            <a:r>
              <a:rPr lang="en-US" b="0" i="0" baseline="-25000" dirty="0">
                <a:solidFill>
                  <a:srgbClr val="333333"/>
                </a:solidFill>
                <a:effectLst/>
                <a:latin typeface="Roboto" panose="02000000000000000000" pitchFamily="2" charset="0"/>
              </a:rPr>
              <a:t>0</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In simple words, the </a:t>
            </a:r>
            <a:r>
              <a:rPr lang="en-US" b="1" i="0" dirty="0">
                <a:solidFill>
                  <a:srgbClr val="333333"/>
                </a:solidFill>
                <a:effectLst/>
                <a:latin typeface="Roboto" panose="02000000000000000000" pitchFamily="2" charset="0"/>
              </a:rPr>
              <a:t>Gauss theorem</a:t>
            </a:r>
            <a:r>
              <a:rPr lang="en-US" b="0" i="0" dirty="0">
                <a:solidFill>
                  <a:srgbClr val="333333"/>
                </a:solidFill>
                <a:effectLst/>
                <a:latin typeface="Roboto" panose="02000000000000000000" pitchFamily="2" charset="0"/>
              </a:rPr>
              <a:t> relates the ‘flow’ of </a:t>
            </a:r>
            <a:r>
              <a:rPr lang="en-US" b="0" i="0" u="none" strike="noStrike" dirty="0">
                <a:solidFill>
                  <a:srgbClr val="73AD21"/>
                </a:solidFill>
                <a:effectLst/>
                <a:latin typeface="Roboto" panose="02000000000000000000" pitchFamily="2" charset="0"/>
                <a:hlinkClick r:id="rId1"/>
              </a:rPr>
              <a:t>electric field lines</a:t>
            </a:r>
            <a:r>
              <a:rPr lang="en-US" b="0" i="0" dirty="0">
                <a:solidFill>
                  <a:srgbClr val="333333"/>
                </a:solidFill>
                <a:effectLst/>
                <a:latin typeface="Roboto" panose="02000000000000000000" pitchFamily="2" charset="0"/>
              </a:rPr>
              <a:t> (flux) to the charges within the enclosed surface. If there are no charges enclosed by a surface, then the net electric flux remains zero.</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This means that the number of electric field lines entering the surface is equal to the field lines leaving the surface.</a:t>
            </a:r>
            <a:endParaRPr lang="en-US" b="0" i="0" dirty="0">
              <a:solidFill>
                <a:srgbClr val="333333"/>
              </a:solidFill>
              <a:effectLst/>
              <a:latin typeface="Roboto" panose="02000000000000000000" pitchFamily="2"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b="1" i="0" dirty="0">
                <a:solidFill>
                  <a:srgbClr val="333333"/>
                </a:solidFill>
                <a:effectLst/>
                <a:latin typeface="Roboto" panose="02000000000000000000" pitchFamily="2" charset="0"/>
              </a:rPr>
              <a:t>The Gauss theorem statement also gives an important corollary:</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electric flux from any closed surface is only due to the sources (positive charges) and sinks (negative charges) of electric fields enclosed by the surface. Any charges outside the surface do not contribute to the electric flux. Also, only electric charges can act as sources or sinks of electric fields. Changing </a:t>
            </a:r>
            <a:r>
              <a:rPr lang="en-US" b="0" i="0" u="none" strike="noStrike" dirty="0">
                <a:solidFill>
                  <a:srgbClr val="73AD21"/>
                </a:solidFill>
                <a:effectLst/>
                <a:latin typeface="Roboto" panose="02000000000000000000" pitchFamily="2" charset="0"/>
                <a:hlinkClick r:id="rId1"/>
              </a:rPr>
              <a:t>magnetic fields</a:t>
            </a:r>
            <a:r>
              <a:rPr lang="en-US" b="0" i="0" dirty="0">
                <a:solidFill>
                  <a:srgbClr val="333333"/>
                </a:solidFill>
                <a:effectLst/>
                <a:latin typeface="Roboto" panose="02000000000000000000" pitchFamily="2" charset="0"/>
              </a:rPr>
              <a:t>, for example, cannot act as sources or sinks of electric fields.</a:t>
            </a:r>
            <a:endParaRPr lang="en-US" b="0" i="0" dirty="0">
              <a:solidFill>
                <a:srgbClr val="333333"/>
              </a:solidFill>
              <a:effectLst/>
              <a:latin typeface="Roboto" panose="02000000000000000000" pitchFamily="2"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uss Law"/>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32414" y="1223456"/>
            <a:ext cx="9527171" cy="4446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7409"/>
            <a:ext cx="10515600" cy="5209554"/>
          </a:xfrm>
        </p:spPr>
        <p:txBody>
          <a:bodyPr/>
          <a:lstStyle/>
          <a:p>
            <a:pPr algn="l"/>
            <a:r>
              <a:rPr lang="en-US" b="0" i="0" dirty="0">
                <a:solidFill>
                  <a:srgbClr val="333333"/>
                </a:solidFill>
                <a:effectLst/>
                <a:latin typeface="Roboto" panose="02000000000000000000" pitchFamily="2" charset="0"/>
              </a:rPr>
              <a:t>The net flux for the surface on the left is non-zero as it encloses a net charge. The </a:t>
            </a:r>
            <a:r>
              <a:rPr lang="en-US" b="0" i="0" u="none" strike="noStrike" dirty="0">
                <a:solidFill>
                  <a:srgbClr val="73AD21"/>
                </a:solidFill>
                <a:effectLst/>
                <a:latin typeface="Roboto" panose="02000000000000000000" pitchFamily="2" charset="0"/>
                <a:hlinkClick r:id="rId1"/>
              </a:rPr>
              <a:t>net flux for the surface</a:t>
            </a:r>
            <a:r>
              <a:rPr lang="en-US" b="0" i="0" dirty="0">
                <a:solidFill>
                  <a:srgbClr val="333333"/>
                </a:solidFill>
                <a:effectLst/>
                <a:latin typeface="Roboto" panose="02000000000000000000" pitchFamily="2" charset="0"/>
              </a:rPr>
              <a:t> on the right is zero since it does not enclose any charge.</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Roboto" panose="02000000000000000000" pitchFamily="2" charset="0"/>
              </a:rPr>
              <a:t>⇒ Note:</a:t>
            </a:r>
            <a:r>
              <a:rPr lang="en-US" b="0" i="0" dirty="0">
                <a:solidFill>
                  <a:srgbClr val="333333"/>
                </a:solidFill>
                <a:effectLst/>
                <a:latin typeface="Roboto" panose="02000000000000000000" pitchFamily="2" charset="0"/>
              </a:rPr>
              <a:t> The Gauss law is only a restatement of the Coulombs law. If you apply the Gauss theorem to a point charge enclosed by a sphere, you will get back Coulomb’s law easily</a:t>
            </a:r>
            <a:endParaRPr lang="en-US" b="0" i="0" dirty="0">
              <a:solidFill>
                <a:srgbClr val="333333"/>
              </a:solidFill>
              <a:effectLst/>
              <a:latin typeface="Roboto" panose="02000000000000000000" pitchFamily="2"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2392</Words>
  <Application>WPS Presentation</Application>
  <PresentationFormat>Widescreen</PresentationFormat>
  <Paragraphs>34</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Roboto</vt:lpstr>
      <vt:lpstr>Verdana</vt:lpstr>
      <vt:lpstr>Cambria Math</vt:lpstr>
      <vt:lpstr>Calibri Light</vt:lpstr>
      <vt:lpstr>Calibri</vt:lpstr>
      <vt:lpstr>Microsoft YaHei</vt:lpstr>
      <vt:lpstr>Arial Unicode MS</vt:lpstr>
      <vt:lpstr>Office Theme</vt:lpstr>
      <vt:lpstr>Gauss law</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 law</dc:title>
  <dc:creator>dj bravo</dc:creator>
  <cp:lastModifiedBy>DELL</cp:lastModifiedBy>
  <cp:revision>2</cp:revision>
  <dcterms:created xsi:type="dcterms:W3CDTF">2021-11-12T03:04:00Z</dcterms:created>
  <dcterms:modified xsi:type="dcterms:W3CDTF">2021-11-23T06:16:52Z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3D7F2E6C25484D6DBBC3B7F2DDF3D4AB</vt:lpwstr>
  </property>
  <property fmtid="{D5CDD505-2E9C-101B-9397-08002B2CF9AE}" pid="3" name="KSOProductBuildVer">
    <vt:lpwstr>1033-11.2.0.10351</vt:lpwstr>
  </property>
</Properties>
</file>