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56" r:id="rId4"/>
    <p:sldId id="305" r:id="rId5"/>
    <p:sldId id="306" r:id="rId6"/>
    <p:sldId id="266" r:id="rId7"/>
    <p:sldId id="267" r:id="rId8"/>
    <p:sldId id="268" r:id="rId9"/>
    <p:sldId id="271" r:id="rId10"/>
    <p:sldId id="272" r:id="rId11"/>
    <p:sldId id="277" r:id="rId12"/>
    <p:sldId id="278" r:id="rId13"/>
    <p:sldId id="279" r:id="rId14"/>
    <p:sldId id="297" r:id="rId15"/>
    <p:sldId id="282" r:id="rId16"/>
    <p:sldId id="292" r:id="rId17"/>
    <p:sldId id="293" r:id="rId18"/>
    <p:sldId id="294" r:id="rId19"/>
    <p:sldId id="295" r:id="rId20"/>
    <p:sldId id="296" r:id="rId21"/>
    <p:sldId id="29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3890" y="68325"/>
            <a:ext cx="8256219" cy="45212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499"/>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800" b="0" i="0">
                <a:solidFill>
                  <a:schemeClr val="tx1"/>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49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499"/>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rlito"/>
                <a:cs typeface="Carlito"/>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Carlito"/>
                <a:cs typeface="Carlito"/>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rlito"/>
                <a:cs typeface="Carlito"/>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rlito"/>
                <a:cs typeface="Carlito"/>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09600"/>
          </a:xfrm>
          <a:custGeom>
            <a:avLst/>
            <a:gdLst/>
            <a:ahLst/>
            <a:cxnLst/>
            <a:rect l="l" t="t" r="r" b="b"/>
            <a:pathLst>
              <a:path w="9144000" h="609600">
                <a:moveTo>
                  <a:pt x="0" y="0"/>
                </a:moveTo>
                <a:lnTo>
                  <a:pt x="0" y="609600"/>
                </a:lnTo>
                <a:lnTo>
                  <a:pt x="9143999" y="609600"/>
                </a:lnTo>
                <a:lnTo>
                  <a:pt x="9143999" y="0"/>
                </a:lnTo>
                <a:lnTo>
                  <a:pt x="0" y="0"/>
                </a:lnTo>
                <a:close/>
              </a:path>
            </a:pathLst>
          </a:custGeom>
          <a:solidFill>
            <a:srgbClr val="2D4499"/>
          </a:solidFill>
        </p:spPr>
        <p:txBody>
          <a:bodyPr wrap="square" lIns="0" tIns="0" rIns="0" bIns="0" rtlCol="0"/>
          <a:lstStyle/>
          <a:p/>
        </p:txBody>
      </p:sp>
      <p:sp>
        <p:nvSpPr>
          <p:cNvPr id="2" name="Holder 2"/>
          <p:cNvSpPr>
            <a:spLocks noGrp="1"/>
          </p:cNvSpPr>
          <p:nvPr>
            <p:ph type="title"/>
          </p:nvPr>
        </p:nvSpPr>
        <p:spPr>
          <a:xfrm>
            <a:off x="444500" y="635888"/>
            <a:ext cx="8255000" cy="513715"/>
          </a:xfrm>
          <a:prstGeom prst="rect">
            <a:avLst/>
          </a:prstGeom>
        </p:spPr>
        <p:txBody>
          <a:bodyPr wrap="square" lIns="0" tIns="0" rIns="0" bIns="0">
            <a:spAutoFit/>
          </a:bodyPr>
          <a:lstStyle>
            <a:lvl1pPr>
              <a:defRPr sz="3200" b="1" i="0">
                <a:solidFill>
                  <a:srgbClr val="2D4499"/>
                </a:solidFill>
                <a:latin typeface="Arial" panose="020B0604020202020204"/>
                <a:cs typeface="Arial" panose="020B0604020202020204"/>
              </a:defRPr>
            </a:lvl1pPr>
          </a:lstStyle>
          <a:p/>
        </p:txBody>
      </p:sp>
      <p:sp>
        <p:nvSpPr>
          <p:cNvPr id="3" name="Holder 3"/>
          <p:cNvSpPr>
            <a:spLocks noGrp="1"/>
          </p:cNvSpPr>
          <p:nvPr>
            <p:ph type="body" idx="1"/>
          </p:nvPr>
        </p:nvSpPr>
        <p:spPr>
          <a:xfrm>
            <a:off x="443890" y="1896005"/>
            <a:ext cx="7856855" cy="2927350"/>
          </a:xfrm>
          <a:prstGeom prst="rect">
            <a:avLst/>
          </a:prstGeom>
        </p:spPr>
        <p:txBody>
          <a:bodyPr wrap="square" lIns="0" tIns="0" rIns="0" bIns="0">
            <a:spAutoFit/>
          </a:bodyPr>
          <a:lstStyle>
            <a:lvl1pPr>
              <a:defRPr sz="2800" b="0" i="0">
                <a:solidFill>
                  <a:schemeClr val="tx1"/>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74777" y="6609848"/>
            <a:ext cx="1640839" cy="153670"/>
          </a:xfrm>
          <a:prstGeom prst="rect">
            <a:avLst/>
          </a:prstGeom>
        </p:spPr>
        <p:txBody>
          <a:bodyPr wrap="square" lIns="0" tIns="0" rIns="0" bIns="0">
            <a:spAutoFit/>
          </a:bodyPr>
          <a:lstStyle>
            <a:lvl1pPr>
              <a:defRPr sz="900" b="0" i="0">
                <a:solidFill>
                  <a:schemeClr val="tx1"/>
                </a:solidFill>
                <a:latin typeface="Arial" panose="020B0604020202020204"/>
                <a:cs typeface="Arial" panose="020B0604020202020204"/>
              </a:defRPr>
            </a:lvl1p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748004" y="537717"/>
            <a:ext cx="7647990" cy="2769235"/>
          </a:xfrm>
          <a:prstGeom prst="rect">
            <a:avLst/>
          </a:prstGeom>
        </p:spPr>
        <p:txBody>
          <a:bodyPr wrap="square" lIns="0" tIns="0" rIns="0" bIns="0">
            <a:spAutoFit/>
          </a:bodyPr>
          <a:lstStyle>
            <a:lvl1pPr>
              <a:defRPr sz="3600" b="0" i="0">
                <a:solidFill>
                  <a:schemeClr val="tx1"/>
                </a:solidFill>
                <a:latin typeface="Carlito"/>
                <a:cs typeface="Carlito"/>
              </a:defRPr>
            </a:lvl1pPr>
          </a:lstStyle>
          <a:p/>
        </p:txBody>
      </p:sp>
      <p:sp>
        <p:nvSpPr>
          <p:cNvPr id="3" name="Holder 3"/>
          <p:cNvSpPr>
            <a:spLocks noGrp="1"/>
          </p:cNvSpPr>
          <p:nvPr>
            <p:ph type="body" idx="1"/>
          </p:nvPr>
        </p:nvSpPr>
        <p:spPr>
          <a:xfrm>
            <a:off x="763498" y="2979547"/>
            <a:ext cx="7617002" cy="3440429"/>
          </a:xfrm>
          <a:prstGeom prst="rect">
            <a:avLst/>
          </a:prstGeom>
        </p:spPr>
        <p:txBody>
          <a:bodyPr wrap="square" lIns="0" tIns="0" rIns="0" bIns="0">
            <a:spAutoFit/>
          </a:bodyPr>
          <a:lstStyle>
            <a:lvl1pPr>
              <a:defRPr sz="3200" b="0" i="0">
                <a:solidFill>
                  <a:schemeClr val="tx1"/>
                </a:solidFill>
                <a:latin typeface="Carlito"/>
                <a:cs typeface="Carlito"/>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3890" y="68325"/>
            <a:ext cx="3747110" cy="443070"/>
          </a:xfrm>
          <a:prstGeom prst="rect">
            <a:avLst/>
          </a:prstGeom>
        </p:spPr>
        <p:txBody>
          <a:bodyPr vert="horz" wrap="square" lIns="0" tIns="12065" rIns="0" bIns="0" rtlCol="0">
            <a:spAutoFit/>
          </a:bodyPr>
          <a:lstStyle/>
          <a:p>
            <a:pPr marL="12700">
              <a:lnSpc>
                <a:spcPct val="100000"/>
              </a:lnSpc>
              <a:spcBef>
                <a:spcPts val="95"/>
              </a:spcBef>
            </a:pPr>
            <a:r>
              <a:rPr lang="en-US" sz="2800" dirty="0">
                <a:solidFill>
                  <a:srgbClr val="FFFFFF"/>
                </a:solidFill>
                <a:latin typeface="Arial" panose="020B0604020202020204"/>
                <a:cs typeface="Arial" panose="020B0604020202020204"/>
              </a:rPr>
              <a:t> Class Assessment</a:t>
            </a:r>
            <a:endParaRPr sz="2800" dirty="0">
              <a:latin typeface="Arial" panose="020B0604020202020204"/>
              <a:cs typeface="Arial" panose="020B0604020202020204"/>
            </a:endParaRPr>
          </a:p>
        </p:txBody>
      </p:sp>
      <p:sp>
        <p:nvSpPr>
          <p:cNvPr id="4" name="object 4"/>
          <p:cNvSpPr txBox="1"/>
          <p:nvPr/>
        </p:nvSpPr>
        <p:spPr>
          <a:xfrm>
            <a:off x="457745" y="1447800"/>
            <a:ext cx="5562600" cy="1011174"/>
          </a:xfrm>
          <a:prstGeom prst="rect">
            <a:avLst/>
          </a:prstGeom>
        </p:spPr>
        <p:txBody>
          <a:bodyPr vert="horz" wrap="square" lIns="0" tIns="13335" rIns="0" bIns="0" rtlCol="0">
            <a:spAutoFit/>
          </a:bodyPr>
          <a:lstStyle/>
          <a:p>
            <a:pPr marL="12700" marR="5080">
              <a:lnSpc>
                <a:spcPct val="100000"/>
              </a:lnSpc>
              <a:spcBef>
                <a:spcPts val="105"/>
              </a:spcBef>
            </a:pPr>
            <a:r>
              <a:rPr lang="en-US" sz="3200" b="1" dirty="0" err="1">
                <a:solidFill>
                  <a:srgbClr val="F44311"/>
                </a:solidFill>
                <a:latin typeface="Arial" panose="020B0604020202020204"/>
                <a:cs typeface="Arial" panose="020B0604020202020204"/>
              </a:rPr>
              <a:t>Maiza</a:t>
            </a:r>
            <a:r>
              <a:rPr lang="en-US" sz="3200" b="1" dirty="0">
                <a:solidFill>
                  <a:srgbClr val="F44311"/>
                </a:solidFill>
                <a:latin typeface="Arial" panose="020B0604020202020204"/>
                <a:cs typeface="Arial" panose="020B0604020202020204"/>
              </a:rPr>
              <a:t> </a:t>
            </a:r>
            <a:r>
              <a:rPr lang="en-US" sz="3200" b="1" dirty="0" err="1">
                <a:solidFill>
                  <a:srgbClr val="F44311"/>
                </a:solidFill>
                <a:latin typeface="Arial" panose="020B0604020202020204"/>
                <a:cs typeface="Arial" panose="020B0604020202020204"/>
              </a:rPr>
              <a:t>Zanib</a:t>
            </a:r>
            <a:r>
              <a:rPr lang="en-US" sz="3200" b="1" dirty="0">
                <a:solidFill>
                  <a:srgbClr val="F44311"/>
                </a:solidFill>
                <a:latin typeface="Arial" panose="020B0604020202020204"/>
                <a:cs typeface="Arial" panose="020B0604020202020204"/>
              </a:rPr>
              <a:t> </a:t>
            </a:r>
            <a:endParaRPr lang="en-US" sz="3200" b="1" dirty="0">
              <a:solidFill>
                <a:srgbClr val="F44311"/>
              </a:solidFill>
              <a:latin typeface="Arial" panose="020B0604020202020204"/>
              <a:cs typeface="Arial" panose="020B0604020202020204"/>
            </a:endParaRPr>
          </a:p>
          <a:p>
            <a:pPr marL="12700" marR="5080">
              <a:lnSpc>
                <a:spcPct val="100000"/>
              </a:lnSpc>
              <a:spcBef>
                <a:spcPts val="105"/>
              </a:spcBef>
            </a:pPr>
            <a:r>
              <a:rPr lang="en-US" sz="3200" b="1" dirty="0">
                <a:solidFill>
                  <a:srgbClr val="F44311"/>
                </a:solidFill>
                <a:latin typeface="Arial" panose="020B0604020202020204"/>
                <a:cs typeface="Arial" panose="020B0604020202020204"/>
              </a:rPr>
              <a:t>Lecturer Physics</a:t>
            </a:r>
            <a:endParaRPr sz="3200" b="1" dirty="0">
              <a:latin typeface="Arial" panose="020B0604020202020204"/>
              <a:cs typeface="Arial" panose="020B0604020202020204"/>
            </a:endParaRPr>
          </a:p>
        </p:txBody>
      </p:sp>
      <p:sp>
        <p:nvSpPr>
          <p:cNvPr id="5" name="object 5"/>
          <p:cNvSpPr txBox="1">
            <a:spLocks noGrp="1"/>
          </p:cNvSpPr>
          <p:nvPr>
            <p:ph type="ftr" sz="quarter" idx="5"/>
          </p:nvPr>
        </p:nvSpPr>
        <p:spPr>
          <a:xfrm>
            <a:off x="74777" y="6609848"/>
            <a:ext cx="1640839" cy="140423"/>
          </a:xfrm>
          <a:prstGeom prst="rect">
            <a:avLst/>
          </a:prstGeom>
        </p:spPr>
        <p:txBody>
          <a:bodyPr vert="horz" wrap="square" lIns="0" tIns="1905" rIns="0" bIns="0" rtlCol="0">
            <a:spAutoFit/>
          </a:bodyPr>
          <a:lstStyle/>
          <a:p>
            <a:pPr marL="12700">
              <a:lnSpc>
                <a:spcPct val="100000"/>
              </a:lnSpc>
              <a:spcBef>
                <a:spcPts val="15"/>
              </a:spcBef>
            </a:pPr>
            <a:r>
              <a:rPr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191125" cy="1002030"/>
          </a:xfrm>
          <a:prstGeom prst="rect">
            <a:avLst/>
          </a:prstGeom>
        </p:spPr>
        <p:txBody>
          <a:bodyPr vert="horz" wrap="square" lIns="0" tIns="13335" rIns="0" bIns="0" rtlCol="0">
            <a:spAutoFit/>
          </a:bodyPr>
          <a:lstStyle/>
          <a:p>
            <a:pPr marL="12700" marR="5080">
              <a:lnSpc>
                <a:spcPct val="100000"/>
              </a:lnSpc>
              <a:spcBef>
                <a:spcPts val="105"/>
              </a:spcBef>
            </a:pPr>
            <a:r>
              <a:rPr dirty="0"/>
              <a:t>Conductors and</a:t>
            </a:r>
            <a:r>
              <a:rPr spc="-105" dirty="0"/>
              <a:t> </a:t>
            </a:r>
            <a:r>
              <a:rPr spc="-5" dirty="0"/>
              <a:t>Insulators  </a:t>
            </a:r>
            <a:r>
              <a:rPr dirty="0"/>
              <a:t>CHECK YOUR</a:t>
            </a:r>
            <a:r>
              <a:rPr spc="-40" dirty="0"/>
              <a:t> </a:t>
            </a:r>
            <a:r>
              <a:rPr dirty="0"/>
              <a:t>ANSWER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7942580" cy="4055110"/>
          </a:xfrm>
          <a:prstGeom prst="rect">
            <a:avLst/>
          </a:prstGeom>
        </p:spPr>
        <p:txBody>
          <a:bodyPr vert="horz" wrap="square" lIns="0" tIns="12065" rIns="0" bIns="0" rtlCol="0">
            <a:spAutoFit/>
          </a:bodyPr>
          <a:lstStyle/>
          <a:p>
            <a:pPr marL="12700" marR="363220">
              <a:lnSpc>
                <a:spcPct val="100000"/>
              </a:lnSpc>
              <a:spcBef>
                <a:spcPts val="95"/>
              </a:spcBef>
            </a:pPr>
            <a:r>
              <a:rPr sz="2800" spc="-5" dirty="0">
                <a:latin typeface="Arial" panose="020B0604020202020204"/>
                <a:cs typeface="Arial" panose="020B0604020202020204"/>
              </a:rPr>
              <a:t>When </a:t>
            </a:r>
            <a:r>
              <a:rPr sz="2800" dirty="0">
                <a:latin typeface="Arial" panose="020B0604020202020204"/>
                <a:cs typeface="Arial" panose="020B0604020202020204"/>
              </a:rPr>
              <a:t>you buy </a:t>
            </a:r>
            <a:r>
              <a:rPr sz="2800" spc="-5" dirty="0">
                <a:latin typeface="Arial" panose="020B0604020202020204"/>
                <a:cs typeface="Arial" panose="020B0604020202020204"/>
              </a:rPr>
              <a:t>a water pipe in a hardware </a:t>
            </a:r>
            <a:r>
              <a:rPr sz="2800" dirty="0">
                <a:latin typeface="Arial" panose="020B0604020202020204"/>
                <a:cs typeface="Arial" panose="020B0604020202020204"/>
              </a:rPr>
              <a:t>store,  </a:t>
            </a:r>
            <a:r>
              <a:rPr sz="2800" spc="-5" dirty="0">
                <a:latin typeface="Arial" panose="020B0604020202020204"/>
                <a:cs typeface="Arial" panose="020B0604020202020204"/>
              </a:rPr>
              <a:t>the water isn't </a:t>
            </a:r>
            <a:r>
              <a:rPr sz="2800" dirty="0">
                <a:latin typeface="Arial" panose="020B0604020202020204"/>
                <a:cs typeface="Arial" panose="020B0604020202020204"/>
              </a:rPr>
              <a:t>included. When you </a:t>
            </a:r>
            <a:r>
              <a:rPr sz="2800" spc="-5" dirty="0">
                <a:latin typeface="Arial" panose="020B0604020202020204"/>
                <a:cs typeface="Arial" panose="020B0604020202020204"/>
              </a:rPr>
              <a:t>buy </a:t>
            </a:r>
            <a:r>
              <a:rPr sz="2800" dirty="0">
                <a:latin typeface="Arial" panose="020B0604020202020204"/>
                <a:cs typeface="Arial" panose="020B0604020202020204"/>
              </a:rPr>
              <a:t>copper  </a:t>
            </a:r>
            <a:r>
              <a:rPr sz="2800" spc="-5" dirty="0">
                <a:latin typeface="Arial" panose="020B0604020202020204"/>
                <a:cs typeface="Arial" panose="020B0604020202020204"/>
              </a:rPr>
              <a:t>wire,</a:t>
            </a:r>
            <a:r>
              <a:rPr sz="2800" spc="5" dirty="0">
                <a:latin typeface="Arial" panose="020B0604020202020204"/>
                <a:cs typeface="Arial" panose="020B0604020202020204"/>
              </a:rPr>
              <a:t> </a:t>
            </a:r>
            <a:r>
              <a:rPr sz="2800" dirty="0">
                <a:latin typeface="Arial" panose="020B0604020202020204"/>
                <a:cs typeface="Arial" panose="020B0604020202020204"/>
              </a:rPr>
              <a:t>electrons</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marR="5080" indent="-515620">
              <a:lnSpc>
                <a:spcPct val="100000"/>
              </a:lnSpc>
              <a:buClr>
                <a:srgbClr val="2D4499"/>
              </a:buClr>
              <a:buAutoNum type="alphaUcPeriod"/>
              <a:tabLst>
                <a:tab pos="527685" algn="l"/>
                <a:tab pos="528320" algn="l"/>
              </a:tabLst>
            </a:pPr>
            <a:r>
              <a:rPr sz="2800" spc="-5" dirty="0">
                <a:latin typeface="Arial" panose="020B0604020202020204"/>
                <a:cs typeface="Arial" panose="020B0604020202020204"/>
              </a:rPr>
              <a:t>must be </a:t>
            </a:r>
            <a:r>
              <a:rPr sz="2800" dirty="0">
                <a:latin typeface="Arial" panose="020B0604020202020204"/>
                <a:cs typeface="Arial" panose="020B0604020202020204"/>
              </a:rPr>
              <a:t>supplied </a:t>
            </a:r>
            <a:r>
              <a:rPr sz="2800" spc="-5" dirty="0">
                <a:latin typeface="Arial" panose="020B0604020202020204"/>
                <a:cs typeface="Arial" panose="020B0604020202020204"/>
              </a:rPr>
              <a:t>by </a:t>
            </a:r>
            <a:r>
              <a:rPr sz="2800" dirty="0">
                <a:latin typeface="Arial" panose="020B0604020202020204"/>
                <a:cs typeface="Arial" panose="020B0604020202020204"/>
              </a:rPr>
              <a:t>you, </a:t>
            </a:r>
            <a:r>
              <a:rPr sz="2800" spc="-5" dirty="0">
                <a:latin typeface="Arial" panose="020B0604020202020204"/>
                <a:cs typeface="Arial" panose="020B0604020202020204"/>
              </a:rPr>
              <a:t>just as water must be  </a:t>
            </a:r>
            <a:r>
              <a:rPr sz="2800" dirty="0">
                <a:latin typeface="Arial" panose="020B0604020202020204"/>
                <a:cs typeface="Arial" panose="020B0604020202020204"/>
              </a:rPr>
              <a:t>supplied for </a:t>
            </a:r>
            <a:r>
              <a:rPr sz="2800" spc="-5" dirty="0">
                <a:latin typeface="Arial" panose="020B0604020202020204"/>
                <a:cs typeface="Arial" panose="020B0604020202020204"/>
              </a:rPr>
              <a:t>a </a:t>
            </a:r>
            <a:r>
              <a:rPr sz="2800" dirty="0">
                <a:latin typeface="Arial" panose="020B0604020202020204"/>
                <a:cs typeface="Arial" panose="020B0604020202020204"/>
              </a:rPr>
              <a:t>water</a:t>
            </a:r>
            <a:r>
              <a:rPr sz="2800" spc="15" dirty="0">
                <a:latin typeface="Arial" panose="020B0604020202020204"/>
                <a:cs typeface="Arial" panose="020B0604020202020204"/>
              </a:rPr>
              <a:t> </a:t>
            </a:r>
            <a:r>
              <a:rPr sz="2800" dirty="0">
                <a:latin typeface="Arial" panose="020B0604020202020204"/>
                <a:cs typeface="Arial" panose="020B0604020202020204"/>
              </a:rPr>
              <a:t>pipe.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b="1" spc="-5" dirty="0">
                <a:latin typeface="Arial" panose="020B0604020202020204"/>
                <a:cs typeface="Arial" panose="020B0604020202020204"/>
              </a:rPr>
              <a:t>are already in the</a:t>
            </a:r>
            <a:r>
              <a:rPr sz="2800" b="1" spc="25" dirty="0">
                <a:latin typeface="Arial" panose="020B0604020202020204"/>
                <a:cs typeface="Arial" panose="020B0604020202020204"/>
              </a:rPr>
              <a:t> </a:t>
            </a:r>
            <a:r>
              <a:rPr sz="2800" b="1" dirty="0">
                <a:latin typeface="Arial" panose="020B0604020202020204"/>
                <a:cs typeface="Arial" panose="020B0604020202020204"/>
              </a:rPr>
              <a:t>wire.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may fall </a:t>
            </a:r>
            <a:r>
              <a:rPr sz="2800" dirty="0">
                <a:latin typeface="Arial" panose="020B0604020202020204"/>
                <a:cs typeface="Arial" panose="020B0604020202020204"/>
              </a:rPr>
              <a:t>out, </a:t>
            </a:r>
            <a:r>
              <a:rPr sz="2800" spc="-5" dirty="0">
                <a:latin typeface="Arial" panose="020B0604020202020204"/>
                <a:cs typeface="Arial" panose="020B0604020202020204"/>
              </a:rPr>
              <a:t>which is why wires </a:t>
            </a:r>
            <a:r>
              <a:rPr sz="2800" dirty="0">
                <a:latin typeface="Arial" panose="020B0604020202020204"/>
                <a:cs typeface="Arial" panose="020B0604020202020204"/>
              </a:rPr>
              <a:t>are</a:t>
            </a:r>
            <a:r>
              <a:rPr sz="2800" spc="75" dirty="0">
                <a:latin typeface="Arial" panose="020B0604020202020204"/>
                <a:cs typeface="Arial" panose="020B0604020202020204"/>
              </a:rPr>
              <a:t> </a:t>
            </a:r>
            <a:r>
              <a:rPr sz="2800" dirty="0">
                <a:latin typeface="Arial" panose="020B0604020202020204"/>
                <a:cs typeface="Arial" panose="020B0604020202020204"/>
              </a:rPr>
              <a:t>insulated.</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None of </a:t>
            </a:r>
            <a:r>
              <a:rPr sz="2800" dirty="0">
                <a:latin typeface="Arial" panose="020B0604020202020204"/>
                <a:cs typeface="Arial" panose="020B0604020202020204"/>
              </a:rPr>
              <a:t>the</a:t>
            </a:r>
            <a:r>
              <a:rPr sz="2800" spc="15" dirty="0">
                <a:latin typeface="Arial" panose="020B0604020202020204"/>
                <a:cs typeface="Arial" panose="020B0604020202020204"/>
              </a:rPr>
              <a:t> </a:t>
            </a:r>
            <a:r>
              <a:rPr sz="2800" dirty="0">
                <a:latin typeface="Arial" panose="020B0604020202020204"/>
                <a:cs typeface="Arial" panose="020B0604020202020204"/>
              </a:rPr>
              <a:t>above.</a:t>
            </a:r>
            <a:endParaRPr sz="2800">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3388995" cy="513715"/>
          </a:xfrm>
          <a:prstGeom prst="rect">
            <a:avLst/>
          </a:prstGeom>
        </p:spPr>
        <p:txBody>
          <a:bodyPr vert="horz" wrap="square" lIns="0" tIns="13335" rIns="0" bIns="0" rtlCol="0">
            <a:spAutoFit/>
          </a:bodyPr>
          <a:lstStyle/>
          <a:p>
            <a:pPr marL="12700">
              <a:lnSpc>
                <a:spcPct val="100000"/>
              </a:lnSpc>
              <a:spcBef>
                <a:spcPts val="105"/>
              </a:spcBef>
            </a:pPr>
            <a:r>
              <a:rPr spc="-5" dirty="0"/>
              <a:t>Superconductors</a:t>
            </a:r>
            <a:endParaRPr spc="-5"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7786370" cy="4549140"/>
          </a:xfrm>
          <a:prstGeom prst="rect">
            <a:avLst/>
          </a:prstGeom>
        </p:spPr>
        <p:txBody>
          <a:bodyPr vert="horz" wrap="square" lIns="0" tIns="12065" rIns="0" bIns="0" rtlCol="0">
            <a:spAutoFit/>
          </a:bodyPr>
          <a:lstStyle/>
          <a:p>
            <a:pPr marL="355600" marR="361950" indent="-342900">
              <a:lnSpc>
                <a:spcPct val="100000"/>
              </a:lnSpc>
              <a:spcBef>
                <a:spcPts val="95"/>
              </a:spcBef>
              <a:buClr>
                <a:srgbClr val="2D4499"/>
              </a:buClr>
              <a:buChar char="•"/>
              <a:tabLst>
                <a:tab pos="354965" algn="l"/>
                <a:tab pos="355600" algn="l"/>
              </a:tabLst>
            </a:pPr>
            <a:r>
              <a:rPr sz="2800" spc="-5" dirty="0">
                <a:latin typeface="Arial" panose="020B0604020202020204"/>
                <a:cs typeface="Arial" panose="020B0604020202020204"/>
              </a:rPr>
              <a:t>Superconductors: Materials </a:t>
            </a:r>
            <a:r>
              <a:rPr sz="2800" dirty="0">
                <a:latin typeface="Arial" panose="020B0604020202020204"/>
                <a:cs typeface="Arial" panose="020B0604020202020204"/>
              </a:rPr>
              <a:t>acquire </a:t>
            </a:r>
            <a:r>
              <a:rPr sz="2800" spc="-5" dirty="0">
                <a:latin typeface="Arial" panose="020B0604020202020204"/>
                <a:cs typeface="Arial" panose="020B0604020202020204"/>
              </a:rPr>
              <a:t>zero  </a:t>
            </a:r>
            <a:r>
              <a:rPr sz="2800" dirty="0">
                <a:latin typeface="Arial" panose="020B0604020202020204"/>
                <a:cs typeface="Arial" panose="020B0604020202020204"/>
              </a:rPr>
              <a:t>resistance (infinite conductivity) </a:t>
            </a:r>
            <a:r>
              <a:rPr sz="2800" spc="-5" dirty="0">
                <a:latin typeface="Arial" panose="020B0604020202020204"/>
                <a:cs typeface="Arial" panose="020B0604020202020204"/>
              </a:rPr>
              <a:t>to the </a:t>
            </a:r>
            <a:r>
              <a:rPr sz="2800" dirty="0">
                <a:latin typeface="Arial" panose="020B0604020202020204"/>
                <a:cs typeface="Arial" panose="020B0604020202020204"/>
              </a:rPr>
              <a:t>flow</a:t>
            </a:r>
            <a:r>
              <a:rPr sz="2800" spc="-35" dirty="0">
                <a:latin typeface="Arial" panose="020B0604020202020204"/>
                <a:cs typeface="Arial" panose="020B0604020202020204"/>
              </a:rPr>
              <a:t> </a:t>
            </a:r>
            <a:r>
              <a:rPr sz="2800" spc="-5" dirty="0">
                <a:latin typeface="Arial" panose="020B0604020202020204"/>
                <a:cs typeface="Arial" panose="020B0604020202020204"/>
              </a:rPr>
              <a:t>of  </a:t>
            </a:r>
            <a:r>
              <a:rPr sz="2800" dirty="0">
                <a:latin typeface="Arial" panose="020B0604020202020204"/>
                <a:cs typeface="Arial" panose="020B0604020202020204"/>
              </a:rPr>
              <a:t>charge.</a:t>
            </a:r>
            <a:endParaRPr sz="2800">
              <a:latin typeface="Arial" panose="020B0604020202020204"/>
              <a:cs typeface="Arial" panose="020B0604020202020204"/>
            </a:endParaRPr>
          </a:p>
          <a:p>
            <a:pPr marL="812800" marR="755015" lvl="1" indent="-343535">
              <a:lnSpc>
                <a:spcPct val="100000"/>
              </a:lnSpc>
              <a:spcBef>
                <a:spcPts val="675"/>
              </a:spcBef>
              <a:buClr>
                <a:srgbClr val="2D4499"/>
              </a:buClr>
              <a:buChar char="–"/>
              <a:tabLst>
                <a:tab pos="813435" algn="l"/>
              </a:tabLst>
            </a:pPr>
            <a:r>
              <a:rPr sz="2800" spc="-5" dirty="0">
                <a:latin typeface="Arial" panose="020B0604020202020204"/>
                <a:cs typeface="Arial" panose="020B0604020202020204"/>
              </a:rPr>
              <a:t>Once </a:t>
            </a:r>
            <a:r>
              <a:rPr sz="2800" dirty="0">
                <a:latin typeface="Arial" panose="020B0604020202020204"/>
                <a:cs typeface="Arial" panose="020B0604020202020204"/>
              </a:rPr>
              <a:t>electric current </a:t>
            </a:r>
            <a:r>
              <a:rPr sz="2800" spc="-5" dirty="0">
                <a:latin typeface="Arial" panose="020B0604020202020204"/>
                <a:cs typeface="Arial" panose="020B0604020202020204"/>
              </a:rPr>
              <a:t>is </a:t>
            </a:r>
            <a:r>
              <a:rPr sz="2800" dirty="0">
                <a:latin typeface="Arial" panose="020B0604020202020204"/>
                <a:cs typeface="Arial" panose="020B0604020202020204"/>
              </a:rPr>
              <a:t>established in</a:t>
            </a:r>
            <a:r>
              <a:rPr sz="2800" spc="-70" dirty="0">
                <a:latin typeface="Arial" panose="020B0604020202020204"/>
                <a:cs typeface="Arial" panose="020B0604020202020204"/>
              </a:rPr>
              <a:t> </a:t>
            </a:r>
            <a:r>
              <a:rPr sz="2800" spc="-5" dirty="0">
                <a:latin typeface="Arial" panose="020B0604020202020204"/>
                <a:cs typeface="Arial" panose="020B0604020202020204"/>
              </a:rPr>
              <a:t>a  </a:t>
            </a:r>
            <a:r>
              <a:rPr sz="2800" dirty="0">
                <a:latin typeface="Arial" panose="020B0604020202020204"/>
                <a:cs typeface="Arial" panose="020B0604020202020204"/>
              </a:rPr>
              <a:t>superconductor, the </a:t>
            </a:r>
            <a:r>
              <a:rPr sz="2800" spc="-5" dirty="0">
                <a:latin typeface="Arial" panose="020B0604020202020204"/>
                <a:cs typeface="Arial" panose="020B0604020202020204"/>
              </a:rPr>
              <a:t>electrons flow  </a:t>
            </a:r>
            <a:r>
              <a:rPr sz="2800" dirty="0">
                <a:latin typeface="Arial" panose="020B0604020202020204"/>
                <a:cs typeface="Arial" panose="020B0604020202020204"/>
              </a:rPr>
              <a:t>indefinitely.</a:t>
            </a:r>
            <a:endParaRPr sz="2800">
              <a:latin typeface="Arial" panose="020B0604020202020204"/>
              <a:cs typeface="Arial" panose="020B0604020202020204"/>
            </a:endParaRPr>
          </a:p>
          <a:p>
            <a:pPr marL="812800" marR="5080" lvl="1" indent="-343535">
              <a:lnSpc>
                <a:spcPct val="100000"/>
              </a:lnSpc>
              <a:spcBef>
                <a:spcPts val="675"/>
              </a:spcBef>
              <a:buClr>
                <a:srgbClr val="2D4499"/>
              </a:buClr>
              <a:buChar char="–"/>
              <a:tabLst>
                <a:tab pos="813435" algn="l"/>
              </a:tabLst>
            </a:pPr>
            <a:r>
              <a:rPr sz="2800" spc="-5" dirty="0">
                <a:latin typeface="Arial" panose="020B0604020202020204"/>
                <a:cs typeface="Arial" panose="020B0604020202020204"/>
              </a:rPr>
              <a:t>With no </a:t>
            </a:r>
            <a:r>
              <a:rPr sz="2800" dirty="0">
                <a:latin typeface="Arial" panose="020B0604020202020204"/>
                <a:cs typeface="Arial" panose="020B0604020202020204"/>
              </a:rPr>
              <a:t>electrical resistance, </a:t>
            </a:r>
            <a:r>
              <a:rPr sz="2800" spc="-5" dirty="0">
                <a:latin typeface="Arial" panose="020B0604020202020204"/>
                <a:cs typeface="Arial" panose="020B0604020202020204"/>
              </a:rPr>
              <a:t>current passes  </a:t>
            </a:r>
            <a:r>
              <a:rPr sz="2800" dirty="0">
                <a:latin typeface="Arial" panose="020B0604020202020204"/>
                <a:cs typeface="Arial" panose="020B0604020202020204"/>
              </a:rPr>
              <a:t>through </a:t>
            </a:r>
            <a:r>
              <a:rPr sz="2800" spc="-5" dirty="0">
                <a:latin typeface="Arial" panose="020B0604020202020204"/>
                <a:cs typeface="Arial" panose="020B0604020202020204"/>
              </a:rPr>
              <a:t>a </a:t>
            </a:r>
            <a:r>
              <a:rPr sz="2800" dirty="0">
                <a:latin typeface="Arial" panose="020B0604020202020204"/>
                <a:cs typeface="Arial" panose="020B0604020202020204"/>
              </a:rPr>
              <a:t>superconductor </a:t>
            </a:r>
            <a:r>
              <a:rPr sz="2800" spc="-5" dirty="0">
                <a:latin typeface="Arial" panose="020B0604020202020204"/>
                <a:cs typeface="Arial" panose="020B0604020202020204"/>
              </a:rPr>
              <a:t>without </a:t>
            </a:r>
            <a:r>
              <a:rPr sz="2800" dirty="0">
                <a:latin typeface="Arial" panose="020B0604020202020204"/>
                <a:cs typeface="Arial" panose="020B0604020202020204"/>
              </a:rPr>
              <a:t>losing  energy.</a:t>
            </a:r>
            <a:endParaRPr sz="2800">
              <a:latin typeface="Arial" panose="020B0604020202020204"/>
              <a:cs typeface="Arial" panose="020B0604020202020204"/>
            </a:endParaRPr>
          </a:p>
          <a:p>
            <a:pPr marL="812800" lvl="1" indent="-343535">
              <a:lnSpc>
                <a:spcPct val="100000"/>
              </a:lnSpc>
              <a:spcBef>
                <a:spcPts val="675"/>
              </a:spcBef>
              <a:buClr>
                <a:srgbClr val="2D4499"/>
              </a:buClr>
              <a:buChar char="–"/>
              <a:tabLst>
                <a:tab pos="813435" algn="l"/>
              </a:tabLst>
            </a:pPr>
            <a:r>
              <a:rPr sz="2800" spc="-5" dirty="0">
                <a:latin typeface="Arial" panose="020B0604020202020204"/>
                <a:cs typeface="Arial" panose="020B0604020202020204"/>
              </a:rPr>
              <a:t>No heat </a:t>
            </a:r>
            <a:r>
              <a:rPr sz="2800" dirty="0">
                <a:latin typeface="Arial" panose="020B0604020202020204"/>
                <a:cs typeface="Arial" panose="020B0604020202020204"/>
              </a:rPr>
              <a:t>loss </a:t>
            </a:r>
            <a:r>
              <a:rPr sz="2800" spc="-5" dirty="0">
                <a:latin typeface="Arial" panose="020B0604020202020204"/>
                <a:cs typeface="Arial" panose="020B0604020202020204"/>
              </a:rPr>
              <a:t>occurs when charges</a:t>
            </a:r>
            <a:r>
              <a:rPr sz="2800" spc="55" dirty="0">
                <a:latin typeface="Arial" panose="020B0604020202020204"/>
                <a:cs typeface="Arial" panose="020B0604020202020204"/>
              </a:rPr>
              <a:t> </a:t>
            </a:r>
            <a:r>
              <a:rPr sz="2800" spc="-5" dirty="0">
                <a:latin typeface="Arial" panose="020B0604020202020204"/>
                <a:cs typeface="Arial" panose="020B0604020202020204"/>
              </a:rPr>
              <a:t>flow.</a:t>
            </a:r>
            <a:endParaRPr sz="28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635888"/>
            <a:ext cx="8255000" cy="492443"/>
          </a:xfrm>
        </p:spPr>
        <p:txBody>
          <a:bodyPr/>
          <a:lstStyle/>
          <a:p>
            <a:r>
              <a:rPr lang="en-US" dirty="0"/>
              <a:t>Examples</a:t>
            </a:r>
            <a:endParaRPr lang="en-US" dirty="0"/>
          </a:p>
        </p:txBody>
      </p:sp>
      <p:sp>
        <p:nvSpPr>
          <p:cNvPr id="3" name="Text Placeholder 2"/>
          <p:cNvSpPr>
            <a:spLocks noGrp="1"/>
          </p:cNvSpPr>
          <p:nvPr>
            <p:ph type="body" idx="1"/>
          </p:nvPr>
        </p:nvSpPr>
        <p:spPr>
          <a:xfrm>
            <a:off x="443890" y="1896005"/>
            <a:ext cx="7856855" cy="861774"/>
          </a:xfrm>
        </p:spPr>
        <p:txBody>
          <a:bodyPr/>
          <a:lstStyle/>
          <a:p>
            <a:r>
              <a:rPr lang="en-US" dirty="0"/>
              <a:t> niobium, magnesium </a:t>
            </a:r>
            <a:r>
              <a:rPr lang="en-US" dirty="0" err="1"/>
              <a:t>diboride</a:t>
            </a:r>
            <a:r>
              <a:rPr lang="en-US" dirty="0"/>
              <a:t>, </a:t>
            </a:r>
            <a:r>
              <a:rPr lang="en-US" dirty="0" err="1"/>
              <a:t>cuprates</a:t>
            </a:r>
            <a:r>
              <a:rPr lang="en-US" dirty="0"/>
              <a:t> such as yttrium barium copper oxide.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15355" y="3637788"/>
            <a:ext cx="2679192" cy="1993470"/>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444500" y="635888"/>
            <a:ext cx="3321050" cy="513715"/>
          </a:xfrm>
          <a:prstGeom prst="rect">
            <a:avLst/>
          </a:prstGeom>
        </p:spPr>
        <p:txBody>
          <a:bodyPr vert="horz" wrap="square" lIns="0" tIns="13335" rIns="0" bIns="0" rtlCol="0">
            <a:spAutoFit/>
          </a:bodyPr>
          <a:lstStyle/>
          <a:p>
            <a:pPr marL="12700">
              <a:lnSpc>
                <a:spcPct val="100000"/>
              </a:lnSpc>
              <a:spcBef>
                <a:spcPts val="105"/>
              </a:spcBef>
            </a:pPr>
            <a:r>
              <a:rPr spc="-5" dirty="0"/>
              <a:t>Electric</a:t>
            </a:r>
            <a:r>
              <a:rPr spc="-75" dirty="0"/>
              <a:t> </a:t>
            </a:r>
            <a:r>
              <a:rPr dirty="0"/>
              <a:t>Potential</a:t>
            </a:r>
            <a:endParaRPr dirty="0"/>
          </a:p>
        </p:txBody>
      </p:sp>
      <p:sp>
        <p:nvSpPr>
          <p:cNvPr id="4" name="object 4"/>
          <p:cNvSpPr txBox="1"/>
          <p:nvPr/>
        </p:nvSpPr>
        <p:spPr>
          <a:xfrm>
            <a:off x="443890" y="1487169"/>
            <a:ext cx="4523105" cy="3866515"/>
          </a:xfrm>
          <a:prstGeom prst="rect">
            <a:avLst/>
          </a:prstGeom>
        </p:spPr>
        <p:txBody>
          <a:bodyPr vert="horz" wrap="square" lIns="0" tIns="12065" rIns="0" bIns="0" rtlCol="0">
            <a:spAutoFit/>
          </a:bodyPr>
          <a:lstStyle/>
          <a:p>
            <a:pPr marL="355600" marR="5080" indent="-342900">
              <a:lnSpc>
                <a:spcPct val="100000"/>
              </a:lnSpc>
              <a:spcBef>
                <a:spcPts val="95"/>
              </a:spcBef>
              <a:buClr>
                <a:srgbClr val="2D4499"/>
              </a:buClr>
              <a:buChar char="•"/>
              <a:tabLst>
                <a:tab pos="354965" algn="l"/>
                <a:tab pos="355600" algn="l"/>
              </a:tabLst>
            </a:pPr>
            <a:r>
              <a:rPr sz="2800" spc="-5" dirty="0">
                <a:latin typeface="Arial" panose="020B0604020202020204"/>
                <a:cs typeface="Arial" panose="020B0604020202020204"/>
              </a:rPr>
              <a:t>(a) The </a:t>
            </a:r>
            <a:r>
              <a:rPr sz="2800" dirty="0">
                <a:latin typeface="Arial" panose="020B0604020202020204"/>
                <a:cs typeface="Arial" panose="020B0604020202020204"/>
              </a:rPr>
              <a:t>spring has </a:t>
            </a:r>
            <a:r>
              <a:rPr sz="2800" spc="-5" dirty="0">
                <a:latin typeface="Arial" panose="020B0604020202020204"/>
                <a:cs typeface="Arial" panose="020B0604020202020204"/>
              </a:rPr>
              <a:t>more  </a:t>
            </a:r>
            <a:r>
              <a:rPr sz="2800" dirty="0">
                <a:latin typeface="Arial" panose="020B0604020202020204"/>
                <a:cs typeface="Arial" panose="020B0604020202020204"/>
              </a:rPr>
              <a:t>mechanical </a:t>
            </a:r>
            <a:r>
              <a:rPr sz="2800" spc="-5" dirty="0">
                <a:latin typeface="Arial" panose="020B0604020202020204"/>
                <a:cs typeface="Arial" panose="020B0604020202020204"/>
              </a:rPr>
              <a:t>PE when  compressed. (b) The  charged </a:t>
            </a:r>
            <a:r>
              <a:rPr sz="2800" dirty="0">
                <a:latin typeface="Arial" panose="020B0604020202020204"/>
                <a:cs typeface="Arial" panose="020B0604020202020204"/>
              </a:rPr>
              <a:t>particle </a:t>
            </a:r>
            <a:r>
              <a:rPr sz="2800" spc="-5" dirty="0">
                <a:latin typeface="Arial" panose="020B0604020202020204"/>
                <a:cs typeface="Arial" panose="020B0604020202020204"/>
              </a:rPr>
              <a:t>similarly  has more </a:t>
            </a:r>
            <a:r>
              <a:rPr sz="2800" dirty="0">
                <a:latin typeface="Arial" panose="020B0604020202020204"/>
                <a:cs typeface="Arial" panose="020B0604020202020204"/>
              </a:rPr>
              <a:t>electric </a:t>
            </a:r>
            <a:r>
              <a:rPr sz="2800" spc="-10" dirty="0">
                <a:latin typeface="Arial" panose="020B0604020202020204"/>
                <a:cs typeface="Arial" panose="020B0604020202020204"/>
              </a:rPr>
              <a:t>PE  </a:t>
            </a:r>
            <a:r>
              <a:rPr sz="2800" spc="-5" dirty="0">
                <a:latin typeface="Arial" panose="020B0604020202020204"/>
                <a:cs typeface="Arial" panose="020B0604020202020204"/>
              </a:rPr>
              <a:t>when pushed </a:t>
            </a:r>
            <a:r>
              <a:rPr sz="2800" dirty="0">
                <a:latin typeface="Arial" panose="020B0604020202020204"/>
                <a:cs typeface="Arial" panose="020B0604020202020204"/>
              </a:rPr>
              <a:t>closer to </a:t>
            </a:r>
            <a:r>
              <a:rPr sz="2800" spc="-5" dirty="0">
                <a:latin typeface="Arial" panose="020B0604020202020204"/>
                <a:cs typeface="Arial" panose="020B0604020202020204"/>
              </a:rPr>
              <a:t>the  charged </a:t>
            </a:r>
            <a:r>
              <a:rPr sz="2800" dirty="0">
                <a:latin typeface="Arial" panose="020B0604020202020204"/>
                <a:cs typeface="Arial" panose="020B0604020202020204"/>
              </a:rPr>
              <a:t>sphere. </a:t>
            </a:r>
            <a:r>
              <a:rPr sz="2800" spc="-5" dirty="0">
                <a:latin typeface="Arial" panose="020B0604020202020204"/>
                <a:cs typeface="Arial" panose="020B0604020202020204"/>
              </a:rPr>
              <a:t>In both  cases, the </a:t>
            </a:r>
            <a:r>
              <a:rPr sz="2800" dirty="0">
                <a:latin typeface="Arial" panose="020B0604020202020204"/>
                <a:cs typeface="Arial" panose="020B0604020202020204"/>
              </a:rPr>
              <a:t>increased </a:t>
            </a:r>
            <a:r>
              <a:rPr sz="2800" spc="-5" dirty="0">
                <a:latin typeface="Arial" panose="020B0604020202020204"/>
                <a:cs typeface="Arial" panose="020B0604020202020204"/>
              </a:rPr>
              <a:t>PE  is the </a:t>
            </a:r>
            <a:r>
              <a:rPr sz="2800" dirty="0">
                <a:latin typeface="Arial" panose="020B0604020202020204"/>
                <a:cs typeface="Arial" panose="020B0604020202020204"/>
              </a:rPr>
              <a:t>result </a:t>
            </a:r>
            <a:r>
              <a:rPr sz="2800" spc="-5" dirty="0">
                <a:latin typeface="Arial" panose="020B0604020202020204"/>
                <a:cs typeface="Arial" panose="020B0604020202020204"/>
              </a:rPr>
              <a:t>of </a:t>
            </a:r>
            <a:r>
              <a:rPr sz="2800" dirty="0">
                <a:latin typeface="Arial" panose="020B0604020202020204"/>
                <a:cs typeface="Arial" panose="020B0604020202020204"/>
              </a:rPr>
              <a:t>work</a:t>
            </a:r>
            <a:r>
              <a:rPr sz="2800" spc="-45" dirty="0">
                <a:latin typeface="Arial" panose="020B0604020202020204"/>
                <a:cs typeface="Arial" panose="020B0604020202020204"/>
              </a:rPr>
              <a:t> </a:t>
            </a:r>
            <a:r>
              <a:rPr sz="2800" spc="5" dirty="0">
                <a:latin typeface="Arial" panose="020B0604020202020204"/>
                <a:cs typeface="Arial" panose="020B0604020202020204"/>
              </a:rPr>
              <a:t>input.</a:t>
            </a:r>
            <a:endParaRPr sz="2800">
              <a:latin typeface="Arial" panose="020B0604020202020204"/>
              <a:cs typeface="Arial" panose="020B0604020202020204"/>
            </a:endParaRPr>
          </a:p>
        </p:txBody>
      </p:sp>
      <p:sp>
        <p:nvSpPr>
          <p:cNvPr id="5" name="object 5"/>
          <p:cNvSpPr/>
          <p:nvPr/>
        </p:nvSpPr>
        <p:spPr>
          <a:xfrm>
            <a:off x="5515355" y="1080516"/>
            <a:ext cx="2671572" cy="241554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537417" y="6186830"/>
            <a:ext cx="187524" cy="195072"/>
          </a:xfrm>
          <a:prstGeom prst="rect">
            <a:avLst/>
          </a:prstGeom>
          <a:blipFill>
            <a:blip r:embed="rId3" cstate="print"/>
            <a:stretch>
              <a:fillRect/>
            </a:stretch>
          </a:blipFill>
        </p:spPr>
        <p:txBody>
          <a:bodyPr wrap="square" lIns="0" tIns="0" rIns="0" bIns="0" rtlCol="0"/>
          <a:lstStyle/>
          <a:p/>
        </p:txBody>
      </p:sp>
      <p:sp>
        <p:nvSpPr>
          <p:cNvPr id="7" name="object 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3321050" cy="513715"/>
          </a:xfrm>
          <a:prstGeom prst="rect">
            <a:avLst/>
          </a:prstGeom>
        </p:spPr>
        <p:txBody>
          <a:bodyPr vert="horz" wrap="square" lIns="0" tIns="13335" rIns="0" bIns="0" rtlCol="0">
            <a:spAutoFit/>
          </a:bodyPr>
          <a:lstStyle/>
          <a:p>
            <a:pPr marL="12700">
              <a:lnSpc>
                <a:spcPct val="100000"/>
              </a:lnSpc>
              <a:spcBef>
                <a:spcPts val="105"/>
              </a:spcBef>
            </a:pPr>
            <a:r>
              <a:rPr spc="-5" dirty="0"/>
              <a:t>Electric</a:t>
            </a:r>
            <a:r>
              <a:rPr spc="-75" dirty="0"/>
              <a:t> </a:t>
            </a:r>
            <a:r>
              <a:rPr dirty="0"/>
              <a:t>Potential</a:t>
            </a:r>
            <a:endParaRPr dirty="0"/>
          </a:p>
        </p:txBody>
      </p:sp>
      <p:sp>
        <p:nvSpPr>
          <p:cNvPr id="3" name="object 3"/>
          <p:cNvSpPr txBox="1">
            <a:spLocks noGrp="1"/>
          </p:cNvSpPr>
          <p:nvPr>
            <p:ph type="body" idx="1"/>
          </p:nvPr>
        </p:nvSpPr>
        <p:spPr>
          <a:xfrm>
            <a:off x="180975" y="1156335"/>
            <a:ext cx="8119745" cy="3656330"/>
          </a:xfrm>
          <a:prstGeom prst="rect">
            <a:avLst/>
          </a:prstGeom>
        </p:spPr>
        <p:txBody>
          <a:bodyPr vert="horz" wrap="square" lIns="0" tIns="97790" rIns="0" bIns="0" rtlCol="0">
            <a:spAutoFit/>
          </a:bodyPr>
          <a:lstStyle/>
          <a:p>
            <a:pPr marL="355600" indent="-342900">
              <a:lnSpc>
                <a:spcPct val="100000"/>
              </a:lnSpc>
              <a:spcBef>
                <a:spcPts val="770"/>
              </a:spcBef>
              <a:buClr>
                <a:srgbClr val="2D4499"/>
              </a:buClr>
              <a:buChar char="•"/>
              <a:tabLst>
                <a:tab pos="354965" algn="l"/>
                <a:tab pos="355600" algn="l"/>
              </a:tabLst>
            </a:pPr>
            <a:r>
              <a:rPr spc="-5" dirty="0"/>
              <a:t>Electric potential</a:t>
            </a:r>
            <a:r>
              <a:rPr spc="-10" dirty="0"/>
              <a:t> </a:t>
            </a:r>
            <a:r>
              <a:rPr dirty="0"/>
              <a:t>(voltage)</a:t>
            </a:r>
            <a:endParaRPr dirty="0"/>
          </a:p>
          <a:p>
            <a:pPr marL="355600" indent="-342900">
              <a:lnSpc>
                <a:spcPct val="100000"/>
              </a:lnSpc>
              <a:spcBef>
                <a:spcPts val="770"/>
              </a:spcBef>
              <a:buClr>
                <a:srgbClr val="2D4499"/>
              </a:buClr>
              <a:buChar char="•"/>
              <a:tabLst>
                <a:tab pos="354965" algn="l"/>
                <a:tab pos="355600" algn="l"/>
              </a:tabLst>
            </a:pPr>
            <a:r>
              <a:rPr sz="2000" dirty="0"/>
              <a:t>the amount of work energy needed to move a unit of electric charge from a reference point to the specific point in an electric field.</a:t>
            </a:r>
            <a:endParaRPr sz="2000" dirty="0"/>
          </a:p>
          <a:p>
            <a:pPr marL="812800" marR="143510" lvl="1" indent="-343535">
              <a:lnSpc>
                <a:spcPct val="100000"/>
              </a:lnSpc>
              <a:spcBef>
                <a:spcPts val="670"/>
              </a:spcBef>
              <a:buClr>
                <a:srgbClr val="2D4499"/>
              </a:buClr>
              <a:buChar char="–"/>
              <a:tabLst>
                <a:tab pos="813435" algn="l"/>
              </a:tabLst>
            </a:pPr>
            <a:r>
              <a:rPr sz="2800" spc="-5" dirty="0">
                <a:latin typeface="Arial" panose="020B0604020202020204"/>
                <a:cs typeface="Arial" panose="020B0604020202020204"/>
              </a:rPr>
              <a:t>Energy </a:t>
            </a:r>
            <a:r>
              <a:rPr sz="2800" i="1" spc="-5" dirty="0">
                <a:latin typeface="Arial" panose="020B0604020202020204"/>
                <a:cs typeface="Arial" panose="020B0604020202020204"/>
              </a:rPr>
              <a:t>per </a:t>
            </a:r>
            <a:r>
              <a:rPr sz="2800" i="1" dirty="0">
                <a:latin typeface="Arial" panose="020B0604020202020204"/>
                <a:cs typeface="Arial" panose="020B0604020202020204"/>
              </a:rPr>
              <a:t>charge </a:t>
            </a:r>
            <a:r>
              <a:rPr sz="2800" spc="-5" dirty="0">
                <a:latin typeface="Arial" panose="020B0604020202020204"/>
                <a:cs typeface="Arial" panose="020B0604020202020204"/>
              </a:rPr>
              <a:t>possessed by a charged  </a:t>
            </a:r>
            <a:r>
              <a:rPr sz="2800" dirty="0">
                <a:latin typeface="Arial" panose="020B0604020202020204"/>
                <a:cs typeface="Arial" panose="020B0604020202020204"/>
              </a:rPr>
              <a:t>particle due </a:t>
            </a:r>
            <a:r>
              <a:rPr sz="2800" spc="-5" dirty="0">
                <a:latin typeface="Arial" panose="020B0604020202020204"/>
                <a:cs typeface="Arial" panose="020B0604020202020204"/>
              </a:rPr>
              <a:t>to its</a:t>
            </a:r>
            <a:r>
              <a:rPr sz="2800" spc="-10" dirty="0">
                <a:latin typeface="Arial" panose="020B0604020202020204"/>
                <a:cs typeface="Arial" panose="020B0604020202020204"/>
              </a:rPr>
              <a:t> </a:t>
            </a:r>
            <a:r>
              <a:rPr sz="2800" spc="-5" dirty="0">
                <a:latin typeface="Arial" panose="020B0604020202020204"/>
                <a:cs typeface="Arial" panose="020B0604020202020204"/>
              </a:rPr>
              <a:t>location</a:t>
            </a:r>
            <a:endParaRPr sz="2800">
              <a:latin typeface="Arial" panose="020B0604020202020204"/>
              <a:cs typeface="Arial" panose="020B0604020202020204"/>
            </a:endParaRPr>
          </a:p>
          <a:p>
            <a:pPr marL="812800" marR="5080" lvl="1" indent="-343535">
              <a:lnSpc>
                <a:spcPct val="100000"/>
              </a:lnSpc>
              <a:spcBef>
                <a:spcPts val="675"/>
              </a:spcBef>
              <a:buClr>
                <a:srgbClr val="2D4499"/>
              </a:buClr>
              <a:buChar char="–"/>
              <a:tabLst>
                <a:tab pos="813435" algn="l"/>
              </a:tabLst>
            </a:pPr>
            <a:r>
              <a:rPr sz="2800" spc="-5" dirty="0">
                <a:latin typeface="Arial" panose="020B0604020202020204"/>
                <a:cs typeface="Arial" panose="020B0604020202020204"/>
              </a:rPr>
              <a:t>May be</a:t>
            </a:r>
            <a:r>
              <a:rPr sz="2800" dirty="0">
                <a:latin typeface="Arial" panose="020B0604020202020204"/>
                <a:cs typeface="Arial" panose="020B0604020202020204"/>
              </a:rPr>
              <a:t> called</a:t>
            </a:r>
            <a:r>
              <a:rPr sz="2800" spc="15" dirty="0">
                <a:latin typeface="Arial" panose="020B0604020202020204"/>
                <a:cs typeface="Arial" panose="020B0604020202020204"/>
              </a:rPr>
              <a:t> </a:t>
            </a:r>
            <a:r>
              <a:rPr sz="2800" i="1" dirty="0">
                <a:latin typeface="Arial" panose="020B0604020202020204"/>
                <a:cs typeface="Arial" panose="020B0604020202020204"/>
              </a:rPr>
              <a:t>voltage</a:t>
            </a:r>
            <a:r>
              <a:rPr sz="2800" i="1" spc="-480" dirty="0">
                <a:latin typeface="Arial" panose="020B0604020202020204"/>
                <a:cs typeface="Arial" panose="020B0604020202020204"/>
              </a:rPr>
              <a:t> </a:t>
            </a:r>
            <a:r>
              <a:rPr sz="2800" spc="-5" dirty="0">
                <a:latin typeface="Arial" panose="020B0604020202020204"/>
                <a:cs typeface="Arial" panose="020B0604020202020204"/>
              </a:rPr>
              <a:t>—</a:t>
            </a:r>
            <a:r>
              <a:rPr sz="2800" spc="-484" dirty="0">
                <a:latin typeface="Arial" panose="020B0604020202020204"/>
                <a:cs typeface="Arial" panose="020B0604020202020204"/>
              </a:rPr>
              <a:t> </a:t>
            </a:r>
            <a:r>
              <a:rPr sz="2800" dirty="0">
                <a:latin typeface="Arial" panose="020B0604020202020204"/>
                <a:cs typeface="Arial" panose="020B0604020202020204"/>
              </a:rPr>
              <a:t>potential</a:t>
            </a:r>
            <a:r>
              <a:rPr sz="2800" spc="10" dirty="0">
                <a:latin typeface="Arial" panose="020B0604020202020204"/>
                <a:cs typeface="Arial" panose="020B0604020202020204"/>
              </a:rPr>
              <a:t> </a:t>
            </a:r>
            <a:r>
              <a:rPr sz="2800" dirty="0">
                <a:latin typeface="Arial" panose="020B0604020202020204"/>
                <a:cs typeface="Arial" panose="020B0604020202020204"/>
              </a:rPr>
              <a:t>energy per  </a:t>
            </a:r>
            <a:r>
              <a:rPr sz="2800" spc="-5" dirty="0">
                <a:latin typeface="Arial" panose="020B0604020202020204"/>
                <a:cs typeface="Arial" panose="020B0604020202020204"/>
              </a:rPr>
              <a:t>charge</a:t>
            </a:r>
            <a:endParaRPr sz="2800">
              <a:latin typeface="Arial" panose="020B0604020202020204"/>
              <a:cs typeface="Arial" panose="020B0604020202020204"/>
            </a:endParaRPr>
          </a:p>
          <a:p>
            <a:pPr marL="812800" lvl="1" indent="-343535">
              <a:lnSpc>
                <a:spcPct val="100000"/>
              </a:lnSpc>
              <a:spcBef>
                <a:spcPts val="675"/>
              </a:spcBef>
              <a:buClr>
                <a:srgbClr val="2D4499"/>
              </a:buClr>
              <a:buChar char="–"/>
              <a:tabLst>
                <a:tab pos="813435" algn="l"/>
              </a:tabLst>
            </a:pPr>
            <a:r>
              <a:rPr sz="2800" spc="-5" dirty="0">
                <a:latin typeface="Arial" panose="020B0604020202020204"/>
                <a:cs typeface="Arial" panose="020B0604020202020204"/>
              </a:rPr>
              <a:t>In equation</a:t>
            </a:r>
            <a:r>
              <a:rPr sz="2800" spc="10" dirty="0">
                <a:latin typeface="Arial" panose="020B0604020202020204"/>
                <a:cs typeface="Arial" panose="020B0604020202020204"/>
              </a:rPr>
              <a:t> </a:t>
            </a:r>
            <a:r>
              <a:rPr sz="2800" dirty="0">
                <a:latin typeface="Arial" panose="020B0604020202020204"/>
                <a:cs typeface="Arial" panose="020B0604020202020204"/>
              </a:rPr>
              <a:t>form:</a:t>
            </a:r>
            <a:endParaRPr sz="2800">
              <a:latin typeface="Arial" panose="020B0604020202020204"/>
              <a:cs typeface="Arial" panose="020B0604020202020204"/>
            </a:endParaRPr>
          </a:p>
        </p:txBody>
      </p:sp>
      <p:sp>
        <p:nvSpPr>
          <p:cNvPr id="4" name="object 4"/>
          <p:cNvSpPr txBox="1"/>
          <p:nvPr/>
        </p:nvSpPr>
        <p:spPr>
          <a:xfrm>
            <a:off x="4726051" y="4754117"/>
            <a:ext cx="378460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panose="020B0604020202020204"/>
                <a:cs typeface="Arial" panose="020B0604020202020204"/>
              </a:rPr>
              <a:t>electric </a:t>
            </a:r>
            <a:r>
              <a:rPr sz="2800" spc="-5" dirty="0">
                <a:latin typeface="Arial" panose="020B0604020202020204"/>
                <a:cs typeface="Arial" panose="020B0604020202020204"/>
              </a:rPr>
              <a:t>potential</a:t>
            </a:r>
            <a:r>
              <a:rPr sz="2800" spc="-65" dirty="0">
                <a:latin typeface="Arial" panose="020B0604020202020204"/>
                <a:cs typeface="Arial" panose="020B0604020202020204"/>
              </a:rPr>
              <a:t> </a:t>
            </a:r>
            <a:r>
              <a:rPr sz="2800" dirty="0">
                <a:latin typeface="Arial" panose="020B0604020202020204"/>
                <a:cs typeface="Arial" panose="020B0604020202020204"/>
              </a:rPr>
              <a:t>energy</a:t>
            </a:r>
            <a:endParaRPr sz="2800">
              <a:latin typeface="Arial" panose="020B0604020202020204"/>
              <a:cs typeface="Arial" panose="020B0604020202020204"/>
            </a:endParaRPr>
          </a:p>
        </p:txBody>
      </p:sp>
      <p:sp>
        <p:nvSpPr>
          <p:cNvPr id="5" name="object 5"/>
          <p:cNvSpPr txBox="1"/>
          <p:nvPr/>
        </p:nvSpPr>
        <p:spPr>
          <a:xfrm>
            <a:off x="1696973" y="5021326"/>
            <a:ext cx="294449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panose="020B0604020202020204"/>
                <a:cs typeface="Arial" panose="020B0604020202020204"/>
              </a:rPr>
              <a:t>Electric potential</a:t>
            </a:r>
            <a:r>
              <a:rPr sz="2800" dirty="0">
                <a:latin typeface="Arial" panose="020B0604020202020204"/>
                <a:cs typeface="Arial" panose="020B0604020202020204"/>
              </a:rPr>
              <a:t> </a:t>
            </a:r>
            <a:r>
              <a:rPr sz="2800" spc="-5" dirty="0">
                <a:latin typeface="Arial" panose="020B0604020202020204"/>
                <a:cs typeface="Arial" panose="020B0604020202020204"/>
              </a:rPr>
              <a:t>=</a:t>
            </a:r>
            <a:endParaRPr sz="2800">
              <a:latin typeface="Arial" panose="020B0604020202020204"/>
              <a:cs typeface="Arial" panose="020B0604020202020204"/>
            </a:endParaRPr>
          </a:p>
        </p:txBody>
      </p:sp>
      <p:sp>
        <p:nvSpPr>
          <p:cNvPr id="6" name="object 6"/>
          <p:cNvSpPr txBox="1"/>
          <p:nvPr/>
        </p:nvSpPr>
        <p:spPr>
          <a:xfrm>
            <a:off x="5214873" y="5242052"/>
            <a:ext cx="279463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panose="020B0604020202020204"/>
                <a:cs typeface="Arial" panose="020B0604020202020204"/>
              </a:rPr>
              <a:t>amount of</a:t>
            </a:r>
            <a:r>
              <a:rPr sz="2800" spc="-30" dirty="0">
                <a:latin typeface="Arial" panose="020B0604020202020204"/>
                <a:cs typeface="Arial" panose="020B0604020202020204"/>
              </a:rPr>
              <a:t> </a:t>
            </a:r>
            <a:r>
              <a:rPr sz="2800" spc="-5" dirty="0">
                <a:latin typeface="Arial" panose="020B0604020202020204"/>
                <a:cs typeface="Arial" panose="020B0604020202020204"/>
              </a:rPr>
              <a:t>charge</a:t>
            </a:r>
            <a:endParaRPr sz="2800">
              <a:latin typeface="Arial" panose="020B0604020202020204"/>
              <a:cs typeface="Arial" panose="020B0604020202020204"/>
            </a:endParaRPr>
          </a:p>
        </p:txBody>
      </p:sp>
      <p:sp>
        <p:nvSpPr>
          <p:cNvPr id="7" name="object 7"/>
          <p:cNvSpPr/>
          <p:nvPr/>
        </p:nvSpPr>
        <p:spPr>
          <a:xfrm>
            <a:off x="4717541" y="5282946"/>
            <a:ext cx="3857625" cy="0"/>
          </a:xfrm>
          <a:custGeom>
            <a:avLst/>
            <a:gdLst/>
            <a:ahLst/>
            <a:cxnLst/>
            <a:rect l="l" t="t" r="r" b="b"/>
            <a:pathLst>
              <a:path w="3857625">
                <a:moveTo>
                  <a:pt x="0" y="0"/>
                </a:moveTo>
                <a:lnTo>
                  <a:pt x="3857243" y="0"/>
                </a:lnTo>
              </a:path>
            </a:pathLst>
          </a:custGeom>
          <a:ln w="25908">
            <a:solidFill>
              <a:srgbClr val="000000"/>
            </a:solidFill>
          </a:ln>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3321050" cy="513715"/>
          </a:xfrm>
          <a:prstGeom prst="rect">
            <a:avLst/>
          </a:prstGeom>
        </p:spPr>
        <p:txBody>
          <a:bodyPr vert="horz" wrap="square" lIns="0" tIns="13335" rIns="0" bIns="0" rtlCol="0">
            <a:spAutoFit/>
          </a:bodyPr>
          <a:lstStyle/>
          <a:p>
            <a:pPr marL="12700">
              <a:lnSpc>
                <a:spcPct val="100000"/>
              </a:lnSpc>
              <a:spcBef>
                <a:spcPts val="105"/>
              </a:spcBef>
            </a:pPr>
            <a:r>
              <a:rPr spc="-5" dirty="0"/>
              <a:t>Electric</a:t>
            </a:r>
            <a:r>
              <a:rPr spc="-75" dirty="0"/>
              <a:t> </a:t>
            </a:r>
            <a:r>
              <a:rPr dirty="0"/>
              <a:t>Potential</a:t>
            </a:r>
            <a:endParaRPr dirty="0"/>
          </a:p>
        </p:txBody>
      </p:sp>
      <p:sp>
        <p:nvSpPr>
          <p:cNvPr id="3" name="object 3"/>
          <p:cNvSpPr txBox="1"/>
          <p:nvPr/>
        </p:nvSpPr>
        <p:spPr>
          <a:xfrm>
            <a:off x="443890" y="1983104"/>
            <a:ext cx="5485130" cy="391160"/>
          </a:xfrm>
          <a:prstGeom prst="rect">
            <a:avLst/>
          </a:prstGeom>
        </p:spPr>
        <p:txBody>
          <a:bodyPr vert="horz" wrap="square" lIns="0" tIns="12700" rIns="0" bIns="0" rtlCol="0">
            <a:spAutoFit/>
          </a:bodyPr>
          <a:lstStyle/>
          <a:p>
            <a:pPr marL="355600" indent="-342900">
              <a:lnSpc>
                <a:spcPct val="100000"/>
              </a:lnSpc>
              <a:spcBef>
                <a:spcPts val="100"/>
              </a:spcBef>
              <a:buClr>
                <a:srgbClr val="2D4499"/>
              </a:buClr>
              <a:buChar char="•"/>
              <a:tabLst>
                <a:tab pos="354965" algn="l"/>
                <a:tab pos="355600" algn="l"/>
              </a:tabLst>
            </a:pPr>
            <a:r>
              <a:rPr sz="2400" spc="-5" dirty="0">
                <a:latin typeface="Arial" panose="020B0604020202020204"/>
                <a:cs typeface="Arial" panose="020B0604020202020204"/>
              </a:rPr>
              <a:t>Electric potential (voltage)</a:t>
            </a:r>
            <a:r>
              <a:rPr sz="2400" spc="80" dirty="0">
                <a:latin typeface="Arial" panose="020B0604020202020204"/>
                <a:cs typeface="Arial" panose="020B0604020202020204"/>
              </a:rPr>
              <a:t> </a:t>
            </a:r>
            <a:r>
              <a:rPr sz="2400" spc="-5" dirty="0">
                <a:latin typeface="Arial" panose="020B0604020202020204"/>
                <a:cs typeface="Arial" panose="020B0604020202020204"/>
              </a:rPr>
              <a:t>(continued)</a:t>
            </a:r>
            <a:endParaRPr sz="2400">
              <a:latin typeface="Arial" panose="020B0604020202020204"/>
              <a:cs typeface="Arial" panose="020B0604020202020204"/>
            </a:endParaRPr>
          </a:p>
        </p:txBody>
      </p:sp>
      <p:sp>
        <p:nvSpPr>
          <p:cNvPr id="4" name="object 4"/>
          <p:cNvSpPr txBox="1"/>
          <p:nvPr/>
        </p:nvSpPr>
        <p:spPr>
          <a:xfrm>
            <a:off x="901090" y="2788303"/>
            <a:ext cx="6975475" cy="1135380"/>
          </a:xfrm>
          <a:prstGeom prst="rect">
            <a:avLst/>
          </a:prstGeom>
        </p:spPr>
        <p:txBody>
          <a:bodyPr vert="horz" wrap="square" lIns="0" tIns="85725" rIns="0" bIns="0" rtlCol="0">
            <a:spAutoFit/>
          </a:bodyPr>
          <a:lstStyle/>
          <a:p>
            <a:pPr marL="355600" indent="-343535">
              <a:lnSpc>
                <a:spcPct val="100000"/>
              </a:lnSpc>
              <a:spcBef>
                <a:spcPts val="675"/>
              </a:spcBef>
              <a:buClr>
                <a:srgbClr val="2D4499"/>
              </a:buClr>
              <a:buChar char="–"/>
              <a:tabLst>
                <a:tab pos="355600" algn="l"/>
                <a:tab pos="356235" algn="l"/>
              </a:tabLst>
            </a:pPr>
            <a:r>
              <a:rPr sz="2400" spc="-5" dirty="0">
                <a:latin typeface="Arial" panose="020B0604020202020204"/>
                <a:cs typeface="Arial" panose="020B0604020202020204"/>
              </a:rPr>
              <a:t>Example:</a:t>
            </a:r>
            <a:endParaRPr sz="2400">
              <a:latin typeface="Arial" panose="020B0604020202020204"/>
              <a:cs typeface="Arial" panose="020B0604020202020204"/>
            </a:endParaRPr>
          </a:p>
          <a:p>
            <a:pPr marL="698500" marR="5080" lvl="1" indent="-228600">
              <a:lnSpc>
                <a:spcPct val="100000"/>
              </a:lnSpc>
              <a:spcBef>
                <a:spcPts val="480"/>
              </a:spcBef>
              <a:buClr>
                <a:srgbClr val="2D4499"/>
              </a:buClr>
              <a:buChar char="•"/>
              <a:tabLst>
                <a:tab pos="698500" algn="l"/>
                <a:tab pos="699135" algn="l"/>
              </a:tabLst>
            </a:pPr>
            <a:r>
              <a:rPr sz="2000" dirty="0">
                <a:latin typeface="Arial" panose="020B0604020202020204"/>
                <a:cs typeface="Arial" panose="020B0604020202020204"/>
              </a:rPr>
              <a:t>Twice the charge in same location has twice the</a:t>
            </a:r>
            <a:r>
              <a:rPr sz="2000" spc="-170" dirty="0">
                <a:latin typeface="Arial" panose="020B0604020202020204"/>
                <a:cs typeface="Arial" panose="020B0604020202020204"/>
              </a:rPr>
              <a:t> </a:t>
            </a:r>
            <a:r>
              <a:rPr sz="2000" dirty="0">
                <a:latin typeface="Arial" panose="020B0604020202020204"/>
                <a:cs typeface="Arial" panose="020B0604020202020204"/>
              </a:rPr>
              <a:t>electric  potential energy but the same electric</a:t>
            </a:r>
            <a:r>
              <a:rPr sz="2000" spc="-140" dirty="0">
                <a:latin typeface="Arial" panose="020B0604020202020204"/>
                <a:cs typeface="Arial" panose="020B0604020202020204"/>
              </a:rPr>
              <a:t> </a:t>
            </a:r>
            <a:r>
              <a:rPr sz="2000" dirty="0">
                <a:latin typeface="Arial" panose="020B0604020202020204"/>
                <a:cs typeface="Arial" panose="020B0604020202020204"/>
              </a:rPr>
              <a:t>potential.</a:t>
            </a:r>
            <a:endParaRPr sz="2000">
              <a:latin typeface="Arial" panose="020B0604020202020204"/>
              <a:cs typeface="Arial" panose="020B0604020202020204"/>
            </a:endParaRPr>
          </a:p>
        </p:txBody>
      </p:sp>
      <p:sp>
        <p:nvSpPr>
          <p:cNvPr id="6" name="object 6"/>
          <p:cNvSpPr txBox="1"/>
          <p:nvPr/>
        </p:nvSpPr>
        <p:spPr>
          <a:xfrm>
            <a:off x="875690" y="2421712"/>
            <a:ext cx="6550025" cy="391795"/>
          </a:xfrm>
          <a:prstGeom prst="rect">
            <a:avLst/>
          </a:prstGeom>
        </p:spPr>
        <p:txBody>
          <a:bodyPr vert="horz" wrap="square" lIns="0" tIns="12700" rIns="0" bIns="0" rtlCol="0">
            <a:spAutoFit/>
          </a:bodyPr>
          <a:lstStyle/>
          <a:p>
            <a:pPr marL="38100">
              <a:lnSpc>
                <a:spcPct val="100000"/>
              </a:lnSpc>
              <a:spcBef>
                <a:spcPts val="100"/>
              </a:spcBef>
              <a:tabLst>
                <a:tab pos="381000" algn="l"/>
              </a:tabLst>
            </a:pPr>
            <a:r>
              <a:rPr sz="2400" dirty="0">
                <a:solidFill>
                  <a:srgbClr val="2D4499"/>
                </a:solidFill>
                <a:latin typeface="Arial" panose="020B0604020202020204"/>
                <a:cs typeface="Arial" panose="020B0604020202020204"/>
              </a:rPr>
              <a:t>–	</a:t>
            </a:r>
            <a:r>
              <a:rPr sz="2400" spc="-5" dirty="0">
                <a:latin typeface="Arial" panose="020B0604020202020204"/>
                <a:cs typeface="Arial" panose="020B0604020202020204"/>
              </a:rPr>
              <a:t>Unit </a:t>
            </a:r>
            <a:r>
              <a:rPr sz="2400" dirty="0">
                <a:latin typeface="Arial" panose="020B0604020202020204"/>
                <a:cs typeface="Arial" panose="020B0604020202020204"/>
              </a:rPr>
              <a:t>of </a:t>
            </a:r>
            <a:r>
              <a:rPr sz="2400" spc="-5" dirty="0">
                <a:latin typeface="Arial" panose="020B0604020202020204"/>
                <a:cs typeface="Arial" panose="020B0604020202020204"/>
              </a:rPr>
              <a:t>measurement: </a:t>
            </a:r>
            <a:r>
              <a:rPr sz="2400" dirty="0">
                <a:latin typeface="Arial" panose="020B0604020202020204"/>
                <a:cs typeface="Arial" panose="020B0604020202020204"/>
              </a:rPr>
              <a:t>volt, </a:t>
            </a:r>
            <a:r>
              <a:rPr sz="2400" spc="-5" dirty="0">
                <a:latin typeface="Arial" panose="020B0604020202020204"/>
                <a:cs typeface="Arial" panose="020B0604020202020204"/>
              </a:rPr>
              <a:t>1 </a:t>
            </a:r>
            <a:r>
              <a:rPr sz="2400" dirty="0">
                <a:latin typeface="Arial" panose="020B0604020202020204"/>
                <a:cs typeface="Arial" panose="020B0604020202020204"/>
              </a:rPr>
              <a:t>volt = </a:t>
            </a:r>
            <a:r>
              <a:rPr sz="3600" baseline="-37000" dirty="0">
                <a:latin typeface="Arial" panose="020B0604020202020204"/>
                <a:cs typeface="Arial" panose="020B0604020202020204"/>
              </a:rPr>
              <a:t>1</a:t>
            </a:r>
            <a:r>
              <a:rPr sz="3600" spc="89" baseline="-37000" dirty="0">
                <a:latin typeface="Arial" panose="020B0604020202020204"/>
                <a:cs typeface="Arial" panose="020B0604020202020204"/>
              </a:rPr>
              <a:t> </a:t>
            </a:r>
            <a:r>
              <a:rPr sz="3600" spc="-7" baseline="-37000" dirty="0">
                <a:latin typeface="Arial" panose="020B0604020202020204"/>
                <a:cs typeface="Arial" panose="020B0604020202020204"/>
              </a:rPr>
              <a:t>coulomb</a:t>
            </a:r>
            <a:endParaRPr sz="3600" baseline="-37000">
              <a:latin typeface="Arial" panose="020B0604020202020204"/>
              <a:cs typeface="Arial" panose="020B0604020202020204"/>
            </a:endParaRPr>
          </a:p>
        </p:txBody>
      </p:sp>
      <p:sp>
        <p:nvSpPr>
          <p:cNvPr id="7" name="object 7"/>
          <p:cNvSpPr txBox="1"/>
          <p:nvPr/>
        </p:nvSpPr>
        <p:spPr>
          <a:xfrm>
            <a:off x="6220459" y="2182748"/>
            <a:ext cx="9232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1</a:t>
            </a:r>
            <a:r>
              <a:rPr sz="2400" spc="-70" dirty="0">
                <a:latin typeface="Arial" panose="020B0604020202020204"/>
                <a:cs typeface="Arial" panose="020B0604020202020204"/>
              </a:rPr>
              <a:t> </a:t>
            </a:r>
            <a:r>
              <a:rPr sz="2400" spc="-5" dirty="0">
                <a:latin typeface="Arial" panose="020B0604020202020204"/>
                <a:cs typeface="Arial" panose="020B0604020202020204"/>
              </a:rPr>
              <a:t>joule</a:t>
            </a:r>
            <a:endParaRPr sz="2400">
              <a:latin typeface="Arial" panose="020B0604020202020204"/>
              <a:cs typeface="Arial" panose="020B0604020202020204"/>
            </a:endParaRPr>
          </a:p>
        </p:txBody>
      </p:sp>
      <p:sp>
        <p:nvSpPr>
          <p:cNvPr id="8" name="object 8"/>
          <p:cNvSpPr/>
          <p:nvPr/>
        </p:nvSpPr>
        <p:spPr>
          <a:xfrm>
            <a:off x="5991605" y="2629661"/>
            <a:ext cx="1393190" cy="0"/>
          </a:xfrm>
          <a:custGeom>
            <a:avLst/>
            <a:gdLst/>
            <a:ahLst/>
            <a:cxnLst/>
            <a:rect l="l" t="t" r="r" b="b"/>
            <a:pathLst>
              <a:path w="1393190">
                <a:moveTo>
                  <a:pt x="0" y="0"/>
                </a:moveTo>
                <a:lnTo>
                  <a:pt x="1392936" y="0"/>
                </a:lnTo>
                <a:lnTo>
                  <a:pt x="1392936" y="0"/>
                </a:lnTo>
              </a:path>
            </a:pathLst>
          </a:custGeom>
          <a:ln w="25908">
            <a:solidFill>
              <a:srgbClr val="000000"/>
            </a:solidFill>
          </a:ln>
        </p:spPr>
        <p:txBody>
          <a:bodyPr wrap="square" lIns="0" tIns="0" rIns="0" bIns="0" rtlCol="0"/>
          <a:lstStyle/>
          <a:p/>
        </p:txBody>
      </p:sp>
      <p:sp>
        <p:nvSpPr>
          <p:cNvPr id="9" name="object 9"/>
          <p:cNvSpPr/>
          <p:nvPr/>
        </p:nvSpPr>
        <p:spPr>
          <a:xfrm>
            <a:off x="3480815" y="3973067"/>
            <a:ext cx="2182367" cy="174193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066665" cy="1002030"/>
          </a:xfrm>
          <a:prstGeom prst="rect">
            <a:avLst/>
          </a:prstGeom>
        </p:spPr>
        <p:txBody>
          <a:bodyPr vert="horz" wrap="square" lIns="0" tIns="13335" rIns="0" bIns="0" rtlCol="0">
            <a:spAutoFit/>
          </a:bodyPr>
          <a:lstStyle/>
          <a:p>
            <a:pPr marL="12700">
              <a:lnSpc>
                <a:spcPct val="100000"/>
              </a:lnSpc>
              <a:spcBef>
                <a:spcPts val="105"/>
              </a:spcBef>
            </a:pPr>
            <a:r>
              <a:rPr spc="-5" dirty="0"/>
              <a:t>Electric</a:t>
            </a:r>
            <a:r>
              <a:rPr spc="-25" dirty="0"/>
              <a:t> </a:t>
            </a:r>
            <a:r>
              <a:rPr dirty="0"/>
              <a:t>Potential</a:t>
            </a:r>
            <a:endParaRPr dirty="0"/>
          </a:p>
          <a:p>
            <a:pPr marL="12700">
              <a:lnSpc>
                <a:spcPct val="100000"/>
              </a:lnSpc>
            </a:pPr>
            <a:r>
              <a:rPr dirty="0"/>
              <a:t>CHECK YOUR</a:t>
            </a:r>
            <a:r>
              <a:rPr spc="-60" dirty="0"/>
              <a:t> </a:t>
            </a:r>
            <a:r>
              <a:rPr dirty="0"/>
              <a:t>NEIGHBOR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7366000" cy="3628390"/>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panose="020B0604020202020204"/>
                <a:cs typeface="Arial" panose="020B0604020202020204"/>
              </a:rPr>
              <a:t>Electric potential </a:t>
            </a:r>
            <a:r>
              <a:rPr sz="2800" dirty="0">
                <a:latin typeface="Arial" panose="020B0604020202020204"/>
                <a:cs typeface="Arial" panose="020B0604020202020204"/>
              </a:rPr>
              <a:t>energy </a:t>
            </a:r>
            <a:r>
              <a:rPr sz="2800" spc="-5" dirty="0">
                <a:latin typeface="Arial" panose="020B0604020202020204"/>
                <a:cs typeface="Arial" panose="020B0604020202020204"/>
              </a:rPr>
              <a:t>is measured in </a:t>
            </a:r>
            <a:r>
              <a:rPr sz="2800" dirty="0">
                <a:latin typeface="Arial" panose="020B0604020202020204"/>
                <a:cs typeface="Arial" panose="020B0604020202020204"/>
              </a:rPr>
              <a:t>joules.  </a:t>
            </a:r>
            <a:r>
              <a:rPr sz="2800" spc="-5" dirty="0">
                <a:latin typeface="Arial" panose="020B0604020202020204"/>
                <a:cs typeface="Arial" panose="020B0604020202020204"/>
              </a:rPr>
              <a:t>Electric </a:t>
            </a:r>
            <a:r>
              <a:rPr sz="2800" dirty="0">
                <a:latin typeface="Arial" panose="020B0604020202020204"/>
                <a:cs typeface="Arial" panose="020B0604020202020204"/>
              </a:rPr>
              <a:t>potential, </a:t>
            </a:r>
            <a:r>
              <a:rPr sz="2800" spc="-5" dirty="0">
                <a:latin typeface="Arial" panose="020B0604020202020204"/>
                <a:cs typeface="Arial" panose="020B0604020202020204"/>
              </a:rPr>
              <a:t>on the </a:t>
            </a:r>
            <a:r>
              <a:rPr sz="2800" dirty="0">
                <a:latin typeface="Arial" panose="020B0604020202020204"/>
                <a:cs typeface="Arial" panose="020B0604020202020204"/>
              </a:rPr>
              <a:t>other </a:t>
            </a:r>
            <a:r>
              <a:rPr sz="2800" spc="-5" dirty="0">
                <a:latin typeface="Arial" panose="020B0604020202020204"/>
                <a:cs typeface="Arial" panose="020B0604020202020204"/>
              </a:rPr>
              <a:t>hand </a:t>
            </a:r>
            <a:r>
              <a:rPr sz="2800" dirty="0">
                <a:latin typeface="Arial" panose="020B0604020202020204"/>
                <a:cs typeface="Arial" panose="020B0604020202020204"/>
              </a:rPr>
              <a:t>(electric  potential energy </a:t>
            </a:r>
            <a:r>
              <a:rPr sz="2800" spc="-5" dirty="0">
                <a:latin typeface="Arial" panose="020B0604020202020204"/>
                <a:cs typeface="Arial" panose="020B0604020202020204"/>
              </a:rPr>
              <a:t>per </a:t>
            </a:r>
            <a:r>
              <a:rPr sz="2800" dirty="0">
                <a:latin typeface="Arial" panose="020B0604020202020204"/>
                <a:cs typeface="Arial" panose="020B0604020202020204"/>
              </a:rPr>
              <a:t>charge), is</a:t>
            </a:r>
            <a:r>
              <a:rPr sz="2800" spc="25" dirty="0">
                <a:latin typeface="Arial" panose="020B0604020202020204"/>
                <a:cs typeface="Arial" panose="020B0604020202020204"/>
              </a:rPr>
              <a:t> </a:t>
            </a:r>
            <a:r>
              <a:rPr sz="2800" spc="-5" dirty="0">
                <a:latin typeface="Arial" panose="020B0604020202020204"/>
                <a:cs typeface="Arial" panose="020B0604020202020204"/>
              </a:rPr>
              <a:t>measured</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spc="-5" dirty="0">
                <a:latin typeface="Arial" panose="020B0604020202020204"/>
                <a:cs typeface="Arial" panose="020B0604020202020204"/>
              </a:rPr>
              <a:t>in</a:t>
            </a:r>
            <a:r>
              <a:rPr sz="2800" dirty="0">
                <a:latin typeface="Arial" panose="020B0604020202020204"/>
                <a:cs typeface="Arial" panose="020B0604020202020204"/>
              </a:rPr>
              <a:t> volts.</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in</a:t>
            </a:r>
            <a:r>
              <a:rPr sz="2800" dirty="0">
                <a:latin typeface="Arial" panose="020B0604020202020204"/>
                <a:cs typeface="Arial" panose="020B0604020202020204"/>
              </a:rPr>
              <a:t> watts.</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in</a:t>
            </a:r>
            <a:r>
              <a:rPr sz="2800" dirty="0">
                <a:latin typeface="Arial" panose="020B0604020202020204"/>
                <a:cs typeface="Arial" panose="020B0604020202020204"/>
              </a:rPr>
              <a:t> amperes.</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also in</a:t>
            </a:r>
            <a:r>
              <a:rPr sz="2800" spc="20" dirty="0">
                <a:latin typeface="Arial" panose="020B0604020202020204"/>
                <a:cs typeface="Arial" panose="020B0604020202020204"/>
              </a:rPr>
              <a:t> </a:t>
            </a:r>
            <a:r>
              <a:rPr sz="2800" dirty="0">
                <a:latin typeface="Arial" panose="020B0604020202020204"/>
                <a:cs typeface="Arial" panose="020B0604020202020204"/>
              </a:rPr>
              <a:t>joules.</a:t>
            </a:r>
            <a:endParaRPr sz="28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4682490" cy="1002030"/>
          </a:xfrm>
          <a:prstGeom prst="rect">
            <a:avLst/>
          </a:prstGeom>
        </p:spPr>
        <p:txBody>
          <a:bodyPr vert="horz" wrap="square" lIns="0" tIns="13335" rIns="0" bIns="0" rtlCol="0">
            <a:spAutoFit/>
          </a:bodyPr>
          <a:lstStyle/>
          <a:p>
            <a:pPr marL="12700" marR="5080">
              <a:lnSpc>
                <a:spcPct val="100000"/>
              </a:lnSpc>
              <a:spcBef>
                <a:spcPts val="105"/>
              </a:spcBef>
            </a:pPr>
            <a:r>
              <a:rPr spc="-5" dirty="0"/>
              <a:t>Electric </a:t>
            </a:r>
            <a:r>
              <a:rPr dirty="0"/>
              <a:t>Potential  CHECK YOUR</a:t>
            </a:r>
            <a:r>
              <a:rPr spc="-60" dirty="0"/>
              <a:t> </a:t>
            </a:r>
            <a:r>
              <a:rPr dirty="0"/>
              <a:t>ANSWER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7366000" cy="3628390"/>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panose="020B0604020202020204"/>
                <a:cs typeface="Arial" panose="020B0604020202020204"/>
              </a:rPr>
              <a:t>Electric potential </a:t>
            </a:r>
            <a:r>
              <a:rPr sz="2800" dirty="0">
                <a:latin typeface="Arial" panose="020B0604020202020204"/>
                <a:cs typeface="Arial" panose="020B0604020202020204"/>
              </a:rPr>
              <a:t>energy </a:t>
            </a:r>
            <a:r>
              <a:rPr sz="2800" spc="-5" dirty="0">
                <a:latin typeface="Arial" panose="020B0604020202020204"/>
                <a:cs typeface="Arial" panose="020B0604020202020204"/>
              </a:rPr>
              <a:t>is measured in </a:t>
            </a:r>
            <a:r>
              <a:rPr sz="2800" dirty="0">
                <a:latin typeface="Arial" panose="020B0604020202020204"/>
                <a:cs typeface="Arial" panose="020B0604020202020204"/>
              </a:rPr>
              <a:t>joules.  </a:t>
            </a:r>
            <a:r>
              <a:rPr sz="2800" spc="-5" dirty="0">
                <a:latin typeface="Arial" panose="020B0604020202020204"/>
                <a:cs typeface="Arial" panose="020B0604020202020204"/>
              </a:rPr>
              <a:t>Electric </a:t>
            </a:r>
            <a:r>
              <a:rPr sz="2800" dirty="0">
                <a:latin typeface="Arial" panose="020B0604020202020204"/>
                <a:cs typeface="Arial" panose="020B0604020202020204"/>
              </a:rPr>
              <a:t>potential, </a:t>
            </a:r>
            <a:r>
              <a:rPr sz="2800" spc="-5" dirty="0">
                <a:latin typeface="Arial" panose="020B0604020202020204"/>
                <a:cs typeface="Arial" panose="020B0604020202020204"/>
              </a:rPr>
              <a:t>on the </a:t>
            </a:r>
            <a:r>
              <a:rPr sz="2800" dirty="0">
                <a:latin typeface="Arial" panose="020B0604020202020204"/>
                <a:cs typeface="Arial" panose="020B0604020202020204"/>
              </a:rPr>
              <a:t>other </a:t>
            </a:r>
            <a:r>
              <a:rPr sz="2800" spc="-5" dirty="0">
                <a:latin typeface="Arial" panose="020B0604020202020204"/>
                <a:cs typeface="Arial" panose="020B0604020202020204"/>
              </a:rPr>
              <a:t>hand </a:t>
            </a:r>
            <a:r>
              <a:rPr sz="2800" dirty="0">
                <a:latin typeface="Arial" panose="020B0604020202020204"/>
                <a:cs typeface="Arial" panose="020B0604020202020204"/>
              </a:rPr>
              <a:t>(electric  potential energy </a:t>
            </a:r>
            <a:r>
              <a:rPr sz="2800" spc="-5" dirty="0">
                <a:latin typeface="Arial" panose="020B0604020202020204"/>
                <a:cs typeface="Arial" panose="020B0604020202020204"/>
              </a:rPr>
              <a:t>per </a:t>
            </a:r>
            <a:r>
              <a:rPr sz="2800" dirty="0">
                <a:latin typeface="Arial" panose="020B0604020202020204"/>
                <a:cs typeface="Arial" panose="020B0604020202020204"/>
              </a:rPr>
              <a:t>charge), is</a:t>
            </a:r>
            <a:r>
              <a:rPr sz="2800" spc="25" dirty="0">
                <a:latin typeface="Arial" panose="020B0604020202020204"/>
                <a:cs typeface="Arial" panose="020B0604020202020204"/>
              </a:rPr>
              <a:t> </a:t>
            </a:r>
            <a:r>
              <a:rPr sz="2800" spc="-5" dirty="0">
                <a:latin typeface="Arial" panose="020B0604020202020204"/>
                <a:cs typeface="Arial" panose="020B0604020202020204"/>
              </a:rPr>
              <a:t>measured</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b="1" spc="-5" dirty="0">
                <a:latin typeface="Arial" panose="020B0604020202020204"/>
                <a:cs typeface="Arial" panose="020B0604020202020204"/>
              </a:rPr>
              <a:t>in</a:t>
            </a:r>
            <a:r>
              <a:rPr sz="2800" b="1" spc="-10" dirty="0">
                <a:latin typeface="Arial" panose="020B0604020202020204"/>
                <a:cs typeface="Arial" panose="020B0604020202020204"/>
              </a:rPr>
              <a:t> </a:t>
            </a:r>
            <a:r>
              <a:rPr sz="2800" b="1" dirty="0">
                <a:latin typeface="Arial" panose="020B0604020202020204"/>
                <a:cs typeface="Arial" panose="020B0604020202020204"/>
              </a:rPr>
              <a:t>volts.</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in</a:t>
            </a:r>
            <a:r>
              <a:rPr sz="2800" dirty="0">
                <a:latin typeface="Arial" panose="020B0604020202020204"/>
                <a:cs typeface="Arial" panose="020B0604020202020204"/>
              </a:rPr>
              <a:t> watts.</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in</a:t>
            </a:r>
            <a:r>
              <a:rPr sz="2800" dirty="0">
                <a:latin typeface="Arial" panose="020B0604020202020204"/>
                <a:cs typeface="Arial" panose="020B0604020202020204"/>
              </a:rPr>
              <a:t> amperes.</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also in</a:t>
            </a:r>
            <a:r>
              <a:rPr sz="2800" spc="20" dirty="0">
                <a:latin typeface="Arial" panose="020B0604020202020204"/>
                <a:cs typeface="Arial" panose="020B0604020202020204"/>
              </a:rPr>
              <a:t> </a:t>
            </a:r>
            <a:r>
              <a:rPr sz="2800" dirty="0">
                <a:latin typeface="Arial" panose="020B0604020202020204"/>
                <a:cs typeface="Arial" panose="020B0604020202020204"/>
              </a:rPr>
              <a:t>joules.</a:t>
            </a:r>
            <a:endParaRPr sz="280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372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43890" y="68325"/>
            <a:ext cx="8256219" cy="492125"/>
          </a:xfrm>
        </p:spPr>
        <p:txBody>
          <a:bodyPr/>
          <a:p>
            <a:endParaRPr lang="en-US"/>
          </a:p>
        </p:txBody>
      </p:sp>
      <p:sp>
        <p:nvSpPr>
          <p:cNvPr id="3" name="Subtitle 2"/>
          <p:cNvSpPr>
            <a:spLocks noGrp="1"/>
          </p:cNvSpPr>
          <p:nvPr>
            <p:ph type="subTitle" idx="4"/>
          </p:nvPr>
        </p:nvSpPr>
        <p:spPr>
          <a:xfrm>
            <a:off x="304800" y="838200"/>
            <a:ext cx="7516495" cy="3754755"/>
          </a:xfrm>
        </p:spPr>
        <p:txBody>
          <a:bodyPr wrap="square"/>
          <a:p>
            <a:r>
              <a:rPr lang="en-US">
                <a:solidFill>
                  <a:schemeClr val="accent1">
                    <a:lumMod val="75000"/>
                  </a:schemeClr>
                </a:solidFill>
              </a:rPr>
              <a:t>Electricity</a:t>
            </a:r>
            <a:endParaRPr lang="en-US">
              <a:solidFill>
                <a:schemeClr val="accent1">
                  <a:lumMod val="75000"/>
                </a:schemeClr>
              </a:solidFill>
            </a:endParaRPr>
          </a:p>
          <a:p>
            <a:r>
              <a:rPr lang="en-US" sz="2400">
                <a:solidFill>
                  <a:schemeClr val="tx1"/>
                </a:solidFill>
              </a:rPr>
              <a:t>Electricity is the flow of electrical power or charge. It is a secondary energy source which means that we get it from the conversion of other sources of energy, like coal, natural gas,oil, nuclear power and other natural sources, which are called primary sources. The energy sources we use to make electricity can be renewable or non-renewable, but electricity itself is neither renewable or non-renewable.</a:t>
            </a:r>
            <a:endParaRPr lang="en-US" sz="2400">
              <a:solidFill>
                <a:schemeClr val="tx1"/>
              </a:solidFill>
            </a:endParaRPr>
          </a:p>
          <a:p>
            <a:r>
              <a:rPr lang="en-US" sz="2400">
                <a:solidFill>
                  <a:schemeClr val="tx1"/>
                </a:solidFill>
              </a:rPr>
              <a:t>Electricity is measured in units of power called watts.</a:t>
            </a:r>
            <a:endParaRPr lang="en-US" sz="24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a:xfrm>
            <a:off x="443865" y="762000"/>
            <a:ext cx="6400800" cy="5601335"/>
          </a:xfrm>
        </p:spPr>
        <p:txBody>
          <a:bodyPr/>
          <a:p>
            <a:pPr algn="l"/>
            <a:r>
              <a:rPr lang="en-US" b="1">
                <a:solidFill>
                  <a:schemeClr val="tx2"/>
                </a:solidFill>
              </a:rPr>
              <a:t>Types</a:t>
            </a:r>
            <a:endParaRPr lang="en-US" b="1"/>
          </a:p>
          <a:p>
            <a:pPr marL="457200" indent="-457200" algn="l">
              <a:buFont typeface="Arial" panose="020B0604020202020204" pitchFamily="34" charset="0"/>
              <a:buChar char="•"/>
            </a:pPr>
            <a:r>
              <a:rPr lang="en-US">
                <a:solidFill>
                  <a:schemeClr val="tx2"/>
                </a:solidFill>
              </a:rPr>
              <a:t>Current</a:t>
            </a:r>
            <a:endParaRPr lang="en-US">
              <a:solidFill>
                <a:schemeClr val="tx2"/>
              </a:solidFill>
            </a:endParaRPr>
          </a:p>
          <a:p>
            <a:pPr algn="l"/>
            <a:r>
              <a:rPr lang="en-US"/>
              <a:t>Current is a flow of electrical charge               carriers, usually electrons or electron-     deficient atoms.</a:t>
            </a:r>
            <a:endParaRPr lang="en-US"/>
          </a:p>
          <a:p>
            <a:pPr marL="457200" indent="-457200" algn="l">
              <a:buFont typeface="Arial" panose="020B0604020202020204" pitchFamily="34" charset="0"/>
              <a:buChar char="•"/>
            </a:pPr>
            <a:r>
              <a:rPr lang="en-US">
                <a:solidFill>
                  <a:schemeClr val="tx2"/>
                </a:solidFill>
              </a:rPr>
              <a:t>Electrostatic</a:t>
            </a:r>
            <a:endParaRPr lang="en-US">
              <a:solidFill>
                <a:schemeClr val="tx2"/>
              </a:solidFill>
            </a:endParaRPr>
          </a:p>
          <a:p>
            <a:pPr algn="l"/>
            <a:r>
              <a:rPr lang="en-US">
                <a:sym typeface="+mn-ea"/>
              </a:rPr>
              <a:t>Electrostatics involves the buildup of charge on the surface of objects due to contact with other surfaces.</a:t>
            </a:r>
            <a:endParaRPr lang="en-US"/>
          </a:p>
          <a:p>
            <a:pPr algn="l"/>
            <a:endParaRPr lang="en-US"/>
          </a:p>
          <a:p>
            <a:pPr algn="l"/>
            <a:endParaRPr lang="en-US"/>
          </a:p>
          <a:p>
            <a:pPr algn="l"/>
            <a:endParaRPr lang="en-US"/>
          </a:p>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281930" cy="1002030"/>
          </a:xfrm>
          <a:prstGeom prst="rect">
            <a:avLst/>
          </a:prstGeom>
        </p:spPr>
        <p:txBody>
          <a:bodyPr vert="horz" wrap="square" lIns="0" tIns="13335" rIns="0" bIns="0" rtlCol="0">
            <a:spAutoFit/>
          </a:bodyPr>
          <a:lstStyle/>
          <a:p>
            <a:pPr marL="12700" marR="5080">
              <a:lnSpc>
                <a:spcPct val="100000"/>
              </a:lnSpc>
              <a:spcBef>
                <a:spcPts val="105"/>
              </a:spcBef>
            </a:pPr>
            <a:r>
              <a:rPr spc="-5" dirty="0"/>
              <a:t>Electric </a:t>
            </a:r>
            <a:r>
              <a:rPr dirty="0"/>
              <a:t>Force and</a:t>
            </a:r>
            <a:r>
              <a:rPr spc="-120" dirty="0"/>
              <a:t> </a:t>
            </a:r>
            <a:r>
              <a:rPr dirty="0"/>
              <a:t>Charges  CHECK YOUR</a:t>
            </a:r>
            <a:r>
              <a:rPr spc="-45" dirty="0"/>
              <a:t> </a:t>
            </a:r>
            <a:r>
              <a:rPr dirty="0"/>
              <a:t>NEIGHBOR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794713"/>
            <a:ext cx="7506970" cy="3202305"/>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panose="020B0604020202020204"/>
                <a:cs typeface="Arial" panose="020B0604020202020204"/>
              </a:rPr>
              <a:t>When </a:t>
            </a:r>
            <a:r>
              <a:rPr sz="2800" dirty="0">
                <a:latin typeface="Arial" panose="020B0604020202020204"/>
                <a:cs typeface="Arial" panose="020B0604020202020204"/>
              </a:rPr>
              <a:t>you brush your hair </a:t>
            </a:r>
            <a:r>
              <a:rPr sz="2800" spc="-5" dirty="0">
                <a:latin typeface="Arial" panose="020B0604020202020204"/>
                <a:cs typeface="Arial" panose="020B0604020202020204"/>
              </a:rPr>
              <a:t>and </a:t>
            </a:r>
            <a:r>
              <a:rPr sz="2800" dirty="0">
                <a:latin typeface="Arial" panose="020B0604020202020204"/>
                <a:cs typeface="Arial" panose="020B0604020202020204"/>
              </a:rPr>
              <a:t>scrape electrons  from your hair, </a:t>
            </a:r>
            <a:r>
              <a:rPr sz="2800" spc="-5" dirty="0">
                <a:latin typeface="Arial" panose="020B0604020202020204"/>
                <a:cs typeface="Arial" panose="020B0604020202020204"/>
              </a:rPr>
              <a:t>the </a:t>
            </a:r>
            <a:r>
              <a:rPr sz="2800" dirty="0">
                <a:latin typeface="Arial" panose="020B0604020202020204"/>
                <a:cs typeface="Arial" panose="020B0604020202020204"/>
              </a:rPr>
              <a:t>charge </a:t>
            </a:r>
            <a:r>
              <a:rPr sz="2800" spc="-5" dirty="0">
                <a:latin typeface="Arial" panose="020B0604020202020204"/>
                <a:cs typeface="Arial" panose="020B0604020202020204"/>
              </a:rPr>
              <a:t>of your </a:t>
            </a:r>
            <a:r>
              <a:rPr sz="2800" dirty="0">
                <a:latin typeface="Arial" panose="020B0604020202020204"/>
                <a:cs typeface="Arial" panose="020B0604020202020204"/>
              </a:rPr>
              <a:t>hair</a:t>
            </a:r>
            <a:r>
              <a:rPr sz="2800" spc="50" dirty="0">
                <a:latin typeface="Arial" panose="020B0604020202020204"/>
                <a:cs typeface="Arial" panose="020B0604020202020204"/>
              </a:rPr>
              <a:t> </a:t>
            </a:r>
            <a:r>
              <a:rPr sz="2800" spc="-5" dirty="0">
                <a:latin typeface="Arial" panose="020B0604020202020204"/>
                <a:cs typeface="Arial" panose="020B0604020202020204"/>
              </a:rPr>
              <a:t>is</a:t>
            </a:r>
            <a:endParaRPr sz="2800">
              <a:latin typeface="Arial" panose="020B0604020202020204"/>
              <a:cs typeface="Arial" panose="020B0604020202020204"/>
            </a:endParaRPr>
          </a:p>
          <a:p>
            <a:pPr>
              <a:lnSpc>
                <a:spcPct val="100000"/>
              </a:lnSpc>
              <a:spcBef>
                <a:spcPts val="20"/>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dirty="0">
                <a:latin typeface="Arial" panose="020B0604020202020204"/>
                <a:cs typeface="Arial" panose="020B0604020202020204"/>
              </a:rPr>
              <a:t>positive.</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dirty="0">
                <a:latin typeface="Arial" panose="020B0604020202020204"/>
                <a:cs typeface="Arial" panose="020B0604020202020204"/>
              </a:rPr>
              <a:t>negative.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Both A and</a:t>
            </a:r>
            <a:r>
              <a:rPr sz="2800" spc="20" dirty="0">
                <a:latin typeface="Arial" panose="020B0604020202020204"/>
                <a:cs typeface="Arial" panose="020B0604020202020204"/>
              </a:rPr>
              <a:t> </a:t>
            </a:r>
            <a:r>
              <a:rPr sz="2800" spc="-5" dirty="0">
                <a:latin typeface="Arial" panose="020B0604020202020204"/>
                <a:cs typeface="Arial" panose="020B0604020202020204"/>
              </a:rPr>
              <a:t>B.</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Neither A </a:t>
            </a:r>
            <a:r>
              <a:rPr sz="2800" dirty="0">
                <a:latin typeface="Arial" panose="020B0604020202020204"/>
                <a:cs typeface="Arial" panose="020B0604020202020204"/>
              </a:rPr>
              <a:t>nor</a:t>
            </a:r>
            <a:r>
              <a:rPr sz="2800" spc="15" dirty="0">
                <a:latin typeface="Arial" panose="020B0604020202020204"/>
                <a:cs typeface="Arial" panose="020B0604020202020204"/>
              </a:rPr>
              <a:t> </a:t>
            </a:r>
            <a:r>
              <a:rPr sz="2800" spc="-5" dirty="0">
                <a:latin typeface="Arial" panose="020B0604020202020204"/>
                <a:cs typeface="Arial" panose="020B0604020202020204"/>
              </a:rPr>
              <a:t>B.</a:t>
            </a:r>
            <a:endParaRPr sz="280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281930" cy="1002030"/>
          </a:xfrm>
          <a:prstGeom prst="rect">
            <a:avLst/>
          </a:prstGeom>
        </p:spPr>
        <p:txBody>
          <a:bodyPr vert="horz" wrap="square" lIns="0" tIns="13335" rIns="0" bIns="0" rtlCol="0">
            <a:spAutoFit/>
          </a:bodyPr>
          <a:lstStyle/>
          <a:p>
            <a:pPr marL="12700" marR="5080">
              <a:lnSpc>
                <a:spcPct val="100000"/>
              </a:lnSpc>
              <a:spcBef>
                <a:spcPts val="105"/>
              </a:spcBef>
            </a:pPr>
            <a:r>
              <a:rPr spc="-5" dirty="0"/>
              <a:t>Electric </a:t>
            </a:r>
            <a:r>
              <a:rPr dirty="0"/>
              <a:t>Force and</a:t>
            </a:r>
            <a:r>
              <a:rPr spc="-120" dirty="0"/>
              <a:t> </a:t>
            </a:r>
            <a:r>
              <a:rPr dirty="0"/>
              <a:t>Charges  CHECK YOUR</a:t>
            </a:r>
            <a:r>
              <a:rPr spc="-30" dirty="0"/>
              <a:t> </a:t>
            </a:r>
            <a:r>
              <a:rPr dirty="0"/>
              <a:t>ANSWER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794713"/>
            <a:ext cx="7865745" cy="4722495"/>
          </a:xfrm>
          <a:prstGeom prst="rect">
            <a:avLst/>
          </a:prstGeom>
        </p:spPr>
        <p:txBody>
          <a:bodyPr vert="horz" wrap="square" lIns="0" tIns="12065" rIns="0" bIns="0" rtlCol="0">
            <a:spAutoFit/>
          </a:bodyPr>
          <a:lstStyle/>
          <a:p>
            <a:pPr marL="12700" marR="363855">
              <a:lnSpc>
                <a:spcPct val="100000"/>
              </a:lnSpc>
              <a:spcBef>
                <a:spcPts val="95"/>
              </a:spcBef>
            </a:pPr>
            <a:r>
              <a:rPr sz="2800" spc="-5" dirty="0">
                <a:latin typeface="Arial" panose="020B0604020202020204"/>
                <a:cs typeface="Arial" panose="020B0604020202020204"/>
              </a:rPr>
              <a:t>When </a:t>
            </a:r>
            <a:r>
              <a:rPr sz="2800" dirty="0">
                <a:latin typeface="Arial" panose="020B0604020202020204"/>
                <a:cs typeface="Arial" panose="020B0604020202020204"/>
              </a:rPr>
              <a:t>you brush your hair </a:t>
            </a:r>
            <a:r>
              <a:rPr sz="2800" spc="-5" dirty="0">
                <a:latin typeface="Arial" panose="020B0604020202020204"/>
                <a:cs typeface="Arial" panose="020B0604020202020204"/>
              </a:rPr>
              <a:t>and </a:t>
            </a:r>
            <a:r>
              <a:rPr sz="2800" dirty="0">
                <a:latin typeface="Arial" panose="020B0604020202020204"/>
                <a:cs typeface="Arial" panose="020B0604020202020204"/>
              </a:rPr>
              <a:t>scrape electrons  from your hair, </a:t>
            </a:r>
            <a:r>
              <a:rPr sz="2800" spc="-5" dirty="0">
                <a:latin typeface="Arial" panose="020B0604020202020204"/>
                <a:cs typeface="Arial" panose="020B0604020202020204"/>
              </a:rPr>
              <a:t>the </a:t>
            </a:r>
            <a:r>
              <a:rPr sz="2800" dirty="0">
                <a:latin typeface="Arial" panose="020B0604020202020204"/>
                <a:cs typeface="Arial" panose="020B0604020202020204"/>
              </a:rPr>
              <a:t>charge </a:t>
            </a:r>
            <a:r>
              <a:rPr sz="2800" spc="-5" dirty="0">
                <a:latin typeface="Arial" panose="020B0604020202020204"/>
                <a:cs typeface="Arial" panose="020B0604020202020204"/>
              </a:rPr>
              <a:t>of your </a:t>
            </a:r>
            <a:r>
              <a:rPr sz="2800" dirty="0">
                <a:latin typeface="Arial" panose="020B0604020202020204"/>
                <a:cs typeface="Arial" panose="020B0604020202020204"/>
              </a:rPr>
              <a:t>hair</a:t>
            </a:r>
            <a:r>
              <a:rPr sz="2800" spc="50" dirty="0">
                <a:latin typeface="Arial" panose="020B0604020202020204"/>
                <a:cs typeface="Arial" panose="020B0604020202020204"/>
              </a:rPr>
              <a:t> </a:t>
            </a:r>
            <a:r>
              <a:rPr sz="2800" spc="-5" dirty="0">
                <a:latin typeface="Arial" panose="020B0604020202020204"/>
                <a:cs typeface="Arial" panose="020B0604020202020204"/>
              </a:rPr>
              <a:t>is</a:t>
            </a:r>
            <a:endParaRPr sz="2800">
              <a:latin typeface="Arial" panose="020B0604020202020204"/>
              <a:cs typeface="Arial" panose="020B0604020202020204"/>
            </a:endParaRPr>
          </a:p>
          <a:p>
            <a:pPr>
              <a:lnSpc>
                <a:spcPct val="100000"/>
              </a:lnSpc>
              <a:spcBef>
                <a:spcPts val="20"/>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b="1" spc="-5" dirty="0">
                <a:latin typeface="Arial" panose="020B0604020202020204"/>
                <a:cs typeface="Arial" panose="020B0604020202020204"/>
              </a:rPr>
              <a:t>positive.</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dirty="0">
                <a:latin typeface="Arial" panose="020B0604020202020204"/>
                <a:cs typeface="Arial" panose="020B0604020202020204"/>
              </a:rPr>
              <a:t>negative.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Both A and</a:t>
            </a:r>
            <a:r>
              <a:rPr sz="2800" spc="20" dirty="0">
                <a:latin typeface="Arial" panose="020B0604020202020204"/>
                <a:cs typeface="Arial" panose="020B0604020202020204"/>
              </a:rPr>
              <a:t> </a:t>
            </a:r>
            <a:r>
              <a:rPr sz="2800" spc="-5" dirty="0">
                <a:latin typeface="Arial" panose="020B0604020202020204"/>
                <a:cs typeface="Arial" panose="020B0604020202020204"/>
              </a:rPr>
              <a:t>B.</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Neither A </a:t>
            </a:r>
            <a:r>
              <a:rPr sz="2800" dirty="0">
                <a:latin typeface="Arial" panose="020B0604020202020204"/>
                <a:cs typeface="Arial" panose="020B0604020202020204"/>
              </a:rPr>
              <a:t>nor</a:t>
            </a:r>
            <a:r>
              <a:rPr sz="2800" spc="15" dirty="0">
                <a:latin typeface="Arial" panose="020B0604020202020204"/>
                <a:cs typeface="Arial" panose="020B0604020202020204"/>
              </a:rPr>
              <a:t> </a:t>
            </a:r>
            <a:r>
              <a:rPr sz="2800" spc="-5" dirty="0">
                <a:latin typeface="Arial" panose="020B0604020202020204"/>
                <a:cs typeface="Arial" panose="020B0604020202020204"/>
              </a:rPr>
              <a:t>B.</a:t>
            </a:r>
            <a:endParaRPr sz="2800">
              <a:latin typeface="Arial" panose="020B0604020202020204"/>
              <a:cs typeface="Arial" panose="020B0604020202020204"/>
            </a:endParaRPr>
          </a:p>
          <a:p>
            <a:pPr marL="12700">
              <a:lnSpc>
                <a:spcPct val="100000"/>
              </a:lnSpc>
              <a:spcBef>
                <a:spcPts val="2750"/>
              </a:spcBef>
            </a:pPr>
            <a:r>
              <a:rPr sz="2400" b="1" dirty="0">
                <a:latin typeface="Arial" panose="020B0604020202020204"/>
                <a:cs typeface="Arial" panose="020B0604020202020204"/>
              </a:rPr>
              <a:t>Comment:</a:t>
            </a:r>
            <a:endParaRPr sz="2400">
              <a:latin typeface="Arial" panose="020B0604020202020204"/>
              <a:cs typeface="Arial" panose="020B0604020202020204"/>
            </a:endParaRPr>
          </a:p>
          <a:p>
            <a:pPr marL="12700" marR="5080">
              <a:lnSpc>
                <a:spcPct val="100000"/>
              </a:lnSpc>
              <a:spcBef>
                <a:spcPts val="580"/>
              </a:spcBef>
            </a:pPr>
            <a:r>
              <a:rPr sz="2400" spc="-5" dirty="0">
                <a:latin typeface="Arial" panose="020B0604020202020204"/>
                <a:cs typeface="Arial" panose="020B0604020202020204"/>
              </a:rPr>
              <a:t>And </a:t>
            </a:r>
            <a:r>
              <a:rPr sz="2400" dirty="0">
                <a:latin typeface="Arial" panose="020B0604020202020204"/>
                <a:cs typeface="Arial" panose="020B0604020202020204"/>
              </a:rPr>
              <a:t>if electrons </a:t>
            </a:r>
            <a:r>
              <a:rPr sz="2400" spc="-5" dirty="0">
                <a:latin typeface="Arial" panose="020B0604020202020204"/>
                <a:cs typeface="Arial" panose="020B0604020202020204"/>
              </a:rPr>
              <a:t>were </a:t>
            </a:r>
            <a:r>
              <a:rPr sz="2400" dirty="0">
                <a:latin typeface="Arial" panose="020B0604020202020204"/>
                <a:cs typeface="Arial" panose="020B0604020202020204"/>
              </a:rPr>
              <a:t>scraped off </a:t>
            </a:r>
            <a:r>
              <a:rPr sz="2400" spc="-5" dirty="0">
                <a:latin typeface="Arial" panose="020B0604020202020204"/>
                <a:cs typeface="Arial" panose="020B0604020202020204"/>
              </a:rPr>
              <a:t>the brush onto your hair,  your hair would have a negative</a:t>
            </a:r>
            <a:r>
              <a:rPr sz="2400" spc="65" dirty="0">
                <a:latin typeface="Arial" panose="020B0604020202020204"/>
                <a:cs typeface="Arial" panose="020B0604020202020204"/>
              </a:rPr>
              <a:t> </a:t>
            </a:r>
            <a:r>
              <a:rPr sz="2400" dirty="0">
                <a:latin typeface="Arial" panose="020B0604020202020204"/>
                <a:cs typeface="Arial" panose="020B0604020202020204"/>
              </a:rPr>
              <a:t>charge.</a:t>
            </a:r>
            <a:endParaRPr sz="240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4627880" cy="513715"/>
          </a:xfrm>
          <a:prstGeom prst="rect">
            <a:avLst/>
          </a:prstGeom>
        </p:spPr>
        <p:txBody>
          <a:bodyPr vert="horz" wrap="square" lIns="0" tIns="13335" rIns="0" bIns="0" rtlCol="0">
            <a:spAutoFit/>
          </a:bodyPr>
          <a:lstStyle/>
          <a:p>
            <a:pPr marL="12700">
              <a:lnSpc>
                <a:spcPct val="100000"/>
              </a:lnSpc>
              <a:spcBef>
                <a:spcPts val="105"/>
              </a:spcBef>
            </a:pPr>
            <a:r>
              <a:rPr spc="-5" dirty="0"/>
              <a:t>Conservation </a:t>
            </a:r>
            <a:r>
              <a:rPr dirty="0"/>
              <a:t>of</a:t>
            </a:r>
            <a:r>
              <a:rPr spc="-75" dirty="0"/>
              <a:t> </a:t>
            </a:r>
            <a:r>
              <a:rPr dirty="0"/>
              <a:t>Charge</a:t>
            </a:r>
            <a:endParaRPr dirty="0"/>
          </a:p>
        </p:txBody>
      </p:sp>
      <p:sp>
        <p:nvSpPr>
          <p:cNvPr id="3" name="object 3"/>
          <p:cNvSpPr txBox="1"/>
          <p:nvPr/>
        </p:nvSpPr>
        <p:spPr>
          <a:xfrm>
            <a:off x="443890" y="1896005"/>
            <a:ext cx="5080000" cy="2756535"/>
          </a:xfrm>
          <a:prstGeom prst="rect">
            <a:avLst/>
          </a:prstGeom>
        </p:spPr>
        <p:txBody>
          <a:bodyPr vert="horz" wrap="square" lIns="0" tIns="97790" rIns="0" bIns="0" rtlCol="0">
            <a:spAutoFit/>
          </a:bodyPr>
          <a:lstStyle/>
          <a:p>
            <a:pPr marL="355600" indent="-342900">
              <a:lnSpc>
                <a:spcPct val="100000"/>
              </a:lnSpc>
              <a:spcBef>
                <a:spcPts val="770"/>
              </a:spcBef>
              <a:buClr>
                <a:srgbClr val="2D4499"/>
              </a:buClr>
              <a:buChar char="•"/>
              <a:tabLst>
                <a:tab pos="354965" algn="l"/>
                <a:tab pos="355600" algn="l"/>
              </a:tabLst>
            </a:pPr>
            <a:r>
              <a:rPr sz="2800" spc="-5" dirty="0">
                <a:latin typeface="Arial" panose="020B0604020202020204"/>
                <a:cs typeface="Arial" panose="020B0604020202020204"/>
              </a:rPr>
              <a:t>Conservation of</a:t>
            </a:r>
            <a:r>
              <a:rPr sz="2800" spc="10" dirty="0">
                <a:latin typeface="Arial" panose="020B0604020202020204"/>
                <a:cs typeface="Arial" panose="020B0604020202020204"/>
              </a:rPr>
              <a:t> </a:t>
            </a:r>
            <a:r>
              <a:rPr sz="2800" spc="-5" dirty="0">
                <a:latin typeface="Arial" panose="020B0604020202020204"/>
                <a:cs typeface="Arial" panose="020B0604020202020204"/>
              </a:rPr>
              <a:t>charge</a:t>
            </a:r>
            <a:endParaRPr sz="2800">
              <a:latin typeface="Arial" panose="020B0604020202020204"/>
              <a:cs typeface="Arial" panose="020B0604020202020204"/>
            </a:endParaRPr>
          </a:p>
          <a:p>
            <a:pPr marL="812800" marR="5080" indent="-343535">
              <a:lnSpc>
                <a:spcPct val="100000"/>
              </a:lnSpc>
              <a:spcBef>
                <a:spcPts val="670"/>
              </a:spcBef>
            </a:pPr>
            <a:r>
              <a:rPr sz="2800" spc="-5" dirty="0">
                <a:solidFill>
                  <a:srgbClr val="2D4499"/>
                </a:solidFill>
                <a:latin typeface="Arial" panose="020B0604020202020204"/>
                <a:cs typeface="Arial" panose="020B0604020202020204"/>
              </a:rPr>
              <a:t>– </a:t>
            </a:r>
            <a:r>
              <a:rPr sz="2800" spc="-5" dirty="0">
                <a:latin typeface="Arial" panose="020B0604020202020204"/>
                <a:cs typeface="Arial" panose="020B0604020202020204"/>
              </a:rPr>
              <a:t>In any </a:t>
            </a:r>
            <a:r>
              <a:rPr sz="2800" dirty="0">
                <a:latin typeface="Arial" panose="020B0604020202020204"/>
                <a:cs typeface="Arial" panose="020B0604020202020204"/>
              </a:rPr>
              <a:t>charging process,  </a:t>
            </a:r>
            <a:r>
              <a:rPr sz="2800" spc="-5" dirty="0">
                <a:latin typeface="Arial" panose="020B0604020202020204"/>
                <a:cs typeface="Arial" panose="020B0604020202020204"/>
              </a:rPr>
              <a:t>no </a:t>
            </a:r>
            <a:r>
              <a:rPr sz="2800" dirty="0">
                <a:latin typeface="Arial" panose="020B0604020202020204"/>
                <a:cs typeface="Arial" panose="020B0604020202020204"/>
              </a:rPr>
              <a:t>electrons are created  </a:t>
            </a:r>
            <a:r>
              <a:rPr sz="2800" spc="-5" dirty="0">
                <a:latin typeface="Arial" panose="020B0604020202020204"/>
                <a:cs typeface="Arial" panose="020B0604020202020204"/>
              </a:rPr>
              <a:t>or </a:t>
            </a:r>
            <a:r>
              <a:rPr sz="2800" dirty="0">
                <a:latin typeface="Arial" panose="020B0604020202020204"/>
                <a:cs typeface="Arial" panose="020B0604020202020204"/>
              </a:rPr>
              <a:t>destroyed. </a:t>
            </a:r>
            <a:r>
              <a:rPr sz="2800" spc="-5" dirty="0">
                <a:latin typeface="Arial" panose="020B0604020202020204"/>
                <a:cs typeface="Arial" panose="020B0604020202020204"/>
              </a:rPr>
              <a:t>Electrons  are </a:t>
            </a:r>
            <a:r>
              <a:rPr sz="2800" dirty="0">
                <a:latin typeface="Arial" panose="020B0604020202020204"/>
                <a:cs typeface="Arial" panose="020B0604020202020204"/>
              </a:rPr>
              <a:t>simply transferred</a:t>
            </a:r>
            <a:r>
              <a:rPr sz="2800" spc="-75" dirty="0">
                <a:latin typeface="Arial" panose="020B0604020202020204"/>
                <a:cs typeface="Arial" panose="020B0604020202020204"/>
              </a:rPr>
              <a:t> </a:t>
            </a:r>
            <a:r>
              <a:rPr sz="2800" dirty="0">
                <a:latin typeface="Arial" panose="020B0604020202020204"/>
                <a:cs typeface="Arial" panose="020B0604020202020204"/>
              </a:rPr>
              <a:t>from  </a:t>
            </a:r>
            <a:r>
              <a:rPr sz="2800" spc="-5" dirty="0">
                <a:latin typeface="Arial" panose="020B0604020202020204"/>
                <a:cs typeface="Arial" panose="020B0604020202020204"/>
              </a:rPr>
              <a:t>one </a:t>
            </a:r>
            <a:r>
              <a:rPr sz="2800" dirty="0">
                <a:latin typeface="Arial" panose="020B0604020202020204"/>
                <a:cs typeface="Arial" panose="020B0604020202020204"/>
              </a:rPr>
              <a:t>material </a:t>
            </a:r>
            <a:r>
              <a:rPr sz="2800" spc="-5" dirty="0">
                <a:latin typeface="Arial" panose="020B0604020202020204"/>
                <a:cs typeface="Arial" panose="020B0604020202020204"/>
              </a:rPr>
              <a:t>to</a:t>
            </a:r>
            <a:r>
              <a:rPr sz="2800" spc="-10" dirty="0">
                <a:latin typeface="Arial" panose="020B0604020202020204"/>
                <a:cs typeface="Arial" panose="020B0604020202020204"/>
              </a:rPr>
              <a:t> </a:t>
            </a:r>
            <a:r>
              <a:rPr sz="2800" dirty="0">
                <a:latin typeface="Arial" panose="020B0604020202020204"/>
                <a:cs typeface="Arial" panose="020B0604020202020204"/>
              </a:rPr>
              <a:t>another.</a:t>
            </a:r>
            <a:endParaRPr sz="2800">
              <a:latin typeface="Arial" panose="020B0604020202020204"/>
              <a:cs typeface="Arial" panose="020B0604020202020204"/>
            </a:endParaRPr>
          </a:p>
        </p:txBody>
      </p:sp>
      <p:sp>
        <p:nvSpPr>
          <p:cNvPr id="4" name="object 4"/>
          <p:cNvSpPr/>
          <p:nvPr/>
        </p:nvSpPr>
        <p:spPr>
          <a:xfrm>
            <a:off x="5570220" y="1981200"/>
            <a:ext cx="3361944" cy="4517136"/>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066665" cy="1002030"/>
          </a:xfrm>
          <a:prstGeom prst="rect">
            <a:avLst/>
          </a:prstGeom>
        </p:spPr>
        <p:txBody>
          <a:bodyPr vert="horz" wrap="square" lIns="0" tIns="13335" rIns="0" bIns="0" rtlCol="0">
            <a:spAutoFit/>
          </a:bodyPr>
          <a:lstStyle/>
          <a:p>
            <a:pPr marL="12700">
              <a:lnSpc>
                <a:spcPct val="100000"/>
              </a:lnSpc>
              <a:spcBef>
                <a:spcPts val="105"/>
              </a:spcBef>
            </a:pPr>
            <a:r>
              <a:rPr spc="-5" dirty="0"/>
              <a:t>Coulomb's</a:t>
            </a:r>
            <a:r>
              <a:rPr spc="-25" dirty="0"/>
              <a:t> </a:t>
            </a:r>
            <a:r>
              <a:rPr dirty="0"/>
              <a:t>Law</a:t>
            </a:r>
            <a:endParaRPr dirty="0"/>
          </a:p>
          <a:p>
            <a:pPr marL="12700">
              <a:lnSpc>
                <a:spcPct val="100000"/>
              </a:lnSpc>
            </a:pPr>
            <a:r>
              <a:rPr dirty="0"/>
              <a:t>CHECK YOUR</a:t>
            </a:r>
            <a:r>
              <a:rPr spc="-60" dirty="0"/>
              <a:t> </a:t>
            </a:r>
            <a:r>
              <a:rPr dirty="0"/>
              <a:t>NEIGHBOR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8009890" cy="362839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Arial" panose="020B0604020202020204"/>
                <a:cs typeface="Arial" panose="020B0604020202020204"/>
              </a:rPr>
              <a:t>According </a:t>
            </a:r>
            <a:r>
              <a:rPr sz="2800" dirty="0">
                <a:latin typeface="Arial" panose="020B0604020202020204"/>
                <a:cs typeface="Arial" panose="020B0604020202020204"/>
              </a:rPr>
              <a:t>to </a:t>
            </a:r>
            <a:r>
              <a:rPr sz="2800" spc="-5" dirty="0">
                <a:latin typeface="Arial" panose="020B0604020202020204"/>
                <a:cs typeface="Arial" panose="020B0604020202020204"/>
              </a:rPr>
              <a:t>Coulomb's law, a pair of particles </a:t>
            </a:r>
            <a:r>
              <a:rPr sz="2800" dirty="0">
                <a:latin typeface="Arial" panose="020B0604020202020204"/>
                <a:cs typeface="Arial" panose="020B0604020202020204"/>
              </a:rPr>
              <a:t>that  </a:t>
            </a:r>
            <a:r>
              <a:rPr sz="2800" spc="-5" dirty="0">
                <a:latin typeface="Arial" panose="020B0604020202020204"/>
                <a:cs typeface="Arial" panose="020B0604020202020204"/>
              </a:rPr>
              <a:t>are </a:t>
            </a:r>
            <a:r>
              <a:rPr sz="2800" dirty="0">
                <a:latin typeface="Arial" panose="020B0604020202020204"/>
                <a:cs typeface="Arial" panose="020B0604020202020204"/>
              </a:rPr>
              <a:t>placed </a:t>
            </a:r>
            <a:r>
              <a:rPr sz="2800" spc="-5" dirty="0">
                <a:latin typeface="Arial" panose="020B0604020202020204"/>
                <a:cs typeface="Arial" panose="020B0604020202020204"/>
              </a:rPr>
              <a:t>twice as far </a:t>
            </a:r>
            <a:r>
              <a:rPr sz="2800" dirty="0">
                <a:latin typeface="Arial" panose="020B0604020202020204"/>
                <a:cs typeface="Arial" panose="020B0604020202020204"/>
              </a:rPr>
              <a:t>apart will experience forces  that</a:t>
            </a:r>
            <a:r>
              <a:rPr sz="2800" spc="-10" dirty="0">
                <a:latin typeface="Arial" panose="020B0604020202020204"/>
                <a:cs typeface="Arial" panose="020B0604020202020204"/>
              </a:rPr>
              <a:t> </a:t>
            </a:r>
            <a:r>
              <a:rPr sz="2800" dirty="0">
                <a:latin typeface="Arial" panose="020B0604020202020204"/>
                <a:cs typeface="Arial" panose="020B0604020202020204"/>
              </a:rPr>
              <a:t>are</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dirty="0">
                <a:latin typeface="Arial" panose="020B0604020202020204"/>
                <a:cs typeface="Arial" panose="020B0604020202020204"/>
              </a:rPr>
              <a:t>half </a:t>
            </a:r>
            <a:r>
              <a:rPr sz="2800" spc="-5" dirty="0">
                <a:latin typeface="Arial" panose="020B0604020202020204"/>
                <a:cs typeface="Arial" panose="020B0604020202020204"/>
              </a:rPr>
              <a:t>as</a:t>
            </a:r>
            <a:r>
              <a:rPr sz="2800" dirty="0">
                <a:latin typeface="Arial" panose="020B0604020202020204"/>
                <a:cs typeface="Arial" panose="020B0604020202020204"/>
              </a:rPr>
              <a:t> strong.</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dirty="0">
                <a:latin typeface="Arial" panose="020B0604020202020204"/>
                <a:cs typeface="Arial" panose="020B0604020202020204"/>
              </a:rPr>
              <a:t>one-quarter </a:t>
            </a:r>
            <a:r>
              <a:rPr sz="2800" spc="-5" dirty="0">
                <a:latin typeface="Arial" panose="020B0604020202020204"/>
                <a:cs typeface="Arial" panose="020B0604020202020204"/>
              </a:rPr>
              <a:t>as </a:t>
            </a:r>
            <a:r>
              <a:rPr sz="2800" dirty="0">
                <a:latin typeface="Arial" panose="020B0604020202020204"/>
                <a:cs typeface="Arial" panose="020B0604020202020204"/>
              </a:rPr>
              <a:t>strong.</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twice as</a:t>
            </a:r>
            <a:r>
              <a:rPr sz="2800" spc="5" dirty="0">
                <a:latin typeface="Arial" panose="020B0604020202020204"/>
                <a:cs typeface="Arial" panose="020B0604020202020204"/>
              </a:rPr>
              <a:t> </a:t>
            </a:r>
            <a:r>
              <a:rPr sz="2800" dirty="0">
                <a:latin typeface="Arial" panose="020B0604020202020204"/>
                <a:cs typeface="Arial" panose="020B0604020202020204"/>
              </a:rPr>
              <a:t>strong.</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4 </a:t>
            </a:r>
            <a:r>
              <a:rPr sz="2800" dirty="0">
                <a:latin typeface="Arial" panose="020B0604020202020204"/>
                <a:cs typeface="Arial" panose="020B0604020202020204"/>
              </a:rPr>
              <a:t>times </a:t>
            </a:r>
            <a:r>
              <a:rPr sz="2800" spc="-5" dirty="0">
                <a:latin typeface="Arial" panose="020B0604020202020204"/>
                <a:cs typeface="Arial" panose="020B0604020202020204"/>
              </a:rPr>
              <a:t>as</a:t>
            </a:r>
            <a:r>
              <a:rPr sz="2800" spc="10" dirty="0">
                <a:latin typeface="Arial" panose="020B0604020202020204"/>
                <a:cs typeface="Arial" panose="020B0604020202020204"/>
              </a:rPr>
              <a:t> </a:t>
            </a:r>
            <a:r>
              <a:rPr sz="2800" dirty="0">
                <a:latin typeface="Arial" panose="020B0604020202020204"/>
                <a:cs typeface="Arial" panose="020B0604020202020204"/>
              </a:rPr>
              <a:t>strong.</a:t>
            </a:r>
            <a:endParaRPr sz="280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4682490" cy="1002030"/>
          </a:xfrm>
          <a:prstGeom prst="rect">
            <a:avLst/>
          </a:prstGeom>
        </p:spPr>
        <p:txBody>
          <a:bodyPr vert="horz" wrap="square" lIns="0" tIns="13335" rIns="0" bIns="0" rtlCol="0">
            <a:spAutoFit/>
          </a:bodyPr>
          <a:lstStyle/>
          <a:p>
            <a:pPr marL="12700">
              <a:lnSpc>
                <a:spcPct val="100000"/>
              </a:lnSpc>
              <a:spcBef>
                <a:spcPts val="105"/>
              </a:spcBef>
            </a:pPr>
            <a:r>
              <a:rPr spc="-5" dirty="0"/>
              <a:t>Coulomb's</a:t>
            </a:r>
            <a:r>
              <a:rPr spc="-25" dirty="0"/>
              <a:t> </a:t>
            </a:r>
            <a:r>
              <a:rPr dirty="0"/>
              <a:t>Law</a:t>
            </a:r>
            <a:endParaRPr dirty="0"/>
          </a:p>
          <a:p>
            <a:pPr marL="12700">
              <a:lnSpc>
                <a:spcPct val="100000"/>
              </a:lnSpc>
            </a:pPr>
            <a:r>
              <a:rPr dirty="0"/>
              <a:t>CHECK YOUR</a:t>
            </a:r>
            <a:r>
              <a:rPr spc="-60" dirty="0"/>
              <a:t> </a:t>
            </a:r>
            <a:r>
              <a:rPr dirty="0"/>
              <a:t>ANSWER</a:t>
            </a:r>
            <a:endParaRPr dirty="0"/>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 </a:t>
            </a:r>
            <a:r>
              <a:rPr spc="-5" dirty="0"/>
              <a:t>2015 </a:t>
            </a:r>
            <a:r>
              <a:rPr dirty="0"/>
              <a:t>Pearson Education,</a:t>
            </a:r>
            <a:r>
              <a:rPr spc="-120" dirty="0"/>
              <a:t> </a:t>
            </a:r>
            <a:r>
              <a:rPr dirty="0"/>
              <a:t>Inc.</a:t>
            </a:r>
            <a:endParaRPr dirty="0"/>
          </a:p>
        </p:txBody>
      </p:sp>
      <p:sp>
        <p:nvSpPr>
          <p:cNvPr id="3" name="object 3"/>
          <p:cNvSpPr txBox="1"/>
          <p:nvPr/>
        </p:nvSpPr>
        <p:spPr>
          <a:xfrm>
            <a:off x="443890" y="1981580"/>
            <a:ext cx="8009890" cy="362839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Arial" panose="020B0604020202020204"/>
                <a:cs typeface="Arial" panose="020B0604020202020204"/>
              </a:rPr>
              <a:t>According </a:t>
            </a:r>
            <a:r>
              <a:rPr sz="2800" dirty="0">
                <a:latin typeface="Arial" panose="020B0604020202020204"/>
                <a:cs typeface="Arial" panose="020B0604020202020204"/>
              </a:rPr>
              <a:t>to </a:t>
            </a:r>
            <a:r>
              <a:rPr sz="2800" spc="-5" dirty="0">
                <a:latin typeface="Arial" panose="020B0604020202020204"/>
                <a:cs typeface="Arial" panose="020B0604020202020204"/>
              </a:rPr>
              <a:t>Coulomb's law, a pair of particles </a:t>
            </a:r>
            <a:r>
              <a:rPr sz="2800" dirty="0">
                <a:latin typeface="Arial" panose="020B0604020202020204"/>
                <a:cs typeface="Arial" panose="020B0604020202020204"/>
              </a:rPr>
              <a:t>that  </a:t>
            </a:r>
            <a:r>
              <a:rPr sz="2800" spc="-5" dirty="0">
                <a:latin typeface="Arial" panose="020B0604020202020204"/>
                <a:cs typeface="Arial" panose="020B0604020202020204"/>
              </a:rPr>
              <a:t>are </a:t>
            </a:r>
            <a:r>
              <a:rPr sz="2800" dirty="0">
                <a:latin typeface="Arial" panose="020B0604020202020204"/>
                <a:cs typeface="Arial" panose="020B0604020202020204"/>
              </a:rPr>
              <a:t>placed </a:t>
            </a:r>
            <a:r>
              <a:rPr sz="2800" spc="-5" dirty="0">
                <a:latin typeface="Arial" panose="020B0604020202020204"/>
                <a:cs typeface="Arial" panose="020B0604020202020204"/>
              </a:rPr>
              <a:t>twice as far </a:t>
            </a:r>
            <a:r>
              <a:rPr sz="2800" dirty="0">
                <a:latin typeface="Arial" panose="020B0604020202020204"/>
                <a:cs typeface="Arial" panose="020B0604020202020204"/>
              </a:rPr>
              <a:t>apart will experience forces  that</a:t>
            </a:r>
            <a:r>
              <a:rPr sz="2800" spc="-10" dirty="0">
                <a:latin typeface="Arial" panose="020B0604020202020204"/>
                <a:cs typeface="Arial" panose="020B0604020202020204"/>
              </a:rPr>
              <a:t> </a:t>
            </a:r>
            <a:r>
              <a:rPr sz="2800" dirty="0">
                <a:latin typeface="Arial" panose="020B0604020202020204"/>
                <a:cs typeface="Arial" panose="020B0604020202020204"/>
              </a:rPr>
              <a:t>are</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indent="-515620">
              <a:lnSpc>
                <a:spcPct val="100000"/>
              </a:lnSpc>
              <a:buClr>
                <a:srgbClr val="2D4499"/>
              </a:buClr>
              <a:buAutoNum type="alphaUcPeriod"/>
              <a:tabLst>
                <a:tab pos="527685" algn="l"/>
                <a:tab pos="528320" algn="l"/>
              </a:tabLst>
            </a:pPr>
            <a:r>
              <a:rPr sz="2800" dirty="0">
                <a:latin typeface="Arial" panose="020B0604020202020204"/>
                <a:cs typeface="Arial" panose="020B0604020202020204"/>
              </a:rPr>
              <a:t>half </a:t>
            </a:r>
            <a:r>
              <a:rPr sz="2800" spc="-5" dirty="0">
                <a:latin typeface="Arial" panose="020B0604020202020204"/>
                <a:cs typeface="Arial" panose="020B0604020202020204"/>
              </a:rPr>
              <a:t>as</a:t>
            </a:r>
            <a:r>
              <a:rPr sz="2800" dirty="0">
                <a:latin typeface="Arial" panose="020B0604020202020204"/>
                <a:cs typeface="Arial" panose="020B0604020202020204"/>
              </a:rPr>
              <a:t> strong.</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b="1" spc="-5" dirty="0">
                <a:latin typeface="Arial" panose="020B0604020202020204"/>
                <a:cs typeface="Arial" panose="020B0604020202020204"/>
              </a:rPr>
              <a:t>one-quarter as</a:t>
            </a:r>
            <a:r>
              <a:rPr sz="2800" b="1" spc="45" dirty="0">
                <a:latin typeface="Arial" panose="020B0604020202020204"/>
                <a:cs typeface="Arial" panose="020B0604020202020204"/>
              </a:rPr>
              <a:t> </a:t>
            </a:r>
            <a:r>
              <a:rPr sz="2800" b="1" spc="-5" dirty="0">
                <a:latin typeface="Arial" panose="020B0604020202020204"/>
                <a:cs typeface="Arial" panose="020B0604020202020204"/>
              </a:rPr>
              <a:t>strong.</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twice as</a:t>
            </a:r>
            <a:r>
              <a:rPr sz="2800" spc="5" dirty="0">
                <a:latin typeface="Arial" panose="020B0604020202020204"/>
                <a:cs typeface="Arial" panose="020B0604020202020204"/>
              </a:rPr>
              <a:t> </a:t>
            </a:r>
            <a:r>
              <a:rPr sz="2800" dirty="0">
                <a:latin typeface="Arial" panose="020B0604020202020204"/>
                <a:cs typeface="Arial" panose="020B0604020202020204"/>
              </a:rPr>
              <a:t>strong.</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4 </a:t>
            </a:r>
            <a:r>
              <a:rPr sz="2800" dirty="0">
                <a:latin typeface="Arial" panose="020B0604020202020204"/>
                <a:cs typeface="Arial" panose="020B0604020202020204"/>
              </a:rPr>
              <a:t>times </a:t>
            </a:r>
            <a:r>
              <a:rPr sz="2800" spc="-5" dirty="0">
                <a:latin typeface="Arial" panose="020B0604020202020204"/>
                <a:cs typeface="Arial" panose="020B0604020202020204"/>
              </a:rPr>
              <a:t>as</a:t>
            </a:r>
            <a:r>
              <a:rPr sz="2800" spc="10" dirty="0">
                <a:latin typeface="Arial" panose="020B0604020202020204"/>
                <a:cs typeface="Arial" panose="020B0604020202020204"/>
              </a:rPr>
              <a:t> </a:t>
            </a:r>
            <a:r>
              <a:rPr sz="2800" dirty="0">
                <a:latin typeface="Arial" panose="020B0604020202020204"/>
                <a:cs typeface="Arial" panose="020B0604020202020204"/>
              </a:rPr>
              <a:t>strong.</a:t>
            </a:r>
            <a:endParaRPr sz="28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5888"/>
            <a:ext cx="5191125" cy="1002030"/>
          </a:xfrm>
          <a:prstGeom prst="rect">
            <a:avLst/>
          </a:prstGeom>
        </p:spPr>
        <p:txBody>
          <a:bodyPr vert="horz" wrap="square" lIns="0" tIns="13335" rIns="0" bIns="0" rtlCol="0">
            <a:spAutoFit/>
          </a:bodyPr>
          <a:lstStyle/>
          <a:p>
            <a:pPr marL="12700" marR="5080">
              <a:lnSpc>
                <a:spcPct val="100000"/>
              </a:lnSpc>
              <a:spcBef>
                <a:spcPts val="105"/>
              </a:spcBef>
            </a:pPr>
            <a:r>
              <a:rPr dirty="0"/>
              <a:t>Conductors and</a:t>
            </a:r>
            <a:r>
              <a:rPr spc="-105" dirty="0"/>
              <a:t> </a:t>
            </a:r>
            <a:r>
              <a:rPr spc="-5" dirty="0"/>
              <a:t>Insulators  </a:t>
            </a:r>
            <a:r>
              <a:rPr dirty="0"/>
              <a:t>CHECK YOUR</a:t>
            </a:r>
            <a:r>
              <a:rPr spc="-50" dirty="0"/>
              <a:t> </a:t>
            </a:r>
            <a:r>
              <a:rPr dirty="0"/>
              <a:t>NEIGHBOR</a:t>
            </a:r>
            <a:endParaRPr dirty="0"/>
          </a:p>
        </p:txBody>
      </p:sp>
      <p:sp>
        <p:nvSpPr>
          <p:cNvPr id="3" name="object 3"/>
          <p:cNvSpPr txBox="1"/>
          <p:nvPr/>
        </p:nvSpPr>
        <p:spPr>
          <a:xfrm>
            <a:off x="443890" y="1981580"/>
            <a:ext cx="7942580" cy="4055110"/>
          </a:xfrm>
          <a:prstGeom prst="rect">
            <a:avLst/>
          </a:prstGeom>
        </p:spPr>
        <p:txBody>
          <a:bodyPr vert="horz" wrap="square" lIns="0" tIns="12065" rIns="0" bIns="0" rtlCol="0">
            <a:spAutoFit/>
          </a:bodyPr>
          <a:lstStyle/>
          <a:p>
            <a:pPr marL="12700" marR="363220">
              <a:lnSpc>
                <a:spcPct val="100000"/>
              </a:lnSpc>
              <a:spcBef>
                <a:spcPts val="95"/>
              </a:spcBef>
            </a:pPr>
            <a:r>
              <a:rPr sz="2800" spc="-5" dirty="0">
                <a:latin typeface="Arial" panose="020B0604020202020204"/>
                <a:cs typeface="Arial" panose="020B0604020202020204"/>
              </a:rPr>
              <a:t>When </a:t>
            </a:r>
            <a:r>
              <a:rPr sz="2800" dirty="0">
                <a:latin typeface="Arial" panose="020B0604020202020204"/>
                <a:cs typeface="Arial" panose="020B0604020202020204"/>
              </a:rPr>
              <a:t>you buy </a:t>
            </a:r>
            <a:r>
              <a:rPr sz="2800" spc="-5" dirty="0">
                <a:latin typeface="Arial" panose="020B0604020202020204"/>
                <a:cs typeface="Arial" panose="020B0604020202020204"/>
              </a:rPr>
              <a:t>a water pipe in a hardware </a:t>
            </a:r>
            <a:r>
              <a:rPr sz="2800" dirty="0">
                <a:latin typeface="Arial" panose="020B0604020202020204"/>
                <a:cs typeface="Arial" panose="020B0604020202020204"/>
              </a:rPr>
              <a:t>store,  </a:t>
            </a:r>
            <a:r>
              <a:rPr sz="2800" spc="-5" dirty="0">
                <a:latin typeface="Arial" panose="020B0604020202020204"/>
                <a:cs typeface="Arial" panose="020B0604020202020204"/>
              </a:rPr>
              <a:t>the water isn't </a:t>
            </a:r>
            <a:r>
              <a:rPr sz="2800" dirty="0">
                <a:latin typeface="Arial" panose="020B0604020202020204"/>
                <a:cs typeface="Arial" panose="020B0604020202020204"/>
              </a:rPr>
              <a:t>included. When you </a:t>
            </a:r>
            <a:r>
              <a:rPr sz="2800" spc="-5" dirty="0">
                <a:latin typeface="Arial" panose="020B0604020202020204"/>
                <a:cs typeface="Arial" panose="020B0604020202020204"/>
              </a:rPr>
              <a:t>buy </a:t>
            </a:r>
            <a:r>
              <a:rPr sz="2800" dirty="0">
                <a:latin typeface="Arial" panose="020B0604020202020204"/>
                <a:cs typeface="Arial" panose="020B0604020202020204"/>
              </a:rPr>
              <a:t>copper  </a:t>
            </a:r>
            <a:r>
              <a:rPr sz="2800" spc="-5" dirty="0">
                <a:latin typeface="Arial" panose="020B0604020202020204"/>
                <a:cs typeface="Arial" panose="020B0604020202020204"/>
              </a:rPr>
              <a:t>wire,</a:t>
            </a:r>
            <a:r>
              <a:rPr sz="2800" spc="5" dirty="0">
                <a:latin typeface="Arial" panose="020B0604020202020204"/>
                <a:cs typeface="Arial" panose="020B0604020202020204"/>
              </a:rPr>
              <a:t> </a:t>
            </a:r>
            <a:r>
              <a:rPr sz="2800" dirty="0">
                <a:latin typeface="Arial" panose="020B0604020202020204"/>
                <a:cs typeface="Arial" panose="020B0604020202020204"/>
              </a:rPr>
              <a:t>electrons</a:t>
            </a:r>
            <a:endParaRPr sz="2800">
              <a:latin typeface="Arial" panose="020B0604020202020204"/>
              <a:cs typeface="Arial" panose="020B0604020202020204"/>
            </a:endParaRPr>
          </a:p>
          <a:p>
            <a:pPr>
              <a:lnSpc>
                <a:spcPct val="100000"/>
              </a:lnSpc>
              <a:spcBef>
                <a:spcPts val="15"/>
              </a:spcBef>
            </a:pPr>
            <a:endParaRPr sz="2450">
              <a:latin typeface="Times New Roman" panose="02020603050405020304"/>
              <a:cs typeface="Times New Roman" panose="02020603050405020304"/>
            </a:endParaRPr>
          </a:p>
          <a:p>
            <a:pPr marL="527685" marR="5080" indent="-515620">
              <a:lnSpc>
                <a:spcPct val="100000"/>
              </a:lnSpc>
              <a:buClr>
                <a:srgbClr val="2D4499"/>
              </a:buClr>
              <a:buAutoNum type="alphaUcPeriod"/>
              <a:tabLst>
                <a:tab pos="527685" algn="l"/>
                <a:tab pos="528320" algn="l"/>
              </a:tabLst>
            </a:pPr>
            <a:r>
              <a:rPr sz="2800" spc="-5" dirty="0">
                <a:latin typeface="Arial" panose="020B0604020202020204"/>
                <a:cs typeface="Arial" panose="020B0604020202020204"/>
              </a:rPr>
              <a:t>must be </a:t>
            </a:r>
            <a:r>
              <a:rPr sz="2800" dirty="0">
                <a:latin typeface="Arial" panose="020B0604020202020204"/>
                <a:cs typeface="Arial" panose="020B0604020202020204"/>
              </a:rPr>
              <a:t>supplied </a:t>
            </a:r>
            <a:r>
              <a:rPr sz="2800" spc="-5" dirty="0">
                <a:latin typeface="Arial" panose="020B0604020202020204"/>
                <a:cs typeface="Arial" panose="020B0604020202020204"/>
              </a:rPr>
              <a:t>by </a:t>
            </a:r>
            <a:r>
              <a:rPr sz="2800" dirty="0">
                <a:latin typeface="Arial" panose="020B0604020202020204"/>
                <a:cs typeface="Arial" panose="020B0604020202020204"/>
              </a:rPr>
              <a:t>you, </a:t>
            </a:r>
            <a:r>
              <a:rPr sz="2800" spc="-5" dirty="0">
                <a:latin typeface="Arial" panose="020B0604020202020204"/>
                <a:cs typeface="Arial" panose="020B0604020202020204"/>
              </a:rPr>
              <a:t>just as water must be  </a:t>
            </a:r>
            <a:r>
              <a:rPr sz="2800" dirty="0">
                <a:latin typeface="Arial" panose="020B0604020202020204"/>
                <a:cs typeface="Arial" panose="020B0604020202020204"/>
              </a:rPr>
              <a:t>supplied for </a:t>
            </a:r>
            <a:r>
              <a:rPr sz="2800" spc="-5" dirty="0">
                <a:latin typeface="Arial" panose="020B0604020202020204"/>
                <a:cs typeface="Arial" panose="020B0604020202020204"/>
              </a:rPr>
              <a:t>a </a:t>
            </a:r>
            <a:r>
              <a:rPr sz="2800" dirty="0">
                <a:latin typeface="Arial" panose="020B0604020202020204"/>
                <a:cs typeface="Arial" panose="020B0604020202020204"/>
              </a:rPr>
              <a:t>water</a:t>
            </a:r>
            <a:r>
              <a:rPr sz="2800" spc="15" dirty="0">
                <a:latin typeface="Arial" panose="020B0604020202020204"/>
                <a:cs typeface="Arial" panose="020B0604020202020204"/>
              </a:rPr>
              <a:t> </a:t>
            </a:r>
            <a:r>
              <a:rPr sz="2800" dirty="0">
                <a:latin typeface="Arial" panose="020B0604020202020204"/>
                <a:cs typeface="Arial" panose="020B0604020202020204"/>
              </a:rPr>
              <a:t>pipe.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dirty="0">
                <a:latin typeface="Arial" panose="020B0604020202020204"/>
                <a:cs typeface="Arial" panose="020B0604020202020204"/>
              </a:rPr>
              <a:t>are already </a:t>
            </a:r>
            <a:r>
              <a:rPr sz="2800" spc="-5" dirty="0">
                <a:latin typeface="Arial" panose="020B0604020202020204"/>
                <a:cs typeface="Arial" panose="020B0604020202020204"/>
              </a:rPr>
              <a:t>in </a:t>
            </a:r>
            <a:r>
              <a:rPr sz="2800" dirty="0">
                <a:latin typeface="Arial" panose="020B0604020202020204"/>
                <a:cs typeface="Arial" panose="020B0604020202020204"/>
              </a:rPr>
              <a:t>the</a:t>
            </a:r>
            <a:r>
              <a:rPr sz="2800" spc="15" dirty="0">
                <a:latin typeface="Arial" panose="020B0604020202020204"/>
                <a:cs typeface="Arial" panose="020B0604020202020204"/>
              </a:rPr>
              <a:t> </a:t>
            </a:r>
            <a:r>
              <a:rPr sz="2800" dirty="0">
                <a:latin typeface="Arial" panose="020B0604020202020204"/>
                <a:cs typeface="Arial" panose="020B0604020202020204"/>
              </a:rPr>
              <a:t>wire.</a:t>
            </a:r>
            <a:endParaRPr sz="2800">
              <a:latin typeface="Arial" panose="020B0604020202020204"/>
              <a:cs typeface="Arial" panose="020B0604020202020204"/>
            </a:endParaRPr>
          </a:p>
          <a:p>
            <a:pPr marL="527685" indent="-515620">
              <a:lnSpc>
                <a:spcPct val="100000"/>
              </a:lnSpc>
              <a:spcBef>
                <a:spcPts val="675"/>
              </a:spcBef>
              <a:buClr>
                <a:srgbClr val="2D4499"/>
              </a:buClr>
              <a:buAutoNum type="alphaUcPeriod"/>
              <a:tabLst>
                <a:tab pos="527685" algn="l"/>
                <a:tab pos="528320" algn="l"/>
              </a:tabLst>
            </a:pPr>
            <a:r>
              <a:rPr sz="2800" spc="-5" dirty="0">
                <a:latin typeface="Arial" panose="020B0604020202020204"/>
                <a:cs typeface="Arial" panose="020B0604020202020204"/>
              </a:rPr>
              <a:t>may fall </a:t>
            </a:r>
            <a:r>
              <a:rPr sz="2800" dirty="0">
                <a:latin typeface="Arial" panose="020B0604020202020204"/>
                <a:cs typeface="Arial" panose="020B0604020202020204"/>
              </a:rPr>
              <a:t>out, </a:t>
            </a:r>
            <a:r>
              <a:rPr sz="2800" spc="-5" dirty="0">
                <a:latin typeface="Arial" panose="020B0604020202020204"/>
                <a:cs typeface="Arial" panose="020B0604020202020204"/>
              </a:rPr>
              <a:t>which is why wires </a:t>
            </a:r>
            <a:r>
              <a:rPr sz="2800" dirty="0">
                <a:latin typeface="Arial" panose="020B0604020202020204"/>
                <a:cs typeface="Arial" panose="020B0604020202020204"/>
              </a:rPr>
              <a:t>are</a:t>
            </a:r>
            <a:r>
              <a:rPr sz="2800" spc="75" dirty="0">
                <a:latin typeface="Arial" panose="020B0604020202020204"/>
                <a:cs typeface="Arial" panose="020B0604020202020204"/>
              </a:rPr>
              <a:t> </a:t>
            </a:r>
            <a:r>
              <a:rPr sz="2800" dirty="0">
                <a:latin typeface="Arial" panose="020B0604020202020204"/>
                <a:cs typeface="Arial" panose="020B0604020202020204"/>
              </a:rPr>
              <a:t>insulated.</a:t>
            </a:r>
            <a:endParaRPr sz="2800">
              <a:latin typeface="Arial" panose="020B0604020202020204"/>
              <a:cs typeface="Arial" panose="020B0604020202020204"/>
            </a:endParaRPr>
          </a:p>
          <a:p>
            <a:pPr marL="527685" indent="-515620">
              <a:lnSpc>
                <a:spcPct val="100000"/>
              </a:lnSpc>
              <a:spcBef>
                <a:spcPts val="670"/>
              </a:spcBef>
              <a:buClr>
                <a:srgbClr val="2D4499"/>
              </a:buClr>
              <a:buAutoNum type="alphaUcPeriod"/>
              <a:tabLst>
                <a:tab pos="527685" algn="l"/>
                <a:tab pos="528320" algn="l"/>
              </a:tabLst>
            </a:pPr>
            <a:r>
              <a:rPr sz="2800" spc="-5" dirty="0">
                <a:latin typeface="Arial" panose="020B0604020202020204"/>
                <a:cs typeface="Arial" panose="020B0604020202020204"/>
              </a:rPr>
              <a:t>None of </a:t>
            </a:r>
            <a:r>
              <a:rPr sz="2800" dirty="0">
                <a:latin typeface="Arial" panose="020B0604020202020204"/>
                <a:cs typeface="Arial" panose="020B0604020202020204"/>
              </a:rPr>
              <a:t>the</a:t>
            </a:r>
            <a:r>
              <a:rPr sz="2800" spc="15" dirty="0">
                <a:latin typeface="Arial" panose="020B0604020202020204"/>
                <a:cs typeface="Arial" panose="020B0604020202020204"/>
              </a:rPr>
              <a:t> </a:t>
            </a:r>
            <a:r>
              <a:rPr sz="2800" dirty="0">
                <a:latin typeface="Arial" panose="020B0604020202020204"/>
                <a:cs typeface="Arial" panose="020B0604020202020204"/>
              </a:rPr>
              <a:t>above.</a:t>
            </a:r>
            <a:endParaRPr sz="2800">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4494</Words>
  <Application>WPS Presentation</Application>
  <PresentationFormat>On-screen Show (4:3)</PresentationFormat>
  <Paragraphs>163</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Arial</vt:lpstr>
      <vt:lpstr>SimSun</vt:lpstr>
      <vt:lpstr>Wingdings</vt:lpstr>
      <vt:lpstr>Arial</vt:lpstr>
      <vt:lpstr>Carlito</vt:lpstr>
      <vt:lpstr>Segoe Print</vt:lpstr>
      <vt:lpstr>Times New Roman</vt:lpstr>
      <vt:lpstr>Calibri</vt:lpstr>
      <vt:lpstr>Microsoft YaHei</vt:lpstr>
      <vt:lpstr>Arial Unicode MS</vt:lpstr>
      <vt:lpstr>Office Theme</vt:lpstr>
      <vt:lpstr>1_Office Theme</vt:lpstr>
      <vt:lpstr>PowerPoint 演示文稿</vt:lpstr>
      <vt:lpstr>PowerPoint 演示文稿</vt:lpstr>
      <vt:lpstr>PowerPoint 演示文稿</vt:lpstr>
      <vt:lpstr>Electric Force and Charges  CHECK YOUR NEIGHBOR</vt:lpstr>
      <vt:lpstr>Electric Force and Charges  CHECK YOUR ANSWER</vt:lpstr>
      <vt:lpstr>Conservation of Charge</vt:lpstr>
      <vt:lpstr>CHECK YOUR NEIGHBOR</vt:lpstr>
      <vt:lpstr>CHECK YOUR ANSWER</vt:lpstr>
      <vt:lpstr>Conductors and Insulators  CHECK YOUR NEIGHBOR</vt:lpstr>
      <vt:lpstr>Conductors and Insulators  CHECK YOUR ANSWER</vt:lpstr>
      <vt:lpstr>Superconductors</vt:lpstr>
      <vt:lpstr>Examples</vt:lpstr>
      <vt:lpstr>PowerPoint 演示文稿</vt:lpstr>
      <vt:lpstr>Electric Potential</vt:lpstr>
      <vt:lpstr>Electric Potential</vt:lpstr>
      <vt:lpstr>Electric Potential</vt:lpstr>
      <vt:lpstr>CHECK YOUR NEIGHBOR</vt:lpstr>
      <vt:lpstr>Electric Potential  CHECK YOUR ANSWER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Tufail</dc:creator>
  <cp:lastModifiedBy>LENOVO</cp:lastModifiedBy>
  <cp:revision>15</cp:revision>
  <dcterms:created xsi:type="dcterms:W3CDTF">2020-11-10T05:42:00Z</dcterms:created>
  <dcterms:modified xsi:type="dcterms:W3CDTF">2021-11-02T14:55:25Z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2016-04-04T17:00:00Z</vt:filetime>
  </property>
  <property fmtid="{D5CDD505-2E9C-101B-9397-08002B2CF9AE}" pid="3" name="Creator">
    <vt:lpwstr>Microsoft® PowerPoint® 2013</vt:lpwstr>
  </property>
  <property fmtid="{D5CDD505-2E9C-101B-9397-08002B2CF9AE}" pid="4" name="LastSaved">
    <vt:filetime>2020-11-09T17:00:00Z</vt:filetime>
  </property>
  <property fmtid="{D5CDD505-2E9C-101B-9397-08002B2CF9AE}" pid="5" name="ICV">
    <vt:lpwstr>11A7AEF4538B415F8D182826D976327F</vt:lpwstr>
  </property>
  <property fmtid="{D5CDD505-2E9C-101B-9397-08002B2CF9AE}" pid="6" name="KSOProductBuildVer">
    <vt:lpwstr>1033-11.2.0.10351</vt:lpwstr>
  </property>
</Properties>
</file>