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96CDDE9-6A34-4FAB-8FE2-0AC5C0BE9B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6CDDE9-6A34-4FAB-8FE2-0AC5C0BE9B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6CDDE9-6A34-4FAB-8FE2-0AC5C0BE9B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6CDDE9-6A34-4FAB-8FE2-0AC5C0BE9B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96CDDE9-6A34-4FAB-8FE2-0AC5C0BE9B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96CDDE9-6A34-4FAB-8FE2-0AC5C0BE9B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96CDDE9-6A34-4FAB-8FE2-0AC5C0BE9B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96CDDE9-6A34-4FAB-8FE2-0AC5C0BE9B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CDDE9-6A34-4FAB-8FE2-0AC5C0BE9B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6CDDE9-6A34-4FAB-8FE2-0AC5C0BE9B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6CDDE9-6A34-4FAB-8FE2-0AC5C0BE9B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319AA-70D7-4ABE-9B11-0B2858169C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CDDE9-6A34-4FAB-8FE2-0AC5C0BE9B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319AA-70D7-4ABE-9B11-0B2858169C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 charge in electric field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0" i="0" dirty="0">
                <a:solidFill>
                  <a:srgbClr val="373D3F"/>
                </a:solidFill>
                <a:effectLst/>
                <a:latin typeface="proxima-nova"/>
              </a:rPr>
              <a:t>The electric field of a point charge is, like any electric field, a vector field that represents the effect that the point charge has on other charges around it. The effect is felt as a force, and when charged particles are not in motion, this force is known as the electrostatic force. The electrostatic force is, much like gravity, a force that acts at a distance. Therefore, we rationalize this action at a distance by saying that charges create fields around them that have effects on other charges.</a:t>
            </a:r>
            <a:endParaRPr lang="en-US" b="0" i="0" dirty="0">
              <a:solidFill>
                <a:srgbClr val="373D3F"/>
              </a:solidFill>
              <a:effectLst/>
              <a:latin typeface="proxima-nova"/>
            </a:endParaRPr>
          </a:p>
          <a:p>
            <a:pPr algn="l" fontAlgn="base"/>
            <a:r>
              <a:rPr lang="en-US" b="0" i="0" dirty="0">
                <a:solidFill>
                  <a:srgbClr val="373D3F"/>
                </a:solidFill>
                <a:effectLst/>
                <a:latin typeface="proxima-nova"/>
              </a:rPr>
              <a:t>Given a point charge, or a particle of infinitesimal size that contains a certain charge, electric field lines emanate radially in all directions. If the charge is positive, field lines point radially away from it; if the charge is negative, field lines point radially towards it.</a:t>
            </a:r>
            <a:endParaRPr lang="en-US" b="0" i="0" dirty="0">
              <a:solidFill>
                <a:srgbClr val="373D3F"/>
              </a:solidFill>
              <a:effectLst/>
              <a:latin typeface="proxima-nova"/>
            </a:endParaRPr>
          </a:p>
          <a:p>
            <a:br>
              <a:rPr lang="en-US" b="0" i="0" dirty="0">
                <a:solidFill>
                  <a:srgbClr val="373D3F"/>
                </a:solidFill>
                <a:effectLst/>
                <a:latin typeface="proxima-nova"/>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85" y="165100"/>
            <a:ext cx="10654665" cy="2406015"/>
          </a:xfrm>
        </p:spPr>
        <p:txBody>
          <a:bodyPr>
            <a:normAutofit fontScale="90000"/>
          </a:bodyPr>
          <a:lstStyle/>
          <a:p>
            <a:r>
              <a:rPr lang="en-US" b="1" i="0" dirty="0">
                <a:solidFill>
                  <a:srgbClr val="373D3F"/>
                </a:solidFill>
                <a:effectLst/>
                <a:latin typeface="proxima-nova"/>
              </a:rPr>
              <a:t>Electric field of positive point charge</a:t>
            </a:r>
            <a:r>
              <a:rPr lang="en-US" b="0" i="0" dirty="0">
                <a:solidFill>
                  <a:srgbClr val="373D3F"/>
                </a:solidFill>
                <a:effectLst/>
                <a:latin typeface="proxima-nova"/>
              </a:rPr>
              <a:t>: The electric field of a positively charged particle points radially away from the charge.</a:t>
            </a:r>
            <a:endParaRPr lang="en-US" dirty="0"/>
          </a:p>
        </p:txBody>
      </p:sp>
      <p:pic>
        <p:nvPicPr>
          <p:cNvPr id="1026"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056828" y="3005492"/>
            <a:ext cx="3712921" cy="3712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373D3F"/>
                </a:solidFill>
                <a:effectLst/>
                <a:latin typeface="proxima-nova"/>
              </a:rPr>
              <a:t>Electric field of negative point charge</a:t>
            </a:r>
            <a:r>
              <a:rPr lang="en-US" b="0" i="0" dirty="0">
                <a:solidFill>
                  <a:srgbClr val="373D3F"/>
                </a:solidFill>
                <a:effectLst/>
                <a:latin typeface="proxima-nova"/>
              </a:rPr>
              <a:t>: The electric field of a negatively charged particle points radially toward the particle.</a:t>
            </a:r>
            <a:endParaRPr lang="en-US" dirty="0"/>
          </a:p>
        </p:txBody>
      </p:sp>
      <p:pic>
        <p:nvPicPr>
          <p:cNvPr id="2050"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986593" y="2374260"/>
            <a:ext cx="3567146" cy="3567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605790"/>
                <a:ext cx="10515600" cy="5571490"/>
              </a:xfrm>
            </p:spPr>
            <p:txBody>
              <a:bodyPr>
                <a:normAutofit lnSpcReduction="10000"/>
              </a:bodyPr>
              <a:lstStyle/>
              <a:p>
                <a:r>
                  <a:rPr lang="en-US" b="0" i="0" dirty="0">
                    <a:solidFill>
                      <a:srgbClr val="373D3F"/>
                    </a:solidFill>
                    <a:effectLst/>
                    <a:latin typeface="proxima-nova"/>
                  </a:rPr>
                  <a:t>The reason for these directions can be seen in the derivation of the electric field of a point charge. Let’s first take a look at the definition of the electric field of a point particle:</a:t>
                </a:r>
                <a:endParaRPr lang="en-US" b="0" i="0" dirty="0">
                  <a:solidFill>
                    <a:srgbClr val="373D3F"/>
                  </a:solidFill>
                  <a:effectLst/>
                  <a:latin typeface="proxima-nova"/>
                </a:endParaRPr>
              </a:p>
              <a:p>
                <a:r>
                  <a:rPr lang="en-US" b="0" i="0" dirty="0">
                    <a:solidFill>
                      <a:srgbClr val="373D3F"/>
                    </a:solidFill>
                    <a:effectLst/>
                    <a:latin typeface="MJXc-TeX-main-R"/>
                  </a:rPr>
                  <a:t>E</a:t>
                </a:r>
                <a:r>
                  <a:rPr lang="el-GR" b="0" i="0" dirty="0">
                    <a:solidFill>
                      <a:srgbClr val="373D3F"/>
                    </a:solidFill>
                    <a:effectLst/>
                    <a:latin typeface="MJXc-TeX-main-R"/>
                  </a:rPr>
                  <a:t>=1</a:t>
                </a:r>
                <a14:m>
                  <m:oMath xmlns:m="http://schemas.openxmlformats.org/officeDocument/2006/math">
                    <m:f>
                      <m:fPr>
                        <m:ctrlPr>
                          <a:rPr lang="el-GR" b="0" i="1" smtClean="0">
                            <a:solidFill>
                              <a:srgbClr val="373D3F"/>
                            </a:solidFill>
                            <a:effectLst/>
                            <a:latin typeface="Cambria Math" panose="02040503050406030204" pitchFamily="18" charset="0"/>
                          </a:rPr>
                        </m:ctrlPr>
                      </m:fPr>
                      <m:num>
                        <m:r>
                          <a:rPr lang="en-US" b="0" i="1" smtClean="0">
                            <a:solidFill>
                              <a:srgbClr val="373D3F"/>
                            </a:solidFill>
                            <a:effectLst/>
                            <a:latin typeface="Cambria Math" panose="02040503050406030204" pitchFamily="18" charset="0"/>
                          </a:rPr>
                          <m:t>1</m:t>
                        </m:r>
                      </m:num>
                      <m:den>
                        <m:r>
                          <m:rPr>
                            <m:nor/>
                          </m:rPr>
                          <a:rPr lang="el-GR" b="0" i="0" dirty="0" smtClean="0">
                            <a:solidFill>
                              <a:srgbClr val="373D3F"/>
                            </a:solidFill>
                            <a:effectLst/>
                            <a:latin typeface="MJXc-TeX-main-R"/>
                          </a:rPr>
                          <m:t>4</m:t>
                        </m:r>
                        <m:r>
                          <m:rPr>
                            <m:nor/>
                          </m:rPr>
                          <a:rPr lang="el-GR" b="0" i="0" dirty="0" smtClean="0">
                            <a:solidFill>
                              <a:srgbClr val="373D3F"/>
                            </a:solidFill>
                            <a:effectLst/>
                            <a:latin typeface="MJXc-TeX-math-I"/>
                          </a:rPr>
                          <m:t>πϵ</m:t>
                        </m:r>
                        <m:r>
                          <m:rPr>
                            <m:nor/>
                          </m:rPr>
                          <a:rPr lang="en-US" b="0" i="0" dirty="0" smtClean="0">
                            <a:solidFill>
                              <a:srgbClr val="373D3F"/>
                            </a:solidFill>
                            <a:effectLst/>
                            <a:latin typeface="MJXc-TeX-main-R"/>
                          </a:rPr>
                          <m:t>o</m:t>
                        </m:r>
                      </m:den>
                    </m:f>
                    <m:f>
                      <m:fPr>
                        <m:ctrlPr>
                          <a:rPr lang="el-GR" b="0" i="1" smtClean="0">
                            <a:solidFill>
                              <a:srgbClr val="373D3F"/>
                            </a:solidFill>
                            <a:effectLst/>
                            <a:latin typeface="Cambria Math" panose="02040503050406030204" pitchFamily="18" charset="0"/>
                          </a:rPr>
                        </m:ctrlPr>
                      </m:fPr>
                      <m:num>
                        <m:r>
                          <a:rPr lang="en-US" b="0" i="1" smtClean="0">
                            <a:solidFill>
                              <a:srgbClr val="373D3F"/>
                            </a:solidFill>
                            <a:effectLst/>
                            <a:latin typeface="Cambria Math" panose="02040503050406030204" pitchFamily="18" charset="0"/>
                          </a:rPr>
                          <m:t>𝑞</m:t>
                        </m:r>
                      </m:num>
                      <m:den>
                        <m:sSup>
                          <m:sSupPr>
                            <m:ctrlPr>
                              <a:rPr lang="el-GR" b="0" i="1" smtClean="0">
                                <a:solidFill>
                                  <a:srgbClr val="373D3F"/>
                                </a:solidFill>
                                <a:effectLst/>
                                <a:latin typeface="Cambria Math" panose="02040503050406030204" pitchFamily="18" charset="0"/>
                              </a:rPr>
                            </m:ctrlPr>
                          </m:sSupPr>
                          <m:e>
                            <m:r>
                              <a:rPr lang="en-US" b="0" i="1" smtClean="0">
                                <a:solidFill>
                                  <a:srgbClr val="373D3F"/>
                                </a:solidFill>
                                <a:effectLst/>
                                <a:latin typeface="Cambria Math" panose="02040503050406030204" pitchFamily="18" charset="0"/>
                              </a:rPr>
                              <m:t>𝑟</m:t>
                            </m:r>
                          </m:e>
                          <m:sup>
                            <m:r>
                              <a:rPr lang="en-US" b="0" i="1" smtClean="0">
                                <a:solidFill>
                                  <a:srgbClr val="373D3F"/>
                                </a:solidFill>
                                <a:effectLst/>
                                <a:latin typeface="Cambria Math" panose="02040503050406030204" pitchFamily="18" charset="0"/>
                              </a:rPr>
                              <m:t>2</m:t>
                            </m:r>
                          </m:sup>
                        </m:sSup>
                      </m:den>
                    </m:f>
                    <m:acc>
                      <m:accPr>
                        <m:ctrlPr>
                          <a:rPr lang="el-GR" b="0" i="1" smtClean="0">
                            <a:solidFill>
                              <a:srgbClr val="373D3F"/>
                            </a:solidFill>
                            <a:effectLst/>
                            <a:latin typeface="Cambria Math" panose="02040503050406030204" pitchFamily="18" charset="0"/>
                          </a:rPr>
                        </m:ctrlPr>
                      </m:accPr>
                      <m:e>
                        <m:r>
                          <a:rPr lang="en-US" b="0" i="1" smtClean="0">
                            <a:solidFill>
                              <a:srgbClr val="373D3F"/>
                            </a:solidFill>
                            <a:effectLst/>
                            <a:latin typeface="Cambria Math" panose="02040503050406030204" pitchFamily="18" charset="0"/>
                          </a:rPr>
                          <m:t>𝑟</m:t>
                        </m:r>
                      </m:e>
                    </m:acc>
                  </m:oMath>
                </a14:m>
                <a:r>
                  <a:rPr lang="en-US" b="0" i="0" dirty="0">
                    <a:solidFill>
                      <a:srgbClr val="373D3F"/>
                    </a:solidFill>
                    <a:effectLst/>
                    <a:latin typeface="MJXc-TeX-main-R"/>
                  </a:rPr>
                  <a:t>=</a:t>
                </a:r>
                <a:r>
                  <a:rPr lang="en-US" b="0" i="0" dirty="0" err="1">
                    <a:solidFill>
                      <a:srgbClr val="373D3F"/>
                    </a:solidFill>
                    <a:effectLst/>
                    <a:latin typeface="MJXc-TeX-main-R"/>
                  </a:rPr>
                  <a:t>k</a:t>
                </a:r>
                <a14:m>
                  <m:oMath xmlns:m="http://schemas.openxmlformats.org/officeDocument/2006/math">
                    <m:f>
                      <m:fPr>
                        <m:ctrlPr>
                          <a:rPr lang="en-US" b="0" i="1" smtClean="0">
                            <a:solidFill>
                              <a:srgbClr val="373D3F"/>
                            </a:solidFill>
                            <a:effectLst/>
                            <a:latin typeface="Cambria Math" panose="02040503050406030204" pitchFamily="18" charset="0"/>
                          </a:rPr>
                        </m:ctrlPr>
                      </m:fPr>
                      <m:num>
                        <m:r>
                          <a:rPr lang="en-US" b="0" i="1" smtClean="0">
                            <a:solidFill>
                              <a:srgbClr val="373D3F"/>
                            </a:solidFill>
                            <a:effectLst/>
                            <a:latin typeface="Cambria Math" panose="02040503050406030204" pitchFamily="18" charset="0"/>
                          </a:rPr>
                          <m:t>𝑞</m:t>
                        </m:r>
                      </m:num>
                      <m:den>
                        <m:sSup>
                          <m:sSupPr>
                            <m:ctrlPr>
                              <a:rPr lang="en-US" b="0" i="1" smtClean="0">
                                <a:solidFill>
                                  <a:srgbClr val="373D3F"/>
                                </a:solidFill>
                                <a:effectLst/>
                                <a:latin typeface="Cambria Math" panose="02040503050406030204" pitchFamily="18" charset="0"/>
                              </a:rPr>
                            </m:ctrlPr>
                          </m:sSupPr>
                          <m:e>
                            <m:r>
                              <a:rPr lang="en-US" b="0" i="1" smtClean="0">
                                <a:solidFill>
                                  <a:srgbClr val="373D3F"/>
                                </a:solidFill>
                                <a:effectLst/>
                                <a:latin typeface="Cambria Math" panose="02040503050406030204" pitchFamily="18" charset="0"/>
                              </a:rPr>
                              <m:t>𝑟</m:t>
                            </m:r>
                          </m:e>
                          <m:sup>
                            <m:r>
                              <a:rPr lang="en-US" b="0" i="1" smtClean="0">
                                <a:solidFill>
                                  <a:srgbClr val="373D3F"/>
                                </a:solidFill>
                                <a:effectLst/>
                                <a:latin typeface="Cambria Math" panose="02040503050406030204" pitchFamily="18" charset="0"/>
                              </a:rPr>
                              <m:t>2</m:t>
                            </m:r>
                          </m:sup>
                        </m:sSup>
                      </m:den>
                    </m:f>
                    <m:acc>
                      <m:accPr>
                        <m:ctrlPr>
                          <a:rPr lang="en-US" b="0" i="1" smtClean="0">
                            <a:solidFill>
                              <a:srgbClr val="373D3F"/>
                            </a:solidFill>
                            <a:effectLst/>
                            <a:latin typeface="Cambria Math" panose="02040503050406030204" pitchFamily="18" charset="0"/>
                          </a:rPr>
                        </m:ctrlPr>
                      </m:accPr>
                      <m:e>
                        <m:r>
                          <a:rPr lang="en-US" b="0" i="1" smtClean="0">
                            <a:solidFill>
                              <a:srgbClr val="373D3F"/>
                            </a:solidFill>
                            <a:effectLst/>
                            <a:latin typeface="Cambria Math" panose="02040503050406030204" pitchFamily="18" charset="0"/>
                          </a:rPr>
                          <m:t>𝑟</m:t>
                        </m:r>
                      </m:e>
                    </m:acc>
                  </m:oMath>
                </a14:m>
                <a:endParaRPr lang="en-US" dirty="0"/>
              </a:p>
              <a:p>
                <a:r>
                  <a:rPr lang="en-US" b="0" i="0" dirty="0">
                    <a:solidFill>
                      <a:srgbClr val="373D3F"/>
                    </a:solidFill>
                    <a:effectLst/>
                    <a:latin typeface="proxima-nova"/>
                  </a:rPr>
                  <a:t>The above equation is defined in radial coordinates, which can be seen in. The constant </a:t>
                </a:r>
                <a:r>
                  <a:rPr lang="en-US" b="0" i="1" dirty="0">
                    <a:solidFill>
                      <a:srgbClr val="373D3F"/>
                    </a:solidFill>
                    <a:effectLst/>
                    <a:latin typeface="proxima-nova"/>
                  </a:rPr>
                  <a:t>k</a:t>
                </a:r>
                <a:r>
                  <a:rPr lang="en-US" b="0" i="0" dirty="0">
                    <a:solidFill>
                      <a:srgbClr val="373D3F"/>
                    </a:solidFill>
                    <a:effectLst/>
                    <a:latin typeface="proxima-nova"/>
                  </a:rPr>
                  <a:t> is a result of simply combining the constants together, and </a:t>
                </a:r>
                <a:r>
                  <a:rPr lang="en-US" b="0" i="1" dirty="0">
                    <a:solidFill>
                      <a:srgbClr val="373D3F"/>
                    </a:solidFill>
                    <a:effectLst/>
                    <a:latin typeface="proxima-nova"/>
                  </a:rPr>
                  <a:t>q</a:t>
                </a:r>
                <a:r>
                  <a:rPr lang="en-US" b="0" i="0" dirty="0">
                    <a:solidFill>
                      <a:srgbClr val="373D3F"/>
                    </a:solidFill>
                    <a:effectLst/>
                    <a:latin typeface="proxima-nova"/>
                  </a:rPr>
                  <a:t> is the charge of the particle creating the electric field. This charge is either positive or negative. If the charge is positive, as shown above, the electric field will be pointing in a positive radial direction from the charge </a:t>
                </a:r>
                <a:r>
                  <a:rPr lang="en-US" b="0" i="1" dirty="0">
                    <a:solidFill>
                      <a:srgbClr val="373D3F"/>
                    </a:solidFill>
                    <a:effectLst/>
                    <a:latin typeface="proxima-nova"/>
                  </a:rPr>
                  <a:t>q</a:t>
                </a:r>
                <a:r>
                  <a:rPr lang="en-US" b="0" i="0" dirty="0">
                    <a:solidFill>
                      <a:srgbClr val="373D3F"/>
                    </a:solidFill>
                    <a:effectLst/>
                    <a:latin typeface="proxima-nova"/>
                  </a:rPr>
                  <a:t> (away from the charge).</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605790"/>
                <a:ext cx="10515600" cy="5571490"/>
              </a:xfrm>
              <a:blipFill rotWithShape="1">
                <a:blip r:embed="rId1"/>
                <a:stretch>
                  <a:fillRect t="-2177"/>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84671"/>
                <a:ext cx="10515600" cy="4351338"/>
              </a:xfrm>
            </p:spPr>
            <p:txBody>
              <a:bodyPr/>
              <a:lstStyle/>
              <a:p>
                <a:r>
                  <a:rPr lang="en-US" b="0" i="0" dirty="0">
                    <a:solidFill>
                      <a:srgbClr val="373D3F"/>
                    </a:solidFill>
                    <a:effectLst/>
                    <a:latin typeface="proxima-nova"/>
                  </a:rPr>
                  <a:t>As a demonstration of this phenomenon, if we now place another positive charge, </a:t>
                </a:r>
                <a:r>
                  <a:rPr lang="en-US" b="0" i="1" dirty="0">
                    <a:solidFill>
                      <a:srgbClr val="373D3F"/>
                    </a:solidFill>
                    <a:effectLst/>
                    <a:latin typeface="proxima-nova"/>
                  </a:rPr>
                  <a:t>Q</a:t>
                </a:r>
                <a:r>
                  <a:rPr lang="en-US" b="0" i="0" dirty="0">
                    <a:solidFill>
                      <a:srgbClr val="373D3F"/>
                    </a:solidFill>
                    <a:effectLst/>
                    <a:latin typeface="proxima-nova"/>
                  </a:rPr>
                  <a:t> (called the test charge), at some radial distance, </a:t>
                </a:r>
                <a:r>
                  <a:rPr lang="en-US" b="0" i="1" dirty="0">
                    <a:solidFill>
                      <a:srgbClr val="373D3F"/>
                    </a:solidFill>
                    <a:effectLst/>
                    <a:latin typeface="proxima-nova"/>
                  </a:rPr>
                  <a:t>R</a:t>
                </a:r>
                <a:r>
                  <a:rPr lang="en-US" b="0" i="0" dirty="0">
                    <a:solidFill>
                      <a:srgbClr val="373D3F"/>
                    </a:solidFill>
                    <a:effectLst/>
                    <a:latin typeface="proxima-nova"/>
                  </a:rPr>
                  <a:t>, away from the original particle, the test charge will feel a force given by</a:t>
                </a:r>
                <a:endParaRPr lang="en-US" b="0" i="0" dirty="0">
                  <a:solidFill>
                    <a:srgbClr val="373D3F"/>
                  </a:solidFill>
                  <a:effectLst/>
                  <a:latin typeface="proxima-nova"/>
                </a:endParaRPr>
              </a:p>
              <a:p>
                <a14:m>
                  <m:oMath xmlns:m="http://schemas.openxmlformats.org/officeDocument/2006/math">
                    <m:acc>
                      <m:accPr>
                        <m:chr m:val="⃗"/>
                        <m:ctrlPr>
                          <a:rPr lang="en-US" b="0" i="1" smtClean="0">
                            <a:solidFill>
                              <a:srgbClr val="373D3F"/>
                            </a:solidFill>
                            <a:effectLst/>
                            <a:latin typeface="Cambria Math" panose="02040503050406030204" pitchFamily="18" charset="0"/>
                          </a:rPr>
                        </m:ctrlPr>
                      </m:accPr>
                      <m:e>
                        <m:r>
                          <a:rPr lang="en-US" b="0" i="1" smtClean="0">
                            <a:solidFill>
                              <a:srgbClr val="373D3F"/>
                            </a:solidFill>
                            <a:effectLst/>
                            <a:latin typeface="Cambria Math" panose="02040503050406030204" pitchFamily="18" charset="0"/>
                          </a:rPr>
                          <m:t>𝐹</m:t>
                        </m:r>
                      </m:e>
                    </m:acc>
                  </m:oMath>
                </a14:m>
                <a:r>
                  <a:rPr lang="en-US" b="0" i="0" dirty="0">
                    <a:solidFill>
                      <a:srgbClr val="373D3F"/>
                    </a:solidFill>
                    <a:effectLst/>
                    <a:latin typeface="MJXc-TeX-main-R"/>
                  </a:rPr>
                  <a:t>=Q</a:t>
                </a:r>
                <a14:m>
                  <m:oMath xmlns:m="http://schemas.openxmlformats.org/officeDocument/2006/math">
                    <m:acc>
                      <m:accPr>
                        <m:chr m:val="⃗"/>
                        <m:ctrlPr>
                          <a:rPr lang="en-US" b="0" i="1" smtClean="0">
                            <a:solidFill>
                              <a:srgbClr val="373D3F"/>
                            </a:solidFill>
                            <a:effectLst/>
                            <a:latin typeface="Cambria Math" panose="02040503050406030204" pitchFamily="18" charset="0"/>
                          </a:rPr>
                        </m:ctrlPr>
                      </m:accPr>
                      <m:e>
                        <m:r>
                          <a:rPr lang="en-US" b="0" i="1" smtClean="0">
                            <a:solidFill>
                              <a:srgbClr val="373D3F"/>
                            </a:solidFill>
                            <a:effectLst/>
                            <a:latin typeface="Cambria Math" panose="02040503050406030204" pitchFamily="18" charset="0"/>
                          </a:rPr>
                          <m:t>𝐸</m:t>
                        </m:r>
                      </m:e>
                    </m:acc>
                  </m:oMath>
                </a14:m>
                <a:r>
                  <a:rPr lang="en-US" b="0" i="0" dirty="0">
                    <a:solidFill>
                      <a:srgbClr val="373D3F"/>
                    </a:solidFill>
                    <a:effectLst/>
                    <a:latin typeface="MJXc-TeX-main-R"/>
                  </a:rPr>
                  <a:t>=Q</a:t>
                </a:r>
                <a14:m>
                  <m:oMath xmlns:m="http://schemas.openxmlformats.org/officeDocument/2006/math">
                    <m:f>
                      <m:fPr>
                        <m:ctrlPr>
                          <a:rPr lang="el-GR" b="0" i="1" dirty="0" smtClean="0">
                            <a:solidFill>
                              <a:srgbClr val="373D3F"/>
                            </a:solidFill>
                            <a:effectLst/>
                            <a:latin typeface="Cambria Math" panose="02040503050406030204" pitchFamily="18" charset="0"/>
                          </a:rPr>
                        </m:ctrlPr>
                      </m:fPr>
                      <m:num>
                        <m:r>
                          <a:rPr lang="en-US" b="0" i="1" dirty="0" smtClean="0">
                            <a:solidFill>
                              <a:srgbClr val="373D3F"/>
                            </a:solidFill>
                            <a:effectLst/>
                            <a:latin typeface="Cambria Math" panose="02040503050406030204" pitchFamily="18" charset="0"/>
                          </a:rPr>
                          <m:t>1</m:t>
                        </m:r>
                      </m:num>
                      <m:den>
                        <m:r>
                          <m:rPr>
                            <m:nor/>
                          </m:rPr>
                          <a:rPr lang="en-US" b="0" i="0" dirty="0" smtClean="0">
                            <a:solidFill>
                              <a:srgbClr val="373D3F"/>
                            </a:solidFill>
                            <a:effectLst/>
                            <a:latin typeface="Cambria Math" panose="02040503050406030204" pitchFamily="18" charset="0"/>
                          </a:rPr>
                          <m:t>q</m:t>
                        </m:r>
                        <m:r>
                          <m:rPr>
                            <m:nor/>
                          </m:rPr>
                          <a:rPr lang="el-GR" b="0" i="0" dirty="0" smtClean="0">
                            <a:solidFill>
                              <a:srgbClr val="373D3F"/>
                            </a:solidFill>
                            <a:effectLst/>
                            <a:latin typeface="MJXc-TeX-math-I"/>
                          </a:rPr>
                          <m:t>πϵ</m:t>
                        </m:r>
                        <m:r>
                          <m:rPr>
                            <m:nor/>
                          </m:rPr>
                          <a:rPr lang="en-US" b="0" i="0" dirty="0" smtClean="0">
                            <a:solidFill>
                              <a:srgbClr val="373D3F"/>
                            </a:solidFill>
                            <a:effectLst/>
                            <a:latin typeface="MJXc-TeX-main-R"/>
                          </a:rPr>
                          <m:t>o</m:t>
                        </m:r>
                      </m:den>
                    </m:f>
                    <m:f>
                      <m:fPr>
                        <m:ctrlPr>
                          <a:rPr lang="el-GR" b="0" i="1" dirty="0" smtClean="0">
                            <a:solidFill>
                              <a:srgbClr val="373D3F"/>
                            </a:solidFill>
                            <a:effectLst/>
                            <a:latin typeface="Cambria Math" panose="02040503050406030204" pitchFamily="18" charset="0"/>
                          </a:rPr>
                        </m:ctrlPr>
                      </m:fPr>
                      <m:num>
                        <m:r>
                          <a:rPr lang="en-US" b="0" i="1" dirty="0" smtClean="0">
                            <a:solidFill>
                              <a:srgbClr val="373D3F"/>
                            </a:solidFill>
                            <a:effectLst/>
                            <a:latin typeface="Cambria Math" panose="02040503050406030204" pitchFamily="18" charset="0"/>
                          </a:rPr>
                          <m:t>𝑞</m:t>
                        </m:r>
                      </m:num>
                      <m:den>
                        <m:sSup>
                          <m:sSupPr>
                            <m:ctrlPr>
                              <a:rPr lang="el-GR" b="0" i="1" dirty="0" smtClean="0">
                                <a:solidFill>
                                  <a:srgbClr val="373D3F"/>
                                </a:solidFill>
                                <a:effectLst/>
                                <a:latin typeface="Cambria Math" panose="02040503050406030204" pitchFamily="18" charset="0"/>
                              </a:rPr>
                            </m:ctrlPr>
                          </m:sSupPr>
                          <m:e>
                            <m:r>
                              <a:rPr lang="en-US" b="0" i="1" dirty="0" smtClean="0">
                                <a:solidFill>
                                  <a:srgbClr val="373D3F"/>
                                </a:solidFill>
                                <a:effectLst/>
                                <a:latin typeface="Cambria Math" panose="02040503050406030204" pitchFamily="18" charset="0"/>
                              </a:rPr>
                              <m:t>𝑅</m:t>
                            </m:r>
                          </m:e>
                          <m:sup>
                            <m:r>
                              <a:rPr lang="en-US" b="0" i="1" dirty="0" smtClean="0">
                                <a:solidFill>
                                  <a:srgbClr val="373D3F"/>
                                </a:solidFill>
                                <a:effectLst/>
                                <a:latin typeface="Cambria Math" panose="02040503050406030204" pitchFamily="18" charset="0"/>
                              </a:rPr>
                              <m:t>2</m:t>
                            </m:r>
                          </m:sup>
                        </m:sSup>
                      </m:den>
                    </m:f>
                    <m:acc>
                      <m:accPr>
                        <m:ctrlPr>
                          <a:rPr lang="el-GR" b="0" i="1" dirty="0" smtClean="0">
                            <a:solidFill>
                              <a:srgbClr val="373D3F"/>
                            </a:solidFill>
                            <a:effectLst/>
                            <a:latin typeface="Cambria Math" panose="02040503050406030204" pitchFamily="18" charset="0"/>
                          </a:rPr>
                        </m:ctrlPr>
                      </m:accPr>
                      <m:e>
                        <m:r>
                          <a:rPr lang="en-US" b="0" i="1" dirty="0" smtClean="0">
                            <a:solidFill>
                              <a:srgbClr val="373D3F"/>
                            </a:solidFill>
                            <a:effectLst/>
                            <a:latin typeface="Cambria Math" panose="02040503050406030204" pitchFamily="18" charset="0"/>
                          </a:rPr>
                          <m:t>𝑟</m:t>
                        </m:r>
                      </m:e>
                    </m:acc>
                  </m:oMath>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584671"/>
                <a:ext cx="10515600" cy="4351338"/>
              </a:xfrm>
              <a:blipFill rotWithShape="1">
                <a:blip r:embed="rId1"/>
                <a:stretch>
                  <a:fillRect t="-1993" r="-72" b="1"/>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27501"/>
          </a:xfrm>
        </p:spPr>
        <p:txBody>
          <a:bodyPr>
            <a:normAutofit fontScale="90000"/>
          </a:bodyPr>
          <a:lstStyle/>
          <a:p>
            <a:r>
              <a:rPr lang="en-US" sz="2800" b="1" i="0" dirty="0">
                <a:solidFill>
                  <a:srgbClr val="373D3F"/>
                </a:solidFill>
                <a:effectLst/>
                <a:latin typeface="proxima-nova"/>
              </a:rPr>
              <a:t>Radial Coordinate System</a:t>
            </a:r>
            <a:r>
              <a:rPr lang="en-US" sz="2800" b="0" i="0" dirty="0">
                <a:solidFill>
                  <a:srgbClr val="373D3F"/>
                </a:solidFill>
                <a:effectLst/>
                <a:latin typeface="proxima-nova"/>
              </a:rPr>
              <a:t>: The electric field of a point charge is defined in radial coordinates. The positive r direction points away from the origin, and the negative r direction points toward the origin. The electric field of a point charge is symmetric with respect to the θ direction.</a:t>
            </a:r>
            <a:endParaRPr lang="en-US" sz="2800" dirty="0"/>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498574" y="2425148"/>
            <a:ext cx="4412974"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fontAlgn="base"/>
                <a:r>
                  <a:rPr lang="en-US" sz="2000" b="0" i="0" dirty="0">
                    <a:solidFill>
                      <a:srgbClr val="373D3F"/>
                    </a:solidFill>
                    <a:effectLst/>
                    <a:latin typeface="proxima-nova"/>
                  </a:rPr>
                  <a:t>respect to the θ direction.</a:t>
                </a:r>
                <a:endParaRPr lang="en-US" sz="2000" b="0" i="0" dirty="0">
                  <a:solidFill>
                    <a:srgbClr val="373D3F"/>
                  </a:solidFill>
                  <a:effectLst/>
                  <a:latin typeface="proxima-nova"/>
                </a:endParaRPr>
              </a:p>
              <a:p>
                <a:pPr algn="l" fontAlgn="base"/>
                <a:r>
                  <a:rPr lang="en-US" sz="2000" b="0" i="0" dirty="0">
                    <a:solidFill>
                      <a:srgbClr val="373D3F"/>
                    </a:solidFill>
                    <a:effectLst/>
                    <a:latin typeface="proxima-nova"/>
                  </a:rPr>
                  <a:t>The thing to keep in mind is that the force above is acting on the test charge </a:t>
                </a:r>
                <a:r>
                  <a:rPr lang="en-US" sz="2000" b="0" i="1" dirty="0">
                    <a:solidFill>
                      <a:srgbClr val="373D3F"/>
                    </a:solidFill>
                    <a:effectLst/>
                    <a:latin typeface="proxima-nova"/>
                  </a:rPr>
                  <a:t>Q</a:t>
                </a:r>
                <a:r>
                  <a:rPr lang="en-US" sz="2000" b="0" i="0" dirty="0">
                    <a:solidFill>
                      <a:srgbClr val="373D3F"/>
                    </a:solidFill>
                    <a:effectLst/>
                    <a:latin typeface="proxima-nova"/>
                  </a:rPr>
                  <a:t>, in the positive radial direction as defined by the original charge </a:t>
                </a:r>
                <a:r>
                  <a:rPr lang="en-US" sz="2000" b="0" i="1" dirty="0">
                    <a:solidFill>
                      <a:srgbClr val="373D3F"/>
                    </a:solidFill>
                    <a:effectLst/>
                    <a:latin typeface="proxima-nova"/>
                  </a:rPr>
                  <a:t>q</a:t>
                </a:r>
                <a:r>
                  <a:rPr lang="en-US" sz="2000" b="0" i="0" dirty="0">
                    <a:solidFill>
                      <a:srgbClr val="373D3F"/>
                    </a:solidFill>
                    <a:effectLst/>
                    <a:latin typeface="proxima-nova"/>
                  </a:rPr>
                  <a:t>. This means that because the charges are both positive and will repel one another, the force on the test charge points away from the original charge.</a:t>
                </a:r>
                <a:endParaRPr lang="en-US" sz="2000" b="0" i="0" dirty="0">
                  <a:solidFill>
                    <a:srgbClr val="373D3F"/>
                  </a:solidFill>
                  <a:effectLst/>
                  <a:latin typeface="proxima-nova"/>
                </a:endParaRPr>
              </a:p>
              <a:p>
                <a:pPr algn="l" fontAlgn="base"/>
                <a:r>
                  <a:rPr lang="en-US" sz="2000" b="0" i="0" dirty="0">
                    <a:solidFill>
                      <a:srgbClr val="373D3F"/>
                    </a:solidFill>
                    <a:effectLst/>
                    <a:latin typeface="proxima-nova"/>
                  </a:rPr>
                  <a:t>If the test charge were negative, the force felt on that charge would be:</a:t>
                </a:r>
                <a:endParaRPr lang="en-US" sz="2000" b="0" i="0" dirty="0">
                  <a:solidFill>
                    <a:srgbClr val="373D3F"/>
                  </a:solidFill>
                  <a:effectLst/>
                  <a:latin typeface="proxima-nova"/>
                </a:endParaRPr>
              </a:p>
              <a:p>
                <a:pPr algn="l" fontAlgn="base"/>
                <a14:m>
                  <m:oMath xmlns:m="http://schemas.openxmlformats.org/officeDocument/2006/math">
                    <m:acc>
                      <m:accPr>
                        <m:chr m:val="⃗"/>
                        <m:ctrlPr>
                          <a:rPr lang="en-US" sz="2000" b="0" i="1" smtClean="0">
                            <a:solidFill>
                              <a:srgbClr val="373D3F"/>
                            </a:solidFill>
                            <a:effectLst/>
                            <a:latin typeface="Cambria Math" panose="02040503050406030204" pitchFamily="18" charset="0"/>
                          </a:rPr>
                        </m:ctrlPr>
                      </m:accPr>
                      <m:e>
                        <m:r>
                          <a:rPr lang="en-US" sz="2000" b="0" i="1" smtClean="0">
                            <a:solidFill>
                              <a:srgbClr val="373D3F"/>
                            </a:solidFill>
                            <a:effectLst/>
                            <a:latin typeface="Cambria Math" panose="02040503050406030204" pitchFamily="18" charset="0"/>
                          </a:rPr>
                          <m:t>𝐹</m:t>
                        </m:r>
                      </m:e>
                    </m:acc>
                  </m:oMath>
                </a14:m>
                <a:r>
                  <a:rPr lang="en-US" sz="2000" b="0" i="0" dirty="0">
                    <a:solidFill>
                      <a:srgbClr val="373D3F"/>
                    </a:solidFill>
                    <a:effectLst/>
                    <a:latin typeface="MJXc-TeX-main-R"/>
                  </a:rPr>
                  <a:t>=Q</a:t>
                </a:r>
                <a14:m>
                  <m:oMath xmlns:m="http://schemas.openxmlformats.org/officeDocument/2006/math">
                    <m:acc>
                      <m:accPr>
                        <m:chr m:val="⃗"/>
                        <m:ctrlPr>
                          <a:rPr lang="en-US" sz="2000" b="0" i="1" smtClean="0">
                            <a:solidFill>
                              <a:srgbClr val="373D3F"/>
                            </a:solidFill>
                            <a:effectLst/>
                            <a:latin typeface="Cambria Math" panose="02040503050406030204" pitchFamily="18" charset="0"/>
                          </a:rPr>
                        </m:ctrlPr>
                      </m:accPr>
                      <m:e>
                        <m:r>
                          <a:rPr lang="en-US" sz="2000" b="0" i="1" smtClean="0">
                            <a:solidFill>
                              <a:srgbClr val="373D3F"/>
                            </a:solidFill>
                            <a:effectLst/>
                            <a:latin typeface="Cambria Math" panose="02040503050406030204" pitchFamily="18" charset="0"/>
                          </a:rPr>
                          <m:t>𝐸</m:t>
                        </m:r>
                      </m:e>
                    </m:acc>
                  </m:oMath>
                </a14:m>
                <a:r>
                  <a:rPr lang="en-US" sz="2000" b="0" i="0" dirty="0">
                    <a:solidFill>
                      <a:srgbClr val="373D3F"/>
                    </a:solidFill>
                    <a:effectLst/>
                    <a:latin typeface="MJXc-TeX-main-R"/>
                  </a:rPr>
                  <a:t>=-Q</a:t>
                </a:r>
                <a14:m>
                  <m:oMath xmlns:m="http://schemas.openxmlformats.org/officeDocument/2006/math">
                    <m:f>
                      <m:fPr>
                        <m:ctrlPr>
                          <a:rPr lang="el-GR" sz="2000" b="0" i="1" dirty="0" smtClean="0">
                            <a:solidFill>
                              <a:srgbClr val="373D3F"/>
                            </a:solidFill>
                            <a:effectLst/>
                            <a:latin typeface="Cambria Math" panose="02040503050406030204" pitchFamily="18" charset="0"/>
                          </a:rPr>
                        </m:ctrlPr>
                      </m:fPr>
                      <m:num>
                        <m:r>
                          <a:rPr lang="en-US" sz="2000" b="0" i="1" dirty="0" smtClean="0">
                            <a:solidFill>
                              <a:srgbClr val="373D3F"/>
                            </a:solidFill>
                            <a:effectLst/>
                            <a:latin typeface="Cambria Math" panose="02040503050406030204" pitchFamily="18" charset="0"/>
                          </a:rPr>
                          <m:t>1</m:t>
                        </m:r>
                      </m:num>
                      <m:den>
                        <m:r>
                          <m:rPr>
                            <m:nor/>
                          </m:rPr>
                          <a:rPr lang="en-US" sz="2000" b="0" i="0" dirty="0" smtClean="0">
                            <a:solidFill>
                              <a:srgbClr val="373D3F"/>
                            </a:solidFill>
                            <a:effectLst/>
                            <a:latin typeface="Cambria Math" panose="02040503050406030204" pitchFamily="18" charset="0"/>
                          </a:rPr>
                          <m:t>q</m:t>
                        </m:r>
                        <m:r>
                          <m:rPr>
                            <m:nor/>
                          </m:rPr>
                          <a:rPr lang="el-GR" sz="2000" b="0" i="0" dirty="0" smtClean="0">
                            <a:solidFill>
                              <a:srgbClr val="373D3F"/>
                            </a:solidFill>
                            <a:effectLst/>
                            <a:latin typeface="MJXc-TeX-math-I"/>
                          </a:rPr>
                          <m:t>πϵ</m:t>
                        </m:r>
                        <m:r>
                          <m:rPr>
                            <m:nor/>
                          </m:rPr>
                          <a:rPr lang="en-US" sz="2000" b="0" i="0" dirty="0" smtClean="0">
                            <a:solidFill>
                              <a:srgbClr val="373D3F"/>
                            </a:solidFill>
                            <a:effectLst/>
                            <a:latin typeface="MJXc-TeX-main-R"/>
                          </a:rPr>
                          <m:t>o</m:t>
                        </m:r>
                      </m:den>
                    </m:f>
                    <m:f>
                      <m:fPr>
                        <m:ctrlPr>
                          <a:rPr lang="el-GR" sz="2000" b="0" i="1" dirty="0" smtClean="0">
                            <a:solidFill>
                              <a:srgbClr val="373D3F"/>
                            </a:solidFill>
                            <a:effectLst/>
                            <a:latin typeface="Cambria Math" panose="02040503050406030204" pitchFamily="18" charset="0"/>
                          </a:rPr>
                        </m:ctrlPr>
                      </m:fPr>
                      <m:num>
                        <m:r>
                          <a:rPr lang="en-US" sz="2000" b="0" i="1" dirty="0" smtClean="0">
                            <a:solidFill>
                              <a:srgbClr val="373D3F"/>
                            </a:solidFill>
                            <a:effectLst/>
                            <a:latin typeface="Cambria Math" panose="02040503050406030204" pitchFamily="18" charset="0"/>
                          </a:rPr>
                          <m:t>𝑞</m:t>
                        </m:r>
                      </m:num>
                      <m:den>
                        <m:sSup>
                          <m:sSupPr>
                            <m:ctrlPr>
                              <a:rPr lang="el-GR" sz="2000" b="0" i="1" dirty="0" smtClean="0">
                                <a:solidFill>
                                  <a:srgbClr val="373D3F"/>
                                </a:solidFill>
                                <a:effectLst/>
                                <a:latin typeface="Cambria Math" panose="02040503050406030204" pitchFamily="18" charset="0"/>
                              </a:rPr>
                            </m:ctrlPr>
                          </m:sSupPr>
                          <m:e>
                            <m:r>
                              <a:rPr lang="en-US" sz="2000" b="0" i="1" dirty="0" smtClean="0">
                                <a:solidFill>
                                  <a:srgbClr val="373D3F"/>
                                </a:solidFill>
                                <a:effectLst/>
                                <a:latin typeface="Cambria Math" panose="02040503050406030204" pitchFamily="18" charset="0"/>
                              </a:rPr>
                              <m:t>𝑅</m:t>
                            </m:r>
                          </m:e>
                          <m:sup>
                            <m:r>
                              <a:rPr lang="en-US" sz="2000" b="0" i="1" dirty="0" smtClean="0">
                                <a:solidFill>
                                  <a:srgbClr val="373D3F"/>
                                </a:solidFill>
                                <a:effectLst/>
                                <a:latin typeface="Cambria Math" panose="02040503050406030204" pitchFamily="18" charset="0"/>
                              </a:rPr>
                              <m:t>2</m:t>
                            </m:r>
                          </m:sup>
                        </m:sSup>
                      </m:den>
                    </m:f>
                    <m:acc>
                      <m:accPr>
                        <m:ctrlPr>
                          <a:rPr lang="el-GR" sz="2000" b="0" i="1" dirty="0" smtClean="0">
                            <a:solidFill>
                              <a:srgbClr val="373D3F"/>
                            </a:solidFill>
                            <a:effectLst/>
                            <a:latin typeface="Cambria Math" panose="02040503050406030204" pitchFamily="18" charset="0"/>
                          </a:rPr>
                        </m:ctrlPr>
                      </m:accPr>
                      <m:e>
                        <m:r>
                          <a:rPr lang="en-US" sz="2000" b="0" i="1" dirty="0" smtClean="0">
                            <a:solidFill>
                              <a:srgbClr val="373D3F"/>
                            </a:solidFill>
                            <a:effectLst/>
                            <a:latin typeface="Cambria Math" panose="02040503050406030204" pitchFamily="18" charset="0"/>
                          </a:rPr>
                          <m:t>𝑟</m:t>
                        </m:r>
                      </m:e>
                    </m:acc>
                  </m:oMath>
                </a14:m>
                <a:endParaRPr lang="en-US" sz="2000" b="0" i="0" dirty="0">
                  <a:solidFill>
                    <a:srgbClr val="373D3F"/>
                  </a:solidFill>
                  <a:effectLst/>
                  <a:latin typeface="proxima-nova"/>
                </a:endParaRPr>
              </a:p>
              <a:p>
                <a:endParaRPr lang="en-US" sz="2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124" b="7"/>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i="0" dirty="0">
                <a:solidFill>
                  <a:srgbClr val="373D3F"/>
                </a:solidFill>
                <a:effectLst/>
                <a:latin typeface="proxima-nova"/>
              </a:rPr>
              <a:t>Notice that this points in the negative direction, which is toward the original charge. This makes sense because opposite charges attract, and the force on the test charge will tend to push it toward the original positive charge creating the field. The above mathematical description of the electric field of a point charge is known as Coulomb ‘s law.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3030</Words>
  <Application>WPS Presentation</Application>
  <PresentationFormat>Widescreen</PresentationFormat>
  <Paragraphs>28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proxima-nova</vt:lpstr>
      <vt:lpstr>Segoe Print</vt:lpstr>
      <vt:lpstr>MJXc-TeX-main-R</vt:lpstr>
      <vt:lpstr>Cambria Math</vt:lpstr>
      <vt:lpstr>MJXc-TeX-math-I</vt:lpstr>
      <vt:lpstr>Calibri Light</vt:lpstr>
      <vt:lpstr>Calibri</vt:lpstr>
      <vt:lpstr>Microsoft YaHei</vt:lpstr>
      <vt:lpstr>Arial Unicode MS</vt:lpstr>
      <vt:lpstr>Office Theme</vt:lpstr>
      <vt:lpstr>Point charge in electric field</vt:lpstr>
      <vt:lpstr>PowerPoint 演示文稿</vt:lpstr>
      <vt:lpstr>Electric field of positive point charge: The electric field of a positively charged particle points radially away from the charge.</vt:lpstr>
      <vt:lpstr>Electric field of negative point charge: The electric field of a negatively charged particle points radially toward the particle.</vt:lpstr>
      <vt:lpstr>PowerPoint 演示文稿</vt:lpstr>
      <vt:lpstr>PowerPoint 演示文稿</vt:lpstr>
      <vt:lpstr>Radial Coordinate System: The electric field of a point charge is defined in radial coordinates. The positive r direction points away from the origin, and the negative r direction points toward the origin. The electric field of a point charge is symmetric with respect to the θ direction.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charge in electric field</dc:title>
  <dc:creator>dj bravo</dc:creator>
  <cp:lastModifiedBy>DELL</cp:lastModifiedBy>
  <cp:revision>3</cp:revision>
  <dcterms:created xsi:type="dcterms:W3CDTF">2021-12-02T18:31:00Z</dcterms:created>
  <dcterms:modified xsi:type="dcterms:W3CDTF">2021-12-08T04:32:15Z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9F21E226EF7A4BB6B49F7F6EC937D592</vt:lpwstr>
  </property>
  <property fmtid="{D5CDD505-2E9C-101B-9397-08002B2CF9AE}" pid="3" name="KSOProductBuildVer">
    <vt:lpwstr>1033-11.2.0.10382</vt:lpwstr>
  </property>
</Properties>
</file>