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31"/>
  </p:notesMasterIdLst>
  <p:sldIdLst>
    <p:sldId id="256" r:id="rId3"/>
    <p:sldId id="688" r:id="rId4"/>
    <p:sldId id="689" r:id="rId5"/>
    <p:sldId id="714" r:id="rId6"/>
    <p:sldId id="690" r:id="rId7"/>
    <p:sldId id="691" r:id="rId8"/>
    <p:sldId id="713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12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76" d="100"/>
          <a:sy n="76" d="100"/>
        </p:scale>
        <p:origin x="-115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9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4F774C-2E92-4FF6-A23E-F4751532B792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BA5-8AC4-4289-A4DA-AD2F1AE75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9457-45B6-4D18-967D-1EB541682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4905-3E40-45BD-9C2D-EBFFCC84F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 rot="5400000">
            <a:off x="2914650" y="-666750"/>
            <a:ext cx="33147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895350" y="6389687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©2010 Prentice Hall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0" y="297180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187891" y="2949880"/>
            <a:ext cx="872751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Building Blocks of Writing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Ms. </a:t>
            </a:r>
            <a:r>
              <a:rPr lang="en-US" sz="3200" b="1" dirty="0" err="1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Farzana</a:t>
            </a: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Khan</a:t>
            </a: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" y="4714875"/>
            <a:ext cx="362002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6298" y="0"/>
            <a:ext cx="6870700" cy="122755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Gerunds: Words that ends with ing but work as a noun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696200" cy="4495800"/>
          </a:xfrm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Studying</a:t>
            </a:r>
            <a:r>
              <a:rPr lang="en-US" sz="2800" b="1" dirty="0" smtClean="0"/>
              <a:t>  books is very good habit.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/>
              <a:t>He is studying in this city.</a:t>
            </a:r>
            <a:endParaRPr lang="en-US" sz="2800" b="1" u="sng" dirty="0" smtClean="0"/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/>
              <a:t>Smoking is injurious for health.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/>
              <a:t>He is smoking.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/>
              <a:t>Gardening is my hobby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b="1" dirty="0" smtClean="0"/>
              <a:t>He is gardening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US" sz="28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666"/>
            <a:ext cx="3181611" cy="14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61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56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4800" dirty="0" smtClean="0">
                <a:solidFill>
                  <a:schemeClr val="bg1"/>
                </a:solidFill>
                <a:latin typeface="Arial Narrow" pitchFamily="34" charset="0"/>
              </a:rPr>
              <a:t>CLAUSE </a:t>
            </a:r>
            <a:endParaRPr lang="en-US" sz="35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4800" dirty="0" smtClean="0">
                <a:latin typeface="Arial Narrow" pitchFamily="34" charset="0"/>
              </a:rPr>
              <a:t>A group of words with both a subject &amp; verb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4800" dirty="0" smtClean="0">
                <a:latin typeface="Arial Narrow" pitchFamily="34" charset="0"/>
              </a:rPr>
              <a:t>A part of sentence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4800" dirty="0" smtClean="0">
                <a:latin typeface="Arial Narrow" pitchFamily="34" charset="0"/>
              </a:rPr>
              <a:t>It has two types</a:t>
            </a:r>
          </a:p>
          <a:p>
            <a:pPr marL="914400" indent="-9144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4800" dirty="0" smtClean="0">
                <a:latin typeface="Arial Narrow" pitchFamily="34" charset="0"/>
              </a:rPr>
              <a:t>Dependent</a:t>
            </a:r>
          </a:p>
          <a:p>
            <a:pPr marL="914400" indent="-9144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4800" dirty="0" smtClean="0">
                <a:latin typeface="Arial Narrow" pitchFamily="34" charset="0"/>
              </a:rPr>
              <a:t>Independent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5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8" y="5248405"/>
            <a:ext cx="3100779" cy="160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5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156052"/>
            <a:ext cx="8229600" cy="1143000"/>
          </a:xfrm>
        </p:spPr>
        <p:txBody>
          <a:bodyPr/>
          <a:lstStyle/>
          <a:p>
            <a:r>
              <a:rPr lang="en-GB" dirty="0" smtClean="0"/>
              <a:t>Sentence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503"/>
            <a:ext cx="8229600" cy="3908641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I met him in the </a:t>
            </a:r>
            <a:r>
              <a:rPr lang="en-GB" dirty="0" smtClean="0"/>
              <a:t>ground </a:t>
            </a:r>
            <a:r>
              <a:rPr lang="en-GB" dirty="0" smtClean="0">
                <a:solidFill>
                  <a:srgbClr val="FFC000"/>
                </a:solidFill>
              </a:rPr>
              <a:t>when </a:t>
            </a:r>
            <a:r>
              <a:rPr lang="en-GB" dirty="0" smtClean="0">
                <a:solidFill>
                  <a:srgbClr val="FFC000"/>
                </a:solidFill>
              </a:rPr>
              <a:t>he was going </a:t>
            </a:r>
            <a:r>
              <a:rPr lang="en-GB" dirty="0" smtClean="0">
                <a:solidFill>
                  <a:srgbClr val="FFC000"/>
                </a:solidFill>
              </a:rPr>
              <a:t>somewhere.</a:t>
            </a:r>
            <a:endParaRPr lang="en-GB" dirty="0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dirty="0" smtClean="0"/>
              <a:t>He has a chain </a:t>
            </a:r>
            <a:r>
              <a:rPr lang="en-US" u="sng" dirty="0" smtClean="0">
                <a:solidFill>
                  <a:srgbClr val="FFC000"/>
                </a:solidFill>
              </a:rPr>
              <a:t>of gold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/>
              <a:t> He has a </a:t>
            </a:r>
            <a:r>
              <a:rPr lang="en-US" dirty="0" smtClean="0"/>
              <a:t>chain </a:t>
            </a:r>
            <a:r>
              <a:rPr lang="en-US" dirty="0" smtClean="0">
                <a:solidFill>
                  <a:srgbClr val="FFC000"/>
                </a:solidFill>
              </a:rPr>
              <a:t>which is made of gold.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Such a group of words which forms part of a sentence, and contains a Subject and a Predicate, is called a Clause.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5879"/>
            <a:ext cx="3156559" cy="162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4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5400" b="1" u="sng" dirty="0" smtClean="0">
                <a:solidFill>
                  <a:srgbClr val="FFC000"/>
                </a:solidFill>
              </a:rPr>
              <a:t>INDEPENDENT CLAUSE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5400" dirty="0" smtClean="0"/>
              <a:t>a complete thought that can stand </a:t>
            </a:r>
            <a:r>
              <a:rPr lang="en-US" sz="5400" b="1" dirty="0" smtClean="0"/>
              <a:t>alone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0723"/>
            <a:ext cx="3081403" cy="169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5400" b="1" u="sng" dirty="0" smtClean="0">
                <a:solidFill>
                  <a:srgbClr val="FFC000"/>
                </a:solidFill>
              </a:rPr>
              <a:t>DEPENDENT CLAUSE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/>
              <a:t>A group of words with both a subject and verb; cannot stand alone or it is a fragment. Can’t convey full meaning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23145"/>
            <a:ext cx="3131507" cy="173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3507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       </a:t>
            </a:r>
            <a:r>
              <a:rPr lang="en-US" b="1" dirty="0" smtClean="0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9368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The dog </a:t>
            </a:r>
            <a:r>
              <a:rPr lang="en-US" sz="3600" dirty="0" smtClean="0">
                <a:solidFill>
                  <a:srgbClr val="FFC000"/>
                </a:solidFill>
              </a:rPr>
              <a:t>who lives by me </a:t>
            </a:r>
            <a:r>
              <a:rPr lang="en-US" sz="3600" dirty="0" smtClean="0"/>
              <a:t>is nice.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The show </a:t>
            </a:r>
            <a:r>
              <a:rPr lang="en-US" sz="3600" dirty="0" smtClean="0">
                <a:solidFill>
                  <a:srgbClr val="FFC000"/>
                </a:solidFill>
              </a:rPr>
              <a:t>that I watch </a:t>
            </a:r>
            <a:r>
              <a:rPr lang="en-US" sz="3600" dirty="0" smtClean="0"/>
              <a:t>is good.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Allama</a:t>
            </a:r>
            <a:r>
              <a:rPr lang="en-US" sz="3600" dirty="0" smtClean="0"/>
              <a:t> </a:t>
            </a:r>
            <a:r>
              <a:rPr lang="en-US" sz="3600" dirty="0" err="1" smtClean="0"/>
              <a:t>Iqbal</a:t>
            </a:r>
            <a:r>
              <a:rPr lang="en-US" sz="3600" dirty="0" smtClean="0"/>
              <a:t> is the author </a:t>
            </a:r>
            <a:r>
              <a:rPr lang="en-US" sz="3600" dirty="0" smtClean="0">
                <a:solidFill>
                  <a:srgbClr val="FFC000"/>
                </a:solidFill>
              </a:rPr>
              <a:t>who wrote many poems.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" y="5047989"/>
            <a:ext cx="3081403" cy="17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-243734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26614"/>
            <a:ext cx="8229600" cy="33147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This is meaningful combination of words</a:t>
            </a:r>
          </a:p>
          <a:p>
            <a:pPr eaLnBrk="1" hangingPunct="1"/>
            <a:r>
              <a:rPr lang="en-US" sz="3200" b="1" dirty="0" smtClean="0"/>
              <a:t>A group of words , which makes complete sense, is called a Sentence.  </a:t>
            </a:r>
          </a:p>
          <a:p>
            <a:pPr eaLnBrk="1" hangingPunct="1"/>
            <a:r>
              <a:rPr lang="en-US" sz="3200" b="1" dirty="0" smtClean="0"/>
              <a:t>That have a subject and predicate(verb and or object)</a:t>
            </a:r>
          </a:p>
          <a:p>
            <a:pPr eaLnBrk="1" hangingPunct="1"/>
            <a:r>
              <a:rPr lang="en-US" sz="3200" b="1" dirty="0" smtClean="0"/>
              <a:t> That convey a statement , question , feeling and idea.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666"/>
            <a:ext cx="3181611" cy="14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84966"/>
            <a:ext cx="8229600" cy="1143000"/>
          </a:xfrm>
        </p:spPr>
        <p:txBody>
          <a:bodyPr/>
          <a:lstStyle/>
          <a:p>
            <a:pPr eaLnBrk="1" hangingPunct="1"/>
            <a:r>
              <a:rPr lang="en-GB" sz="2800" b="1" dirty="0" smtClean="0">
                <a:latin typeface="Tahoma" pitchFamily="34" charset="0"/>
              </a:rPr>
              <a:t>   </a:t>
            </a:r>
            <a:br>
              <a:rPr lang="en-GB" sz="2800" b="1" dirty="0" smtClean="0">
                <a:latin typeface="Tahoma" pitchFamily="34" charset="0"/>
              </a:rPr>
            </a:br>
            <a:r>
              <a:rPr lang="en-GB" sz="2800" b="1" dirty="0" smtClean="0">
                <a:latin typeface="Tahoma" pitchFamily="34" charset="0"/>
              </a:rPr>
              <a:t> </a:t>
            </a:r>
            <a:r>
              <a:rPr lang="en-GB" sz="3200" b="1" dirty="0" smtClean="0">
                <a:latin typeface="Tahoma" pitchFamily="34" charset="0"/>
              </a:rPr>
              <a:t>Terms we</a:t>
            </a:r>
            <a:r>
              <a:rPr lang="ja-JP" altLang="en-GB" sz="3200" b="1" dirty="0" smtClean="0"/>
              <a:t>’</a:t>
            </a:r>
            <a:r>
              <a:rPr lang="en-GB" altLang="ja-JP" sz="3200" b="1" dirty="0" err="1" smtClean="0">
                <a:latin typeface="Tahoma" pitchFamily="34" charset="0"/>
              </a:rPr>
              <a:t>ll</a:t>
            </a:r>
            <a:r>
              <a:rPr lang="en-GB" altLang="ja-JP" sz="3200" b="1" dirty="0" smtClean="0">
                <a:latin typeface="Tahoma" pitchFamily="34" charset="0"/>
              </a:rPr>
              <a:t> need</a:t>
            </a:r>
            <a:endParaRPr lang="en-GB" sz="3200" b="1" dirty="0" smtClean="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5988"/>
            <a:ext cx="8229600" cy="4572000"/>
          </a:xfrm>
        </p:spPr>
        <p:txBody>
          <a:bodyPr/>
          <a:lstStyle/>
          <a:p>
            <a:pPr eaLnBrk="1" hangingPunct="1"/>
            <a:r>
              <a:rPr lang="en-GB" sz="3200" b="1" dirty="0" smtClean="0">
                <a:latin typeface="Tahoma" pitchFamily="34" charset="0"/>
              </a:rPr>
              <a:t>Subject</a:t>
            </a:r>
          </a:p>
          <a:p>
            <a:pPr eaLnBrk="1" hangingPunct="1"/>
            <a:r>
              <a:rPr lang="en-GB" sz="3200" b="1" dirty="0" smtClean="0">
                <a:latin typeface="Tahoma" pitchFamily="34" charset="0"/>
              </a:rPr>
              <a:t>Verb</a:t>
            </a:r>
          </a:p>
          <a:p>
            <a:pPr eaLnBrk="1" hangingPunct="1"/>
            <a:r>
              <a:rPr lang="en-GB" sz="3200" b="1" dirty="0" smtClean="0">
                <a:latin typeface="Tahoma" pitchFamily="34" charset="0"/>
              </a:rPr>
              <a:t>Clause (group of words with a subject and a verb)</a:t>
            </a:r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GB" sz="3200" b="1" dirty="0" smtClean="0">
                <a:latin typeface="Tahoma" pitchFamily="34" charset="0"/>
              </a:rPr>
              <a:t>Independent-strong, stands alone</a:t>
            </a:r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GB" sz="3200" b="1" dirty="0" smtClean="0">
                <a:latin typeface="Tahoma" pitchFamily="34" charset="0"/>
              </a:rPr>
              <a:t>Dependent-subordinate-weak, needs support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3562"/>
            <a:ext cx="3081403" cy="153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494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2296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C000"/>
                </a:solidFill>
              </a:rPr>
              <a:t>subject</a:t>
            </a:r>
            <a:r>
              <a:rPr lang="en-US" sz="4000" dirty="0" smtClean="0"/>
              <a:t> is what (or whom) the sentence is about in the form of noun and pronoun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 smtClean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8197"/>
            <a:ext cx="3131507" cy="170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0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28600" y="1143000"/>
            <a:ext cx="807720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</a:t>
            </a:r>
            <a:r>
              <a:rPr lang="en-US" sz="3600" b="1" dirty="0">
                <a:solidFill>
                  <a:srgbClr val="D6ECFF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predicate</a:t>
            </a:r>
            <a:r>
              <a:rPr lang="en-US" sz="3600" b="1" dirty="0">
                <a:solidFill>
                  <a:srgbClr val="D6ECFF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tells something about the subject in the form of verb or and </a:t>
            </a:r>
            <a:r>
              <a:rPr lang="en-US" sz="3600" b="1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		she </a:t>
            </a:r>
            <a:r>
              <a:rPr lang="en-US" sz="3600" b="1" u="sng" dirty="0" smtClean="0">
                <a:solidFill>
                  <a:schemeClr val="bg1"/>
                </a:solidFill>
              </a:rPr>
              <a:t>is walking on the road</a:t>
            </a:r>
            <a:r>
              <a:rPr lang="en-US" sz="36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6600" b="1" dirty="0" err="1" smtClean="0">
                <a:solidFill>
                  <a:schemeClr val="bg1"/>
                </a:solidFill>
              </a:rPr>
              <a:t>s+</a:t>
            </a:r>
            <a:r>
              <a:rPr lang="en-US" sz="6600" b="1" u="sng" dirty="0" err="1" smtClean="0">
                <a:solidFill>
                  <a:schemeClr val="bg1"/>
                </a:solidFill>
              </a:rPr>
              <a:t>v+o</a:t>
            </a:r>
            <a:endParaRPr lang="en-US" sz="6600" b="1" u="sng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3353"/>
            <a:ext cx="3181611" cy="163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5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Phrases, Clauses and Sentences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endParaRPr lang="en-US" sz="2800" dirty="0" smtClean="0"/>
          </a:p>
          <a:p>
            <a:pPr marR="0"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THE BUILDING BLOCKS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Of WRITINGS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" y="4714875"/>
            <a:ext cx="323856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4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THE Verb </a:t>
            </a:r>
            <a:r>
              <a:rPr lang="en-US" sz="3600" b="1" dirty="0" smtClean="0"/>
              <a:t>: The word in a sentence that expresses an action, an occurrence or state of being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5775"/>
            <a:ext cx="3156559" cy="16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43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The Object </a:t>
            </a:r>
            <a:r>
              <a:rPr lang="en-US" sz="4000" b="1" dirty="0" smtClean="0"/>
              <a:t> in a sentence is the entity that is acted upon by the subject in the form of noun and pronoun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endParaRPr lang="en-US" sz="2800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0723"/>
            <a:ext cx="3068877" cy="169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b="1"/>
              <a:t>Every sentence has two </a:t>
            </a:r>
            <a:r>
              <a:rPr lang="en-US" b="1" i="1"/>
              <a:t>essential</a:t>
            </a:r>
            <a:r>
              <a:rPr lang="en-US" b="1"/>
              <a:t> parts:</a:t>
            </a:r>
            <a:br>
              <a:rPr lang="en-US" b="1"/>
            </a:br>
            <a:r>
              <a:rPr lang="en-US" b="1">
                <a:solidFill>
                  <a:srgbClr val="FF3300"/>
                </a:solidFill>
              </a:rPr>
              <a:t> and </a:t>
            </a:r>
            <a:endParaRPr lang="en-US" b="1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3505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dirty="0"/>
              <a:t>The </a:t>
            </a:r>
            <a:r>
              <a:rPr lang="en-US" sz="2800" b="1" i="1" dirty="0">
                <a:solidFill>
                  <a:srgbClr val="FF3300"/>
                </a:solidFill>
              </a:rPr>
              <a:t>subject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/>
              <a:t>of a sentence is the part about which something is being said.</a:t>
            </a:r>
          </a:p>
          <a:p>
            <a:pPr eaLnBrk="1" hangingPunct="1">
              <a:spcBef>
                <a:spcPct val="50000"/>
              </a:spcBef>
            </a:pPr>
            <a:endParaRPr lang="en-US" sz="2800" b="1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3566" y="3871586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flower bloomed.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4648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painted.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027132" y="4959264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girls in the team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were all good students.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5181600" y="1895475"/>
            <a:ext cx="3962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i="1" dirty="0">
                <a:solidFill>
                  <a:schemeClr val="bg1"/>
                </a:solidFill>
              </a:rPr>
              <a:t>predicate</a:t>
            </a:r>
            <a:r>
              <a:rPr lang="en-US" sz="2400" b="1" dirty="0">
                <a:solidFill>
                  <a:schemeClr val="bg1"/>
                </a:solidFill>
              </a:rPr>
              <a:t> of a sentence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is the part which says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something about the subject.</a:t>
            </a:r>
          </a:p>
        </p:txBody>
      </p:sp>
      <p:sp>
        <p:nvSpPr>
          <p:cNvPr id="21512" name="Rectangle 13"/>
          <p:cNvSpPr>
            <a:spLocks noChangeArrowheads="1"/>
          </p:cNvSpPr>
          <p:nvPr/>
        </p:nvSpPr>
        <p:spPr bwMode="auto">
          <a:xfrm>
            <a:off x="5638800" y="4572000"/>
            <a:ext cx="186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she </a:t>
            </a:r>
            <a:r>
              <a:rPr lang="en-US" sz="2400" b="1" dirty="0">
                <a:solidFill>
                  <a:srgbClr val="FF3300"/>
                </a:solidFill>
              </a:rPr>
              <a:t>played.</a:t>
            </a:r>
            <a:endParaRPr lang="en-US" sz="2400" b="1" dirty="0"/>
          </a:p>
        </p:txBody>
      </p:sp>
      <p:sp>
        <p:nvSpPr>
          <p:cNvPr id="21513" name="Rectangle 14"/>
          <p:cNvSpPr>
            <a:spLocks noChangeArrowheads="1"/>
          </p:cNvSpPr>
          <p:nvPr/>
        </p:nvSpPr>
        <p:spPr bwMode="auto">
          <a:xfrm>
            <a:off x="5638800" y="5105400"/>
            <a:ext cx="335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He p</a:t>
            </a:r>
            <a:r>
              <a:rPr lang="en-US" sz="2400" b="1" dirty="0">
                <a:solidFill>
                  <a:srgbClr val="FF3300"/>
                </a:solidFill>
              </a:rPr>
              <a:t>lays the piano well.</a:t>
            </a:r>
            <a:endParaRPr lang="en-US" sz="2400" b="1" dirty="0"/>
          </a:p>
        </p:txBody>
      </p:sp>
      <p:sp>
        <p:nvSpPr>
          <p:cNvPr id="21514" name="WordArt 17"/>
          <p:cNvSpPr>
            <a:spLocks noChangeArrowheads="1" noChangeShapeType="1" noTextEdit="1"/>
          </p:cNvSpPr>
          <p:nvPr/>
        </p:nvSpPr>
        <p:spPr bwMode="auto">
          <a:xfrm>
            <a:off x="1866378" y="990600"/>
            <a:ext cx="1941534" cy="9525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GB" sz="4400" b="1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subject</a:t>
            </a:r>
          </a:p>
        </p:txBody>
      </p:sp>
      <p:sp>
        <p:nvSpPr>
          <p:cNvPr id="21515" name="WordArt 18"/>
          <p:cNvSpPr>
            <a:spLocks noChangeArrowheads="1" noChangeShapeType="1" noTextEdit="1"/>
          </p:cNvSpPr>
          <p:nvPr/>
        </p:nvSpPr>
        <p:spPr bwMode="auto">
          <a:xfrm>
            <a:off x="5446733" y="1009650"/>
            <a:ext cx="2331930" cy="838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GB" sz="2400" b="1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predicate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9526"/>
            <a:ext cx="3093929" cy="105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168578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Sentence Kinds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94778" y="1402394"/>
            <a:ext cx="8229600" cy="33147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4000" b="1" dirty="0" smtClean="0"/>
              <a:t>Assertive/declarative </a:t>
            </a:r>
            <a:endParaRPr lang="en-US" sz="4000" b="1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en-US" sz="4000" b="1" dirty="0" smtClean="0"/>
              <a:t>Interrogative (?)</a:t>
            </a:r>
            <a:endParaRPr lang="en-US" sz="4000" b="1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en-US" sz="4000" b="1" dirty="0" smtClean="0"/>
              <a:t>Imperative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4000" b="1" dirty="0" smtClean="0"/>
              <a:t>Exclamatory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8718"/>
            <a:ext cx="3106455" cy="14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9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3120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Assertive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4000" dirty="0" smtClean="0"/>
              <a:t>A sentence that makes a statement or assertion is called a Declarative or Assertive sentence. </a:t>
            </a:r>
          </a:p>
          <a:p>
            <a:pPr lvl="1" eaLnBrk="1" hangingPunct="1"/>
            <a:r>
              <a:rPr lang="en-US" sz="3600" dirty="0" smtClean="0"/>
              <a:t>He delivers a lecture on poverty</a:t>
            </a:r>
          </a:p>
          <a:p>
            <a:pPr lvl="1" eaLnBrk="1" hangingPunct="1"/>
            <a:r>
              <a:rPr lang="en-US" sz="3600" dirty="0" smtClean="0"/>
              <a:t>He is an intell</a:t>
            </a:r>
            <a:r>
              <a:rPr lang="en-US" sz="4000" dirty="0" smtClean="0"/>
              <a:t>igent student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80" y="5248405"/>
            <a:ext cx="3238565" cy="160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156052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</a:rPr>
              <a:t>Interrogative Sentences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 </a:t>
            </a:r>
            <a:r>
              <a:rPr lang="en-US" sz="2800" b="1" dirty="0" smtClean="0"/>
              <a:t>A sentence that asks a question is called an Interrogative sentence. 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1. Where are you going now?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2. What did you eat yesterday?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3. Did you beat our servant yesterday?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4. Will you go to Lahore tomorrow?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    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8510"/>
            <a:ext cx="3068877" cy="155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9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-143526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tx2"/>
                </a:solidFill>
              </a:rPr>
              <a:t>Imperative Sentences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317322"/>
            <a:ext cx="8229600" cy="4389438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800" b="1" dirty="0" smtClean="0"/>
              <a:t>A sentence that expresses a command or an entreaty is called an Imperative sentence. 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sz="2800" b="1" dirty="0" smtClean="0"/>
              <a:t> Get out of my office.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2800" b="1" dirty="0" smtClean="0"/>
              <a:t>     </a:t>
            </a:r>
          </a:p>
          <a:p>
            <a:pPr marL="514350" indent="-514350" eaLnBrk="1" hangingPunct="1">
              <a:buFontTx/>
              <a:buAutoNum type="arabicPeriod" startAt="2"/>
              <a:defRPr/>
            </a:pPr>
            <a:r>
              <a:rPr lang="en-US" sz="2800" b="1" dirty="0" smtClean="0"/>
              <a:t>Please forgive me this time.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2800" b="1" dirty="0" smtClean="0"/>
              <a:t>     </a:t>
            </a:r>
          </a:p>
          <a:p>
            <a:pPr marL="514350" indent="-514350" eaLnBrk="1" hangingPunct="1">
              <a:buFontTx/>
              <a:buAutoNum type="arabicPeriod" startAt="3"/>
              <a:defRPr/>
            </a:pPr>
            <a:r>
              <a:rPr lang="en-US" sz="2800" b="1" dirty="0" smtClean="0"/>
              <a:t>Never tell a lie.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2800" b="1" dirty="0" smtClean="0"/>
              <a:t>    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0932"/>
            <a:ext cx="3118981" cy="159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121084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Exclamatory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2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b="1" dirty="0" smtClean="0"/>
              <a:t>1 </a:t>
            </a:r>
            <a:r>
              <a:rPr lang="en-US" sz="3500" b="1" dirty="0" smtClean="0"/>
              <a:t>.</a:t>
            </a:r>
            <a:endParaRPr lang="en-US" sz="11200" b="1" dirty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1200" b="1" dirty="0"/>
              <a:t> </a:t>
            </a:r>
            <a:r>
              <a:rPr lang="en-US" sz="12800" b="1" dirty="0"/>
              <a:t>A sentence that expresses strong feeling is called an Exclamatory sentence. </a:t>
            </a:r>
            <a:endParaRPr lang="en-US" sz="128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2800" b="1" dirty="0" smtClean="0"/>
              <a:t>1. What a beautiful horse I have bought!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2800" b="1" dirty="0" smtClean="0"/>
              <a:t>     </a:t>
            </a:r>
            <a:endParaRPr lang="en-US" sz="192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r>
              <a:rPr lang="en-US" sz="12800" b="1" dirty="0" smtClean="0"/>
              <a:t>How old this woman is! 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endParaRPr lang="en-US" sz="128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r>
              <a:rPr lang="en-US" sz="12800" b="1" dirty="0" smtClean="0"/>
              <a:t>Alas! We have lost it.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endParaRPr lang="en-US" sz="128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r>
              <a:rPr lang="en-US" sz="12800" b="1" dirty="0" smtClean="0"/>
              <a:t>Bravo! You have done well in this paper.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11200" b="1" dirty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AutoNum type="arabicPeriod" startAt="2"/>
              <a:defRPr/>
            </a:pPr>
            <a:endParaRPr lang="en-US" sz="64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5600" b="1" dirty="0" smtClean="0"/>
              <a:t>     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4000" b="1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4000" b="1" dirty="0" smtClean="0"/>
              <a:t>      </a:t>
            </a:r>
            <a:endParaRPr 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6088"/>
            <a:ext cx="3231715" cy="152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0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03602"/>
            <a:ext cx="8229600" cy="666750"/>
          </a:xfrm>
        </p:spPr>
        <p:txBody>
          <a:bodyPr/>
          <a:lstStyle/>
          <a:p>
            <a:pPr algn="ctr"/>
            <a:r>
              <a:rPr lang="en-GB" dirty="0" smtClean="0"/>
              <a:t>Identify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088"/>
            <a:ext cx="8229600" cy="33147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I like candy crush</a:t>
            </a:r>
          </a:p>
          <a:p>
            <a:pPr>
              <a:defRPr/>
            </a:pPr>
            <a:r>
              <a:rPr lang="en-US" sz="2800" b="1" dirty="0" smtClean="0"/>
              <a:t>May </a:t>
            </a:r>
            <a:r>
              <a:rPr lang="en-US" sz="2800" b="1" dirty="0"/>
              <a:t>my son pass the </a:t>
            </a:r>
            <a:r>
              <a:rPr lang="en-US" sz="2800" b="1" dirty="0" smtClean="0"/>
              <a:t>examination!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. Will you go to Lahore tomorrow?</a:t>
            </a:r>
          </a:p>
          <a:p>
            <a:pPr>
              <a:defRPr/>
            </a:pPr>
            <a:r>
              <a:rPr lang="en-US" sz="2800" b="1" dirty="0" smtClean="0"/>
              <a:t>Would </a:t>
            </a:r>
            <a:r>
              <a:rPr lang="en-US" sz="2800" b="1" dirty="0"/>
              <a:t>that I were on leave </a:t>
            </a:r>
            <a:r>
              <a:rPr lang="en-US" sz="2800" b="1" dirty="0" smtClean="0"/>
              <a:t>today!</a:t>
            </a:r>
          </a:p>
          <a:p>
            <a:pPr>
              <a:defRPr/>
            </a:pPr>
            <a:r>
              <a:rPr lang="en-US" sz="2800" dirty="0"/>
              <a:t>Complete these by tomorrow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>
              <a:defRPr/>
            </a:pPr>
            <a:r>
              <a:rPr lang="en-US" sz="2800" b="1" dirty="0" smtClean="0"/>
              <a:t>The earth revolves around the sun.</a:t>
            </a:r>
          </a:p>
          <a:p>
            <a:pPr>
              <a:defRPr/>
            </a:pPr>
            <a:r>
              <a:rPr lang="en-US" sz="2800" dirty="0"/>
              <a:t>Wait for </a:t>
            </a:r>
            <a:r>
              <a:rPr lang="en-US" sz="2800" dirty="0" smtClean="0"/>
              <a:t>me.</a:t>
            </a:r>
          </a:p>
          <a:p>
            <a:pPr>
              <a:defRPr/>
            </a:pPr>
            <a:r>
              <a:rPr lang="en-US" sz="2800" dirty="0"/>
              <a:t>Please be quiet.</a:t>
            </a:r>
          </a:p>
          <a:p>
            <a:pPr>
              <a:defRPr/>
            </a:pPr>
            <a:r>
              <a:rPr lang="en-US" sz="2800" dirty="0"/>
              <a:t>Be nice to your friends.</a:t>
            </a:r>
          </a:p>
          <a:p>
            <a:pPr>
              <a:defRPr/>
            </a:pPr>
            <a:endParaRPr lang="en-US" sz="28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sz="2800" dirty="0" smtClean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endParaRPr lang="en-GB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1661"/>
            <a:ext cx="3144033" cy="124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7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b="1" u="sng" dirty="0" smtClean="0">
                <a:solidFill>
                  <a:schemeClr val="bg1"/>
                </a:solidFill>
              </a:rPr>
              <a:t>PHRASE</a:t>
            </a:r>
            <a:r>
              <a:rPr lang="en-US" sz="4400" dirty="0" smtClean="0">
                <a:solidFill>
                  <a:schemeClr val="bg1"/>
                </a:solidFill>
              </a:rPr>
              <a:t>  </a:t>
            </a:r>
          </a:p>
          <a:p>
            <a:pPr algn="just" eaLnBrk="1" hangingPunct="1">
              <a:buFontTx/>
              <a:buNone/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A group of words that </a:t>
            </a:r>
            <a:r>
              <a:rPr lang="en-US" sz="3600" dirty="0" smtClean="0">
                <a:solidFill>
                  <a:srgbClr val="FFC000"/>
                </a:solidFill>
              </a:rPr>
              <a:t>does not have both</a:t>
            </a:r>
            <a:r>
              <a:rPr lang="en-US" sz="3600" dirty="0" smtClean="0">
                <a:solidFill>
                  <a:schemeClr val="bg1"/>
                </a:solidFill>
              </a:rPr>
              <a:t> a subject and a verb 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 smtClean="0">
                <a:solidFill>
                  <a:srgbClr val="FFC000"/>
                </a:solidFill>
              </a:rPr>
              <a:t>On the road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b="1" dirty="0" smtClean="0"/>
              <a:t>The teacher, </a:t>
            </a:r>
            <a:r>
              <a:rPr lang="en-US" sz="3600" b="1" i="1" u="sng" dirty="0" smtClean="0">
                <a:solidFill>
                  <a:srgbClr val="FFC000"/>
                </a:solidFill>
              </a:rPr>
              <a:t>Mr. </a:t>
            </a:r>
            <a:r>
              <a:rPr lang="en-US" sz="3600" b="1" i="1" u="sng" dirty="0" err="1" smtClean="0">
                <a:solidFill>
                  <a:srgbClr val="FFC000"/>
                </a:solidFill>
              </a:rPr>
              <a:t>Awais</a:t>
            </a:r>
            <a:endParaRPr lang="en-US" sz="3600" b="1" i="1" u="sng" dirty="0" smtClean="0">
              <a:solidFill>
                <a:srgbClr val="FFC000"/>
              </a:solidFill>
            </a:endParaRP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 smtClean="0"/>
              <a:t>Sami likes </a:t>
            </a:r>
            <a:r>
              <a:rPr lang="en-US" sz="3600" u="sng" dirty="0" smtClean="0">
                <a:solidFill>
                  <a:srgbClr val="FFC000"/>
                </a:solidFill>
              </a:rPr>
              <a:t>to eat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u="sng" dirty="0" smtClean="0"/>
              <a:t>He is walking </a:t>
            </a:r>
            <a:r>
              <a:rPr lang="en-US" sz="3600" u="sng" dirty="0" smtClean="0">
                <a:solidFill>
                  <a:srgbClr val="FF0000"/>
                </a:solidFill>
              </a:rPr>
              <a:t>over </a:t>
            </a:r>
            <a:r>
              <a:rPr lang="en-US" sz="3600" u="sng" dirty="0">
                <a:solidFill>
                  <a:srgbClr val="FF0000"/>
                </a:solidFill>
              </a:rPr>
              <a:t>the river</a:t>
            </a:r>
            <a:r>
              <a:rPr lang="en-US" sz="3600" dirty="0"/>
              <a:t>	          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endParaRPr lang="en-US" sz="3600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800" dirty="0" smtClean="0">
              <a:solidFill>
                <a:srgbClr val="FF33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1556"/>
            <a:ext cx="3544866" cy="167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b="1" u="sng" dirty="0" smtClean="0">
                <a:solidFill>
                  <a:schemeClr val="bg1"/>
                </a:solidFill>
              </a:rPr>
              <a:t>PHRASE</a:t>
            </a:r>
            <a:r>
              <a:rPr lang="en-US" sz="4400" dirty="0" smtClean="0">
                <a:solidFill>
                  <a:schemeClr val="bg1"/>
                </a:solidFill>
              </a:rPr>
              <a:t>  </a:t>
            </a:r>
          </a:p>
          <a:p>
            <a:pPr algn="just" eaLnBrk="1" hangingPunct="1">
              <a:buFontTx/>
              <a:buNone/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A group of words that </a:t>
            </a:r>
            <a:r>
              <a:rPr lang="en-US" sz="3600" dirty="0" smtClean="0">
                <a:solidFill>
                  <a:srgbClr val="FFC000"/>
                </a:solidFill>
              </a:rPr>
              <a:t>does not have both</a:t>
            </a:r>
            <a:r>
              <a:rPr lang="en-US" sz="3600" dirty="0" smtClean="0">
                <a:solidFill>
                  <a:schemeClr val="bg1"/>
                </a:solidFill>
              </a:rPr>
              <a:t> a subject and a verb </a:t>
            </a:r>
          </a:p>
          <a:p>
            <a:pPr algn="just" eaLnBrk="1" hangingPunct="1">
              <a:buFontTx/>
              <a:buNone/>
              <a:defRPr/>
            </a:pPr>
            <a:r>
              <a:rPr lang="en-US" sz="3600" dirty="0"/>
              <a:t>A phrase is a group of words that stands together as a single grammatical unit, typically as part of a clause or a sentence.</a:t>
            </a:r>
            <a:r>
              <a:rPr lang="en-US" sz="3600" dirty="0" smtClean="0"/>
              <a:t>          </a:t>
            </a:r>
            <a:endParaRPr lang="en-US" sz="3600" dirty="0"/>
          </a:p>
          <a:p>
            <a:pPr marL="742950" indent="-742950" eaLnBrk="1" hangingPunct="1">
              <a:buFont typeface="+mj-lt"/>
              <a:buAutoNum type="arabicPeriod"/>
              <a:defRPr/>
            </a:pPr>
            <a:endParaRPr lang="en-US" sz="3600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800" dirty="0" smtClean="0">
              <a:solidFill>
                <a:srgbClr val="FF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1140"/>
            <a:ext cx="3219189" cy="149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0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Phrase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sun rises </a:t>
            </a:r>
            <a:r>
              <a:rPr lang="en-US" sz="3600" u="sng" dirty="0" smtClean="0">
                <a:solidFill>
                  <a:srgbClr val="FFC000"/>
                </a:solidFill>
              </a:rPr>
              <a:t>in the east</a:t>
            </a:r>
            <a:r>
              <a:rPr lang="en-US" sz="3600" dirty="0" smtClean="0">
                <a:solidFill>
                  <a:srgbClr val="FFC000"/>
                </a:solidFill>
              </a:rPr>
              <a:t>. </a:t>
            </a:r>
          </a:p>
          <a:p>
            <a:r>
              <a:rPr lang="en-US" sz="3600" dirty="0" smtClean="0"/>
              <a:t>Humpty Dumpty sat </a:t>
            </a:r>
            <a:r>
              <a:rPr lang="en-US" sz="3600" u="sng" dirty="0" smtClean="0">
                <a:solidFill>
                  <a:srgbClr val="FFC000"/>
                </a:solidFill>
              </a:rPr>
              <a:t>on a wall</a:t>
            </a:r>
            <a:r>
              <a:rPr lang="en-US" sz="3600" u="sng" dirty="0" smtClean="0"/>
              <a:t>. </a:t>
            </a:r>
          </a:p>
          <a:p>
            <a:r>
              <a:rPr lang="en-US" sz="3600" dirty="0" smtClean="0"/>
              <a:t>There came a giant </a:t>
            </a:r>
            <a:r>
              <a:rPr lang="en-US" sz="3600" u="sng" dirty="0" smtClean="0">
                <a:solidFill>
                  <a:srgbClr val="FFC000"/>
                </a:solidFill>
              </a:rPr>
              <a:t>to my door</a:t>
            </a:r>
            <a:r>
              <a:rPr lang="en-US" sz="3600" u="sng" dirty="0" smtClean="0"/>
              <a:t>. </a:t>
            </a:r>
          </a:p>
          <a:p>
            <a:r>
              <a:rPr lang="en-US" sz="3600" dirty="0" smtClean="0"/>
              <a:t>He has a chain </a:t>
            </a:r>
            <a:r>
              <a:rPr lang="en-US" sz="3600" u="sng" dirty="0" smtClean="0">
                <a:solidFill>
                  <a:srgbClr val="FFC000"/>
                </a:solidFill>
              </a:rPr>
              <a:t>of gold</a:t>
            </a:r>
            <a:r>
              <a:rPr lang="en-US" sz="3600" dirty="0" smtClean="0">
                <a:solidFill>
                  <a:srgbClr val="FFC000"/>
                </a:solidFill>
              </a:rPr>
              <a:t>.</a:t>
            </a:r>
            <a:endParaRPr lang="en-GB" sz="3600" dirty="0" smtClean="0">
              <a:solidFill>
                <a:srgbClr val="FFC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2833"/>
            <a:ext cx="3106455" cy="18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5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-279746"/>
            <a:ext cx="8001000" cy="1143000"/>
          </a:xfrm>
        </p:spPr>
        <p:txBody>
          <a:bodyPr/>
          <a:lstStyle/>
          <a:p>
            <a:pPr eaLnBrk="1" hangingPunct="1"/>
            <a:r>
              <a:rPr lang="en-US" b="1" u="sng" dirty="0" smtClean="0"/>
              <a:t>Examples </a:t>
            </a:r>
            <a:endParaRPr lang="en-US" dirty="0" smtClean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0438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My teacher, </a:t>
            </a:r>
            <a:r>
              <a:rPr lang="en-US" sz="2800" b="1" i="1" u="sng" dirty="0" smtClean="0">
                <a:solidFill>
                  <a:srgbClr val="FFC000"/>
                </a:solidFill>
              </a:rPr>
              <a:t>Mr. </a:t>
            </a:r>
            <a:r>
              <a:rPr lang="en-US" sz="2800" b="1" i="1" u="sng" dirty="0" err="1" smtClean="0">
                <a:solidFill>
                  <a:srgbClr val="FFC000"/>
                </a:solidFill>
              </a:rPr>
              <a:t>Awais</a:t>
            </a:r>
            <a:r>
              <a:rPr lang="en-US" sz="2800" b="1" dirty="0" smtClean="0"/>
              <a:t>, is a kind person.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/>
            <a:r>
              <a:rPr lang="en-US" sz="2800" b="1" dirty="0" smtClean="0"/>
              <a:t>See!</a:t>
            </a:r>
          </a:p>
          <a:p>
            <a:pPr eaLnBrk="1" hangingPunct="1"/>
            <a:r>
              <a:rPr lang="en-US" sz="2800" b="1" i="1" dirty="0" err="1" smtClean="0">
                <a:solidFill>
                  <a:srgbClr val="FFC000"/>
                </a:solidFill>
              </a:rPr>
              <a:t>Mr.Awais</a:t>
            </a:r>
            <a:r>
              <a:rPr lang="en-US" sz="2800" b="1" dirty="0" smtClean="0"/>
              <a:t> is a noun</a:t>
            </a:r>
          </a:p>
          <a:p>
            <a:pPr eaLnBrk="1" hangingPunct="1"/>
            <a:r>
              <a:rPr lang="en-US" sz="2800" b="1" dirty="0" smtClean="0"/>
              <a:t>It’s modifying “teacher” (noun)</a:t>
            </a:r>
          </a:p>
          <a:p>
            <a:pPr eaLnBrk="1" hangingPunct="1"/>
            <a:r>
              <a:rPr lang="en-US" sz="2800" b="1" dirty="0" smtClean="0"/>
              <a:t>It’s placed </a:t>
            </a:r>
            <a:r>
              <a:rPr lang="en-US" sz="2800" b="1" i="1" dirty="0" smtClean="0"/>
              <a:t>beside</a:t>
            </a:r>
            <a:r>
              <a:rPr lang="en-US" sz="2800" b="1" dirty="0" smtClean="0"/>
              <a:t> the noun or pronoun it’s modifying</a:t>
            </a:r>
          </a:p>
          <a:p>
            <a:pPr eaLnBrk="1" hangingPunct="1"/>
            <a:r>
              <a:rPr lang="en-US" sz="2800" b="1" dirty="0" smtClean="0"/>
              <a:t>And it’s giving us extra information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3562"/>
            <a:ext cx="3156559" cy="153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23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-279746"/>
            <a:ext cx="8001000" cy="1143000"/>
          </a:xfrm>
        </p:spPr>
        <p:txBody>
          <a:bodyPr/>
          <a:lstStyle/>
          <a:p>
            <a:pPr eaLnBrk="1" hangingPunct="1"/>
            <a:r>
              <a:rPr lang="en-US" b="1" u="sng" dirty="0" smtClean="0"/>
              <a:t>Examples </a:t>
            </a:r>
            <a:endParaRPr lang="en-US" dirty="0" smtClean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04380"/>
            <a:ext cx="7772400" cy="4572000"/>
          </a:xfrm>
        </p:spPr>
        <p:txBody>
          <a:bodyPr/>
          <a:lstStyle/>
          <a:p>
            <a:pPr marL="25400" indent="0">
              <a:buNone/>
            </a:pPr>
            <a:r>
              <a:rPr lang="en-US" sz="2800" dirty="0"/>
              <a:t>My cousin Janet eats cakes daily.</a:t>
            </a:r>
          </a:p>
          <a:p>
            <a:pPr marL="25400" indent="0">
              <a:buNone/>
            </a:pPr>
            <a:r>
              <a:rPr lang="en-US" sz="2800" dirty="0"/>
              <a:t>My cousin Janet eats cakes during the week.</a:t>
            </a:r>
          </a:p>
          <a:p>
            <a:pPr marL="25400" indent="0">
              <a:buNone/>
            </a:pPr>
            <a:r>
              <a:rPr lang="en-US" sz="2800" dirty="0"/>
              <a:t>My cousin Janet was eating cakes during the week.</a:t>
            </a:r>
          </a:p>
          <a:p>
            <a:pPr marL="25400" indent="0">
              <a:buNone/>
            </a:pPr>
            <a:r>
              <a:rPr lang="en-US" sz="2800" dirty="0"/>
              <a:t>My cousin Janet was eating cream cakes from the bakery during the week.</a:t>
            </a:r>
          </a:p>
          <a:p>
            <a:pPr marL="25400" indent="0" eaLnBrk="1" hangingPunct="1">
              <a:buNone/>
            </a:pPr>
            <a:endParaRPr lang="en-US" sz="2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0515"/>
            <a:ext cx="3156559" cy="179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81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87890"/>
            <a:ext cx="8077200" cy="5418551"/>
          </a:xfrm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1.Infinitive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/>
              <a:t>The verb that appears after preposition to)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 + </a:t>
            </a:r>
            <a:r>
              <a:rPr lang="en-US" sz="3200" dirty="0" err="1" smtClean="0"/>
              <a:t>Ist</a:t>
            </a:r>
            <a:r>
              <a:rPr lang="en-US" sz="3200" dirty="0" smtClean="0"/>
              <a:t> form of verb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4000" dirty="0" smtClean="0"/>
              <a:t>1.</a:t>
            </a:r>
            <a:r>
              <a:rPr lang="en-US" sz="3600" dirty="0" smtClean="0"/>
              <a:t>Sami likes to eat.</a:t>
            </a:r>
            <a:br>
              <a:rPr lang="en-US" sz="3600" dirty="0" smtClean="0"/>
            </a:br>
            <a:r>
              <a:rPr lang="en-US" sz="3600" dirty="0" smtClean="0"/>
              <a:t>     2.He wants to learn more and more</a:t>
            </a:r>
            <a:r>
              <a:rPr lang="en-US" sz="280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3249"/>
            <a:ext cx="3181611" cy="168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2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33400" y="1905000"/>
            <a:ext cx="7162800" cy="2438400"/>
          </a:xfrm>
          <a:prstGeom prst="rect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6156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Gerund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800" dirty="0" smtClean="0"/>
              <a:t>     Words that ends with ing but work as a noun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800" dirty="0" smtClean="0"/>
              <a:t>Verbal noun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7989"/>
            <a:ext cx="3068877" cy="18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799</Words>
  <Application>Microsoft Office PowerPoint</Application>
  <PresentationFormat>On-screen Show (4:3)</PresentationFormat>
  <Paragraphs>155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1_Default Design</vt:lpstr>
      <vt:lpstr>Default Design</vt:lpstr>
      <vt:lpstr>PowerPoint Presentation</vt:lpstr>
      <vt:lpstr>Phrases, Clauses and Sentences</vt:lpstr>
      <vt:lpstr>PowerPoint Presentation</vt:lpstr>
      <vt:lpstr>PowerPoint Presentation</vt:lpstr>
      <vt:lpstr>Phrase </vt:lpstr>
      <vt:lpstr>Examples </vt:lpstr>
      <vt:lpstr>Examples </vt:lpstr>
      <vt:lpstr> 1.Infinitive  (The verb that appears after preposition to)  to + Ist form of verb       1.Sami likes to eat.      2.He wants to learn more and more.</vt:lpstr>
      <vt:lpstr>Gerund </vt:lpstr>
      <vt:lpstr>Gerunds: Words that ends with ing but work as a noun </vt:lpstr>
      <vt:lpstr>PowerPoint Presentation</vt:lpstr>
      <vt:lpstr>Sentence </vt:lpstr>
      <vt:lpstr>PowerPoint Presentation</vt:lpstr>
      <vt:lpstr>PowerPoint Presentation</vt:lpstr>
      <vt:lpstr>        EXAMPLES</vt:lpstr>
      <vt:lpstr>Sentence</vt:lpstr>
      <vt:lpstr>     Terms we’ll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Sentence Kinds </vt:lpstr>
      <vt:lpstr>Assertive</vt:lpstr>
      <vt:lpstr>Interrogative Sentences</vt:lpstr>
      <vt:lpstr>Imperative Sentences</vt:lpstr>
      <vt:lpstr>Exclamatory Sentences</vt:lpstr>
      <vt:lpstr>Identify sentences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Farzana khan</dc:creator>
  <cp:lastModifiedBy>Farzana Khan</cp:lastModifiedBy>
  <cp:revision>51</cp:revision>
  <dcterms:modified xsi:type="dcterms:W3CDTF">2021-12-17T10:31:29Z</dcterms:modified>
</cp:coreProperties>
</file>