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42"/>
  </p:notesMasterIdLst>
  <p:sldIdLst>
    <p:sldId id="256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3" r:id="rId34"/>
    <p:sldId id="360" r:id="rId35"/>
    <p:sldId id="354" r:id="rId36"/>
    <p:sldId id="355" r:id="rId37"/>
    <p:sldId id="356" r:id="rId38"/>
    <p:sldId id="357" r:id="rId39"/>
    <p:sldId id="358" r:id="rId40"/>
    <p:sldId id="359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76" d="100"/>
          <a:sy n="7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988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32B17-116B-4D10-B5AA-7174930A42D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11/11/2021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 rot="5400000">
            <a:off x="2914650" y="-666750"/>
            <a:ext cx="33147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790700"/>
            <a:ext cx="8229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790700"/>
            <a:ext cx="82296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895350" y="6389687"/>
            <a:ext cx="2133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©2010 Prentice Hall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v9fCKTwytJ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553200" y="6381750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0" y="2971800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" name="Google Shape;104;p15"/>
          <p:cNvSpPr txBox="1"/>
          <p:nvPr/>
        </p:nvSpPr>
        <p:spPr>
          <a:xfrm>
            <a:off x="2968668" y="3200400"/>
            <a:ext cx="594673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lt1"/>
              </a:buClr>
              <a:buSzPts val="3600"/>
            </a:pPr>
            <a:r>
              <a:rPr lang="en-US" sz="36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Parts of Speech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Ms. </a:t>
            </a:r>
            <a:r>
              <a:rPr lang="en-US" sz="3200" b="1" dirty="0" err="1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Farzana</a:t>
            </a:r>
            <a:r>
              <a:rPr lang="en-US" sz="3200" b="1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Khan</a:t>
            </a:r>
            <a:endParaRPr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832"/>
            <a:ext cx="3352800" cy="194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8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sz="2800" b="1" dirty="0" smtClean="0">
                <a:solidFill>
                  <a:schemeClr val="bg1"/>
                </a:solidFill>
              </a:rPr>
              <a:t>We saw a fleet of ships in the harbor.</a:t>
            </a:r>
          </a:p>
          <a:p>
            <a:pPr marL="2540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9. The class is studying grammar.</a:t>
            </a:r>
          </a:p>
          <a:p>
            <a:pPr marL="2540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10. The Nile overflows its banks every year.</a:t>
            </a:r>
          </a:p>
          <a:p>
            <a:pPr marL="2540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11. A committee of five was appointed.</a:t>
            </a:r>
          </a:p>
          <a:p>
            <a:pPr marL="2540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12. Jawaharlal Nehru was the first Prime Minister of India.</a:t>
            </a:r>
          </a:p>
          <a:p>
            <a:pPr marL="2540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13. The soldiers were rewarded for their bravery.</a:t>
            </a:r>
          </a:p>
          <a:p>
            <a:pPr marL="2540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14.Without health there is no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happiness.</a:t>
            </a:r>
          </a:p>
        </p:txBody>
      </p:sp>
    </p:spTree>
    <p:extLst>
      <p:ext uri="{BB962C8B-B14F-4D97-AF65-F5344CB8AC3E}">
        <p14:creationId xmlns:p14="http://schemas.microsoft.com/office/powerpoint/2010/main" val="246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26"/>
            <a:ext cx="8229600" cy="1143000"/>
          </a:xfrm>
        </p:spPr>
        <p:txBody>
          <a:bodyPr/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4256"/>
            <a:ext cx="8229600" cy="4830763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1 Crowd 		collective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2 truth		abstract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3 honesty		abstract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4 Class		collective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5 elephant		common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6 </a:t>
            </a:r>
            <a:r>
              <a:rPr lang="en-GB" sz="2800" b="1" dirty="0" err="1" smtClean="0">
                <a:solidFill>
                  <a:schemeClr val="tx2"/>
                </a:solidFill>
              </a:rPr>
              <a:t>Slomon</a:t>
            </a:r>
            <a:r>
              <a:rPr lang="en-GB" sz="2800" b="1" dirty="0" smtClean="0">
                <a:solidFill>
                  <a:schemeClr val="tx2"/>
                </a:solidFill>
              </a:rPr>
              <a:t>		proper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7 cleanliness	abstract	goodliness abstract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8 fleet		collective	ships</a:t>
            </a:r>
            <a:r>
              <a:rPr lang="en-GB" sz="2800" b="1" dirty="0">
                <a:solidFill>
                  <a:schemeClr val="tx2"/>
                </a:solidFill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</a:rPr>
              <a:t>Common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9 class		collective 	</a:t>
            </a:r>
          </a:p>
          <a:p>
            <a:pPr marL="2540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grammar</a:t>
            </a:r>
            <a:r>
              <a:rPr lang="en-GB" b="1" dirty="0" smtClean="0">
                <a:solidFill>
                  <a:schemeClr val="tx2"/>
                </a:solidFill>
              </a:rPr>
              <a:t>	abstract</a:t>
            </a:r>
          </a:p>
          <a:p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3630"/>
            <a:ext cx="8229600" cy="1143000"/>
          </a:xfrm>
        </p:spPr>
        <p:txBody>
          <a:bodyPr/>
          <a:lstStyle/>
          <a:p>
            <a:r>
              <a:rPr lang="en-GB" sz="3600" dirty="0" smtClean="0"/>
              <a:t>Answers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10 Nile		</a:t>
            </a:r>
            <a:r>
              <a:rPr lang="en-GB" b="1" dirty="0" smtClean="0">
                <a:solidFill>
                  <a:schemeClr val="tx2"/>
                </a:solidFill>
              </a:rPr>
              <a:t>proper</a:t>
            </a:r>
            <a:r>
              <a:rPr lang="en-GB" dirty="0" smtClean="0">
                <a:solidFill>
                  <a:schemeClr val="tx2"/>
                </a:solidFill>
              </a:rPr>
              <a:t>	bank, year </a:t>
            </a:r>
            <a:r>
              <a:rPr lang="en-GB" b="1" dirty="0" smtClean="0">
                <a:solidFill>
                  <a:schemeClr val="tx2"/>
                </a:solidFill>
              </a:rPr>
              <a:t>common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11committee	</a:t>
            </a:r>
            <a:r>
              <a:rPr lang="en-GB" b="1" dirty="0" smtClean="0">
                <a:solidFill>
                  <a:schemeClr val="tx2"/>
                </a:solidFill>
              </a:rPr>
              <a:t>collective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12 </a:t>
            </a:r>
            <a:r>
              <a:rPr lang="en-US" dirty="0">
                <a:solidFill>
                  <a:schemeClr val="tx2"/>
                </a:solidFill>
              </a:rPr>
              <a:t>Jawaharlal Nehru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proper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13 soldiers </a:t>
            </a:r>
            <a:r>
              <a:rPr lang="en-US" b="1" dirty="0" smtClean="0">
                <a:solidFill>
                  <a:schemeClr val="tx2"/>
                </a:solidFill>
              </a:rPr>
              <a:t>common</a:t>
            </a:r>
            <a:r>
              <a:rPr lang="en-US" dirty="0" smtClean="0">
                <a:solidFill>
                  <a:schemeClr val="tx2"/>
                </a:solidFill>
              </a:rPr>
              <a:t>		bravery	</a:t>
            </a:r>
            <a:r>
              <a:rPr lang="en-US" b="1" dirty="0" smtClean="0">
                <a:solidFill>
                  <a:schemeClr val="tx2"/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14 health, happiness		</a:t>
            </a:r>
            <a:r>
              <a:rPr lang="en-US" b="1" dirty="0" smtClean="0">
                <a:solidFill>
                  <a:schemeClr val="tx2"/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7599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2324100" y="0"/>
            <a:ext cx="5562600" cy="1752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107763" dir="8100000" algn="ctr" rotWithShape="0">
                    <a:srgbClr val="868686"/>
                  </a:outerShdw>
                </a:effectLst>
                <a:latin typeface="Impact"/>
              </a:rPr>
              <a:t>The Pronoun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78078" y="2133600"/>
            <a:ext cx="8665922" cy="83820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400" b="1" dirty="0">
                <a:solidFill>
                  <a:srgbClr val="2F0303"/>
                </a:solidFill>
              </a:rPr>
              <a:t>The pronoun is a word used in place of one or more nouns.</a:t>
            </a:r>
          </a:p>
          <a:p>
            <a:r>
              <a:rPr lang="en-US" altLang="en-US" sz="2400" b="1" dirty="0">
                <a:solidFill>
                  <a:srgbClr val="2F0303"/>
                </a:solidFill>
              </a:rPr>
              <a:t>It may </a:t>
            </a:r>
            <a:r>
              <a:rPr lang="en-US" altLang="en-US" sz="2400" b="1" i="1" dirty="0">
                <a:solidFill>
                  <a:srgbClr val="000000"/>
                </a:solidFill>
              </a:rPr>
              <a:t>stand for</a:t>
            </a:r>
            <a:r>
              <a:rPr lang="en-US" altLang="en-US" sz="2400" b="1" dirty="0">
                <a:solidFill>
                  <a:srgbClr val="2F0303"/>
                </a:solidFill>
              </a:rPr>
              <a:t> a person, place, thing, or idea.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-1261386">
            <a:off x="1030481" y="2490787"/>
            <a:ext cx="1728788" cy="3400425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b="1" i="1">
                <a:solidFill>
                  <a:srgbClr val="000099"/>
                </a:solidFill>
              </a:rPr>
              <a:t>Personal Pronouns</a:t>
            </a:r>
            <a:endParaRPr lang="en-US" altLang="en-US" b="1">
              <a:solidFill>
                <a:srgbClr val="000099"/>
              </a:solidFill>
            </a:endParaRPr>
          </a:p>
          <a:p>
            <a:r>
              <a:rPr lang="en-US" altLang="en-US" sz="1600" b="1">
                <a:solidFill>
                  <a:srgbClr val="2F0303"/>
                </a:solidFill>
              </a:rPr>
              <a:t>I, me, mine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you, your, yours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she, her, hers,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it, its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we,us, our, ours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they, them, their, 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theirs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myself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yourself</a:t>
            </a:r>
            <a:endParaRPr lang="en-US" altLang="en-US" sz="2000" b="1">
              <a:solidFill>
                <a:prstClr val="black"/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667000" y="3048000"/>
            <a:ext cx="2819400" cy="2286000"/>
          </a:xfrm>
          <a:prstGeom prst="flowChartPreparation">
            <a:avLst/>
          </a:prstGeom>
          <a:solidFill>
            <a:srgbClr val="66FFCC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b="1" i="1" dirty="0">
                <a:solidFill>
                  <a:srgbClr val="000099"/>
                </a:solidFill>
              </a:rPr>
              <a:t>Indefinite Pronouns</a:t>
            </a:r>
            <a:endParaRPr lang="en-US" altLang="en-US" dirty="0">
              <a:solidFill>
                <a:srgbClr val="2F0303"/>
              </a:solidFill>
            </a:endParaRPr>
          </a:p>
          <a:p>
            <a:r>
              <a:rPr lang="en-US" altLang="en-US" sz="1600" b="1" dirty="0">
                <a:solidFill>
                  <a:srgbClr val="2F0303"/>
                </a:solidFill>
              </a:rPr>
              <a:t>anybody</a:t>
            </a:r>
          </a:p>
          <a:p>
            <a:r>
              <a:rPr lang="en-US" altLang="en-US" sz="1600" b="1" dirty="0" smtClean="0">
                <a:solidFill>
                  <a:srgbClr val="2F0303"/>
                </a:solidFill>
              </a:rPr>
              <a:t>everyone</a:t>
            </a:r>
            <a:endParaRPr lang="en-US" altLang="en-US" sz="1600" b="1" dirty="0">
              <a:solidFill>
                <a:srgbClr val="2F0303"/>
              </a:solidFill>
            </a:endParaRPr>
          </a:p>
          <a:p>
            <a:r>
              <a:rPr lang="en-US" altLang="en-US" sz="1600" b="1" dirty="0">
                <a:solidFill>
                  <a:srgbClr val="2F0303"/>
                </a:solidFill>
              </a:rPr>
              <a:t>none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someone, one, etc.</a:t>
            </a:r>
            <a:endParaRPr lang="en-US" altLang="en-US" sz="2400" dirty="0">
              <a:solidFill>
                <a:srgbClr val="2F0303"/>
              </a:solidFill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rot="634867">
            <a:off x="4800600" y="4800600"/>
            <a:ext cx="3733800" cy="1816100"/>
          </a:xfrm>
          <a:prstGeom prst="flowChartAlternateProcess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sz="2000" b="1" i="1" dirty="0">
                <a:solidFill>
                  <a:srgbClr val="000099"/>
                </a:solidFill>
              </a:rPr>
              <a:t>Interrogative /</a:t>
            </a:r>
            <a:r>
              <a:rPr lang="en-US" altLang="en-US" sz="2000" b="1" i="1" dirty="0" smtClean="0">
                <a:solidFill>
                  <a:srgbClr val="000099"/>
                </a:solidFill>
              </a:rPr>
              <a:t>Relative Pronouns</a:t>
            </a:r>
            <a:endParaRPr lang="en-US" altLang="en-US" sz="1600" b="1" dirty="0">
              <a:solidFill>
                <a:prstClr val="black"/>
              </a:solidFill>
            </a:endParaRP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who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whom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what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which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whose</a:t>
            </a:r>
            <a:endParaRPr lang="en-US" altLang="en-US" sz="2000" b="1" dirty="0">
              <a:solidFill>
                <a:srgbClr val="2F0303"/>
              </a:solidFill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 rot="4939">
            <a:off x="5484813" y="3048000"/>
            <a:ext cx="3276600" cy="1905000"/>
          </a:xfrm>
          <a:prstGeom prst="hexagon">
            <a:avLst>
              <a:gd name="adj" fmla="val 43000"/>
              <a:gd name="vf" fmla="val 115470"/>
            </a:avLst>
          </a:prstGeom>
          <a:solidFill>
            <a:srgbClr val="FF660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endParaRPr lang="en-US" altLang="en-US" sz="2400">
              <a:solidFill>
                <a:prstClr val="black"/>
              </a:solidFill>
            </a:endParaRPr>
          </a:p>
          <a:p>
            <a:r>
              <a:rPr lang="en-US" altLang="en-US" sz="2000" b="1" i="1">
                <a:solidFill>
                  <a:srgbClr val="000099"/>
                </a:solidFill>
              </a:rPr>
              <a:t>Demonstrative Pronouns</a:t>
            </a:r>
            <a:endParaRPr lang="en-US" altLang="en-US" sz="2000">
              <a:solidFill>
                <a:prstClr val="black"/>
              </a:solidFill>
            </a:endParaRPr>
          </a:p>
          <a:p>
            <a:r>
              <a:rPr lang="en-US" altLang="en-US" sz="2000">
                <a:solidFill>
                  <a:srgbClr val="2F0303"/>
                </a:solidFill>
              </a:rPr>
              <a:t>this</a:t>
            </a:r>
          </a:p>
          <a:p>
            <a:r>
              <a:rPr lang="en-US" altLang="en-US" sz="2000">
                <a:solidFill>
                  <a:srgbClr val="2F0303"/>
                </a:solidFill>
              </a:rPr>
              <a:t>that</a:t>
            </a:r>
          </a:p>
          <a:p>
            <a:r>
              <a:rPr lang="en-US" altLang="en-US" sz="2000">
                <a:solidFill>
                  <a:srgbClr val="2F0303"/>
                </a:solidFill>
              </a:rPr>
              <a:t>these</a:t>
            </a:r>
          </a:p>
          <a:p>
            <a:r>
              <a:rPr lang="en-US" altLang="en-US" sz="2000">
                <a:solidFill>
                  <a:srgbClr val="2F0303"/>
                </a:solidFill>
              </a:rPr>
              <a:t>those</a:t>
            </a:r>
            <a:endParaRPr lang="en-US" altLang="en-US" sz="2400">
              <a:solidFill>
                <a:srgbClr val="2F0303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6480"/>
            <a:ext cx="2667000" cy="131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3630"/>
            <a:ext cx="8229600" cy="1143000"/>
          </a:xfrm>
        </p:spPr>
        <p:txBody>
          <a:bodyPr/>
          <a:lstStyle/>
          <a:p>
            <a:r>
              <a:rPr lang="en-GB" sz="4000" b="1" dirty="0" smtClean="0"/>
              <a:t>Kinds of pronoun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0763"/>
          </a:xfrm>
        </p:spPr>
        <p:txBody>
          <a:bodyPr/>
          <a:lstStyle/>
          <a:p>
            <a:pPr marL="25400" indent="0" algn="just">
              <a:buNone/>
            </a:pPr>
            <a:r>
              <a:rPr lang="en-GB" sz="2800" b="1" dirty="0" smtClean="0">
                <a:solidFill>
                  <a:srgbClr val="FFC000"/>
                </a:solidFill>
              </a:rPr>
              <a:t>Personal Pronoun</a:t>
            </a:r>
            <a:r>
              <a:rPr lang="en-GB" sz="2800" dirty="0" smtClean="0">
                <a:solidFill>
                  <a:srgbClr val="FFC000"/>
                </a:solidFill>
              </a:rPr>
              <a:t>: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b="1" dirty="0" smtClean="0">
                <a:solidFill>
                  <a:schemeClr val="bg1"/>
                </a:solidFill>
              </a:rPr>
              <a:t>A word used instead of the names of persons is called personal pronoun</a:t>
            </a:r>
            <a:r>
              <a:rPr lang="en-GB" sz="2800" dirty="0" smtClean="0">
                <a:solidFill>
                  <a:schemeClr val="bg1"/>
                </a:solidFill>
              </a:rPr>
              <a:t>.</a:t>
            </a:r>
          </a:p>
          <a:p>
            <a:pPr marL="25400" indent="0" algn="just">
              <a:buNone/>
            </a:pPr>
            <a:r>
              <a:rPr lang="en-GB" sz="2800" b="1" dirty="0" smtClean="0">
                <a:solidFill>
                  <a:srgbClr val="FFC000"/>
                </a:solidFill>
              </a:rPr>
              <a:t>Indefinite Pronoun</a:t>
            </a:r>
            <a:r>
              <a:rPr lang="en-GB" sz="2800" dirty="0" smtClean="0">
                <a:solidFill>
                  <a:schemeClr val="bg1"/>
                </a:solidFill>
              </a:rPr>
              <a:t>: </a:t>
            </a:r>
            <a:r>
              <a:rPr lang="en-GB" sz="2800" b="1" dirty="0" smtClean="0">
                <a:solidFill>
                  <a:schemeClr val="bg1"/>
                </a:solidFill>
              </a:rPr>
              <a:t>A pronoun that does not refer to particular person or thing but refers to any person or thing in general way is called indefinite pronoun.</a:t>
            </a:r>
          </a:p>
          <a:p>
            <a:pPr marL="25400" indent="0" algn="just">
              <a:buNone/>
            </a:pPr>
            <a:r>
              <a:rPr lang="en-GB" sz="2800" b="1" dirty="0" smtClean="0">
                <a:solidFill>
                  <a:schemeClr val="bg1"/>
                </a:solidFill>
              </a:rPr>
              <a:t>Some, one, none, another, any, all </a:t>
            </a:r>
          </a:p>
          <a:p>
            <a:pPr marL="25400" indent="0" algn="just">
              <a:buNone/>
            </a:pPr>
            <a:endParaRPr lang="en-GB" dirty="0" smtClean="0"/>
          </a:p>
          <a:p>
            <a:pPr marL="25400" indent="0">
              <a:buNone/>
            </a:pPr>
            <a:endParaRPr lang="en-GB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8614"/>
            <a:ext cx="3352800" cy="150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973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Subjective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Possessive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Objective</a:t>
                      </a:r>
                      <a:endParaRPr lang="en-US" sz="2800" dirty="0"/>
                    </a:p>
                  </a:txBody>
                  <a:tcPr/>
                </a:tc>
              </a:tr>
              <a:tr h="1576393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MY/MINE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OUR/OURS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</a:tr>
              <a:tr h="157639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YOUR/YOURS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</a:tr>
              <a:tr h="2107864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SHE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512"/>
            <a:ext cx="8229600" cy="868362"/>
          </a:xfrm>
        </p:spPr>
        <p:txBody>
          <a:bodyPr/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Indefinite Pronoun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One must not praise one's self.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None of his poems are well known.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None but fools have ever believed it.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All were drowned.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Some are born great.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Some say he is a sharper.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Somebody has stolen my watch.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Nobody was there to rescue the child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3458"/>
            <a:ext cx="3352800" cy="15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88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5948"/>
            <a:ext cx="8229600" cy="1143000"/>
          </a:xfrm>
        </p:spPr>
        <p:txBody>
          <a:bodyPr/>
          <a:lstStyle/>
          <a:p>
            <a:r>
              <a:rPr lang="en-GB" sz="4000" b="1" dirty="0"/>
              <a:t>Kinds of pronoun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576"/>
            <a:ext cx="8382000" cy="4800600"/>
          </a:xfrm>
        </p:spPr>
        <p:txBody>
          <a:bodyPr>
            <a:noAutofit/>
          </a:bodyPr>
          <a:lstStyle/>
          <a:p>
            <a:r>
              <a:rPr lang="en-GB" b="1" u="sng" dirty="0" smtClean="0">
                <a:solidFill>
                  <a:srgbClr val="FFC000"/>
                </a:solidFill>
              </a:rPr>
              <a:t>Interrogative Pronoun: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These pronouns are used to ask questions</a:t>
            </a:r>
            <a:r>
              <a:rPr lang="en-GB" b="1" dirty="0">
                <a:solidFill>
                  <a:schemeClr val="bg1"/>
                </a:solidFill>
              </a:rPr>
              <a:t>.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Who</a:t>
            </a:r>
            <a:r>
              <a:rPr lang="en-GB" b="1" dirty="0">
                <a:solidFill>
                  <a:schemeClr val="bg1"/>
                </a:solidFill>
              </a:rPr>
              <a:t>, whose, whom, which</a:t>
            </a:r>
            <a:r>
              <a:rPr lang="en-GB" b="1" dirty="0" smtClean="0">
                <a:solidFill>
                  <a:schemeClr val="bg1"/>
                </a:solidFill>
              </a:rPr>
              <a:t>, what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Who is knocking at the door?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Whose is this umbrella?</a:t>
            </a:r>
          </a:p>
          <a:p>
            <a:pPr marL="571500" indent="-571500"/>
            <a:endParaRPr lang="en-GB" dirty="0" smtClean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5775"/>
            <a:ext cx="3352800" cy="16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4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6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Use </a:t>
            </a:r>
            <a:r>
              <a:rPr lang="en-US" sz="3200" b="1" dirty="0"/>
              <a:t>the correct form of </a:t>
            </a:r>
            <a:r>
              <a:rPr lang="en-US" sz="3200" b="1" dirty="0" smtClean="0"/>
              <a:t>the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/>
              <a:t>Interrogative Pronoun in </a:t>
            </a:r>
            <a:r>
              <a:rPr lang="en-US" sz="3200" b="1" dirty="0" smtClean="0"/>
              <a:t>the</a:t>
            </a:r>
            <a:br>
              <a:rPr lang="en-US" sz="3200" b="1" dirty="0" smtClean="0"/>
            </a:br>
            <a:r>
              <a:rPr lang="en-US" sz="3200" b="1" dirty="0" smtClean="0"/>
              <a:t> following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--------wishes </a:t>
            </a:r>
            <a:r>
              <a:rPr lang="en-US" b="1" dirty="0">
                <a:solidFill>
                  <a:schemeClr val="bg1"/>
                </a:solidFill>
              </a:rPr>
              <a:t>to see you?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--------do </a:t>
            </a:r>
            <a:r>
              <a:rPr lang="en-US" b="1" dirty="0">
                <a:solidFill>
                  <a:schemeClr val="bg1"/>
                </a:solidFill>
              </a:rPr>
              <a:t>you wish to see?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-------did </a:t>
            </a:r>
            <a:r>
              <a:rPr lang="en-US" b="1" dirty="0">
                <a:solidFill>
                  <a:schemeClr val="bg1"/>
                </a:solidFill>
              </a:rPr>
              <a:t>she say was the winner?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--------did </a:t>
            </a:r>
            <a:r>
              <a:rPr lang="en-US" b="1" dirty="0">
                <a:solidFill>
                  <a:schemeClr val="bg1"/>
                </a:solidFill>
              </a:rPr>
              <a:t>he invite?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--------shall </a:t>
            </a:r>
            <a:r>
              <a:rPr lang="en-US" b="1" dirty="0">
                <a:solidFill>
                  <a:schemeClr val="bg1"/>
                </a:solidFill>
              </a:rPr>
              <a:t>I give this to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8510"/>
            <a:ext cx="3352800" cy="155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79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Use the correct form of the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Interrogative </a:t>
            </a:r>
            <a:r>
              <a:rPr lang="en-US" sz="2800" b="1" dirty="0"/>
              <a:t>Pronoun in the </a:t>
            </a:r>
            <a:r>
              <a:rPr lang="en-US" sz="2800" b="1" dirty="0" smtClean="0"/>
              <a:t>following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wishes </a:t>
            </a:r>
            <a:r>
              <a:rPr lang="en-US" dirty="0">
                <a:solidFill>
                  <a:schemeClr val="bg1"/>
                </a:solidFill>
              </a:rPr>
              <a:t>to see you</a:t>
            </a:r>
            <a:r>
              <a:rPr lang="en-US" dirty="0" smtClean="0">
                <a:solidFill>
                  <a:schemeClr val="bg1"/>
                </a:solidFill>
              </a:rPr>
              <a:t>? WHO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 you wish to see</a:t>
            </a:r>
            <a:r>
              <a:rPr lang="en-US" dirty="0" smtClean="0">
                <a:solidFill>
                  <a:schemeClr val="bg1"/>
                </a:solidFill>
              </a:rPr>
              <a:t>? WHAT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did </a:t>
            </a:r>
            <a:r>
              <a:rPr lang="en-US" dirty="0">
                <a:solidFill>
                  <a:schemeClr val="bg1"/>
                </a:solidFill>
              </a:rPr>
              <a:t>she say was the winner</a:t>
            </a:r>
            <a:r>
              <a:rPr lang="en-US" dirty="0" smtClean="0">
                <a:solidFill>
                  <a:schemeClr val="bg1"/>
                </a:solidFill>
              </a:rPr>
              <a:t>? WHO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did </a:t>
            </a:r>
            <a:r>
              <a:rPr lang="en-US" dirty="0">
                <a:solidFill>
                  <a:schemeClr val="bg1"/>
                </a:solidFill>
              </a:rPr>
              <a:t>he invite</a:t>
            </a:r>
            <a:r>
              <a:rPr lang="en-US" dirty="0" smtClean="0">
                <a:solidFill>
                  <a:schemeClr val="bg1"/>
                </a:solidFill>
              </a:rPr>
              <a:t>? WHO(M)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shall </a:t>
            </a:r>
            <a:r>
              <a:rPr lang="en-US" dirty="0">
                <a:solidFill>
                  <a:schemeClr val="bg1"/>
                </a:solidFill>
              </a:rPr>
              <a:t>I give this to</a:t>
            </a:r>
            <a:r>
              <a:rPr lang="en-US" dirty="0" smtClean="0">
                <a:solidFill>
                  <a:schemeClr val="bg1"/>
                </a:solidFill>
              </a:rPr>
              <a:t>? WHO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6296"/>
            <a:ext cx="3352800" cy="142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4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A combination of symbols to reflect some specific sound of a language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They are divided into two types;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       Consonant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        Vowel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3313"/>
            <a:ext cx="33528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26"/>
            <a:ext cx="8229600" cy="1143000"/>
          </a:xfrm>
        </p:spPr>
        <p:txBody>
          <a:bodyPr/>
          <a:lstStyle/>
          <a:p>
            <a:r>
              <a:rPr lang="en-GB" sz="3600" b="1" dirty="0"/>
              <a:t>Kinds of pronoun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5400" indent="0">
              <a:buNone/>
            </a:pPr>
            <a:r>
              <a:rPr lang="en-GB" sz="3600" u="sng" dirty="0" smtClean="0">
                <a:solidFill>
                  <a:srgbClr val="FFC000"/>
                </a:solidFill>
              </a:rPr>
              <a:t>Relative Pronoun</a:t>
            </a:r>
            <a:r>
              <a:rPr lang="en-GB" sz="3600" dirty="0" smtClean="0">
                <a:solidFill>
                  <a:schemeClr val="bg1"/>
                </a:solidFill>
              </a:rPr>
              <a:t>: It relates to some noun or other pronoun going before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Who, whose, whom, which, that, what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I met a professor who is my neighbour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I met a girl whom I don’t know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The flowers that grow in our gardens are not for sale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0723"/>
            <a:ext cx="3352800" cy="169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986"/>
            <a:ext cx="8229600" cy="715962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Relative and  interrogative Pronoun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man who is honest is trusted.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Blessed is he who has found his work.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moment which is lost is lost for ever.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He </a:t>
            </a:r>
            <a:r>
              <a:rPr lang="en-US" sz="2400" b="1" dirty="0">
                <a:solidFill>
                  <a:schemeClr val="bg1"/>
                </a:solidFill>
              </a:rPr>
              <a:t>who hesitates is lost.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They never fail who die in a great cause.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They are slaves Who dare not </a:t>
            </a:r>
            <a:r>
              <a:rPr lang="en-US" sz="2400" b="1" dirty="0" smtClean="0">
                <a:solidFill>
                  <a:schemeClr val="bg1"/>
                </a:solidFill>
              </a:rPr>
              <a:t>be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Which </a:t>
            </a:r>
            <a:r>
              <a:rPr lang="en-US" sz="2400" b="1" dirty="0">
                <a:solidFill>
                  <a:schemeClr val="bg1"/>
                </a:solidFill>
              </a:rPr>
              <a:t>of the boys saw </a:t>
            </a:r>
            <a:r>
              <a:rPr lang="en-US" sz="2400" b="1" dirty="0" smtClean="0">
                <a:solidFill>
                  <a:schemeClr val="bg1"/>
                </a:solidFill>
              </a:rPr>
              <a:t>him?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Which </a:t>
            </a:r>
            <a:r>
              <a:rPr lang="en-US" sz="2400" b="1" dirty="0">
                <a:solidFill>
                  <a:schemeClr val="bg1"/>
                </a:solidFill>
              </a:rPr>
              <a:t>of you has done this</a:t>
            </a:r>
            <a:r>
              <a:rPr lang="en-US" sz="24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Who gave you that knife?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3458"/>
            <a:ext cx="3352800" cy="15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7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6260"/>
            <a:ext cx="8229600" cy="1143000"/>
          </a:xfrm>
        </p:spPr>
        <p:txBody>
          <a:bodyPr/>
          <a:lstStyle/>
          <a:p>
            <a:r>
              <a:rPr lang="en-GB" sz="3600" b="1" dirty="0"/>
              <a:t>Kinds of pronoun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250"/>
            <a:ext cx="8229600" cy="331470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Reflexive Pronoun</a:t>
            </a:r>
            <a:r>
              <a:rPr lang="en-GB" dirty="0" smtClean="0">
                <a:solidFill>
                  <a:srgbClr val="FFC000"/>
                </a:solidFill>
              </a:rPr>
              <a:t>: </a:t>
            </a:r>
            <a:r>
              <a:rPr lang="en-GB" b="1" dirty="0" smtClean="0">
                <a:solidFill>
                  <a:schemeClr val="bg1"/>
                </a:solidFill>
              </a:rPr>
              <a:t>when the action is done by the subject</a:t>
            </a:r>
            <a:r>
              <a:rPr lang="en-US" b="1" dirty="0">
                <a:solidFill>
                  <a:schemeClr val="bg1"/>
                </a:solidFill>
              </a:rPr>
              <a:t> turns </a:t>
            </a:r>
            <a:r>
              <a:rPr lang="en-US" b="1" dirty="0" smtClean="0">
                <a:solidFill>
                  <a:schemeClr val="bg1"/>
                </a:solidFill>
              </a:rPr>
              <a:t>back (reflects</a:t>
            </a:r>
            <a:r>
              <a:rPr lang="en-US" b="1" dirty="0">
                <a:solidFill>
                  <a:schemeClr val="bg1"/>
                </a:solidFill>
              </a:rPr>
              <a:t>) upon the subject</a:t>
            </a:r>
            <a:r>
              <a:rPr lang="en-GB" b="1" dirty="0" smtClean="0">
                <a:solidFill>
                  <a:schemeClr val="bg1"/>
                </a:solidFill>
              </a:rPr>
              <a:t> .It is said to be reflexive pronoun. They always end in self or selves</a:t>
            </a:r>
            <a:r>
              <a:rPr lang="en-GB" b="1" dirty="0" smtClean="0">
                <a:solidFill>
                  <a:schemeClr val="bg1"/>
                </a:solidFill>
              </a:rPr>
              <a:t>.  </a:t>
            </a:r>
            <a:r>
              <a:rPr lang="en-GB" b="1" dirty="0" err="1" smtClean="0">
                <a:solidFill>
                  <a:schemeClr val="bg1"/>
                </a:solidFill>
              </a:rPr>
              <a:t>Subject+v+object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I hurt myself</a:t>
            </a:r>
          </a:p>
          <a:p>
            <a:r>
              <a:rPr lang="en-GB" b="1" dirty="0">
                <a:solidFill>
                  <a:schemeClr val="bg1"/>
                </a:solidFill>
              </a:rPr>
              <a:t>You will hurt yourself.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She killed herself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1660"/>
            <a:ext cx="3352800" cy="124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5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1208"/>
            <a:ext cx="8229600" cy="1143000"/>
          </a:xfrm>
        </p:spPr>
        <p:txBody>
          <a:bodyPr/>
          <a:lstStyle/>
          <a:p>
            <a:r>
              <a:rPr lang="en-GB" sz="3600" b="1" dirty="0"/>
              <a:t>Kinds of pronoun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926"/>
            <a:ext cx="8229600" cy="3314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u="sng" dirty="0" smtClean="0">
                <a:solidFill>
                  <a:srgbClr val="FFC000"/>
                </a:solidFill>
              </a:rPr>
              <a:t>Emphatic Pronoun: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Pronouns are used for the sake of </a:t>
            </a:r>
            <a:r>
              <a:rPr lang="en-US" b="1" dirty="0" smtClean="0">
                <a:solidFill>
                  <a:schemeClr val="bg1"/>
                </a:solidFill>
              </a:rPr>
              <a:t>emphasis, and </a:t>
            </a:r>
            <a:r>
              <a:rPr lang="en-US" b="1" dirty="0">
                <a:solidFill>
                  <a:schemeClr val="bg1"/>
                </a:solidFill>
              </a:rPr>
              <a:t>are therefore called Emphatic Pronouns. 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I feel myself comfortable here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He himself was not ready to help me</a:t>
            </a:r>
          </a:p>
          <a:p>
            <a:r>
              <a:rPr lang="en-US" b="1" dirty="0">
                <a:solidFill>
                  <a:schemeClr val="bg1"/>
                </a:solidFill>
              </a:rPr>
              <a:t>I will do it myself.</a:t>
            </a:r>
          </a:p>
          <a:p>
            <a:r>
              <a:rPr lang="en-US" b="1" dirty="0">
                <a:solidFill>
                  <a:schemeClr val="bg1"/>
                </a:solidFill>
              </a:rPr>
              <a:t>I myself saw him do it.</a:t>
            </a:r>
          </a:p>
          <a:p>
            <a:r>
              <a:rPr lang="en-US" b="1" dirty="0">
                <a:solidFill>
                  <a:schemeClr val="bg1"/>
                </a:solidFill>
              </a:rPr>
              <a:t>We will see to it ourselves.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1452"/>
            <a:ext cx="3352800" cy="134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1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104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Identify reflexive and emphatic 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dirty="0"/>
              <a:t>1</a:t>
            </a:r>
            <a:r>
              <a:rPr lang="en-US" b="1" dirty="0">
                <a:solidFill>
                  <a:srgbClr val="7030A0"/>
                </a:solidFill>
              </a:rPr>
              <a:t>. </a:t>
            </a:r>
            <a:r>
              <a:rPr lang="en-US" sz="2600" b="1" dirty="0">
                <a:solidFill>
                  <a:schemeClr val="bg1"/>
                </a:solidFill>
              </a:rPr>
              <a:t>I will go myself.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2. Rama has hurt himself.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3. We often deceive ourselves.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4. I myself heard the remark.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5. You express yourself very imperfectly.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6. I wash myself when I get up.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7. The boys hid themselves.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8. They have got themselves into a mess.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9. </a:t>
            </a:r>
            <a:r>
              <a:rPr lang="en-US" sz="2600" b="1" dirty="0" smtClean="0">
                <a:solidFill>
                  <a:schemeClr val="bg1"/>
                </a:solidFill>
              </a:rPr>
              <a:t>She </a:t>
            </a:r>
            <a:r>
              <a:rPr lang="en-US" sz="2600" b="1" dirty="0">
                <a:solidFill>
                  <a:schemeClr val="bg1"/>
                </a:solidFill>
              </a:rPr>
              <a:t>poisoned herself.</a:t>
            </a:r>
          </a:p>
          <a:p>
            <a:pPr marL="2540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10. They loved themselves so much that they thought of no one else. 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9342"/>
            <a:ext cx="3352800" cy="11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3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12942"/>
            <a:ext cx="8229600" cy="715962"/>
          </a:xfrm>
        </p:spPr>
        <p:txBody>
          <a:bodyPr>
            <a:noAutofit/>
          </a:bodyPr>
          <a:lstStyle/>
          <a:p>
            <a:r>
              <a:rPr lang="en-GB" sz="3200" b="1" dirty="0"/>
              <a:t>Identify reflexive and emphatic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b="1" dirty="0">
                <a:solidFill>
                  <a:schemeClr val="bg1"/>
                </a:solidFill>
              </a:rPr>
              <a:t>11.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The prisoner hanged himself.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12. The poor widow poisoned herself.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13. They enjoyed themselves.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14. Don't you deceive yourself?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15. I myself heard the remark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17. We exerted ourselves.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18. The dog choked itself.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19. They gave themselves a lot of trouble.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20. We seldom see ourselves as others see us. 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1660"/>
            <a:ext cx="3352800" cy="137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9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1587500" y="27619"/>
            <a:ext cx="5848350" cy="1268413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en-US" sz="36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The Verb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" y="2124075"/>
            <a:ext cx="88106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 smtClean="0">
                <a:solidFill>
                  <a:schemeClr val="bg1"/>
                </a:solidFill>
              </a:rPr>
              <a:t>The term ‘verb’ is from the Latin word ‘Verbum’ meaning ‘word’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903105">
            <a:off x="4578350" y="4302125"/>
            <a:ext cx="3489325" cy="2111375"/>
          </a:xfrm>
          <a:prstGeom prst="leftRightArrow">
            <a:avLst>
              <a:gd name="adj1" fmla="val 50000"/>
              <a:gd name="adj2" fmla="val 330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4400" dirty="0">
                <a:solidFill>
                  <a:schemeClr val="hlink"/>
                </a:solidFill>
              </a:rPr>
              <a:t>Linking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137400" y="3760788"/>
            <a:ext cx="733425" cy="31099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21893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sz="1600">
                <a:solidFill>
                  <a:schemeClr val="bg2"/>
                </a:solidFill>
              </a:rPr>
              <a:t>“</a:t>
            </a:r>
            <a:r>
              <a:rPr lang="en-US" altLang="en-US" sz="1600">
                <a:solidFill>
                  <a:schemeClr val="hlink"/>
                </a:solidFill>
              </a:rPr>
              <a:t>be” verbs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&amp;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taste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feel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sound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look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appear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become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seem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grow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remain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stay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 rot="476272">
            <a:off x="3738563" y="4267200"/>
            <a:ext cx="1662112" cy="822325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000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 rot="90794">
            <a:off x="7872413" y="5268913"/>
            <a:ext cx="1343025" cy="7620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000">
                <a:solidFill>
                  <a:srgbClr val="000000"/>
                </a:solidFill>
              </a:rPr>
              <a:t>predicate</a:t>
            </a: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826718" y="3461838"/>
            <a:ext cx="2951532" cy="209867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r>
              <a:rPr lang="en-US" sz="6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Action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7812"/>
            <a:ext cx="3352800" cy="15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5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370"/>
            <a:ext cx="8229600" cy="11430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Verb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b="1" dirty="0" smtClean="0">
                <a:solidFill>
                  <a:schemeClr val="bg1"/>
                </a:solidFill>
              </a:rPr>
              <a:t>A word that shows an action or state is called verb. </a:t>
            </a:r>
          </a:p>
          <a:p>
            <a:pPr algn="just"/>
            <a:r>
              <a:rPr lang="en-GB" b="1" dirty="0" smtClean="0">
                <a:solidFill>
                  <a:schemeClr val="bg1"/>
                </a:solidFill>
              </a:rPr>
              <a:t>They study English grammar (action)</a:t>
            </a:r>
          </a:p>
          <a:p>
            <a:pPr algn="just"/>
            <a:r>
              <a:rPr lang="en-GB" b="1" dirty="0" smtClean="0">
                <a:solidFill>
                  <a:schemeClr val="bg1"/>
                </a:solidFill>
              </a:rPr>
              <a:t>We sleep at night. (state</a:t>
            </a:r>
            <a:r>
              <a:rPr lang="en-GB" sz="3600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6296"/>
            <a:ext cx="3352800" cy="142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6926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Kinds of Verbs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7342"/>
            <a:ext cx="8229600" cy="5349658"/>
          </a:xfrm>
        </p:spPr>
        <p:txBody>
          <a:bodyPr>
            <a:noAutofit/>
          </a:bodyPr>
          <a:lstStyle/>
          <a:p>
            <a:pPr algn="just"/>
            <a:r>
              <a:rPr lang="en-GB" sz="2800" b="1" u="sng" dirty="0" smtClean="0">
                <a:solidFill>
                  <a:srgbClr val="FFC000"/>
                </a:solidFill>
              </a:rPr>
              <a:t>Main Verbs: </a:t>
            </a:r>
            <a:r>
              <a:rPr lang="en-US" altLang="en-US" sz="2800" b="1" dirty="0">
                <a:solidFill>
                  <a:schemeClr val="bg1"/>
                </a:solidFill>
              </a:rPr>
              <a:t>express mental or physical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action. Walk, Talk, go, run, play, study</a:t>
            </a:r>
            <a:endParaRPr lang="en-GB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n-GB" sz="2800" b="1" u="sng" dirty="0" smtClean="0">
                <a:solidFill>
                  <a:srgbClr val="FFC000"/>
                </a:solidFill>
              </a:rPr>
              <a:t>Auxiliary Verbs: </a:t>
            </a:r>
            <a:r>
              <a:rPr lang="en-GB" sz="2800" b="1" dirty="0" smtClean="0">
                <a:solidFill>
                  <a:srgbClr val="FFC000"/>
                </a:solidFill>
              </a:rPr>
              <a:t> </a:t>
            </a:r>
            <a:r>
              <a:rPr lang="en-GB" sz="2800" b="1" dirty="0" smtClean="0">
                <a:solidFill>
                  <a:schemeClr val="bg1"/>
                </a:solidFill>
              </a:rPr>
              <a:t>Auxiliary verbs are also called helping verbs which help us to form a tense or mood. Two types of Auxiliary verbs:</a:t>
            </a:r>
            <a:endParaRPr lang="en-GB" sz="2800" b="1" u="sng" dirty="0" smtClean="0">
              <a:solidFill>
                <a:schemeClr val="bg1"/>
              </a:solidFill>
            </a:endParaRPr>
          </a:p>
          <a:p>
            <a:pPr lvl="5" algn="just"/>
            <a:r>
              <a:rPr lang="en-GB" sz="2400" b="1" u="sng" dirty="0" smtClean="0">
                <a:solidFill>
                  <a:schemeClr val="bg1"/>
                </a:solidFill>
              </a:rPr>
              <a:t>Primary Auxiliary Verbs</a:t>
            </a:r>
          </a:p>
          <a:p>
            <a:pPr lvl="5"/>
            <a:endParaRPr lang="en-GB" sz="2400" dirty="0" smtClean="0"/>
          </a:p>
          <a:p>
            <a:pPr lvl="5"/>
            <a:r>
              <a:rPr lang="en-GB" sz="2400" b="1" u="sng" dirty="0" smtClean="0"/>
              <a:t>Modal Auxiliary Verbs</a:t>
            </a:r>
            <a:endParaRPr lang="en-GB" sz="2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3562"/>
            <a:ext cx="3352800" cy="153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7134"/>
          </a:xfrm>
        </p:spPr>
        <p:txBody>
          <a:bodyPr>
            <a:normAutofit/>
          </a:bodyPr>
          <a:lstStyle/>
          <a:p>
            <a:r>
              <a:rPr lang="en-GB" sz="3200" b="1" dirty="0"/>
              <a:t>Kinds of Verbs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192"/>
            <a:ext cx="8229600" cy="33147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Primary Auxiliary </a:t>
            </a:r>
            <a:r>
              <a:rPr lang="en-US" b="1" u="sng" dirty="0">
                <a:solidFill>
                  <a:srgbClr val="FFC000"/>
                </a:solidFill>
              </a:rPr>
              <a:t>verb </a:t>
            </a:r>
            <a:r>
              <a:rPr lang="en-US" altLang="en-US" b="1" dirty="0">
                <a:solidFill>
                  <a:schemeClr val="bg1"/>
                </a:solidFill>
              </a:rPr>
              <a:t>make a statement </a:t>
            </a:r>
            <a:r>
              <a:rPr lang="en-US" altLang="en-US" b="1" dirty="0" smtClean="0">
                <a:solidFill>
                  <a:schemeClr val="bg1"/>
                </a:solidFill>
              </a:rPr>
              <a:t>by connecting </a:t>
            </a:r>
            <a:r>
              <a:rPr lang="en-US" altLang="en-US" b="1" dirty="0">
                <a:solidFill>
                  <a:schemeClr val="bg1"/>
                </a:solidFill>
              </a:rPr>
              <a:t>the subject  with a word  </a:t>
            </a:r>
            <a:r>
              <a:rPr lang="en-US" altLang="en-US" b="1" dirty="0" smtClean="0">
                <a:solidFill>
                  <a:schemeClr val="bg1"/>
                </a:solidFill>
              </a:rPr>
              <a:t>that describes </a:t>
            </a:r>
            <a:r>
              <a:rPr lang="en-US" altLang="en-US" b="1" dirty="0">
                <a:solidFill>
                  <a:schemeClr val="bg1"/>
                </a:solidFill>
              </a:rPr>
              <a:t>or explains 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bg1"/>
                </a:solidFill>
              </a:rPr>
              <a:t>Be</a:t>
            </a:r>
            <a:r>
              <a:rPr lang="en-US" altLang="en-US" b="1" dirty="0" smtClean="0">
                <a:solidFill>
                  <a:schemeClr val="bg1"/>
                </a:solidFill>
              </a:rPr>
              <a:t>, is, am, are, was, were, being </a:t>
            </a:r>
            <a:r>
              <a:rPr lang="en-US" altLang="en-US" b="1" dirty="0">
                <a:solidFill>
                  <a:schemeClr val="bg1"/>
                </a:solidFill>
              </a:rPr>
              <a:t>and been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bg1"/>
                </a:solidFill>
              </a:rPr>
              <a:t>Do</a:t>
            </a:r>
            <a:r>
              <a:rPr lang="en-US" altLang="en-US" b="1" dirty="0" smtClean="0">
                <a:solidFill>
                  <a:schemeClr val="bg1"/>
                </a:solidFill>
              </a:rPr>
              <a:t>, does </a:t>
            </a:r>
            <a:r>
              <a:rPr lang="en-US" altLang="en-US" b="1" dirty="0">
                <a:solidFill>
                  <a:schemeClr val="bg1"/>
                </a:solidFill>
              </a:rPr>
              <a:t>and did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bg1"/>
                </a:solidFill>
              </a:rPr>
              <a:t>Has</a:t>
            </a:r>
            <a:r>
              <a:rPr lang="en-US" altLang="en-US" b="1" dirty="0" smtClean="0">
                <a:solidFill>
                  <a:schemeClr val="bg1"/>
                </a:solidFill>
              </a:rPr>
              <a:t>, have </a:t>
            </a:r>
            <a:r>
              <a:rPr lang="en-US" altLang="en-US" b="1" dirty="0">
                <a:solidFill>
                  <a:schemeClr val="bg1"/>
                </a:solidFill>
              </a:rPr>
              <a:t>and </a:t>
            </a:r>
            <a:r>
              <a:rPr lang="en-US" altLang="en-US" b="1" dirty="0" smtClean="0">
                <a:solidFill>
                  <a:schemeClr val="bg1"/>
                </a:solidFill>
              </a:rPr>
              <a:t>had</a:t>
            </a:r>
            <a:endParaRPr lang="en-US" altLang="en-US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822"/>
            <a:ext cx="3352800" cy="140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4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38"/>
            <a:ext cx="8229600" cy="769829"/>
          </a:xfrm>
        </p:spPr>
        <p:txBody>
          <a:bodyPr>
            <a:noAutofit/>
          </a:bodyPr>
          <a:lstStyle/>
          <a:p>
            <a:r>
              <a:rPr lang="en-US" sz="4000" dirty="0" smtClean="0"/>
              <a:t>Word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A single distinct meaningful element of speech or writing, used with others (or sometimes alone) to form a sentence and typically shown with a space on either side when written or printed</a:t>
            </a:r>
          </a:p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It has 8 different types and its division is called Parts of Speech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8718"/>
            <a:ext cx="3352800" cy="14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104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/>
              <a:t>Kinds of Verbs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718"/>
            <a:ext cx="8229600" cy="3314700"/>
          </a:xfrm>
        </p:spPr>
        <p:txBody>
          <a:bodyPr/>
          <a:lstStyle/>
          <a:p>
            <a:pPr algn="just"/>
            <a:r>
              <a:rPr lang="en-US" b="1" u="sng" dirty="0">
                <a:solidFill>
                  <a:srgbClr val="FFC000"/>
                </a:solidFill>
              </a:rPr>
              <a:t>A </a:t>
            </a:r>
            <a:r>
              <a:rPr lang="en-US" b="1" u="sng" dirty="0" smtClean="0">
                <a:solidFill>
                  <a:srgbClr val="FFC000"/>
                </a:solidFill>
              </a:rPr>
              <a:t>Modal Auxiliary verbs</a:t>
            </a:r>
            <a:r>
              <a:rPr lang="en-US" u="sng" dirty="0" smtClean="0">
                <a:solidFill>
                  <a:srgbClr val="FFC000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used to indicate modality – that is, likelihood, ability, permission, and obligation. </a:t>
            </a:r>
            <a:r>
              <a:rPr lang="en-US" b="1" dirty="0" smtClean="0">
                <a:solidFill>
                  <a:schemeClr val="bg1"/>
                </a:solidFill>
              </a:rPr>
              <a:t>can/</a:t>
            </a:r>
            <a:r>
              <a:rPr lang="en-US" b="1" i="1" dirty="0" err="1" smtClean="0">
                <a:solidFill>
                  <a:schemeClr val="bg1"/>
                </a:solidFill>
              </a:rPr>
              <a:t>could</a:t>
            </a:r>
            <a:r>
              <a:rPr lang="en-US" b="1" dirty="0" err="1" smtClean="0">
                <a:solidFill>
                  <a:schemeClr val="bg1"/>
                </a:solidFill>
              </a:rPr>
              <a:t>,</a:t>
            </a:r>
            <a:r>
              <a:rPr lang="en-US" b="1" i="1" dirty="0" err="1" smtClean="0">
                <a:solidFill>
                  <a:schemeClr val="bg1"/>
                </a:solidFill>
              </a:rPr>
              <a:t>may</a:t>
            </a:r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i="1" dirty="0" smtClean="0">
                <a:solidFill>
                  <a:schemeClr val="bg1"/>
                </a:solidFill>
              </a:rPr>
              <a:t>might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i="1" dirty="0" smtClean="0">
                <a:solidFill>
                  <a:schemeClr val="bg1"/>
                </a:solidFill>
              </a:rPr>
              <a:t>must</a:t>
            </a:r>
            <a:r>
              <a:rPr lang="en-US" b="1" dirty="0">
                <a:solidFill>
                  <a:schemeClr val="bg1"/>
                </a:solidFill>
              </a:rPr>
              <a:t>, </a:t>
            </a:r>
            <a:r>
              <a:rPr lang="en-US" b="1" i="1" dirty="0">
                <a:solidFill>
                  <a:schemeClr val="bg1"/>
                </a:solidFill>
              </a:rPr>
              <a:t>will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i="1" dirty="0">
                <a:solidFill>
                  <a:schemeClr val="bg1"/>
                </a:solidFill>
              </a:rPr>
              <a:t>would</a:t>
            </a:r>
            <a:r>
              <a:rPr lang="en-US" b="1" dirty="0">
                <a:solidFill>
                  <a:schemeClr val="bg1"/>
                </a:solidFill>
              </a:rPr>
              <a:t>, and </a:t>
            </a:r>
            <a:r>
              <a:rPr lang="en-US" b="1" i="1" dirty="0">
                <a:solidFill>
                  <a:schemeClr val="bg1"/>
                </a:solidFill>
              </a:rPr>
              <a:t>shall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i="1" dirty="0">
                <a:solidFill>
                  <a:schemeClr val="bg1"/>
                </a:solidFill>
              </a:rPr>
              <a:t>should</a:t>
            </a:r>
            <a:r>
              <a:rPr lang="en-US" b="1" i="1" dirty="0" smtClean="0">
                <a:solidFill>
                  <a:schemeClr val="bg1"/>
                </a:solidFill>
              </a:rPr>
              <a:t>, ought </a:t>
            </a:r>
            <a:r>
              <a:rPr lang="en-US" b="1" i="1" dirty="0">
                <a:solidFill>
                  <a:schemeClr val="bg1"/>
                </a:solidFill>
              </a:rPr>
              <a:t>to and have </a:t>
            </a:r>
            <a:r>
              <a:rPr lang="en-US" b="1" i="1" dirty="0" smtClean="0">
                <a:solidFill>
                  <a:schemeClr val="bg1"/>
                </a:solidFill>
              </a:rPr>
              <a:t>to, used to</a:t>
            </a:r>
            <a:endParaRPr lang="en-US" b="1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1660"/>
            <a:ext cx="3352800" cy="124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2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WordArt 8"/>
          <p:cNvSpPr>
            <a:spLocks noChangeArrowheads="1" noChangeShapeType="1" noTextEdit="1"/>
          </p:cNvSpPr>
          <p:nvPr/>
        </p:nvSpPr>
        <p:spPr bwMode="auto">
          <a:xfrm>
            <a:off x="1219200" y="128392"/>
            <a:ext cx="7459663" cy="127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The Adjective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219200" y="2245116"/>
            <a:ext cx="6172200" cy="1041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/>
              <a:t>Modifies or describes a</a:t>
            </a:r>
          </a:p>
          <a:p>
            <a:r>
              <a:rPr lang="en-US" altLang="en-US" sz="3600" b="1" dirty="0"/>
              <a:t> noun or pronoun</a:t>
            </a:r>
            <a:r>
              <a:rPr lang="en-US" altLang="en-US" sz="2800" b="1" dirty="0" smtClean="0"/>
              <a:t>.</a:t>
            </a:r>
          </a:p>
          <a:p>
            <a:endParaRPr lang="en-US" altLang="en-US" sz="2800" b="1" dirty="0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295400" y="4038600"/>
            <a:ext cx="6324600" cy="1128712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3600" b="1" dirty="0"/>
              <a:t>Is that a </a:t>
            </a:r>
            <a:r>
              <a:rPr lang="en-US" altLang="en-US" sz="3600" b="1" u="sng" dirty="0"/>
              <a:t>wool</a:t>
            </a:r>
            <a:r>
              <a:rPr lang="en-US" altLang="en-US" sz="3600" b="1" dirty="0"/>
              <a:t> </a:t>
            </a:r>
            <a:r>
              <a:rPr lang="en-US" altLang="en-US" sz="3600" b="1" dirty="0" smtClean="0"/>
              <a:t>sweater</a:t>
            </a:r>
            <a:r>
              <a:rPr lang="en-US" altLang="en-US" sz="2800" dirty="0" smtClean="0"/>
              <a:t>?</a:t>
            </a:r>
            <a:endParaRPr lang="en-US" altLang="en-US" sz="2800" dirty="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19200" y="4786596"/>
            <a:ext cx="5867400" cy="100965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/>
              <a:t>Just give me </a:t>
            </a:r>
            <a:r>
              <a:rPr lang="en-US" altLang="en-US" sz="3600" b="1" u="sng" dirty="0"/>
              <a:t>five</a:t>
            </a:r>
            <a:r>
              <a:rPr lang="en-US" altLang="en-US" sz="3600" b="1" dirty="0"/>
              <a:t> minutes</a:t>
            </a:r>
            <a:r>
              <a:rPr lang="en-US" altLang="en-US" sz="3200" b="1" dirty="0"/>
              <a:t>.</a:t>
            </a:r>
            <a:endParaRPr lang="en-US" altLang="en-US" sz="2800" b="1" dirty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219199" y="3086100"/>
            <a:ext cx="6946501" cy="935038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/>
              <a:t>Did you lose your </a:t>
            </a:r>
            <a:r>
              <a:rPr lang="en-US" altLang="en-US" sz="3600" b="1" u="sng" dirty="0"/>
              <a:t>address</a:t>
            </a:r>
            <a:endParaRPr lang="en-US" altLang="en-US" sz="3600" b="1" dirty="0"/>
          </a:p>
          <a:p>
            <a:r>
              <a:rPr lang="en-US" altLang="en-US" sz="3600" b="1" dirty="0"/>
              <a:t>book?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086600" y="2044700"/>
            <a:ext cx="1905000" cy="104140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800" dirty="0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620000" y="3086100"/>
            <a:ext cx="1371599" cy="935038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7086600" y="4021138"/>
            <a:ext cx="1905000" cy="1128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WordArt 22"/>
          <p:cNvSpPr>
            <a:spLocks noChangeArrowheads="1" noChangeShapeType="1" noTextEdit="1"/>
          </p:cNvSpPr>
          <p:nvPr/>
        </p:nvSpPr>
        <p:spPr bwMode="auto">
          <a:xfrm>
            <a:off x="7863679" y="4157663"/>
            <a:ext cx="604045" cy="855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15383" name="WordArt 23"/>
          <p:cNvSpPr>
            <a:spLocks noChangeArrowheads="1" noChangeShapeType="1" noTextEdit="1"/>
          </p:cNvSpPr>
          <p:nvPr/>
        </p:nvSpPr>
        <p:spPr bwMode="auto">
          <a:xfrm>
            <a:off x="5892800" y="3209925"/>
            <a:ext cx="2170113" cy="687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15384" name="WordArt 24"/>
          <p:cNvSpPr>
            <a:spLocks noChangeArrowheads="1" noChangeShapeType="1" noTextEdit="1"/>
          </p:cNvSpPr>
          <p:nvPr/>
        </p:nvSpPr>
        <p:spPr bwMode="auto">
          <a:xfrm>
            <a:off x="6781799" y="5149850"/>
            <a:ext cx="2163763" cy="1009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54674"/>
            <a:ext cx="3131507" cy="12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7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1411288" y="94316"/>
            <a:ext cx="6480110" cy="1200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13500000" algn="ctr" rotWithShape="0">
                    <a:srgbClr val="868686"/>
                  </a:outerShdw>
                </a:effectLst>
                <a:latin typeface="Arial Black"/>
              </a:rPr>
              <a:t>The Adverb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38888" y="1659417"/>
            <a:ext cx="4646264" cy="180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Modifies or describes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a verb, an adjective,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or another adverb.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464790" y="1659417"/>
            <a:ext cx="4553950" cy="180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Answers the questions: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 rot="-21905742">
            <a:off x="5154613" y="3073400"/>
            <a:ext cx="2811462" cy="1403350"/>
          </a:xfrm>
          <a:prstGeom prst="wedgeEllipseCallout">
            <a:avLst>
              <a:gd name="adj1" fmla="val -92028"/>
              <a:gd name="adj2" fmla="val 49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3600"/>
              <a:t>How?</a:t>
            </a:r>
            <a:endParaRPr lang="en-US" altLang="en-US" sz="2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985404" y="3547324"/>
            <a:ext cx="3110607" cy="715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dirty="0"/>
              <a:t>He ran </a:t>
            </a:r>
            <a:r>
              <a:rPr lang="en-US" altLang="en-US" sz="2800" u="sng" dirty="0"/>
              <a:t>quickly.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1838" y="4789378"/>
            <a:ext cx="3833765" cy="641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dirty="0"/>
              <a:t>She left </a:t>
            </a:r>
            <a:r>
              <a:rPr lang="en-US" altLang="en-US" sz="2800" u="sng" dirty="0"/>
              <a:t>yesterday.</a:t>
            </a: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 rot="564376">
            <a:off x="4360863" y="5011910"/>
            <a:ext cx="3570287" cy="969962"/>
          </a:xfrm>
          <a:prstGeom prst="wedgeEllipseCallout">
            <a:avLst>
              <a:gd name="adj1" fmla="val -47866"/>
              <a:gd name="adj2" fmla="val 458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3600"/>
              <a:t>When?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22075"/>
              </p:ext>
            </p:extLst>
          </p:nvPr>
        </p:nvGraphicFramePr>
        <p:xfrm>
          <a:off x="7618782" y="4263675"/>
          <a:ext cx="1395413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3" imgW="1609560" imgH="4352760" progId="">
                  <p:embed/>
                </p:oleObj>
              </mc:Choice>
              <mc:Fallback>
                <p:oleObj name="Clip" r:id="rId3" imgW="1609560" imgH="4352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782" y="4263675"/>
                        <a:ext cx="1395413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6890"/>
            <a:ext cx="3352800" cy="136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1411288" y="94316"/>
            <a:ext cx="6480110" cy="1200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107763" dir="13500000" algn="ctr" rotWithShape="0">
                    <a:srgbClr val="868686"/>
                  </a:outerShdw>
                </a:effectLst>
                <a:latin typeface="Arial Black"/>
              </a:rPr>
              <a:t>The Adverb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38888" y="1659417"/>
            <a:ext cx="4646264" cy="180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Modifies or describes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a verb, an adjective,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or another adverb.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464790" y="1659417"/>
            <a:ext cx="4228273" cy="180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Answers the questions: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146174" y="3576880"/>
            <a:ext cx="3318615" cy="746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dirty="0"/>
              <a:t>We went </a:t>
            </a:r>
            <a:r>
              <a:rPr lang="en-US" altLang="en-US" sz="2800" u="sng" dirty="0"/>
              <a:t>there.</a:t>
            </a:r>
            <a:endParaRPr lang="en-US" altLang="en-US" sz="2800" dirty="0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 rot="-444240">
            <a:off x="4483751" y="3539302"/>
            <a:ext cx="3160713" cy="746125"/>
          </a:xfrm>
          <a:prstGeom prst="wedgeEllipseCallout">
            <a:avLst>
              <a:gd name="adj1" fmla="val -53491"/>
              <a:gd name="adj2" fmla="val -1642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3600" dirty="0"/>
              <a:t>Where?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865188" y="4485843"/>
            <a:ext cx="3862387" cy="1031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dirty="0"/>
              <a:t>It was </a:t>
            </a:r>
            <a:r>
              <a:rPr lang="en-US" altLang="en-US" sz="2800" u="sng" dirty="0"/>
              <a:t>too</a:t>
            </a:r>
            <a:r>
              <a:rPr lang="en-US" altLang="en-US" sz="2800" dirty="0"/>
              <a:t> hot!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900859" y="5112143"/>
            <a:ext cx="5794286" cy="1031875"/>
          </a:xfrm>
          <a:prstGeom prst="wedgeEllipseCallout">
            <a:avLst>
              <a:gd name="adj1" fmla="val -65421"/>
              <a:gd name="adj2" fmla="val 2384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dirty="0"/>
              <a:t>To what degree or  how much?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718"/>
            <a:ext cx="3352800" cy="134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0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1295400" y="182563"/>
            <a:ext cx="6248400" cy="1646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430200" prstMaterial="legacyMatte">
              <a:extrusionClr>
                <a:srgbClr val="FFFFFF"/>
              </a:extrusionClr>
            </a:sp3d>
          </a:bodyPr>
          <a:lstStyle/>
          <a:p>
            <a:r>
              <a:rPr lang="en-US" sz="3600" i="1" kern="10" dirty="0" smtClean="0">
                <a:ln w="9525">
                  <a:round/>
                  <a:headEnd/>
                  <a:tailEnd/>
                </a:ln>
                <a:solidFill>
                  <a:srgbClr val="002060"/>
                </a:solidFill>
                <a:latin typeface="Arial Black"/>
              </a:rPr>
              <a:t>The Preposition</a:t>
            </a:r>
            <a:endParaRPr lang="en-US" sz="3600" i="1" kern="10" dirty="0">
              <a:ln w="9525">
                <a:round/>
                <a:headEnd/>
                <a:tailEnd/>
              </a:ln>
              <a:solidFill>
                <a:srgbClr val="002060"/>
              </a:solidFill>
              <a:latin typeface="Arial Black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4358" y="2514600"/>
            <a:ext cx="8303862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A </a:t>
            </a:r>
            <a:r>
              <a:rPr lang="en-US" altLang="en-US" sz="2800" b="1" i="1" u="sng" dirty="0">
                <a:solidFill>
                  <a:srgbClr val="7030A0"/>
                </a:solidFill>
              </a:rPr>
              <a:t>preposition</a:t>
            </a:r>
            <a:r>
              <a:rPr lang="en-US" altLang="en-US" sz="2800" b="1" dirty="0">
                <a:solidFill>
                  <a:srgbClr val="7030A0"/>
                </a:solidFill>
              </a:rPr>
              <a:t> introduces a noun or pronoun 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or a phrase or clause functioning in the sentence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as a noun.  The word or word group that the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preposition introduces is its</a:t>
            </a:r>
            <a:r>
              <a:rPr lang="en-US" altLang="en-US" sz="2800" b="1" i="1" dirty="0">
                <a:solidFill>
                  <a:srgbClr val="7030A0"/>
                </a:solidFill>
              </a:rPr>
              <a:t> </a:t>
            </a:r>
            <a:r>
              <a:rPr lang="en-US" altLang="en-US" sz="2800" b="1" i="1" u="sng" dirty="0">
                <a:solidFill>
                  <a:srgbClr val="7030A0"/>
                </a:solidFill>
              </a:rPr>
              <a:t>object</a:t>
            </a:r>
            <a:r>
              <a:rPr lang="en-US" altLang="en-US" sz="28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-100208" y="4267200"/>
            <a:ext cx="9244208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dirty="0"/>
              <a:t>They received a postcard </a:t>
            </a:r>
            <a:r>
              <a:rPr lang="en-US" altLang="en-US" sz="2800" u="sng" dirty="0"/>
              <a:t>from </a:t>
            </a:r>
            <a:r>
              <a:rPr lang="en-US" altLang="en-US" sz="2800" u="sng" dirty="0" smtClean="0"/>
              <a:t>Ali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telling </a:t>
            </a:r>
          </a:p>
          <a:p>
            <a:endParaRPr lang="en-US" altLang="en-US" sz="2800" dirty="0"/>
          </a:p>
          <a:p>
            <a:r>
              <a:rPr lang="en-US" altLang="en-US" sz="2800" u="sng" dirty="0"/>
              <a:t>about his trip</a:t>
            </a:r>
            <a:r>
              <a:rPr lang="en-US" altLang="en-US" sz="2800" dirty="0"/>
              <a:t> </a:t>
            </a:r>
            <a:r>
              <a:rPr lang="en-US" altLang="en-US" sz="2800" u="sng" dirty="0"/>
              <a:t>to Canada.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5562600" y="4419600"/>
            <a:ext cx="1143000" cy="685800"/>
          </a:xfrm>
          <a:custGeom>
            <a:avLst/>
            <a:gdLst>
              <a:gd name="G0" fmla="+- 743507 0 0"/>
              <a:gd name="G1" fmla="+- 9240503 0 0"/>
              <a:gd name="G2" fmla="+- 743507 0 9240503"/>
              <a:gd name="G3" fmla="+- 10800 0 0"/>
              <a:gd name="G4" fmla="+- 0 0 74350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607 0 0"/>
              <a:gd name="G9" fmla="+- 0 0 9240503"/>
              <a:gd name="G10" fmla="+- 9607 0 2700"/>
              <a:gd name="G11" fmla="cos G10 743507"/>
              <a:gd name="G12" fmla="sin G10 743507"/>
              <a:gd name="G13" fmla="cos 13500 743507"/>
              <a:gd name="G14" fmla="sin 13500 743507"/>
              <a:gd name="G15" fmla="+- G11 10800 0"/>
              <a:gd name="G16" fmla="+- G12 10800 0"/>
              <a:gd name="G17" fmla="+- G13 10800 0"/>
              <a:gd name="G18" fmla="+- G14 10800 0"/>
              <a:gd name="G19" fmla="*/ 9607 1 2"/>
              <a:gd name="G20" fmla="+- G19 5400 0"/>
              <a:gd name="G21" fmla="cos G20 743507"/>
              <a:gd name="G22" fmla="sin G20 743507"/>
              <a:gd name="G23" fmla="+- G21 10800 0"/>
              <a:gd name="G24" fmla="+- G12 G23 G22"/>
              <a:gd name="G25" fmla="+- G22 G23 G11"/>
              <a:gd name="G26" fmla="cos 10800 743507"/>
              <a:gd name="G27" fmla="sin 10800 743507"/>
              <a:gd name="G28" fmla="cos 9607 743507"/>
              <a:gd name="G29" fmla="sin 9607 74350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240503"/>
              <a:gd name="G36" fmla="sin G34 9240503"/>
              <a:gd name="G37" fmla="+/ 9240503 74350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607 G39"/>
              <a:gd name="G43" fmla="sin 9607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218 w 21600"/>
              <a:gd name="T5" fmla="*/ 313 h 21600"/>
              <a:gd name="T6" fmla="*/ 2870 w 21600"/>
              <a:gd name="T7" fmla="*/ 17221 h 21600"/>
              <a:gd name="T8" fmla="*/ 8503 w 21600"/>
              <a:gd name="T9" fmla="*/ 1471 h 21600"/>
              <a:gd name="T10" fmla="*/ 24036 w 21600"/>
              <a:gd name="T11" fmla="*/ 13455 h 21600"/>
              <a:gd name="T12" fmla="*/ 20155 w 21600"/>
              <a:gd name="T13" fmla="*/ 16039 h 21600"/>
              <a:gd name="T14" fmla="*/ 17572 w 21600"/>
              <a:gd name="T15" fmla="*/ 1215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219" y="12689"/>
                </a:moveTo>
                <a:cubicBezTo>
                  <a:pt x="20344" y="12067"/>
                  <a:pt x="20407" y="11434"/>
                  <a:pt x="20407" y="10800"/>
                </a:cubicBezTo>
                <a:cubicBezTo>
                  <a:pt x="20407" y="5494"/>
                  <a:pt x="16105" y="1193"/>
                  <a:pt x="10800" y="1193"/>
                </a:cubicBezTo>
                <a:cubicBezTo>
                  <a:pt x="5494" y="1193"/>
                  <a:pt x="1193" y="5494"/>
                  <a:pt x="1193" y="10800"/>
                </a:cubicBezTo>
                <a:cubicBezTo>
                  <a:pt x="1192" y="13001"/>
                  <a:pt x="1948" y="15135"/>
                  <a:pt x="3334" y="16846"/>
                </a:cubicBezTo>
                <a:lnTo>
                  <a:pt x="2406" y="17596"/>
                </a:lnTo>
                <a:cubicBezTo>
                  <a:pt x="849" y="15673"/>
                  <a:pt x="0" y="1327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513"/>
                  <a:pt x="21529" y="12225"/>
                  <a:pt x="21388" y="12924"/>
                </a:cubicBezTo>
                <a:lnTo>
                  <a:pt x="24036" y="13455"/>
                </a:lnTo>
                <a:lnTo>
                  <a:pt x="20155" y="16039"/>
                </a:lnTo>
                <a:lnTo>
                  <a:pt x="17572" y="12158"/>
                </a:lnTo>
                <a:lnTo>
                  <a:pt x="20219" y="1268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276600" y="5562600"/>
            <a:ext cx="1676400" cy="304800"/>
          </a:xfrm>
          <a:custGeom>
            <a:avLst/>
            <a:gdLst>
              <a:gd name="G0" fmla="+- 0 0 0"/>
              <a:gd name="G1" fmla="+- 9363416 0 0"/>
              <a:gd name="G2" fmla="+- 0 0 936341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936341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363416"/>
              <a:gd name="G36" fmla="sin G34 9363416"/>
              <a:gd name="G37" fmla="+/ 936341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7361 w 21600"/>
              <a:gd name="T5" fmla="*/ 561 h 21600"/>
              <a:gd name="T6" fmla="*/ 4341 w 21600"/>
              <a:gd name="T7" fmla="*/ 15688 h 21600"/>
              <a:gd name="T8" fmla="*/ 9080 w 21600"/>
              <a:gd name="T9" fmla="*/ 568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1976"/>
                  <a:pt x="5784" y="13121"/>
                  <a:pt x="6494" y="14059"/>
                </a:cubicBezTo>
                <a:lnTo>
                  <a:pt x="2189" y="17318"/>
                </a:lnTo>
                <a:cubicBezTo>
                  <a:pt x="768" y="15442"/>
                  <a:pt x="0" y="1315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 rot="19863356">
            <a:off x="5264150" y="5476875"/>
            <a:ext cx="1171575" cy="777875"/>
          </a:xfrm>
          <a:custGeom>
            <a:avLst/>
            <a:gdLst>
              <a:gd name="G0" fmla="+- 0 0 0"/>
              <a:gd name="G1" fmla="+- -8807490 0 0"/>
              <a:gd name="G2" fmla="+- 0 0 -880749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880749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807490"/>
              <a:gd name="G36" fmla="sin G34 -8807490"/>
              <a:gd name="G37" fmla="+/ -880749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985 w 21600"/>
              <a:gd name="T5" fmla="*/ 844 h 21600"/>
              <a:gd name="T6" fmla="*/ 5133 w 21600"/>
              <a:gd name="T7" fmla="*/ 5011 h 21600"/>
              <a:gd name="T8" fmla="*/ 12892 w 21600"/>
              <a:gd name="T9" fmla="*/ 582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387" y="5399"/>
                  <a:pt x="8031" y="5953"/>
                  <a:pt x="7022" y="6941"/>
                </a:cubicBezTo>
                <a:lnTo>
                  <a:pt x="3244" y="3082"/>
                </a:lnTo>
                <a:cubicBezTo>
                  <a:pt x="5263" y="1106"/>
                  <a:pt x="797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2528" y="304800"/>
            <a:ext cx="7924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chemeClr val="bg1"/>
                </a:solidFill>
              </a:rPr>
              <a:t>The preposition</a:t>
            </a:r>
            <a:r>
              <a:rPr lang="en-US" altLang="en-US" sz="4400" b="1" dirty="0">
                <a:solidFill>
                  <a:schemeClr val="bg1"/>
                </a:solidFill>
              </a:rPr>
              <a:t> </a:t>
            </a:r>
            <a:r>
              <a:rPr lang="en-US" altLang="en-US" sz="4400" b="1" u="sng" dirty="0">
                <a:solidFill>
                  <a:schemeClr val="bg1"/>
                </a:solidFill>
              </a:rPr>
              <a:t>never</a:t>
            </a:r>
            <a:r>
              <a:rPr lang="en-US" altLang="en-US" sz="2800" b="1" dirty="0">
                <a:solidFill>
                  <a:schemeClr val="bg1"/>
                </a:solidFill>
              </a:rPr>
              <a:t> stands </a:t>
            </a:r>
            <a:r>
              <a:rPr lang="en-US" altLang="en-US" sz="4800" b="1" dirty="0">
                <a:solidFill>
                  <a:schemeClr val="bg1"/>
                </a:solidFill>
              </a:rPr>
              <a:t>alone</a:t>
            </a:r>
            <a:r>
              <a:rPr lang="en-US" altLang="en-US" sz="28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22533" name="Picture 5" descr="HNDSHA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38400"/>
            <a:ext cx="3055938" cy="9906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 rot="-605464">
            <a:off x="1371600" y="26670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preposition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 rot="20567173">
            <a:off x="4884738" y="2274888"/>
            <a:ext cx="19732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4400" b="1" dirty="0">
                <a:solidFill>
                  <a:srgbClr val="FF0000"/>
                </a:solidFill>
              </a:rPr>
              <a:t>noun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 rot="532971">
            <a:off x="5454650" y="2776538"/>
            <a:ext cx="140335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FFC000"/>
                </a:solidFill>
              </a:rPr>
              <a:t>pronou</a:t>
            </a:r>
            <a:r>
              <a:rPr lang="en-US" altLang="en-US" sz="2800" b="1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22547" name="AutoShape 19"/>
          <p:cNvSpPr>
            <a:spLocks/>
          </p:cNvSpPr>
          <p:nvPr/>
        </p:nvSpPr>
        <p:spPr bwMode="auto">
          <a:xfrm rot="-135327">
            <a:off x="6324600" y="2441575"/>
            <a:ext cx="10668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193072" y="2274888"/>
            <a:ext cx="12954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FFC000"/>
                </a:solidFill>
              </a:rPr>
              <a:t>object of</a:t>
            </a:r>
          </a:p>
          <a:p>
            <a:r>
              <a:rPr lang="en-US" altLang="en-US" sz="2800" b="1" dirty="0">
                <a:solidFill>
                  <a:srgbClr val="FFC000"/>
                </a:solidFill>
              </a:rPr>
              <a:t>preposition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105400" y="3657600"/>
            <a:ext cx="9144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400" dirty="0">
                <a:solidFill>
                  <a:srgbClr val="FFC000"/>
                </a:solidFill>
              </a:rPr>
              <a:t>preposition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5638800" y="3813175"/>
            <a:ext cx="160338" cy="793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172200" y="3581400"/>
            <a:ext cx="5334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400" dirty="0">
                <a:solidFill>
                  <a:srgbClr val="FFC000"/>
                </a:solidFill>
              </a:rPr>
              <a:t>object</a:t>
            </a:r>
          </a:p>
        </p:txBody>
      </p:sp>
      <p:sp>
        <p:nvSpPr>
          <p:cNvPr id="22553" name="AutoShape 25"/>
          <p:cNvSpPr>
            <a:spLocks noChangeArrowheads="1"/>
          </p:cNvSpPr>
          <p:nvPr/>
        </p:nvSpPr>
        <p:spPr bwMode="auto">
          <a:xfrm>
            <a:off x="6324600" y="3813175"/>
            <a:ext cx="152400" cy="793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rot="21598473">
            <a:off x="3581400" y="5106988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4884738" y="5108575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1722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19624" y="3657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You can press those leaves </a:t>
            </a:r>
            <a:r>
              <a:rPr lang="en-US" altLang="en-US" sz="3200" b="1" u="sng" dirty="0">
                <a:solidFill>
                  <a:schemeClr val="bg1"/>
                </a:solidFill>
              </a:rPr>
              <a:t>under</a:t>
            </a:r>
            <a:r>
              <a:rPr lang="en-US" altLang="en-US" sz="3200" b="1" dirty="0">
                <a:solidFill>
                  <a:schemeClr val="bg1"/>
                </a:solidFill>
              </a:rPr>
              <a:t> </a:t>
            </a:r>
            <a:r>
              <a:rPr lang="en-US" altLang="en-US" sz="3200" b="1" u="sng" dirty="0">
                <a:solidFill>
                  <a:schemeClr val="bg1"/>
                </a:solidFill>
              </a:rPr>
              <a:t>glass</a:t>
            </a:r>
            <a:r>
              <a:rPr lang="en-US" altLang="en-US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2194" y="4572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FFC000"/>
                </a:solidFill>
              </a:rPr>
              <a:t>Her telegram </a:t>
            </a:r>
            <a:r>
              <a:rPr lang="en-US" altLang="en-US" sz="2800" b="1" u="sng" dirty="0">
                <a:solidFill>
                  <a:srgbClr val="FFC000"/>
                </a:solidFill>
              </a:rPr>
              <a:t>to</a:t>
            </a:r>
            <a:r>
              <a:rPr lang="en-US" altLang="en-US" sz="2800" b="1" dirty="0">
                <a:solidFill>
                  <a:srgbClr val="FFC000"/>
                </a:solidFill>
              </a:rPr>
              <a:t> </a:t>
            </a:r>
            <a:r>
              <a:rPr lang="en-US" altLang="en-US" sz="2800" b="1" u="sng" dirty="0">
                <a:solidFill>
                  <a:srgbClr val="FFC000"/>
                </a:solidFill>
              </a:rPr>
              <a:t>S</a:t>
            </a:r>
            <a:r>
              <a:rPr lang="en-US" altLang="en-US" sz="2800" b="1" u="sng" dirty="0" smtClean="0">
                <a:solidFill>
                  <a:srgbClr val="FFC000"/>
                </a:solidFill>
              </a:rPr>
              <a:t>ana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en-US" sz="2800" b="1" dirty="0">
                <a:solidFill>
                  <a:srgbClr val="FFC000"/>
                </a:solidFill>
              </a:rPr>
              <a:t>and</a:t>
            </a:r>
            <a:r>
              <a:rPr lang="en-US" altLang="en-US" sz="2800" b="1" u="sng" dirty="0">
                <a:solidFill>
                  <a:srgbClr val="FFC000"/>
                </a:solidFill>
              </a:rPr>
              <a:t> </a:t>
            </a:r>
            <a:r>
              <a:rPr lang="en-US" altLang="en-US" sz="2800" b="1" u="sng" dirty="0" smtClean="0">
                <a:solidFill>
                  <a:srgbClr val="FFC000"/>
                </a:solidFill>
              </a:rPr>
              <a:t>Ahmad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 </a:t>
            </a:r>
            <a:r>
              <a:rPr lang="en-US" altLang="en-US" sz="2800" b="1" dirty="0">
                <a:solidFill>
                  <a:srgbClr val="FFC000"/>
                </a:solidFill>
              </a:rPr>
              <a:t>brought good news</a:t>
            </a:r>
            <a:r>
              <a:rPr lang="en-US" altLang="en-US" sz="28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2194" y="5240056"/>
            <a:ext cx="8787006" cy="11607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It happened </a:t>
            </a:r>
            <a:r>
              <a:rPr lang="en-US" altLang="en-US" sz="2800" b="1" u="sng" dirty="0">
                <a:solidFill>
                  <a:schemeClr val="tx1"/>
                </a:solidFill>
              </a:rPr>
              <a:t>during</a:t>
            </a:r>
            <a:r>
              <a:rPr lang="en-US" altLang="en-US" sz="2800" b="1" dirty="0">
                <a:solidFill>
                  <a:schemeClr val="tx1"/>
                </a:solidFill>
              </a:rPr>
              <a:t> the last </a:t>
            </a:r>
            <a:r>
              <a:rPr lang="en-US" altLang="en-US" sz="2800" b="1" u="sng" dirty="0">
                <a:solidFill>
                  <a:schemeClr val="tx1"/>
                </a:solidFill>
              </a:rPr>
              <a:t>examination</a:t>
            </a:r>
            <a:r>
              <a:rPr lang="en-US" altLang="en-US" sz="2800" b="1" u="sng" dirty="0">
                <a:solidFill>
                  <a:srgbClr val="7030A0"/>
                </a:solidFill>
              </a:rPr>
              <a:t>.</a:t>
            </a:r>
            <a:endParaRPr lang="en-US" altLang="en-US" sz="2800" b="1" dirty="0">
              <a:solidFill>
                <a:srgbClr val="7030A0"/>
              </a:solidFill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5943600" y="6400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196975" y="158750"/>
            <a:ext cx="7143750" cy="142875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sz="4800" dirty="0">
                <a:solidFill>
                  <a:schemeClr val="accent1"/>
                </a:solidFill>
              </a:rPr>
              <a:t>Some Common Prepositions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62839" y="2027238"/>
            <a:ext cx="2791500" cy="45489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800" dirty="0"/>
          </a:p>
          <a:p>
            <a:r>
              <a:rPr lang="en-US" altLang="en-US" sz="2800" dirty="0"/>
              <a:t>aboard</a:t>
            </a:r>
          </a:p>
          <a:p>
            <a:r>
              <a:rPr lang="en-US" altLang="en-US" sz="2800" dirty="0"/>
              <a:t>about</a:t>
            </a:r>
          </a:p>
          <a:p>
            <a:r>
              <a:rPr lang="en-US" altLang="en-US" sz="2800" dirty="0"/>
              <a:t>above</a:t>
            </a:r>
          </a:p>
          <a:p>
            <a:r>
              <a:rPr lang="en-US" altLang="en-US" sz="2800" dirty="0"/>
              <a:t>across</a:t>
            </a:r>
          </a:p>
          <a:p>
            <a:r>
              <a:rPr lang="en-US" altLang="en-US" sz="2800" dirty="0"/>
              <a:t>after</a:t>
            </a:r>
          </a:p>
          <a:p>
            <a:r>
              <a:rPr lang="en-US" altLang="en-US" sz="2800" dirty="0"/>
              <a:t>against </a:t>
            </a:r>
          </a:p>
          <a:p>
            <a:r>
              <a:rPr lang="en-US" altLang="en-US" sz="2800" dirty="0"/>
              <a:t>along</a:t>
            </a:r>
          </a:p>
          <a:p>
            <a:r>
              <a:rPr lang="en-US" altLang="en-US" sz="2800" dirty="0"/>
              <a:t>among</a:t>
            </a:r>
          </a:p>
          <a:p>
            <a:r>
              <a:rPr lang="en-US" altLang="en-US" sz="2800" dirty="0"/>
              <a:t>around </a:t>
            </a:r>
          </a:p>
          <a:p>
            <a:r>
              <a:rPr lang="en-US" altLang="en-US" sz="2800" dirty="0"/>
              <a:t>at</a:t>
            </a:r>
            <a:endParaRPr lang="en-US" altLang="en-US" sz="2800" dirty="0">
              <a:solidFill>
                <a:schemeClr val="folHlink"/>
              </a:solidFill>
            </a:endParaRPr>
          </a:p>
          <a:p>
            <a:r>
              <a:rPr lang="en-US" altLang="en-US" sz="2800" dirty="0"/>
              <a:t>before</a:t>
            </a:r>
          </a:p>
          <a:p>
            <a:endParaRPr lang="en-US" altLang="en-US" sz="28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01975" y="2001838"/>
            <a:ext cx="1806575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/>
              <a:t>behind</a:t>
            </a:r>
          </a:p>
          <a:p>
            <a:r>
              <a:rPr lang="en-US" altLang="en-US" sz="2800"/>
              <a:t>below</a:t>
            </a:r>
          </a:p>
          <a:p>
            <a:r>
              <a:rPr lang="en-US" altLang="en-US" sz="2800"/>
              <a:t>beneath</a:t>
            </a:r>
          </a:p>
          <a:p>
            <a:r>
              <a:rPr lang="en-US" altLang="en-US" sz="2800"/>
              <a:t>beside</a:t>
            </a:r>
          </a:p>
          <a:p>
            <a:r>
              <a:rPr lang="en-US" altLang="en-US" sz="2800"/>
              <a:t>between</a:t>
            </a:r>
          </a:p>
          <a:p>
            <a:r>
              <a:rPr lang="en-US" altLang="en-US" sz="2800"/>
              <a:t>beyond</a:t>
            </a:r>
          </a:p>
          <a:p>
            <a:r>
              <a:rPr lang="en-US" altLang="en-US" sz="2800"/>
              <a:t>by</a:t>
            </a:r>
          </a:p>
          <a:p>
            <a:r>
              <a:rPr lang="en-US" altLang="en-US" sz="2800"/>
              <a:t>down </a:t>
            </a:r>
          </a:p>
          <a:p>
            <a:r>
              <a:rPr lang="en-US" altLang="en-US" sz="2800"/>
              <a:t>during </a:t>
            </a:r>
          </a:p>
          <a:p>
            <a:r>
              <a:rPr lang="en-US" altLang="en-US" sz="2800"/>
              <a:t>except </a:t>
            </a:r>
          </a:p>
          <a:p>
            <a:r>
              <a:rPr lang="en-US" altLang="en-US" sz="2800"/>
              <a:t>for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213350" y="2001838"/>
            <a:ext cx="1905000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/>
              <a:t>from</a:t>
            </a:r>
          </a:p>
          <a:p>
            <a:r>
              <a:rPr lang="en-US" altLang="en-US" sz="2800"/>
              <a:t>in</a:t>
            </a:r>
          </a:p>
          <a:p>
            <a:r>
              <a:rPr lang="en-US" altLang="en-US" sz="2800"/>
              <a:t>into</a:t>
            </a:r>
          </a:p>
          <a:p>
            <a:r>
              <a:rPr lang="en-US" altLang="en-US" sz="2800"/>
              <a:t>like</a:t>
            </a:r>
          </a:p>
          <a:p>
            <a:r>
              <a:rPr lang="en-US" altLang="en-US" sz="2800"/>
              <a:t>of</a:t>
            </a:r>
          </a:p>
          <a:p>
            <a:r>
              <a:rPr lang="en-US" altLang="en-US" sz="2800"/>
              <a:t>off</a:t>
            </a:r>
          </a:p>
          <a:p>
            <a:r>
              <a:rPr lang="en-US" altLang="en-US" sz="2800"/>
              <a:t>on</a:t>
            </a:r>
          </a:p>
          <a:p>
            <a:r>
              <a:rPr lang="en-US" altLang="en-US" sz="2800"/>
              <a:t>over</a:t>
            </a:r>
          </a:p>
          <a:p>
            <a:r>
              <a:rPr lang="en-US" altLang="en-US" sz="2800"/>
              <a:t>past</a:t>
            </a:r>
          </a:p>
          <a:p>
            <a:r>
              <a:rPr lang="en-US" altLang="en-US" sz="2800"/>
              <a:t>since</a:t>
            </a:r>
          </a:p>
          <a:p>
            <a:r>
              <a:rPr lang="en-US" altLang="en-US" sz="2800"/>
              <a:t>through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351713" y="2001838"/>
            <a:ext cx="1574800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800"/>
          </a:p>
          <a:p>
            <a:r>
              <a:rPr lang="en-US" altLang="en-US" sz="2800"/>
              <a:t>throughout</a:t>
            </a:r>
          </a:p>
          <a:p>
            <a:r>
              <a:rPr lang="en-US" altLang="en-US" sz="2800"/>
              <a:t>to</a:t>
            </a:r>
          </a:p>
          <a:p>
            <a:r>
              <a:rPr lang="en-US" altLang="en-US" sz="2800"/>
              <a:t>toward</a:t>
            </a:r>
          </a:p>
          <a:p>
            <a:r>
              <a:rPr lang="en-US" altLang="en-US" sz="2800"/>
              <a:t>under</a:t>
            </a:r>
          </a:p>
          <a:p>
            <a:r>
              <a:rPr lang="en-US" altLang="en-US" sz="2800"/>
              <a:t>underneath</a:t>
            </a:r>
          </a:p>
          <a:p>
            <a:r>
              <a:rPr lang="en-US" altLang="en-US" sz="2800"/>
              <a:t>until</a:t>
            </a:r>
          </a:p>
          <a:p>
            <a:r>
              <a:rPr lang="en-US" altLang="en-US" sz="2800"/>
              <a:t>up</a:t>
            </a:r>
          </a:p>
          <a:p>
            <a:r>
              <a:rPr lang="en-US" altLang="en-US" sz="2800"/>
              <a:t>upon</a:t>
            </a:r>
          </a:p>
          <a:p>
            <a:r>
              <a:rPr lang="en-US" altLang="en-US" sz="2800"/>
              <a:t>with</a:t>
            </a:r>
          </a:p>
          <a:p>
            <a:r>
              <a:rPr lang="en-US" altLang="en-US" sz="2800"/>
              <a:t>within</a:t>
            </a:r>
          </a:p>
          <a:p>
            <a:r>
              <a:rPr lang="en-US" altLang="en-US" sz="2800"/>
              <a:t>without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33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11250" y="207963"/>
            <a:ext cx="8032750" cy="1306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000" b="1" dirty="0"/>
              <a:t>The conjunction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28600" y="2087563"/>
            <a:ext cx="8685213" cy="598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>
                <a:solidFill>
                  <a:schemeClr val="tx1"/>
                </a:solidFill>
              </a:rPr>
              <a:t>A conjunction is a word that joins words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or groups of words.</a:t>
            </a:r>
            <a:endParaRPr lang="en-US" altLang="en-US" sz="1200" b="1" dirty="0">
              <a:solidFill>
                <a:schemeClr val="tx1"/>
              </a:solidFill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 rot="-2173174">
            <a:off x="2027238" y="3581400"/>
            <a:ext cx="1746250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4800" dirty="0"/>
              <a:t>and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689600" y="2927960"/>
            <a:ext cx="1746250" cy="1101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5400"/>
              <a:t>or</a:t>
            </a:r>
            <a:endParaRPr lang="en-US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28600" y="6003360"/>
            <a:ext cx="6805613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600" dirty="0"/>
              <a:t>but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 rot="-844744">
            <a:off x="-212766" y="4791272"/>
            <a:ext cx="4168172" cy="879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4400" dirty="0"/>
              <a:t>either/or</a:t>
            </a:r>
            <a:endParaRPr lang="en-US" altLang="en-US" sz="3600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 rot="850670">
            <a:off x="5689600" y="4797425"/>
            <a:ext cx="3078163" cy="879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4800" dirty="0"/>
              <a:t>neither/nor</a:t>
            </a:r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673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98550" y="195263"/>
            <a:ext cx="6997700" cy="1489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600" b="1" dirty="0"/>
              <a:t>The </a:t>
            </a:r>
            <a:r>
              <a:rPr lang="en-US" altLang="en-US" sz="6600" b="1" dirty="0" smtClean="0"/>
              <a:t>Interjection</a:t>
            </a:r>
            <a:endParaRPr lang="en-US" alt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01458" y="2122729"/>
            <a:ext cx="7394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 interjection is a word that shows a sudden feeling or sentiment or emotion. For instance;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Alas!</a:t>
            </a:r>
            <a:r>
              <a:rPr lang="en-US" sz="2800" dirty="0">
                <a:solidFill>
                  <a:schemeClr val="bg1"/>
                </a:solidFill>
              </a:rPr>
              <a:t> She is wounded.</a:t>
            </a:r>
          </a:p>
          <a:p>
            <a:r>
              <a:rPr lang="en-US" sz="2800" dirty="0">
                <a:solidFill>
                  <a:srgbClr val="FFC000"/>
                </a:solidFill>
              </a:rPr>
              <a:t>Hurrah! </a:t>
            </a:r>
            <a:r>
              <a:rPr lang="en-US" sz="2800" dirty="0">
                <a:solidFill>
                  <a:schemeClr val="bg1"/>
                </a:solidFill>
              </a:rPr>
              <a:t>We have won the prestigious match.</a:t>
            </a:r>
          </a:p>
          <a:p>
            <a:r>
              <a:rPr lang="en-US" sz="2800" dirty="0">
                <a:solidFill>
                  <a:srgbClr val="FFC000"/>
                </a:solidFill>
              </a:rPr>
              <a:t>Well done! </a:t>
            </a:r>
            <a:r>
              <a:rPr lang="en-US" sz="2800" dirty="0">
                <a:solidFill>
                  <a:schemeClr val="bg1"/>
                </a:solidFill>
              </a:rPr>
              <a:t>I am proud of you.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832"/>
            <a:ext cx="3352800" cy="194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1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3344" y="3275112"/>
            <a:ext cx="623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linkClick r:id="rId2"/>
              </a:rPr>
              <a:t>https://youtu.be/v9fCKTwytJA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832"/>
            <a:ext cx="3352800" cy="194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7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52400" y="-187890"/>
            <a:ext cx="8991600" cy="7045890"/>
          </a:xfrm>
        </p:spPr>
        <p:txBody>
          <a:bodyPr>
            <a:normAutofit/>
          </a:bodyPr>
          <a:lstStyle/>
          <a:p>
            <a:pPr marL="742950" indent="-742950" algn="l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Parts of Speech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3200" b="1" dirty="0" smtClean="0"/>
              <a:t>1.Noun</a:t>
            </a:r>
            <a:br>
              <a:rPr lang="en-US" sz="3200" b="1" dirty="0" smtClean="0"/>
            </a:br>
            <a:r>
              <a:rPr lang="en-US" sz="3200" b="1" dirty="0" smtClean="0"/>
              <a:t>2.Pronoun</a:t>
            </a:r>
            <a:br>
              <a:rPr lang="en-US" sz="3200" b="1" dirty="0" smtClean="0"/>
            </a:br>
            <a:r>
              <a:rPr lang="en-US" sz="3200" b="1" dirty="0" smtClean="0"/>
              <a:t>3.Adjective</a:t>
            </a:r>
            <a:br>
              <a:rPr lang="en-US" sz="3200" b="1" dirty="0" smtClean="0"/>
            </a:br>
            <a:r>
              <a:rPr lang="en-US" sz="3200" b="1" dirty="0" smtClean="0"/>
              <a:t>4.Verb</a:t>
            </a:r>
            <a:br>
              <a:rPr lang="en-US" sz="3200" b="1" dirty="0" smtClean="0"/>
            </a:br>
            <a:r>
              <a:rPr lang="en-US" sz="3200" b="1" dirty="0" smtClean="0"/>
              <a:t>5.Adverb</a:t>
            </a:r>
            <a:br>
              <a:rPr lang="en-US" sz="3200" b="1" dirty="0" smtClean="0"/>
            </a:br>
            <a:r>
              <a:rPr lang="en-US" sz="3200" b="1" dirty="0" smtClean="0"/>
              <a:t>6.Preposition</a:t>
            </a:r>
            <a:br>
              <a:rPr lang="en-US" sz="3200" b="1" dirty="0" smtClean="0"/>
            </a:br>
            <a:r>
              <a:rPr lang="en-US" sz="3200" b="1" dirty="0" smtClean="0"/>
              <a:t>7.Conjunction</a:t>
            </a:r>
            <a:br>
              <a:rPr lang="en-US" sz="3200" b="1" dirty="0" smtClean="0"/>
            </a:br>
            <a:r>
              <a:rPr lang="en-US" sz="3200" b="1" dirty="0" smtClean="0"/>
              <a:t>8.Interjection</a:t>
            </a:r>
            <a:br>
              <a:rPr lang="en-US" sz="3200" b="1" dirty="0" smtClean="0"/>
            </a:b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8926"/>
            <a:ext cx="3352800" cy="135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6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90549" y="131002"/>
            <a:ext cx="5938837" cy="1143000"/>
          </a:xfrm>
          <a:solidFill>
            <a:schemeClr val="bg1"/>
          </a:solidFill>
          <a:ln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r>
              <a:rPr lang="en-US" altLang="en-US" dirty="0">
                <a:solidFill>
                  <a:srgbClr val="000099"/>
                </a:solidFill>
              </a:rPr>
              <a:t>  </a:t>
            </a:r>
            <a:r>
              <a:rPr lang="en-US" altLang="en-US" sz="5400" dirty="0">
                <a:solidFill>
                  <a:srgbClr val="000099"/>
                </a:solidFill>
              </a:rPr>
              <a:t>Word </a:t>
            </a:r>
            <a:r>
              <a:rPr lang="en-US" altLang="en-US" sz="5400" dirty="0" smtClean="0">
                <a:solidFill>
                  <a:srgbClr val="000099"/>
                </a:solidFill>
              </a:rPr>
              <a:t>that names</a:t>
            </a: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2745864"/>
            <a:ext cx="3276600" cy="911736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400" b="1" dirty="0">
                <a:solidFill>
                  <a:srgbClr val="000099"/>
                </a:solidFill>
              </a:rPr>
              <a:t>A  Person</a:t>
            </a:r>
            <a:endParaRPr lang="en-US" altLang="en-US" sz="4400" b="1" dirty="0"/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3446462" y="5900564"/>
            <a:ext cx="2649537" cy="557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</a:pPr>
            <a:r>
              <a:rPr kumimoji="1" lang="en-US" alt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An Idea</a:t>
            </a:r>
            <a:endParaRPr kumimoji="1" lang="en-US" alt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2316162" y="4713288"/>
            <a:ext cx="2713037" cy="557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</a:pPr>
            <a:r>
              <a:rPr kumimoji="1" lang="en-US" alt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A Thing</a:t>
            </a:r>
            <a:endParaRPr kumimoji="1" lang="en-US" alt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1524000" y="3603625"/>
            <a:ext cx="2743200" cy="557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</a:pPr>
            <a:r>
              <a:rPr kumimoji="1" lang="en-US" alt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A  Place</a:t>
            </a:r>
            <a:endParaRPr kumimoji="1" lang="en-US" alt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6197" name="WordArt 53"/>
          <p:cNvSpPr>
            <a:spLocks noChangeArrowheads="1" noChangeShapeType="1" noTextEdit="1"/>
          </p:cNvSpPr>
          <p:nvPr/>
        </p:nvSpPr>
        <p:spPr bwMode="auto">
          <a:xfrm>
            <a:off x="304800" y="395288"/>
            <a:ext cx="2749550" cy="20431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sz="60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Noun 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373666"/>
            <a:ext cx="3352800" cy="148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5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8578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Kinds of Noun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sz="3600" b="1" u="sng" dirty="0" smtClean="0">
                <a:solidFill>
                  <a:srgbClr val="FFC000"/>
                </a:solidFill>
              </a:rPr>
              <a:t>Common Noun</a:t>
            </a:r>
            <a:r>
              <a:rPr lang="en-GB" sz="3600" dirty="0" smtClean="0">
                <a:solidFill>
                  <a:srgbClr val="FFC000"/>
                </a:solidFill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</a:rPr>
              <a:t>is </a:t>
            </a:r>
            <a:r>
              <a:rPr lang="en-US" sz="3600" b="1" dirty="0">
                <a:solidFill>
                  <a:schemeClr val="bg1"/>
                </a:solidFill>
              </a:rPr>
              <a:t>a name given in common to every person or thing of the </a:t>
            </a:r>
            <a:r>
              <a:rPr lang="en-US" sz="3600" b="1" dirty="0" smtClean="0">
                <a:solidFill>
                  <a:schemeClr val="bg1"/>
                </a:solidFill>
              </a:rPr>
              <a:t>same </a:t>
            </a:r>
            <a:r>
              <a:rPr lang="en-US" sz="3600" b="1" dirty="0">
                <a:solidFill>
                  <a:schemeClr val="bg1"/>
                </a:solidFill>
              </a:rPr>
              <a:t>class or kind. 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3600" b="1" u="sng" dirty="0" smtClean="0">
                <a:solidFill>
                  <a:srgbClr val="FFC000"/>
                </a:solidFill>
              </a:rPr>
              <a:t>Proper Noun: </a:t>
            </a:r>
            <a:r>
              <a:rPr lang="en-US" sz="3600" b="1" dirty="0">
                <a:solidFill>
                  <a:schemeClr val="bg1"/>
                </a:solidFill>
              </a:rPr>
              <a:t>A Proper Noun is the name of some particular person or </a:t>
            </a:r>
            <a:r>
              <a:rPr lang="en-US" sz="3600" b="1" dirty="0" smtClean="0">
                <a:solidFill>
                  <a:schemeClr val="bg1"/>
                </a:solidFill>
              </a:rPr>
              <a:t>place.</a:t>
            </a:r>
          </a:p>
          <a:p>
            <a:pPr algn="just"/>
            <a:r>
              <a:rPr lang="en-US" sz="3600" b="1" u="sng" dirty="0" smtClean="0">
                <a:solidFill>
                  <a:schemeClr val="bg1"/>
                </a:solidFill>
              </a:rPr>
              <a:t>Akbar </a:t>
            </a:r>
            <a:r>
              <a:rPr lang="en-US" sz="3600" b="1" u="sng" dirty="0">
                <a:solidFill>
                  <a:schemeClr val="bg1"/>
                </a:solidFill>
              </a:rPr>
              <a:t>was a wise </a:t>
            </a:r>
            <a:r>
              <a:rPr lang="en-US" sz="3600" b="1" u="sng" dirty="0" smtClean="0">
                <a:solidFill>
                  <a:schemeClr val="bg1"/>
                </a:solidFill>
              </a:rPr>
              <a:t>king</a:t>
            </a:r>
          </a:p>
          <a:p>
            <a:pPr algn="just"/>
            <a:r>
              <a:rPr lang="en-US" sz="3600" b="1" u="sng" dirty="0" smtClean="0">
                <a:solidFill>
                  <a:srgbClr val="C00000"/>
                </a:solidFill>
              </a:rPr>
              <a:t>Lahore</a:t>
            </a:r>
            <a:r>
              <a:rPr lang="en-US" sz="3600" b="1" u="sng" dirty="0" smtClean="0">
                <a:solidFill>
                  <a:schemeClr val="bg1"/>
                </a:solidFill>
              </a:rPr>
              <a:t> is a big </a:t>
            </a:r>
            <a:r>
              <a:rPr lang="en-US" sz="3600" b="1" u="sng" dirty="0" smtClean="0">
                <a:solidFill>
                  <a:srgbClr val="FFC000"/>
                </a:solidFill>
              </a:rPr>
              <a:t>city.</a:t>
            </a:r>
          </a:p>
          <a:p>
            <a:pPr marL="25400" indent="0" algn="just">
              <a:buNone/>
            </a:pPr>
            <a:r>
              <a:rPr lang="en-US" sz="3600" b="1" u="sng" dirty="0" smtClean="0">
                <a:solidFill>
                  <a:schemeClr val="bg1"/>
                </a:solidFill>
              </a:rPr>
              <a:t> </a:t>
            </a:r>
            <a:endParaRPr lang="en-GB" sz="3600" b="1" u="sng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3041"/>
            <a:ext cx="3352800" cy="178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73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Kinds of Noun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9452"/>
            <a:ext cx="8229600" cy="5918548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Collective Noun: </a:t>
            </a:r>
            <a:r>
              <a:rPr lang="en-US" sz="2800" b="1" dirty="0">
                <a:solidFill>
                  <a:schemeClr val="bg1"/>
                </a:solidFill>
              </a:rPr>
              <a:t>A Collective Noun is the name of a number (or collection) of persons or things taken together and spoken of as one </a:t>
            </a:r>
            <a:r>
              <a:rPr lang="en-US" sz="2800" b="1" dirty="0" smtClean="0">
                <a:solidFill>
                  <a:schemeClr val="bg1"/>
                </a:solidFill>
              </a:rPr>
              <a:t>whole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bg1"/>
                </a:solidFill>
              </a:rPr>
              <a:t>Crowd, mob, team</a:t>
            </a:r>
            <a:r>
              <a:rPr lang="en-US" sz="2800" b="1" dirty="0" smtClean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army, fleet, jury, family, </a:t>
            </a:r>
            <a:r>
              <a:rPr lang="en-US" sz="2800" b="1" dirty="0" smtClean="0">
                <a:solidFill>
                  <a:schemeClr val="bg1"/>
                </a:solidFill>
              </a:rPr>
              <a:t>nation, parliament</a:t>
            </a:r>
            <a:r>
              <a:rPr lang="en-US" sz="2800" b="1" dirty="0">
                <a:solidFill>
                  <a:schemeClr val="bg1"/>
                </a:solidFill>
              </a:rPr>
              <a:t>, committee.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rgbClr val="FFC000"/>
                </a:solidFill>
              </a:rPr>
              <a:t>Abstract Noun: </a:t>
            </a:r>
            <a:r>
              <a:rPr lang="en-US" sz="2800" b="1" dirty="0">
                <a:solidFill>
                  <a:schemeClr val="bg1"/>
                </a:solidFill>
              </a:rPr>
              <a:t>Noun is usually the name of a quality, action, or state considered apart from the object to which it </a:t>
            </a:r>
            <a:r>
              <a:rPr lang="en-US" sz="2800" b="1" dirty="0" smtClean="0">
                <a:solidFill>
                  <a:schemeClr val="bg1"/>
                </a:solidFill>
              </a:rPr>
              <a:t>belongs.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6296"/>
            <a:ext cx="3352800" cy="142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8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868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Kinds of Noun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793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u="sng" dirty="0">
                <a:solidFill>
                  <a:srgbClr val="FFC000"/>
                </a:solidFill>
              </a:rPr>
              <a:t>Quality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Goodness</a:t>
            </a:r>
            <a:r>
              <a:rPr lang="en-US" sz="2800" b="1" dirty="0">
                <a:solidFill>
                  <a:schemeClr val="bg1"/>
                </a:solidFill>
              </a:rPr>
              <a:t>, kindness, whiteness, darkness, hardness, brightness, honesty, wisdom, bravery. </a:t>
            </a:r>
          </a:p>
          <a:p>
            <a:pPr marL="0" indent="0" algn="just">
              <a:buNone/>
            </a:pPr>
            <a:r>
              <a:rPr lang="en-US" sz="2800" b="1" u="sng" dirty="0">
                <a:solidFill>
                  <a:srgbClr val="FFC000"/>
                </a:solidFill>
              </a:rPr>
              <a:t>Action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Love, </a:t>
            </a:r>
            <a:r>
              <a:rPr lang="en-US" sz="2800" b="1" dirty="0">
                <a:solidFill>
                  <a:schemeClr val="bg1"/>
                </a:solidFill>
              </a:rPr>
              <a:t>theft, movement, judgment, hatred. </a:t>
            </a:r>
          </a:p>
          <a:p>
            <a:pPr marL="0" indent="0" algn="just">
              <a:buNone/>
            </a:pPr>
            <a:r>
              <a:rPr lang="en-US" sz="2800" b="1" u="sng" dirty="0">
                <a:solidFill>
                  <a:srgbClr val="FFC000"/>
                </a:solidFill>
              </a:rPr>
              <a:t>State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Childhood</a:t>
            </a:r>
            <a:r>
              <a:rPr lang="en-US" sz="2800" b="1" dirty="0">
                <a:solidFill>
                  <a:schemeClr val="bg1"/>
                </a:solidFill>
              </a:rPr>
              <a:t>, boyhood, youth, slavery, sleep, sickness, death, </a:t>
            </a:r>
            <a:r>
              <a:rPr lang="en-US" sz="2800" b="1" dirty="0" smtClean="0">
                <a:solidFill>
                  <a:schemeClr val="bg1"/>
                </a:solidFill>
              </a:rPr>
              <a:t>poverty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Abstract </a:t>
            </a:r>
            <a:r>
              <a:rPr lang="en-US" sz="2800" b="1" dirty="0">
                <a:solidFill>
                  <a:schemeClr val="bg1"/>
                </a:solidFill>
              </a:rPr>
              <a:t>Nouns have no plural. They are uncountable. Hope, charity, love, kindness. </a:t>
            </a:r>
            <a:endParaRPr lang="en-GB" sz="2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827"/>
            <a:ext cx="3352800" cy="16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Point out the Nouns in </a:t>
            </a:r>
            <a:r>
              <a:rPr lang="en-US" sz="3200" b="1" dirty="0" smtClean="0">
                <a:solidFill>
                  <a:schemeClr val="bg1"/>
                </a:solidFill>
              </a:rPr>
              <a:t>the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following </a:t>
            </a:r>
            <a:r>
              <a:rPr lang="en-US" sz="3200" b="1" dirty="0" smtClean="0">
                <a:solidFill>
                  <a:schemeClr val="bg1"/>
                </a:solidFill>
              </a:rPr>
              <a:t>sentences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134"/>
            <a:ext cx="8229600" cy="3314700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b="1" dirty="0">
                <a:solidFill>
                  <a:schemeClr val="bg1"/>
                </a:solidFill>
              </a:rPr>
              <a:t>1. The crowd was very </a:t>
            </a:r>
            <a:r>
              <a:rPr lang="en-US" b="1" dirty="0" smtClean="0">
                <a:solidFill>
                  <a:schemeClr val="bg1"/>
                </a:solidFill>
              </a:rPr>
              <a:t>big.</a:t>
            </a:r>
          </a:p>
          <a:p>
            <a:pPr marL="25400" indent="0">
              <a:buNone/>
            </a:pPr>
            <a:r>
              <a:rPr lang="en-US" b="1" dirty="0">
                <a:solidFill>
                  <a:schemeClr val="bg1"/>
                </a:solidFill>
              </a:rPr>
              <a:t>2. Always speak the truth.</a:t>
            </a:r>
          </a:p>
          <a:p>
            <a:pPr marL="2540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. We all love </a:t>
            </a:r>
            <a:r>
              <a:rPr lang="en-US" b="1" dirty="0" smtClean="0">
                <a:solidFill>
                  <a:schemeClr val="bg1"/>
                </a:solidFill>
              </a:rPr>
              <a:t>honesty.</a:t>
            </a:r>
          </a:p>
          <a:p>
            <a:pPr marL="25400" indent="0">
              <a:buNone/>
            </a:pPr>
            <a:r>
              <a:rPr lang="en-US" b="1" dirty="0">
                <a:solidFill>
                  <a:schemeClr val="bg1"/>
                </a:solidFill>
              </a:rPr>
              <a:t>4. Our class consists of twenty </a:t>
            </a:r>
            <a:r>
              <a:rPr lang="en-US" b="1" dirty="0" smtClean="0">
                <a:solidFill>
                  <a:schemeClr val="bg1"/>
                </a:solidFill>
              </a:rPr>
              <a:t>students.</a:t>
            </a:r>
            <a:endParaRPr lang="en-US" b="1" dirty="0">
              <a:solidFill>
                <a:schemeClr val="bg1"/>
              </a:solidFill>
            </a:endParaRPr>
          </a:p>
          <a:p>
            <a:pPr marL="2540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5</a:t>
            </a:r>
            <a:r>
              <a:rPr lang="en-US" b="1" dirty="0">
                <a:solidFill>
                  <a:schemeClr val="bg1"/>
                </a:solidFill>
              </a:rPr>
              <a:t>. The elephant has great </a:t>
            </a:r>
            <a:r>
              <a:rPr lang="en-US" b="1" dirty="0" smtClean="0">
                <a:solidFill>
                  <a:schemeClr val="bg1"/>
                </a:solidFill>
              </a:rPr>
              <a:t>strength.</a:t>
            </a:r>
          </a:p>
          <a:p>
            <a:pPr marL="25400" indent="0">
              <a:buNone/>
            </a:pPr>
            <a:r>
              <a:rPr lang="en-US" b="1" dirty="0">
                <a:solidFill>
                  <a:schemeClr val="bg1"/>
                </a:solidFill>
              </a:rPr>
              <a:t>6. Solomon was famous for his wisdom.</a:t>
            </a:r>
          </a:p>
          <a:p>
            <a:pPr marL="2540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7</a:t>
            </a:r>
            <a:r>
              <a:rPr lang="en-US" b="1" dirty="0">
                <a:solidFill>
                  <a:schemeClr val="bg1"/>
                </a:solidFill>
              </a:rPr>
              <a:t>. Cleanliness is next to </a:t>
            </a:r>
            <a:r>
              <a:rPr lang="en-US" b="1" dirty="0" smtClean="0">
                <a:solidFill>
                  <a:schemeClr val="bg1"/>
                </a:solidFill>
              </a:rPr>
              <a:t>goodliness.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4290"/>
            <a:ext cx="3352800" cy="118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8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1658</Words>
  <Application>Microsoft Office PowerPoint</Application>
  <PresentationFormat>On-screen Show (4:3)</PresentationFormat>
  <Paragraphs>365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1_Default Design</vt:lpstr>
      <vt:lpstr>Default Design</vt:lpstr>
      <vt:lpstr>Clip</vt:lpstr>
      <vt:lpstr>PowerPoint Presentation</vt:lpstr>
      <vt:lpstr>Alphabet</vt:lpstr>
      <vt:lpstr>Word</vt:lpstr>
      <vt:lpstr>Parts of Speech 1.Noun 2.Pronoun 3.Adjective 4.Verb 5.Adverb 6.Preposition 7.Conjunction 8.Interjection </vt:lpstr>
      <vt:lpstr>  Word that names</vt:lpstr>
      <vt:lpstr>Kinds of Noun</vt:lpstr>
      <vt:lpstr>Kinds of Noun</vt:lpstr>
      <vt:lpstr>Kinds of Noun</vt:lpstr>
      <vt:lpstr>Point out the Nouns in the  following sentences</vt:lpstr>
      <vt:lpstr>PowerPoint Presentation</vt:lpstr>
      <vt:lpstr>Answers</vt:lpstr>
      <vt:lpstr>Answers</vt:lpstr>
      <vt:lpstr>PowerPoint Presentation</vt:lpstr>
      <vt:lpstr>Kinds of pronoun</vt:lpstr>
      <vt:lpstr>PowerPoint Presentation</vt:lpstr>
      <vt:lpstr>Indefinite Pronoun</vt:lpstr>
      <vt:lpstr>Kinds of pronoun</vt:lpstr>
      <vt:lpstr>Use the correct form of the  Interrogative Pronoun in the  following</vt:lpstr>
      <vt:lpstr>Use the correct form of the  Interrogative Pronoun in the following</vt:lpstr>
      <vt:lpstr>Kinds of pronoun</vt:lpstr>
      <vt:lpstr>Relative and  interrogative Pronoun</vt:lpstr>
      <vt:lpstr>Kinds of pronoun</vt:lpstr>
      <vt:lpstr>Kinds of pronoun</vt:lpstr>
      <vt:lpstr>Identify reflexive and emphatic </vt:lpstr>
      <vt:lpstr>Identify reflexive and emphatic </vt:lpstr>
      <vt:lpstr>PowerPoint Presentation</vt:lpstr>
      <vt:lpstr>Verb</vt:lpstr>
      <vt:lpstr>Kinds of Verbs</vt:lpstr>
      <vt:lpstr>Kinds of Verbs</vt:lpstr>
      <vt:lpstr>Kinds of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Farzana khan</dc:creator>
  <cp:lastModifiedBy>Farzana Khan</cp:lastModifiedBy>
  <cp:revision>46</cp:revision>
  <dcterms:modified xsi:type="dcterms:W3CDTF">2021-11-11T04:59:24Z</dcterms:modified>
</cp:coreProperties>
</file>