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45"/>
  </p:notesMasterIdLst>
  <p:sldIdLst>
    <p:sldId id="256" r:id="rId3"/>
    <p:sldId id="442" r:id="rId4"/>
    <p:sldId id="443" r:id="rId5"/>
    <p:sldId id="444" r:id="rId6"/>
    <p:sldId id="445" r:id="rId7"/>
    <p:sldId id="446" r:id="rId8"/>
    <p:sldId id="480"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467" r:id="rId30"/>
    <p:sldId id="468" r:id="rId31"/>
    <p:sldId id="470" r:id="rId32"/>
    <p:sldId id="471" r:id="rId33"/>
    <p:sldId id="484" r:id="rId34"/>
    <p:sldId id="472" r:id="rId35"/>
    <p:sldId id="473" r:id="rId36"/>
    <p:sldId id="483" r:id="rId37"/>
    <p:sldId id="474" r:id="rId38"/>
    <p:sldId id="475" r:id="rId39"/>
    <p:sldId id="476" r:id="rId40"/>
    <p:sldId id="477" r:id="rId41"/>
    <p:sldId id="478" r:id="rId42"/>
    <p:sldId id="481" r:id="rId43"/>
    <p:sldId id="482"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691" autoAdjust="0"/>
    <p:restoredTop sz="94660"/>
  </p:normalViewPr>
  <p:slideViewPr>
    <p:cSldViewPr snapToGrid="0">
      <p:cViewPr>
        <p:scale>
          <a:sx n="76" d="100"/>
          <a:sy n="76" d="100"/>
        </p:scale>
        <p:origin x="-1842"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469881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E53346-C4DB-4705-98A4-D1C56B3BC7A7}" type="slidenum">
              <a:rPr lang="en-US"/>
              <a:pPr>
                <a:defRPr/>
              </a:pPr>
              <a:t>7</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E53346-C4DB-4705-98A4-D1C56B3BC7A7}" type="slidenum">
              <a:rPr lang="en-US"/>
              <a:pPr>
                <a:defRPr/>
              </a:pPr>
              <a:t>8</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F321C84-C823-444C-95A6-AF944731A622}" type="slidenum">
              <a:rPr lang="en-GB" smtClean="0">
                <a:cs typeface="Arial" charset="0"/>
              </a:rPr>
              <a:pPr/>
              <a:t>18</a:t>
            </a:fld>
            <a:endParaRPr lang="en-GB" smtClean="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GB" dirty="0" smtClean="0"/>
              <a:t>It might be worthwhile to remind students that </a:t>
            </a:r>
            <a:r>
              <a:rPr lang="en-GB" i="1" dirty="0" smtClean="0"/>
              <a:t>its </a:t>
            </a:r>
            <a:r>
              <a:rPr lang="en-GB" dirty="0" smtClean="0"/>
              <a:t>is a determiner which shows possession and should not have an apostrophe in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6D67ACA5-2268-4BA4-AB5C-1DB161DBEE6B}" type="slidenum">
              <a:rPr lang="en-GB" smtClean="0">
                <a:cs typeface="Arial" charset="0"/>
              </a:rPr>
              <a:pPr/>
              <a:t>22</a:t>
            </a:fld>
            <a:endParaRPr lang="en-GB" smtClean="0">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GB" smtClean="0"/>
              <a:t>It may be worth mentioning to the students that names which end with an ‘s’ are written in the apostrophe ‘s’ style if the possessive form is pronounced with an extra ‘s’, e.g.</a:t>
            </a:r>
          </a:p>
          <a:p>
            <a:pPr eaLnBrk="1" hangingPunct="1"/>
            <a:r>
              <a:rPr lang="en-GB" smtClean="0"/>
              <a:t>The Jones’s front garden is wonderful.</a:t>
            </a:r>
          </a:p>
          <a:p>
            <a:pPr eaLnBrk="1" hangingPunct="1"/>
            <a:r>
              <a:rPr lang="en-GB" smtClean="0"/>
              <a:t>However, if a name ending in ‘s’ is not pronounced with an extra ‘s’ in the possessive form, it will not be written with it, e.g.</a:t>
            </a:r>
          </a:p>
          <a:p>
            <a:pPr eaLnBrk="1" hangingPunct="1"/>
            <a:r>
              <a:rPr lang="en-GB" smtClean="0"/>
              <a:t>Socrates’ philosophy.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38B8D0-924C-45BA-86E9-EE7466885C72}" type="slidenum">
              <a:rPr lang="en-US" smtClean="0"/>
              <a:pPr>
                <a:defRPr/>
              </a:pPr>
              <a:t>34</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38B8D0-924C-45BA-86E9-EE7466885C72}" type="slidenum">
              <a:rPr lang="en-US" smtClean="0"/>
              <a:pPr>
                <a:defRPr/>
              </a:pPr>
              <a:t>35</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93625CE-B618-446C-9A21-0C5888F593BC}" type="slidenum">
              <a:rPr lang="en-US" smtClean="0"/>
              <a:pPr>
                <a:defRPr/>
              </a:pPr>
              <a:t>37</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5ED974D-2E58-40BD-A1FF-9914A3EBEB41}" type="slidenum">
              <a:rPr lang="en-GB" smtClean="0"/>
              <a:pPr>
                <a:defRPr/>
              </a:pPr>
              <a:t>40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lt1"/>
              </a:buClr>
              <a:buSzPts val="3200"/>
              <a:buFont typeface="Arial"/>
              <a:buNone/>
              <a:defRPr/>
            </a:lvl1pPr>
            <a:lvl2pPr lvl="1" algn="ctr" rtl="0">
              <a:spcBef>
                <a:spcPts val="560"/>
              </a:spcBef>
              <a:spcAft>
                <a:spcPts val="0"/>
              </a:spcAft>
              <a:buClr>
                <a:schemeClr val="lt1"/>
              </a:buClr>
              <a:buSzPts val="2800"/>
              <a:buFont typeface="Arial"/>
              <a:buNone/>
              <a:defRPr/>
            </a:lvl2pPr>
            <a:lvl3pPr lvl="2" algn="ctr" rtl="0">
              <a:spcBef>
                <a:spcPts val="480"/>
              </a:spcBef>
              <a:spcAft>
                <a:spcPts val="0"/>
              </a:spcAft>
              <a:buClr>
                <a:schemeClr val="lt1"/>
              </a:buClr>
              <a:buSzPts val="2400"/>
              <a:buFont typeface="Arial"/>
              <a:buNone/>
              <a:defRPr/>
            </a:lvl3pPr>
            <a:lvl4pPr lvl="3" algn="ctr" rtl="0">
              <a:spcBef>
                <a:spcPts val="400"/>
              </a:spcBef>
              <a:spcAft>
                <a:spcPts val="0"/>
              </a:spcAft>
              <a:buClr>
                <a:schemeClr val="lt1"/>
              </a:buClr>
              <a:buSzPts val="2000"/>
              <a:buFont typeface="Arial"/>
              <a:buNone/>
              <a:defRPr/>
            </a:lvl4pPr>
            <a:lvl5pPr lvl="4" algn="ctr" rtl="0">
              <a:spcBef>
                <a:spcPts val="400"/>
              </a:spcBef>
              <a:spcAft>
                <a:spcPts val="0"/>
              </a:spcAft>
              <a:buClr>
                <a:schemeClr val="lt1"/>
              </a:buClr>
              <a:buSzPts val="2000"/>
              <a:buFont typeface="Arial"/>
              <a:buNone/>
              <a:defRPr/>
            </a:lvl5pPr>
            <a:lvl6pPr lvl="5" algn="ctr" rtl="0">
              <a:spcBef>
                <a:spcPts val="400"/>
              </a:spcBef>
              <a:spcAft>
                <a:spcPts val="0"/>
              </a:spcAft>
              <a:buClr>
                <a:schemeClr val="lt1"/>
              </a:buClr>
              <a:buSzPts val="2000"/>
              <a:buFont typeface="Arial"/>
              <a:buNone/>
              <a:defRPr/>
            </a:lvl6pPr>
            <a:lvl7pPr lvl="6" algn="ctr" rtl="0">
              <a:spcBef>
                <a:spcPts val="400"/>
              </a:spcBef>
              <a:spcAft>
                <a:spcPts val="0"/>
              </a:spcAft>
              <a:buClr>
                <a:schemeClr val="lt1"/>
              </a:buClr>
              <a:buSzPts val="2000"/>
              <a:buFont typeface="Arial"/>
              <a:buNone/>
              <a:defRPr/>
            </a:lvl7pPr>
            <a:lvl8pPr lvl="7" algn="ctr" rtl="0">
              <a:spcBef>
                <a:spcPts val="400"/>
              </a:spcBef>
              <a:spcAft>
                <a:spcPts val="0"/>
              </a:spcAft>
              <a:buClr>
                <a:schemeClr val="lt1"/>
              </a:buClr>
              <a:buSzPts val="2000"/>
              <a:buFont typeface="Arial"/>
              <a:buNone/>
              <a:defRPr/>
            </a:lvl8pPr>
            <a:lvl9pPr lvl="8" algn="ctr" rtl="0">
              <a:spcBef>
                <a:spcPts val="400"/>
              </a:spcBef>
              <a:spcAft>
                <a:spcPts val="0"/>
              </a:spcAft>
              <a:buClr>
                <a:schemeClr val="lt1"/>
              </a:buClr>
              <a:buSzPts val="2000"/>
              <a:buFont typeface="Arial"/>
              <a:buNone/>
              <a:defRPr/>
            </a:lvl9pPr>
          </a:lstStyle>
          <a:p>
            <a:endParaRPr/>
          </a:p>
        </p:txBody>
      </p:sp>
      <p:sp>
        <p:nvSpPr>
          <p:cNvPr id="17" name="Google Shape;17;p2"/>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2" name="Google Shape;72;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lt1"/>
              </a:buClr>
              <a:buSzPts val="2400"/>
              <a:buFont typeface="Arial"/>
              <a:buNone/>
              <a:defRPr sz="2400" b="1"/>
            </a:lvl1pPr>
            <a:lvl2pPr marL="914400" lvl="1" indent="-228600" algn="l" rtl="0">
              <a:spcBef>
                <a:spcPts val="400"/>
              </a:spcBef>
              <a:spcAft>
                <a:spcPts val="0"/>
              </a:spcAft>
              <a:buClr>
                <a:schemeClr val="lt1"/>
              </a:buClr>
              <a:buSzPts val="2000"/>
              <a:buFont typeface="Arial"/>
              <a:buNone/>
              <a:defRPr sz="2000" b="1"/>
            </a:lvl2pPr>
            <a:lvl3pPr marL="1371600" lvl="2" indent="-228600" algn="l" rtl="0">
              <a:spcBef>
                <a:spcPts val="360"/>
              </a:spcBef>
              <a:spcAft>
                <a:spcPts val="0"/>
              </a:spcAft>
              <a:buClr>
                <a:schemeClr val="lt1"/>
              </a:buClr>
              <a:buSzPts val="1800"/>
              <a:buFont typeface="Arial"/>
              <a:buNone/>
              <a:defRPr sz="1800" b="1"/>
            </a:lvl3pPr>
            <a:lvl4pPr marL="1828800" lvl="3" indent="-228600" algn="l" rtl="0">
              <a:spcBef>
                <a:spcPts val="320"/>
              </a:spcBef>
              <a:spcAft>
                <a:spcPts val="0"/>
              </a:spcAft>
              <a:buClr>
                <a:schemeClr val="lt1"/>
              </a:buClr>
              <a:buSzPts val="1600"/>
              <a:buFont typeface="Arial"/>
              <a:buNone/>
              <a:defRPr sz="1600" b="1"/>
            </a:lvl4pPr>
            <a:lvl5pPr marL="2286000" lvl="4" indent="-228600" algn="l" rtl="0">
              <a:spcBef>
                <a:spcPts val="320"/>
              </a:spcBef>
              <a:spcAft>
                <a:spcPts val="0"/>
              </a:spcAft>
              <a:buClr>
                <a:schemeClr val="lt1"/>
              </a:buClr>
              <a:buSzPts val="1600"/>
              <a:buFont typeface="Arial"/>
              <a:buNone/>
              <a:defRPr sz="1600" b="1"/>
            </a:lvl5pPr>
            <a:lvl6pPr marL="2743200" lvl="5" indent="-228600" algn="l" rtl="0">
              <a:spcBef>
                <a:spcPts val="320"/>
              </a:spcBef>
              <a:spcAft>
                <a:spcPts val="0"/>
              </a:spcAft>
              <a:buClr>
                <a:schemeClr val="lt1"/>
              </a:buClr>
              <a:buSzPts val="1600"/>
              <a:buFont typeface="Arial"/>
              <a:buNone/>
              <a:defRPr sz="1600" b="1"/>
            </a:lvl6pPr>
            <a:lvl7pPr marL="3200400" lvl="6" indent="-228600" algn="l" rtl="0">
              <a:spcBef>
                <a:spcPts val="320"/>
              </a:spcBef>
              <a:spcAft>
                <a:spcPts val="0"/>
              </a:spcAft>
              <a:buClr>
                <a:schemeClr val="lt1"/>
              </a:buClr>
              <a:buSzPts val="1600"/>
              <a:buFont typeface="Arial"/>
              <a:buNone/>
              <a:defRPr sz="1600" b="1"/>
            </a:lvl7pPr>
            <a:lvl8pPr marL="3657600" lvl="7" indent="-228600" algn="l" rtl="0">
              <a:spcBef>
                <a:spcPts val="320"/>
              </a:spcBef>
              <a:spcAft>
                <a:spcPts val="0"/>
              </a:spcAft>
              <a:buClr>
                <a:schemeClr val="lt1"/>
              </a:buClr>
              <a:buSzPts val="1600"/>
              <a:buFont typeface="Arial"/>
              <a:buNone/>
              <a:defRPr sz="1600" b="1"/>
            </a:lvl8pPr>
            <a:lvl9pPr marL="4114800" lvl="8" indent="-228600" algn="l" rtl="0">
              <a:spcBef>
                <a:spcPts val="320"/>
              </a:spcBef>
              <a:spcAft>
                <a:spcPts val="0"/>
              </a:spcAft>
              <a:buClr>
                <a:schemeClr val="lt1"/>
              </a:buClr>
              <a:buSzPts val="1600"/>
              <a:buFont typeface="Arial"/>
              <a:buNone/>
              <a:defRPr sz="1600" b="1"/>
            </a:lvl9pPr>
          </a:lstStyle>
          <a:p>
            <a:endParaRPr/>
          </a:p>
        </p:txBody>
      </p:sp>
      <p:sp>
        <p:nvSpPr>
          <p:cNvPr id="78" name="Google Shape;78;p12"/>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lt1"/>
              </a:buClr>
              <a:buSzPts val="2400"/>
              <a:buFont typeface="Arial"/>
              <a:buChar char="•"/>
              <a:defRPr sz="2400"/>
            </a:lvl1pPr>
            <a:lvl2pPr marL="914400" lvl="1" indent="-355600" algn="l" rtl="0">
              <a:spcBef>
                <a:spcPts val="400"/>
              </a:spcBef>
              <a:spcAft>
                <a:spcPts val="0"/>
              </a:spcAft>
              <a:buClr>
                <a:schemeClr val="lt1"/>
              </a:buClr>
              <a:buSzPts val="2000"/>
              <a:buFont typeface="Arial"/>
              <a:buChar char="–"/>
              <a:defRPr sz="2000"/>
            </a:lvl2pPr>
            <a:lvl3pPr marL="1371600" lvl="2" indent="-342900" algn="l" rtl="0">
              <a:spcBef>
                <a:spcPts val="360"/>
              </a:spcBef>
              <a:spcAft>
                <a:spcPts val="0"/>
              </a:spcAft>
              <a:buClr>
                <a:schemeClr val="lt1"/>
              </a:buClr>
              <a:buSzPts val="1800"/>
              <a:buFont typeface="Arial"/>
              <a:buChar char="•"/>
              <a:defRPr sz="1800"/>
            </a:lvl3pPr>
            <a:lvl4pPr marL="1828800" lvl="3" indent="-330200" algn="l" rtl="0">
              <a:spcBef>
                <a:spcPts val="320"/>
              </a:spcBef>
              <a:spcAft>
                <a:spcPts val="0"/>
              </a:spcAft>
              <a:buClr>
                <a:schemeClr val="lt1"/>
              </a:buClr>
              <a:buSzPts val="1600"/>
              <a:buFont typeface="Arial"/>
              <a:buChar char="–"/>
              <a:defRPr sz="1600"/>
            </a:lvl4pPr>
            <a:lvl5pPr marL="2286000" lvl="4" indent="-330200" algn="l" rtl="0">
              <a:spcBef>
                <a:spcPts val="320"/>
              </a:spcBef>
              <a:spcAft>
                <a:spcPts val="0"/>
              </a:spcAft>
              <a:buClr>
                <a:schemeClr val="lt1"/>
              </a:buClr>
              <a:buSzPts val="1600"/>
              <a:buFont typeface="Arial"/>
              <a:buChar char="»"/>
              <a:defRPr sz="1600"/>
            </a:lvl5pPr>
            <a:lvl6pPr marL="2743200" lvl="5" indent="-330200" algn="l" rtl="0">
              <a:spcBef>
                <a:spcPts val="320"/>
              </a:spcBef>
              <a:spcAft>
                <a:spcPts val="0"/>
              </a:spcAft>
              <a:buClr>
                <a:schemeClr val="lt1"/>
              </a:buClr>
              <a:buSzPts val="1600"/>
              <a:buFont typeface="Arial"/>
              <a:buChar char="»"/>
              <a:defRPr sz="1600"/>
            </a:lvl6pPr>
            <a:lvl7pPr marL="3200400" lvl="6" indent="-330200" algn="l" rtl="0">
              <a:spcBef>
                <a:spcPts val="320"/>
              </a:spcBef>
              <a:spcAft>
                <a:spcPts val="0"/>
              </a:spcAft>
              <a:buClr>
                <a:schemeClr val="lt1"/>
              </a:buClr>
              <a:buSzPts val="1600"/>
              <a:buFont typeface="Arial"/>
              <a:buChar char="»"/>
              <a:defRPr sz="1600"/>
            </a:lvl7pPr>
            <a:lvl8pPr marL="3657600" lvl="7" indent="-330200" algn="l" rtl="0">
              <a:spcBef>
                <a:spcPts val="320"/>
              </a:spcBef>
              <a:spcAft>
                <a:spcPts val="0"/>
              </a:spcAft>
              <a:buClr>
                <a:schemeClr val="lt1"/>
              </a:buClr>
              <a:buSzPts val="1600"/>
              <a:buFont typeface="Arial"/>
              <a:buChar char="»"/>
              <a:defRPr sz="1600"/>
            </a:lvl8pPr>
            <a:lvl9pPr marL="4114800" lvl="8" indent="-330200" algn="l" rtl="0">
              <a:spcBef>
                <a:spcPts val="320"/>
              </a:spcBef>
              <a:spcAft>
                <a:spcPts val="0"/>
              </a:spcAft>
              <a:buClr>
                <a:schemeClr val="lt1"/>
              </a:buClr>
              <a:buSzPts val="1600"/>
              <a:buFont typeface="Arial"/>
              <a:buChar char="»"/>
              <a:defRPr sz="1600"/>
            </a:lvl9pPr>
          </a:lstStyle>
          <a:p>
            <a:endParaRPr/>
          </a:p>
        </p:txBody>
      </p:sp>
      <p:sp>
        <p:nvSpPr>
          <p:cNvPr id="79" name="Google Shape;79;p12"/>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lt1"/>
              </a:buClr>
              <a:buSzPts val="2400"/>
              <a:buFont typeface="Arial"/>
              <a:buNone/>
              <a:defRPr sz="2400" b="1"/>
            </a:lvl1pPr>
            <a:lvl2pPr marL="914400" lvl="1" indent="-228600" algn="l" rtl="0">
              <a:spcBef>
                <a:spcPts val="400"/>
              </a:spcBef>
              <a:spcAft>
                <a:spcPts val="0"/>
              </a:spcAft>
              <a:buClr>
                <a:schemeClr val="lt1"/>
              </a:buClr>
              <a:buSzPts val="2000"/>
              <a:buFont typeface="Arial"/>
              <a:buNone/>
              <a:defRPr sz="2000" b="1"/>
            </a:lvl2pPr>
            <a:lvl3pPr marL="1371600" lvl="2" indent="-228600" algn="l" rtl="0">
              <a:spcBef>
                <a:spcPts val="360"/>
              </a:spcBef>
              <a:spcAft>
                <a:spcPts val="0"/>
              </a:spcAft>
              <a:buClr>
                <a:schemeClr val="lt1"/>
              </a:buClr>
              <a:buSzPts val="1800"/>
              <a:buFont typeface="Arial"/>
              <a:buNone/>
              <a:defRPr sz="1800" b="1"/>
            </a:lvl3pPr>
            <a:lvl4pPr marL="1828800" lvl="3" indent="-228600" algn="l" rtl="0">
              <a:spcBef>
                <a:spcPts val="320"/>
              </a:spcBef>
              <a:spcAft>
                <a:spcPts val="0"/>
              </a:spcAft>
              <a:buClr>
                <a:schemeClr val="lt1"/>
              </a:buClr>
              <a:buSzPts val="1600"/>
              <a:buFont typeface="Arial"/>
              <a:buNone/>
              <a:defRPr sz="1600" b="1"/>
            </a:lvl4pPr>
            <a:lvl5pPr marL="2286000" lvl="4" indent="-228600" algn="l" rtl="0">
              <a:spcBef>
                <a:spcPts val="320"/>
              </a:spcBef>
              <a:spcAft>
                <a:spcPts val="0"/>
              </a:spcAft>
              <a:buClr>
                <a:schemeClr val="lt1"/>
              </a:buClr>
              <a:buSzPts val="1600"/>
              <a:buFont typeface="Arial"/>
              <a:buNone/>
              <a:defRPr sz="1600" b="1"/>
            </a:lvl5pPr>
            <a:lvl6pPr marL="2743200" lvl="5" indent="-228600" algn="l" rtl="0">
              <a:spcBef>
                <a:spcPts val="320"/>
              </a:spcBef>
              <a:spcAft>
                <a:spcPts val="0"/>
              </a:spcAft>
              <a:buClr>
                <a:schemeClr val="lt1"/>
              </a:buClr>
              <a:buSzPts val="1600"/>
              <a:buFont typeface="Arial"/>
              <a:buNone/>
              <a:defRPr sz="1600" b="1"/>
            </a:lvl6pPr>
            <a:lvl7pPr marL="3200400" lvl="6" indent="-228600" algn="l" rtl="0">
              <a:spcBef>
                <a:spcPts val="320"/>
              </a:spcBef>
              <a:spcAft>
                <a:spcPts val="0"/>
              </a:spcAft>
              <a:buClr>
                <a:schemeClr val="lt1"/>
              </a:buClr>
              <a:buSzPts val="1600"/>
              <a:buFont typeface="Arial"/>
              <a:buNone/>
              <a:defRPr sz="1600" b="1"/>
            </a:lvl7pPr>
            <a:lvl8pPr marL="3657600" lvl="7" indent="-228600" algn="l" rtl="0">
              <a:spcBef>
                <a:spcPts val="320"/>
              </a:spcBef>
              <a:spcAft>
                <a:spcPts val="0"/>
              </a:spcAft>
              <a:buClr>
                <a:schemeClr val="lt1"/>
              </a:buClr>
              <a:buSzPts val="1600"/>
              <a:buFont typeface="Arial"/>
              <a:buNone/>
              <a:defRPr sz="1600" b="1"/>
            </a:lvl8pPr>
            <a:lvl9pPr marL="4114800" lvl="8" indent="-228600" algn="l" rtl="0">
              <a:spcBef>
                <a:spcPts val="320"/>
              </a:spcBef>
              <a:spcAft>
                <a:spcPts val="0"/>
              </a:spcAft>
              <a:buClr>
                <a:schemeClr val="lt1"/>
              </a:buClr>
              <a:buSzPts val="1600"/>
              <a:buFont typeface="Arial"/>
              <a:buNone/>
              <a:defRPr sz="1600" b="1"/>
            </a:lvl9pPr>
          </a:lstStyle>
          <a:p>
            <a:endParaRPr/>
          </a:p>
        </p:txBody>
      </p:sp>
      <p:sp>
        <p:nvSpPr>
          <p:cNvPr id="80" name="Google Shape;80;p12"/>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lt1"/>
              </a:buClr>
              <a:buSzPts val="2400"/>
              <a:buFont typeface="Arial"/>
              <a:buChar char="•"/>
              <a:defRPr sz="2400"/>
            </a:lvl1pPr>
            <a:lvl2pPr marL="914400" lvl="1" indent="-355600" algn="l" rtl="0">
              <a:spcBef>
                <a:spcPts val="400"/>
              </a:spcBef>
              <a:spcAft>
                <a:spcPts val="0"/>
              </a:spcAft>
              <a:buClr>
                <a:schemeClr val="lt1"/>
              </a:buClr>
              <a:buSzPts val="2000"/>
              <a:buFont typeface="Arial"/>
              <a:buChar char="–"/>
              <a:defRPr sz="2000"/>
            </a:lvl2pPr>
            <a:lvl3pPr marL="1371600" lvl="2" indent="-342900" algn="l" rtl="0">
              <a:spcBef>
                <a:spcPts val="360"/>
              </a:spcBef>
              <a:spcAft>
                <a:spcPts val="0"/>
              </a:spcAft>
              <a:buClr>
                <a:schemeClr val="lt1"/>
              </a:buClr>
              <a:buSzPts val="1800"/>
              <a:buFont typeface="Arial"/>
              <a:buChar char="•"/>
              <a:defRPr sz="1800"/>
            </a:lvl3pPr>
            <a:lvl4pPr marL="1828800" lvl="3" indent="-330200" algn="l" rtl="0">
              <a:spcBef>
                <a:spcPts val="320"/>
              </a:spcBef>
              <a:spcAft>
                <a:spcPts val="0"/>
              </a:spcAft>
              <a:buClr>
                <a:schemeClr val="lt1"/>
              </a:buClr>
              <a:buSzPts val="1600"/>
              <a:buFont typeface="Arial"/>
              <a:buChar char="–"/>
              <a:defRPr sz="1600"/>
            </a:lvl4pPr>
            <a:lvl5pPr marL="2286000" lvl="4" indent="-330200" algn="l" rtl="0">
              <a:spcBef>
                <a:spcPts val="320"/>
              </a:spcBef>
              <a:spcAft>
                <a:spcPts val="0"/>
              </a:spcAft>
              <a:buClr>
                <a:schemeClr val="lt1"/>
              </a:buClr>
              <a:buSzPts val="1600"/>
              <a:buFont typeface="Arial"/>
              <a:buChar char="»"/>
              <a:defRPr sz="1600"/>
            </a:lvl5pPr>
            <a:lvl6pPr marL="2743200" lvl="5" indent="-330200" algn="l" rtl="0">
              <a:spcBef>
                <a:spcPts val="320"/>
              </a:spcBef>
              <a:spcAft>
                <a:spcPts val="0"/>
              </a:spcAft>
              <a:buClr>
                <a:schemeClr val="lt1"/>
              </a:buClr>
              <a:buSzPts val="1600"/>
              <a:buFont typeface="Arial"/>
              <a:buChar char="»"/>
              <a:defRPr sz="1600"/>
            </a:lvl6pPr>
            <a:lvl7pPr marL="3200400" lvl="6" indent="-330200" algn="l" rtl="0">
              <a:spcBef>
                <a:spcPts val="320"/>
              </a:spcBef>
              <a:spcAft>
                <a:spcPts val="0"/>
              </a:spcAft>
              <a:buClr>
                <a:schemeClr val="lt1"/>
              </a:buClr>
              <a:buSzPts val="1600"/>
              <a:buFont typeface="Arial"/>
              <a:buChar char="»"/>
              <a:defRPr sz="1600"/>
            </a:lvl7pPr>
            <a:lvl8pPr marL="3657600" lvl="7" indent="-330200" algn="l" rtl="0">
              <a:spcBef>
                <a:spcPts val="320"/>
              </a:spcBef>
              <a:spcAft>
                <a:spcPts val="0"/>
              </a:spcAft>
              <a:buClr>
                <a:schemeClr val="lt1"/>
              </a:buClr>
              <a:buSzPts val="1600"/>
              <a:buFont typeface="Arial"/>
              <a:buChar char="»"/>
              <a:defRPr sz="1600"/>
            </a:lvl8pPr>
            <a:lvl9pPr marL="4114800" lvl="8" indent="-330200" algn="l" rtl="0">
              <a:spcBef>
                <a:spcPts val="320"/>
              </a:spcBef>
              <a:spcAft>
                <a:spcPts val="0"/>
              </a:spcAft>
              <a:buClr>
                <a:schemeClr val="lt1"/>
              </a:buClr>
              <a:buSzPts val="1600"/>
              <a:buFont typeface="Arial"/>
              <a:buChar char="»"/>
              <a:defRPr sz="1600"/>
            </a:lvl9pPr>
          </a:lstStyle>
          <a:p>
            <a:endParaRPr/>
          </a:p>
        </p:txBody>
      </p:sp>
      <p:sp>
        <p:nvSpPr>
          <p:cNvPr id="81" name="Google Shape;81;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lt1"/>
              </a:buClr>
              <a:buSzPts val="2800"/>
              <a:buFont typeface="Arial"/>
              <a:buChar char="•"/>
              <a:defRPr sz="2800"/>
            </a:lvl1pPr>
            <a:lvl2pPr marL="914400" lvl="1" indent="-381000" algn="l" rtl="0">
              <a:spcBef>
                <a:spcPts val="480"/>
              </a:spcBef>
              <a:spcAft>
                <a:spcPts val="0"/>
              </a:spcAft>
              <a:buClr>
                <a:schemeClr val="lt1"/>
              </a:buClr>
              <a:buSzPts val="2400"/>
              <a:buFont typeface="Arial"/>
              <a:buChar char="–"/>
              <a:defRPr sz="2400"/>
            </a:lvl2pPr>
            <a:lvl3pPr marL="1371600" lvl="2" indent="-355600" algn="l" rtl="0">
              <a:spcBef>
                <a:spcPts val="400"/>
              </a:spcBef>
              <a:spcAft>
                <a:spcPts val="0"/>
              </a:spcAft>
              <a:buClr>
                <a:schemeClr val="lt1"/>
              </a:buClr>
              <a:buSzPts val="2000"/>
              <a:buFont typeface="Arial"/>
              <a:buChar char="•"/>
              <a:defRPr sz="2000"/>
            </a:lvl3pPr>
            <a:lvl4pPr marL="1828800" lvl="3" indent="-342900" algn="l" rtl="0">
              <a:spcBef>
                <a:spcPts val="360"/>
              </a:spcBef>
              <a:spcAft>
                <a:spcPts val="0"/>
              </a:spcAft>
              <a:buClr>
                <a:schemeClr val="lt1"/>
              </a:buClr>
              <a:buSzPts val="1800"/>
              <a:buFont typeface="Arial"/>
              <a:buChar char="–"/>
              <a:defRPr sz="1800"/>
            </a:lvl4pPr>
            <a:lvl5pPr marL="2286000" lvl="4" indent="-342900" algn="l" rtl="0">
              <a:spcBef>
                <a:spcPts val="360"/>
              </a:spcBef>
              <a:spcAft>
                <a:spcPts val="0"/>
              </a:spcAft>
              <a:buClr>
                <a:schemeClr val="lt1"/>
              </a:buClr>
              <a:buSzPts val="1800"/>
              <a:buFont typeface="Arial"/>
              <a:buChar char="»"/>
              <a:defRPr sz="1800"/>
            </a:lvl5pPr>
            <a:lvl6pPr marL="2743200" lvl="5" indent="-342900" algn="l" rtl="0">
              <a:spcBef>
                <a:spcPts val="360"/>
              </a:spcBef>
              <a:spcAft>
                <a:spcPts val="0"/>
              </a:spcAft>
              <a:buClr>
                <a:schemeClr val="lt1"/>
              </a:buClr>
              <a:buSzPts val="1800"/>
              <a:buFont typeface="Arial"/>
              <a:buChar char="»"/>
              <a:defRPr sz="1800"/>
            </a:lvl6pPr>
            <a:lvl7pPr marL="3200400" lvl="6" indent="-342900" algn="l" rtl="0">
              <a:spcBef>
                <a:spcPts val="360"/>
              </a:spcBef>
              <a:spcAft>
                <a:spcPts val="0"/>
              </a:spcAft>
              <a:buClr>
                <a:schemeClr val="lt1"/>
              </a:buClr>
              <a:buSzPts val="1800"/>
              <a:buFont typeface="Arial"/>
              <a:buChar char="»"/>
              <a:defRPr sz="1800"/>
            </a:lvl7pPr>
            <a:lvl8pPr marL="3657600" lvl="7" indent="-342900" algn="l" rtl="0">
              <a:spcBef>
                <a:spcPts val="360"/>
              </a:spcBef>
              <a:spcAft>
                <a:spcPts val="0"/>
              </a:spcAft>
              <a:buClr>
                <a:schemeClr val="lt1"/>
              </a:buClr>
              <a:buSzPts val="1800"/>
              <a:buFont typeface="Arial"/>
              <a:buChar char="»"/>
              <a:defRPr sz="1800"/>
            </a:lvl8pPr>
            <a:lvl9pPr marL="4114800" lvl="8" indent="-342900" algn="l" rtl="0">
              <a:spcBef>
                <a:spcPts val="360"/>
              </a:spcBef>
              <a:spcAft>
                <a:spcPts val="0"/>
              </a:spcAft>
              <a:buClr>
                <a:schemeClr val="lt1"/>
              </a:buClr>
              <a:buSzPts val="1800"/>
              <a:buFont typeface="Arial"/>
              <a:buChar char="»"/>
              <a:defRPr sz="1800"/>
            </a:lvl9pPr>
          </a:lstStyle>
          <a:p>
            <a:endParaRPr/>
          </a:p>
        </p:txBody>
      </p:sp>
      <p:sp>
        <p:nvSpPr>
          <p:cNvPr id="87" name="Google Shape;87;p13"/>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lt1"/>
              </a:buClr>
              <a:buSzPts val="2800"/>
              <a:buFont typeface="Arial"/>
              <a:buChar char="•"/>
              <a:defRPr sz="2800"/>
            </a:lvl1pPr>
            <a:lvl2pPr marL="914400" lvl="1" indent="-381000" algn="l" rtl="0">
              <a:spcBef>
                <a:spcPts val="480"/>
              </a:spcBef>
              <a:spcAft>
                <a:spcPts val="0"/>
              </a:spcAft>
              <a:buClr>
                <a:schemeClr val="lt1"/>
              </a:buClr>
              <a:buSzPts val="2400"/>
              <a:buFont typeface="Arial"/>
              <a:buChar char="–"/>
              <a:defRPr sz="2400"/>
            </a:lvl2pPr>
            <a:lvl3pPr marL="1371600" lvl="2" indent="-355600" algn="l" rtl="0">
              <a:spcBef>
                <a:spcPts val="400"/>
              </a:spcBef>
              <a:spcAft>
                <a:spcPts val="0"/>
              </a:spcAft>
              <a:buClr>
                <a:schemeClr val="lt1"/>
              </a:buClr>
              <a:buSzPts val="2000"/>
              <a:buFont typeface="Arial"/>
              <a:buChar char="•"/>
              <a:defRPr sz="2000"/>
            </a:lvl3pPr>
            <a:lvl4pPr marL="1828800" lvl="3" indent="-342900" algn="l" rtl="0">
              <a:spcBef>
                <a:spcPts val="360"/>
              </a:spcBef>
              <a:spcAft>
                <a:spcPts val="0"/>
              </a:spcAft>
              <a:buClr>
                <a:schemeClr val="lt1"/>
              </a:buClr>
              <a:buSzPts val="1800"/>
              <a:buFont typeface="Arial"/>
              <a:buChar char="–"/>
              <a:defRPr sz="1800"/>
            </a:lvl4pPr>
            <a:lvl5pPr marL="2286000" lvl="4" indent="-342900" algn="l" rtl="0">
              <a:spcBef>
                <a:spcPts val="360"/>
              </a:spcBef>
              <a:spcAft>
                <a:spcPts val="0"/>
              </a:spcAft>
              <a:buClr>
                <a:schemeClr val="lt1"/>
              </a:buClr>
              <a:buSzPts val="1800"/>
              <a:buFont typeface="Arial"/>
              <a:buChar char="»"/>
              <a:defRPr sz="1800"/>
            </a:lvl5pPr>
            <a:lvl6pPr marL="2743200" lvl="5" indent="-342900" algn="l" rtl="0">
              <a:spcBef>
                <a:spcPts val="360"/>
              </a:spcBef>
              <a:spcAft>
                <a:spcPts val="0"/>
              </a:spcAft>
              <a:buClr>
                <a:schemeClr val="lt1"/>
              </a:buClr>
              <a:buSzPts val="1800"/>
              <a:buFont typeface="Arial"/>
              <a:buChar char="»"/>
              <a:defRPr sz="1800"/>
            </a:lvl6pPr>
            <a:lvl7pPr marL="3200400" lvl="6" indent="-342900" algn="l" rtl="0">
              <a:spcBef>
                <a:spcPts val="360"/>
              </a:spcBef>
              <a:spcAft>
                <a:spcPts val="0"/>
              </a:spcAft>
              <a:buClr>
                <a:schemeClr val="lt1"/>
              </a:buClr>
              <a:buSzPts val="1800"/>
              <a:buFont typeface="Arial"/>
              <a:buChar char="»"/>
              <a:defRPr sz="1800"/>
            </a:lvl7pPr>
            <a:lvl8pPr marL="3657600" lvl="7" indent="-342900" algn="l" rtl="0">
              <a:spcBef>
                <a:spcPts val="360"/>
              </a:spcBef>
              <a:spcAft>
                <a:spcPts val="0"/>
              </a:spcAft>
              <a:buClr>
                <a:schemeClr val="lt1"/>
              </a:buClr>
              <a:buSzPts val="1800"/>
              <a:buFont typeface="Arial"/>
              <a:buChar char="»"/>
              <a:defRPr sz="1800"/>
            </a:lvl8pPr>
            <a:lvl9pPr marL="4114800" lvl="8" indent="-342900" algn="l" rtl="0">
              <a:spcBef>
                <a:spcPts val="360"/>
              </a:spcBef>
              <a:spcAft>
                <a:spcPts val="0"/>
              </a:spcAft>
              <a:buClr>
                <a:schemeClr val="lt1"/>
              </a:buClr>
              <a:buSzPts val="1800"/>
              <a:buFont typeface="Arial"/>
              <a:buChar char="»"/>
              <a:defRPr sz="1800"/>
            </a:lvl9pPr>
          </a:lstStyle>
          <a:p>
            <a:endParaRPr/>
          </a:p>
        </p:txBody>
      </p:sp>
      <p:sp>
        <p:nvSpPr>
          <p:cNvPr id="88" name="Google Shape;88;p1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lt1"/>
              </a:buClr>
              <a:buSzPts val="2000"/>
              <a:buFont typeface="Arial"/>
              <a:buNone/>
              <a:defRPr sz="2000"/>
            </a:lvl1pPr>
            <a:lvl2pPr marL="914400" lvl="1" indent="-228600" algn="l" rtl="0">
              <a:spcBef>
                <a:spcPts val="360"/>
              </a:spcBef>
              <a:spcAft>
                <a:spcPts val="0"/>
              </a:spcAft>
              <a:buClr>
                <a:schemeClr val="lt1"/>
              </a:buClr>
              <a:buSzPts val="1800"/>
              <a:buFont typeface="Arial"/>
              <a:buNone/>
              <a:defRPr sz="1800"/>
            </a:lvl2pPr>
            <a:lvl3pPr marL="1371600" lvl="2" indent="-228600" algn="l" rtl="0">
              <a:spcBef>
                <a:spcPts val="320"/>
              </a:spcBef>
              <a:spcAft>
                <a:spcPts val="0"/>
              </a:spcAft>
              <a:buClr>
                <a:schemeClr val="lt1"/>
              </a:buClr>
              <a:buSzPts val="1600"/>
              <a:buFont typeface="Arial"/>
              <a:buNone/>
              <a:defRPr sz="1600"/>
            </a:lvl3pPr>
            <a:lvl4pPr marL="1828800" lvl="3" indent="-228600" algn="l" rtl="0">
              <a:spcBef>
                <a:spcPts val="280"/>
              </a:spcBef>
              <a:spcAft>
                <a:spcPts val="0"/>
              </a:spcAft>
              <a:buClr>
                <a:schemeClr val="lt1"/>
              </a:buClr>
              <a:buSzPts val="1400"/>
              <a:buFont typeface="Arial"/>
              <a:buNone/>
              <a:defRPr sz="1400"/>
            </a:lvl4pPr>
            <a:lvl5pPr marL="2286000" lvl="4" indent="-228600" algn="l" rtl="0">
              <a:spcBef>
                <a:spcPts val="280"/>
              </a:spcBef>
              <a:spcAft>
                <a:spcPts val="0"/>
              </a:spcAft>
              <a:buClr>
                <a:schemeClr val="lt1"/>
              </a:buClr>
              <a:buSzPts val="1400"/>
              <a:buFont typeface="Arial"/>
              <a:buNone/>
              <a:defRPr sz="1400"/>
            </a:lvl5pPr>
            <a:lvl6pPr marL="2743200" lvl="5" indent="-228600" algn="l" rtl="0">
              <a:spcBef>
                <a:spcPts val="280"/>
              </a:spcBef>
              <a:spcAft>
                <a:spcPts val="0"/>
              </a:spcAft>
              <a:buClr>
                <a:schemeClr val="lt1"/>
              </a:buClr>
              <a:buSzPts val="1400"/>
              <a:buFont typeface="Arial"/>
              <a:buNone/>
              <a:defRPr sz="1400"/>
            </a:lvl6pPr>
            <a:lvl7pPr marL="3200400" lvl="6" indent="-228600" algn="l" rtl="0">
              <a:spcBef>
                <a:spcPts val="280"/>
              </a:spcBef>
              <a:spcAft>
                <a:spcPts val="0"/>
              </a:spcAft>
              <a:buClr>
                <a:schemeClr val="lt1"/>
              </a:buClr>
              <a:buSzPts val="1400"/>
              <a:buFont typeface="Arial"/>
              <a:buNone/>
              <a:defRPr sz="1400"/>
            </a:lvl7pPr>
            <a:lvl8pPr marL="3657600" lvl="7" indent="-228600" algn="l" rtl="0">
              <a:spcBef>
                <a:spcPts val="280"/>
              </a:spcBef>
              <a:spcAft>
                <a:spcPts val="0"/>
              </a:spcAft>
              <a:buClr>
                <a:schemeClr val="lt1"/>
              </a:buClr>
              <a:buSzPts val="1400"/>
              <a:buFont typeface="Arial"/>
              <a:buNone/>
              <a:defRPr sz="1400"/>
            </a:lvl8pPr>
            <a:lvl9pPr marL="4114800" lvl="8" indent="-228600" algn="l" rtl="0">
              <a:spcBef>
                <a:spcPts val="280"/>
              </a:spcBef>
              <a:spcAft>
                <a:spcPts val="0"/>
              </a:spcAft>
              <a:buClr>
                <a:schemeClr val="lt1"/>
              </a:buClr>
              <a:buSzPts val="1400"/>
              <a:buFont typeface="Arial"/>
              <a:buNone/>
              <a:defRPr sz="1400"/>
            </a:lvl9pPr>
          </a:lstStyle>
          <a:p>
            <a:endParaRPr/>
          </a:p>
        </p:txBody>
      </p:sp>
      <p:sp>
        <p:nvSpPr>
          <p:cNvPr id="94" name="Google Shape;94;p1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5" name="Google Shape;95;p1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6" name="Google Shape;96;p14"/>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41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1F497D"/>
                </a:solidFill>
              </a:rPr>
              <a:pPr/>
              <a:t>12/6/2021</a:t>
            </a:fld>
            <a:endParaRPr lang="en-US">
              <a:solidFill>
                <a:srgbClr val="1F497D"/>
              </a:solidFill>
            </a:endParaRPr>
          </a:p>
        </p:txBody>
      </p:sp>
      <p:sp>
        <p:nvSpPr>
          <p:cNvPr id="3" name="Footer Placeholder 2"/>
          <p:cNvSpPr>
            <a:spLocks noGrp="1"/>
          </p:cNvSpPr>
          <p:nvPr>
            <p:ph type="ftr" sz="quarter" idx="11"/>
          </p:nvPr>
        </p:nvSpPr>
        <p:spPr/>
        <p:txBody>
          <a:bodyPr/>
          <a:lstStyle/>
          <a:p>
            <a:endParaRPr lang="en-US">
              <a:solidFill>
                <a:srgbClr val="1F497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3641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602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12/6/2021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2709894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lt1"/>
              </a:buClr>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Clr>
                <a:schemeClr val="lt1"/>
              </a:buClr>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Clr>
                <a:schemeClr val="lt1"/>
              </a:buClr>
              <a:buSzPts val="180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43" name="Google Shape;43;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8" name="Google Shape;48;p7"/>
          <p:cNvSpPr txBox="1">
            <a:spLocks noGrp="1"/>
          </p:cNvSpPr>
          <p:nvPr>
            <p:ph type="body" idx="1"/>
          </p:nvPr>
        </p:nvSpPr>
        <p:spPr>
          <a:xfrm rot="5400000">
            <a:off x="2914650" y="-666750"/>
            <a:ext cx="33147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lt1"/>
              </a:buClr>
              <a:buSzPts val="1800"/>
              <a:buChar char="•"/>
              <a:defRPr/>
            </a:lvl1pPr>
            <a:lvl2pPr marL="914400" lvl="1" indent="-342900" algn="l" rtl="0">
              <a:spcBef>
                <a:spcPts val="360"/>
              </a:spcBef>
              <a:spcAft>
                <a:spcPts val="0"/>
              </a:spcAft>
              <a:buClr>
                <a:schemeClr val="lt1"/>
              </a:buClr>
              <a:buSzPts val="1800"/>
              <a:buChar char="–"/>
              <a:defRPr/>
            </a:lvl2pPr>
            <a:lvl3pPr marL="1371600" lvl="2" indent="-342900" algn="l" rtl="0">
              <a:spcBef>
                <a:spcPts val="360"/>
              </a:spcBef>
              <a:spcAft>
                <a:spcPts val="0"/>
              </a:spcAft>
              <a:buClr>
                <a:schemeClr val="lt1"/>
              </a:buClr>
              <a:buSzPts val="1800"/>
              <a:buChar char="•"/>
              <a:defRPr/>
            </a:lvl3pPr>
            <a:lvl4pPr marL="1828800" lvl="3" indent="-342900" algn="l" rtl="0">
              <a:spcBef>
                <a:spcPts val="360"/>
              </a:spcBef>
              <a:spcAft>
                <a:spcPts val="0"/>
              </a:spcAft>
              <a:buClr>
                <a:schemeClr val="lt1"/>
              </a:buClr>
              <a:buSzPts val="1800"/>
              <a:buChar char="–"/>
              <a:defRPr/>
            </a:lvl4pPr>
            <a:lvl5pPr marL="2286000" lvl="4" indent="-342900" algn="l" rtl="0">
              <a:spcBef>
                <a:spcPts val="360"/>
              </a:spcBef>
              <a:spcAft>
                <a:spcPts val="0"/>
              </a:spcAft>
              <a:buClr>
                <a:schemeClr val="lt1"/>
              </a:buClr>
              <a:buSzPts val="1800"/>
              <a:buChar char="»"/>
              <a:defRPr/>
            </a:lvl5pPr>
            <a:lvl6pPr marL="2743200" lvl="5" indent="-342900" algn="l" rtl="0">
              <a:spcBef>
                <a:spcPts val="360"/>
              </a:spcBef>
              <a:spcAft>
                <a:spcPts val="0"/>
              </a:spcAft>
              <a:buClr>
                <a:schemeClr val="lt1"/>
              </a:buClr>
              <a:buSzPts val="1800"/>
              <a:buChar char="»"/>
              <a:defRPr/>
            </a:lvl6pPr>
            <a:lvl7pPr marL="3200400" lvl="6" indent="-342900" algn="l" rtl="0">
              <a:spcBef>
                <a:spcPts val="360"/>
              </a:spcBef>
              <a:spcAft>
                <a:spcPts val="0"/>
              </a:spcAft>
              <a:buClr>
                <a:schemeClr val="lt1"/>
              </a:buClr>
              <a:buSzPts val="1800"/>
              <a:buChar char="»"/>
              <a:defRPr/>
            </a:lvl7pPr>
            <a:lvl8pPr marL="3657600" lvl="7" indent="-342900" algn="l" rtl="0">
              <a:spcBef>
                <a:spcPts val="360"/>
              </a:spcBef>
              <a:spcAft>
                <a:spcPts val="0"/>
              </a:spcAft>
              <a:buClr>
                <a:schemeClr val="lt1"/>
              </a:buClr>
              <a:buSzPts val="1800"/>
              <a:buChar char="»"/>
              <a:defRPr/>
            </a:lvl8pPr>
            <a:lvl9pPr marL="4114800" lvl="8" indent="-342900" algn="l" rtl="0">
              <a:spcBef>
                <a:spcPts val="360"/>
              </a:spcBef>
              <a:spcAft>
                <a:spcPts val="0"/>
              </a:spcAft>
              <a:buClr>
                <a:schemeClr val="lt1"/>
              </a:buClr>
              <a:buSzPts val="1800"/>
              <a:buChar char="»"/>
              <a:defRPr/>
            </a:lvl9pPr>
          </a:lstStyle>
          <a:p>
            <a:endParaRPr/>
          </a:p>
        </p:txBody>
      </p:sp>
      <p:sp>
        <p:nvSpPr>
          <p:cNvPr id="49" name="Google Shape;49;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spcBef>
                <a:spcPts val="48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R="0" lvl="6"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R="0" lvl="7"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R="0" lvl="8"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
        <p:nvSpPr>
          <p:cNvPr id="55" name="Google Shape;55;p8"/>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lt1"/>
              </a:buClr>
              <a:buSzPts val="1400"/>
              <a:buFont typeface="Arial"/>
              <a:buNone/>
              <a:defRPr sz="1400"/>
            </a:lvl1pPr>
            <a:lvl2pPr marL="914400" lvl="1" indent="-228600" algn="l" rtl="0">
              <a:spcBef>
                <a:spcPts val="240"/>
              </a:spcBef>
              <a:spcAft>
                <a:spcPts val="0"/>
              </a:spcAft>
              <a:buClr>
                <a:schemeClr val="lt1"/>
              </a:buClr>
              <a:buSzPts val="1200"/>
              <a:buFont typeface="Arial"/>
              <a:buNone/>
              <a:defRPr sz="1200"/>
            </a:lvl2pPr>
            <a:lvl3pPr marL="1371600" lvl="2" indent="-228600" algn="l" rtl="0">
              <a:spcBef>
                <a:spcPts val="200"/>
              </a:spcBef>
              <a:spcAft>
                <a:spcPts val="0"/>
              </a:spcAft>
              <a:buClr>
                <a:schemeClr val="lt1"/>
              </a:buClr>
              <a:buSzPts val="1000"/>
              <a:buFont typeface="Arial"/>
              <a:buNone/>
              <a:defRPr sz="1000"/>
            </a:lvl3pPr>
            <a:lvl4pPr marL="1828800" lvl="3" indent="-228600" algn="l" rtl="0">
              <a:spcBef>
                <a:spcPts val="180"/>
              </a:spcBef>
              <a:spcAft>
                <a:spcPts val="0"/>
              </a:spcAft>
              <a:buClr>
                <a:schemeClr val="lt1"/>
              </a:buClr>
              <a:buSzPts val="900"/>
              <a:buFont typeface="Arial"/>
              <a:buNone/>
              <a:defRPr sz="900"/>
            </a:lvl4pPr>
            <a:lvl5pPr marL="2286000" lvl="4" indent="-228600" algn="l" rtl="0">
              <a:spcBef>
                <a:spcPts val="180"/>
              </a:spcBef>
              <a:spcAft>
                <a:spcPts val="0"/>
              </a:spcAft>
              <a:buClr>
                <a:schemeClr val="lt1"/>
              </a:buClr>
              <a:buSzPts val="900"/>
              <a:buFont typeface="Arial"/>
              <a:buNone/>
              <a:defRPr sz="900"/>
            </a:lvl5pPr>
            <a:lvl6pPr marL="2743200" lvl="5" indent="-228600" algn="l" rtl="0">
              <a:spcBef>
                <a:spcPts val="180"/>
              </a:spcBef>
              <a:spcAft>
                <a:spcPts val="0"/>
              </a:spcAft>
              <a:buClr>
                <a:schemeClr val="lt1"/>
              </a:buClr>
              <a:buSzPts val="900"/>
              <a:buFont typeface="Arial"/>
              <a:buNone/>
              <a:defRPr sz="900"/>
            </a:lvl6pPr>
            <a:lvl7pPr marL="3200400" lvl="6" indent="-228600" algn="l" rtl="0">
              <a:spcBef>
                <a:spcPts val="180"/>
              </a:spcBef>
              <a:spcAft>
                <a:spcPts val="0"/>
              </a:spcAft>
              <a:buClr>
                <a:schemeClr val="lt1"/>
              </a:buClr>
              <a:buSzPts val="900"/>
              <a:buFont typeface="Arial"/>
              <a:buNone/>
              <a:defRPr sz="900"/>
            </a:lvl7pPr>
            <a:lvl8pPr marL="3657600" lvl="7" indent="-228600" algn="l" rtl="0">
              <a:spcBef>
                <a:spcPts val="180"/>
              </a:spcBef>
              <a:spcAft>
                <a:spcPts val="0"/>
              </a:spcAft>
              <a:buClr>
                <a:schemeClr val="lt1"/>
              </a:buClr>
              <a:buSzPts val="900"/>
              <a:buFont typeface="Arial"/>
              <a:buNone/>
              <a:defRPr sz="900"/>
            </a:lvl8pPr>
            <a:lvl9pPr marL="4114800" lvl="8" indent="-228600" algn="l" rtl="0">
              <a:spcBef>
                <a:spcPts val="180"/>
              </a:spcBef>
              <a:spcAft>
                <a:spcPts val="0"/>
              </a:spcAft>
              <a:buClr>
                <a:schemeClr val="lt1"/>
              </a:buClr>
              <a:buSzPts val="900"/>
              <a:buFont typeface="Arial"/>
              <a:buNone/>
              <a:defRPr sz="900"/>
            </a:lvl9pPr>
          </a:lstStyle>
          <a:p>
            <a:endParaRPr/>
          </a:p>
        </p:txBody>
      </p:sp>
      <p:sp>
        <p:nvSpPr>
          <p:cNvPr id="56" name="Google Shape;56;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lt1"/>
              </a:buClr>
              <a:buSzPts val="3200"/>
              <a:buFont typeface="Arial"/>
              <a:buChar char="•"/>
              <a:defRPr sz="3200"/>
            </a:lvl1pPr>
            <a:lvl2pPr marL="914400" lvl="1" indent="-406400" algn="l" rtl="0">
              <a:spcBef>
                <a:spcPts val="560"/>
              </a:spcBef>
              <a:spcAft>
                <a:spcPts val="0"/>
              </a:spcAft>
              <a:buClr>
                <a:schemeClr val="lt1"/>
              </a:buClr>
              <a:buSzPts val="2800"/>
              <a:buFont typeface="Arial"/>
              <a:buChar char="–"/>
              <a:defRPr sz="2800"/>
            </a:lvl2pPr>
            <a:lvl3pPr marL="1371600" lvl="2" indent="-381000" algn="l" rtl="0">
              <a:spcBef>
                <a:spcPts val="480"/>
              </a:spcBef>
              <a:spcAft>
                <a:spcPts val="0"/>
              </a:spcAft>
              <a:buClr>
                <a:schemeClr val="lt1"/>
              </a:buClr>
              <a:buSzPts val="2400"/>
              <a:buFont typeface="Arial"/>
              <a:buChar char="•"/>
              <a:defRPr sz="2400"/>
            </a:lvl3pPr>
            <a:lvl4pPr marL="1828800" lvl="3" indent="-355600" algn="l" rtl="0">
              <a:spcBef>
                <a:spcPts val="400"/>
              </a:spcBef>
              <a:spcAft>
                <a:spcPts val="0"/>
              </a:spcAft>
              <a:buClr>
                <a:schemeClr val="lt1"/>
              </a:buClr>
              <a:buSzPts val="2000"/>
              <a:buFont typeface="Arial"/>
              <a:buChar char="–"/>
              <a:defRPr sz="2000"/>
            </a:lvl4pPr>
            <a:lvl5pPr marL="2286000" lvl="4" indent="-355600" algn="l" rtl="0">
              <a:spcBef>
                <a:spcPts val="400"/>
              </a:spcBef>
              <a:spcAft>
                <a:spcPts val="0"/>
              </a:spcAft>
              <a:buClr>
                <a:schemeClr val="lt1"/>
              </a:buClr>
              <a:buSzPts val="2000"/>
              <a:buFont typeface="Arial"/>
              <a:buChar char="»"/>
              <a:defRPr sz="2000"/>
            </a:lvl5pPr>
            <a:lvl6pPr marL="2743200" lvl="5" indent="-355600" algn="l" rtl="0">
              <a:spcBef>
                <a:spcPts val="400"/>
              </a:spcBef>
              <a:spcAft>
                <a:spcPts val="0"/>
              </a:spcAft>
              <a:buClr>
                <a:schemeClr val="lt1"/>
              </a:buClr>
              <a:buSzPts val="2000"/>
              <a:buFont typeface="Arial"/>
              <a:buChar char="»"/>
              <a:defRPr sz="2000"/>
            </a:lvl6pPr>
            <a:lvl7pPr marL="3200400" lvl="6" indent="-355600" algn="l" rtl="0">
              <a:spcBef>
                <a:spcPts val="400"/>
              </a:spcBef>
              <a:spcAft>
                <a:spcPts val="0"/>
              </a:spcAft>
              <a:buClr>
                <a:schemeClr val="lt1"/>
              </a:buClr>
              <a:buSzPts val="2000"/>
              <a:buFont typeface="Arial"/>
              <a:buChar char="»"/>
              <a:defRPr sz="2000"/>
            </a:lvl7pPr>
            <a:lvl8pPr marL="3657600" lvl="7" indent="-355600" algn="l" rtl="0">
              <a:spcBef>
                <a:spcPts val="400"/>
              </a:spcBef>
              <a:spcAft>
                <a:spcPts val="0"/>
              </a:spcAft>
              <a:buClr>
                <a:schemeClr val="lt1"/>
              </a:buClr>
              <a:buSzPts val="2000"/>
              <a:buFont typeface="Arial"/>
              <a:buChar char="»"/>
              <a:defRPr sz="2000"/>
            </a:lvl8pPr>
            <a:lvl9pPr marL="4114800" lvl="8" indent="-355600" algn="l" rtl="0">
              <a:spcBef>
                <a:spcPts val="400"/>
              </a:spcBef>
              <a:spcAft>
                <a:spcPts val="0"/>
              </a:spcAft>
              <a:buClr>
                <a:schemeClr val="lt1"/>
              </a:buClr>
              <a:buSzPts val="2000"/>
              <a:buFont typeface="Arial"/>
              <a:buChar char="»"/>
              <a:defRPr sz="2000"/>
            </a:lvl9pPr>
          </a:lstStyle>
          <a:p>
            <a:endParaRPr/>
          </a:p>
        </p:txBody>
      </p:sp>
      <p:sp>
        <p:nvSpPr>
          <p:cNvPr id="62" name="Google Shape;62;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lt1"/>
              </a:buClr>
              <a:buSzPts val="1400"/>
              <a:buFont typeface="Arial"/>
              <a:buNone/>
              <a:defRPr sz="1400"/>
            </a:lvl1pPr>
            <a:lvl2pPr marL="914400" lvl="1" indent="-228600" algn="l" rtl="0">
              <a:spcBef>
                <a:spcPts val="240"/>
              </a:spcBef>
              <a:spcAft>
                <a:spcPts val="0"/>
              </a:spcAft>
              <a:buClr>
                <a:schemeClr val="lt1"/>
              </a:buClr>
              <a:buSzPts val="1200"/>
              <a:buFont typeface="Arial"/>
              <a:buNone/>
              <a:defRPr sz="1200"/>
            </a:lvl2pPr>
            <a:lvl3pPr marL="1371600" lvl="2" indent="-228600" algn="l" rtl="0">
              <a:spcBef>
                <a:spcPts val="200"/>
              </a:spcBef>
              <a:spcAft>
                <a:spcPts val="0"/>
              </a:spcAft>
              <a:buClr>
                <a:schemeClr val="lt1"/>
              </a:buClr>
              <a:buSzPts val="1000"/>
              <a:buFont typeface="Arial"/>
              <a:buNone/>
              <a:defRPr sz="1000"/>
            </a:lvl3pPr>
            <a:lvl4pPr marL="1828800" lvl="3" indent="-228600" algn="l" rtl="0">
              <a:spcBef>
                <a:spcPts val="180"/>
              </a:spcBef>
              <a:spcAft>
                <a:spcPts val="0"/>
              </a:spcAft>
              <a:buClr>
                <a:schemeClr val="lt1"/>
              </a:buClr>
              <a:buSzPts val="900"/>
              <a:buFont typeface="Arial"/>
              <a:buNone/>
              <a:defRPr sz="900"/>
            </a:lvl4pPr>
            <a:lvl5pPr marL="2286000" lvl="4" indent="-228600" algn="l" rtl="0">
              <a:spcBef>
                <a:spcPts val="180"/>
              </a:spcBef>
              <a:spcAft>
                <a:spcPts val="0"/>
              </a:spcAft>
              <a:buClr>
                <a:schemeClr val="lt1"/>
              </a:buClr>
              <a:buSzPts val="900"/>
              <a:buFont typeface="Arial"/>
              <a:buNone/>
              <a:defRPr sz="900"/>
            </a:lvl5pPr>
            <a:lvl6pPr marL="2743200" lvl="5" indent="-228600" algn="l" rtl="0">
              <a:spcBef>
                <a:spcPts val="180"/>
              </a:spcBef>
              <a:spcAft>
                <a:spcPts val="0"/>
              </a:spcAft>
              <a:buClr>
                <a:schemeClr val="lt1"/>
              </a:buClr>
              <a:buSzPts val="900"/>
              <a:buFont typeface="Arial"/>
              <a:buNone/>
              <a:defRPr sz="900"/>
            </a:lvl6pPr>
            <a:lvl7pPr marL="3200400" lvl="6" indent="-228600" algn="l" rtl="0">
              <a:spcBef>
                <a:spcPts val="180"/>
              </a:spcBef>
              <a:spcAft>
                <a:spcPts val="0"/>
              </a:spcAft>
              <a:buClr>
                <a:schemeClr val="lt1"/>
              </a:buClr>
              <a:buSzPts val="900"/>
              <a:buFont typeface="Arial"/>
              <a:buNone/>
              <a:defRPr sz="900"/>
            </a:lvl7pPr>
            <a:lvl8pPr marL="3657600" lvl="7" indent="-228600" algn="l" rtl="0">
              <a:spcBef>
                <a:spcPts val="180"/>
              </a:spcBef>
              <a:spcAft>
                <a:spcPts val="0"/>
              </a:spcAft>
              <a:buClr>
                <a:schemeClr val="lt1"/>
              </a:buClr>
              <a:buSzPts val="900"/>
              <a:buFont typeface="Arial"/>
              <a:buNone/>
              <a:defRPr sz="900"/>
            </a:lvl8pPr>
            <a:lvl9pPr marL="4114800" lvl="8" indent="-228600" algn="l" rtl="0">
              <a:spcBef>
                <a:spcPts val="180"/>
              </a:spcBef>
              <a:spcAft>
                <a:spcPts val="0"/>
              </a:spcAft>
              <a:buClr>
                <a:schemeClr val="lt1"/>
              </a:buClr>
              <a:buSzPts val="900"/>
              <a:buFont typeface="Arial"/>
              <a:buNone/>
              <a:defRPr sz="900"/>
            </a:lvl9pPr>
          </a:lstStyle>
          <a:p>
            <a:endParaRPr/>
          </a:p>
        </p:txBody>
      </p:sp>
      <p:sp>
        <p:nvSpPr>
          <p:cNvPr id="63" name="Google Shape;63;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jp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790700"/>
            <a:ext cx="8229600" cy="33147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62" r:id="rId2"/>
    <p:sldLayoutId id="2147483664" r:id="rId3"/>
    <p:sldLayoutId id="2147483665" r:id="rId4"/>
    <p:sldLayoutId id="214748366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4953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457200" y="1790700"/>
            <a:ext cx="8229600" cy="33147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36" name="Google Shape;36;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9pPr>
          </a:lstStyle>
          <a:p>
            <a:endParaRPr/>
          </a:p>
        </p:txBody>
      </p:sp>
      <p:sp>
        <p:nvSpPr>
          <p:cNvPr id="37" name="Google Shape;37;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4000" b="0" i="0" u="none" strike="noStrike" cap="none">
                <a:solidFill>
                  <a:schemeClr val="lt1"/>
                </a:solidFill>
                <a:latin typeface="Times New Roman"/>
                <a:ea typeface="Times New Roman"/>
                <a:cs typeface="Times New Roman"/>
                <a:sym typeface="Times New Roman"/>
              </a:defRPr>
            </a:lvl9pPr>
          </a:lstStyle>
          <a:p>
            <a:endParaRPr/>
          </a:p>
        </p:txBody>
      </p:sp>
      <p:sp>
        <p:nvSpPr>
          <p:cNvPr id="38" name="Google Shape;38;p5"/>
          <p:cNvSpPr txBox="1">
            <a:spLocks noGrp="1"/>
          </p:cNvSpPr>
          <p:nvPr>
            <p:ph type="sldNum" idx="12"/>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r>
              <a:rPr lang="en-US"/>
              <a:t>4-</a:t>
            </a:r>
            <a:fld id="{00000000-1234-1234-1234-123412341234}" type="slidenum">
              <a:rPr lang="en-US"/>
              <a:t>‹#›</a:t>
            </a:fld>
            <a:endParaRPr>
              <a:solidFill>
                <a:srgbClr val="000000"/>
              </a:solidFill>
            </a:endParaRPr>
          </a:p>
        </p:txBody>
      </p:sp>
      <p:sp>
        <p:nvSpPr>
          <p:cNvPr id="39" name="Google Shape;39;p5"/>
          <p:cNvSpPr txBox="1"/>
          <p:nvPr/>
        </p:nvSpPr>
        <p:spPr>
          <a:xfrm>
            <a:off x="895350" y="6389687"/>
            <a:ext cx="2133600" cy="24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US" sz="1200" b="0" i="0" u="none" strike="noStrike" cap="none">
                <a:solidFill>
                  <a:schemeClr val="lt1"/>
                </a:solidFill>
                <a:latin typeface="Arial"/>
                <a:ea typeface="Arial"/>
                <a:cs typeface="Arial"/>
                <a:sym typeface="Arial"/>
              </a:rPr>
              <a:t>©2010 Prentice Hall</a:t>
            </a:r>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rammar.ccc.commnet.edu/grammar/pp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grammar.ccc.commnet.edu/grammar/pp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grammar.ccc.commnet.edu/grammar/pp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6553200" y="6381750"/>
            <a:ext cx="21336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4-</a:t>
            </a:r>
            <a:fld id="{00000000-1234-1234-1234-123412341234}" type="slidenum">
              <a:rPr lang="en-US" sz="1400" b="0" i="0" u="none" strike="noStrike" cap="none">
                <a:solidFill>
                  <a:schemeClr val="lt1"/>
                </a:solidFill>
                <a:latin typeface="Arial"/>
                <a:ea typeface="Arial"/>
                <a:cs typeface="Arial"/>
                <a:sym typeface="Arial"/>
              </a:rPr>
              <a:t>1</a:t>
            </a:fld>
            <a:endParaRPr/>
          </a:p>
        </p:txBody>
      </p:sp>
      <p:cxnSp>
        <p:nvCxnSpPr>
          <p:cNvPr id="102" name="Google Shape;102;p15"/>
          <p:cNvCxnSpPr/>
          <p:nvPr/>
        </p:nvCxnSpPr>
        <p:spPr>
          <a:xfrm>
            <a:off x="0" y="2971800"/>
            <a:ext cx="9144000" cy="0"/>
          </a:xfrm>
          <a:prstGeom prst="straightConnector1">
            <a:avLst/>
          </a:prstGeom>
          <a:noFill/>
          <a:ln w="38100" cap="flat" cmpd="sng">
            <a:solidFill>
              <a:srgbClr val="993300"/>
            </a:solidFill>
            <a:prstDash val="solid"/>
            <a:miter lim="800000"/>
            <a:headEnd type="none" w="med" len="med"/>
            <a:tailEnd type="none" w="med" len="med"/>
          </a:ln>
        </p:spPr>
      </p:cxnSp>
      <p:sp>
        <p:nvSpPr>
          <p:cNvPr id="104" name="Google Shape;104;p15"/>
          <p:cNvSpPr txBox="1"/>
          <p:nvPr/>
        </p:nvSpPr>
        <p:spPr>
          <a:xfrm>
            <a:off x="2968668" y="3200400"/>
            <a:ext cx="5946732" cy="1631175"/>
          </a:xfrm>
          <a:prstGeom prst="rect">
            <a:avLst/>
          </a:prstGeom>
          <a:noFill/>
          <a:ln>
            <a:noFill/>
          </a:ln>
        </p:spPr>
        <p:txBody>
          <a:bodyPr spcFirstLastPara="1" wrap="square" lIns="91425" tIns="45700" rIns="91425" bIns="45700" anchor="t" anchorCtr="0">
            <a:spAutoFit/>
          </a:bodyPr>
          <a:lstStyle/>
          <a:p>
            <a:pPr lvl="0" algn="ctr">
              <a:buClr>
                <a:schemeClr val="lt1"/>
              </a:buClr>
              <a:buSzPts val="3600"/>
            </a:pPr>
            <a:r>
              <a:rPr lang="en-US" sz="3600" b="1" dirty="0" smtClean="0">
                <a:solidFill>
                  <a:schemeClr val="lt1"/>
                </a:solidFill>
                <a:latin typeface="Times New Roman"/>
                <a:cs typeface="Times New Roman"/>
                <a:sym typeface="Times New Roman"/>
              </a:rPr>
              <a:t>Basic Punctuation Rules</a:t>
            </a:r>
          </a:p>
          <a:p>
            <a:pPr marL="0" marR="0" lvl="0" indent="0" algn="ctr" rtl="0">
              <a:lnSpc>
                <a:spcPct val="100000"/>
              </a:lnSpc>
              <a:spcBef>
                <a:spcPts val="0"/>
              </a:spcBef>
              <a:spcAft>
                <a:spcPts val="0"/>
              </a:spcAft>
              <a:buClr>
                <a:schemeClr val="lt1"/>
              </a:buClr>
              <a:buSzPts val="3600"/>
              <a:buFont typeface="Times New Roman"/>
              <a:buNone/>
            </a:pPr>
            <a:r>
              <a:rPr lang="en-US" sz="3200" b="1" dirty="0" smtClean="0">
                <a:solidFill>
                  <a:schemeClr val="lt1"/>
                </a:solidFill>
                <a:latin typeface="Times New Roman"/>
                <a:cs typeface="Times New Roman"/>
                <a:sym typeface="Times New Roman"/>
              </a:rPr>
              <a:t>By </a:t>
            </a:r>
          </a:p>
          <a:p>
            <a:pPr marL="0" marR="0" lvl="0" indent="0" algn="ctr" rtl="0">
              <a:lnSpc>
                <a:spcPct val="100000"/>
              </a:lnSpc>
              <a:spcBef>
                <a:spcPts val="0"/>
              </a:spcBef>
              <a:spcAft>
                <a:spcPts val="0"/>
              </a:spcAft>
              <a:buClr>
                <a:schemeClr val="lt1"/>
              </a:buClr>
              <a:buSzPts val="3600"/>
              <a:buFont typeface="Times New Roman"/>
              <a:buNone/>
            </a:pPr>
            <a:r>
              <a:rPr lang="en-US" sz="3200" b="1" dirty="0" smtClean="0">
                <a:solidFill>
                  <a:schemeClr val="lt1"/>
                </a:solidFill>
                <a:latin typeface="Times New Roman"/>
                <a:cs typeface="Times New Roman"/>
                <a:sym typeface="Times New Roman"/>
              </a:rPr>
              <a:t>Ms. </a:t>
            </a:r>
            <a:r>
              <a:rPr lang="en-US" sz="3200" b="1" dirty="0" err="1" smtClean="0">
                <a:solidFill>
                  <a:schemeClr val="lt1"/>
                </a:solidFill>
                <a:latin typeface="Times New Roman"/>
                <a:cs typeface="Times New Roman"/>
                <a:sym typeface="Times New Roman"/>
              </a:rPr>
              <a:t>Farzana</a:t>
            </a:r>
            <a:r>
              <a:rPr lang="en-US" sz="3200" b="1" dirty="0" smtClean="0">
                <a:solidFill>
                  <a:schemeClr val="lt1"/>
                </a:solidFill>
                <a:latin typeface="Times New Roman"/>
                <a:cs typeface="Times New Roman"/>
                <a:sym typeface="Times New Roman"/>
              </a:rPr>
              <a:t> Khan</a:t>
            </a:r>
            <a:endParaRPr sz="1200" dirty="0"/>
          </a:p>
        </p:txBody>
      </p:sp>
      <p:pic>
        <p:nvPicPr>
          <p:cNvPr id="1026" name="Picture 2"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273458"/>
            <a:ext cx="9144001" cy="1556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5"/>
          <p:cNvSpPr txBox="1">
            <a:spLocks noChangeArrowheads="1"/>
          </p:cNvSpPr>
          <p:nvPr/>
        </p:nvSpPr>
        <p:spPr bwMode="auto">
          <a:xfrm>
            <a:off x="304800" y="1337152"/>
            <a:ext cx="8534400" cy="1200150"/>
          </a:xfrm>
          <a:prstGeom prst="rect">
            <a:avLst/>
          </a:prstGeom>
          <a:noFill/>
          <a:ln w="9525">
            <a:noFill/>
            <a:miter lim="800000"/>
            <a:headEnd/>
            <a:tailEnd/>
          </a:ln>
        </p:spPr>
        <p:txBody>
          <a:bodyPr>
            <a:spAutoFit/>
          </a:bodyPr>
          <a:lstStyle/>
          <a:p>
            <a:pPr>
              <a:spcBef>
                <a:spcPct val="50000"/>
              </a:spcBef>
            </a:pPr>
            <a:r>
              <a:rPr lang="en-US" altLang="en-US" sz="3600" dirty="0">
                <a:solidFill>
                  <a:schemeClr val="bg1"/>
                </a:solidFill>
                <a:latin typeface="AGaramond Semibold" charset="0"/>
              </a:rPr>
              <a:t>1.Capitalize the first word of every sentence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95900"/>
            <a:ext cx="321918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245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85750" y="857250"/>
            <a:ext cx="8534400" cy="4647426"/>
          </a:xfrm>
          <a:prstGeom prst="rect">
            <a:avLst/>
          </a:prstGeom>
          <a:noFill/>
          <a:ln w="9525">
            <a:noFill/>
            <a:miter lim="800000"/>
            <a:headEnd/>
            <a:tailEnd/>
          </a:ln>
        </p:spPr>
        <p:txBody>
          <a:bodyPr>
            <a:spAutoFit/>
          </a:bodyPr>
          <a:lstStyle/>
          <a:p>
            <a:pPr>
              <a:spcBef>
                <a:spcPct val="50000"/>
              </a:spcBef>
            </a:pPr>
            <a:r>
              <a:rPr lang="en-US" altLang="en-US" sz="3600" dirty="0">
                <a:solidFill>
                  <a:schemeClr val="bg1"/>
                </a:solidFill>
                <a:latin typeface="AGaramond Semibold" charset="0"/>
              </a:rPr>
              <a:t>2</a:t>
            </a:r>
            <a:r>
              <a:rPr lang="en-US" altLang="en-US" sz="3600" dirty="0" smtClean="0">
                <a:solidFill>
                  <a:schemeClr val="bg1"/>
                </a:solidFill>
                <a:latin typeface="AGaramond Semibold" charset="0"/>
              </a:rPr>
              <a:t>.In </a:t>
            </a:r>
            <a:r>
              <a:rPr lang="en-US" altLang="en-US" sz="3600" u="sng" dirty="0">
                <a:solidFill>
                  <a:schemeClr val="bg1"/>
                </a:solidFill>
                <a:latin typeface="AGaramond Semibold" charset="0"/>
              </a:rPr>
              <a:t>titles, headings and subheadings</a:t>
            </a:r>
            <a:r>
              <a:rPr lang="en-US" altLang="en-US" sz="3600" dirty="0">
                <a:solidFill>
                  <a:schemeClr val="bg1"/>
                </a:solidFill>
                <a:latin typeface="AGaramond Semibold" charset="0"/>
              </a:rPr>
              <a:t> capitalize the first, last, and all important words. </a:t>
            </a:r>
            <a:endParaRPr lang="en-US" altLang="en-US" sz="3600" dirty="0" smtClean="0">
              <a:solidFill>
                <a:schemeClr val="bg1"/>
              </a:solidFill>
              <a:latin typeface="AGaramond Semibold" charset="0"/>
            </a:endParaRPr>
          </a:p>
          <a:p>
            <a:pPr>
              <a:spcBef>
                <a:spcPct val="50000"/>
              </a:spcBef>
            </a:pPr>
            <a:r>
              <a:rPr lang="en-US" altLang="en-US" sz="3600" dirty="0" smtClean="0">
                <a:solidFill>
                  <a:schemeClr val="bg1"/>
                </a:solidFill>
                <a:latin typeface="AGaramond Semibold" charset="0"/>
              </a:rPr>
              <a:t>Upper lower case</a:t>
            </a:r>
            <a:endParaRPr lang="en-US" altLang="en-US" sz="3600" dirty="0">
              <a:solidFill>
                <a:schemeClr val="bg1"/>
              </a:solidFill>
              <a:latin typeface="AGaramond Semibold" charset="0"/>
            </a:endParaRPr>
          </a:p>
          <a:p>
            <a:pPr>
              <a:spcBef>
                <a:spcPct val="50000"/>
              </a:spcBef>
            </a:pPr>
            <a:r>
              <a:rPr lang="en-US" altLang="en-US" sz="3600" dirty="0">
                <a:solidFill>
                  <a:schemeClr val="bg1"/>
                </a:solidFill>
                <a:latin typeface="AGaramond Semibold" charset="0"/>
              </a:rPr>
              <a:t> </a:t>
            </a:r>
            <a:r>
              <a:rPr lang="en-US" altLang="en-US" sz="3200" dirty="0">
                <a:solidFill>
                  <a:schemeClr val="bg1"/>
                </a:solidFill>
                <a:latin typeface="AGaramond Semibold" charset="0"/>
              </a:rPr>
              <a:t>Usually, we </a:t>
            </a:r>
            <a:r>
              <a:rPr lang="en-US" altLang="en-US" sz="3200" u="sng" dirty="0">
                <a:solidFill>
                  <a:schemeClr val="bg1"/>
                </a:solidFill>
                <a:latin typeface="AGaramond Semibold" charset="0"/>
              </a:rPr>
              <a:t>don’t </a:t>
            </a:r>
            <a:r>
              <a:rPr lang="en-US" altLang="en-US" sz="3200" dirty="0">
                <a:solidFill>
                  <a:schemeClr val="bg1"/>
                </a:solidFill>
                <a:latin typeface="AGaramond Semibold" charset="0"/>
              </a:rPr>
              <a:t>capitalize articles, prepositions, helping verb and  conjunctions</a:t>
            </a:r>
            <a:r>
              <a:rPr lang="en-US" altLang="en-US" sz="3200" dirty="0" smtClean="0">
                <a:solidFill>
                  <a:schemeClr val="bg1"/>
                </a:solidFill>
                <a:latin typeface="AGaramond Semibold" charset="0"/>
              </a:rPr>
              <a:t>. </a:t>
            </a:r>
          </a:p>
          <a:p>
            <a:pPr>
              <a:spcBef>
                <a:spcPct val="50000"/>
              </a:spcBef>
            </a:pPr>
            <a:endParaRPr lang="en-US" altLang="en-US" sz="3200" dirty="0">
              <a:solidFill>
                <a:schemeClr val="bg1"/>
              </a:solidFill>
              <a:latin typeface="AGaramond Semibold" charset="0"/>
            </a:endParaRPr>
          </a:p>
        </p:txBody>
      </p:sp>
      <p:sp>
        <p:nvSpPr>
          <p:cNvPr id="14344" name="Text Box 8"/>
          <p:cNvSpPr txBox="1">
            <a:spLocks noChangeArrowheads="1"/>
          </p:cNvSpPr>
          <p:nvPr/>
        </p:nvSpPr>
        <p:spPr bwMode="auto">
          <a:xfrm>
            <a:off x="2792714" y="4929188"/>
            <a:ext cx="6324600" cy="646112"/>
          </a:xfrm>
          <a:prstGeom prst="rect">
            <a:avLst/>
          </a:prstGeom>
          <a:noFill/>
          <a:ln w="9525">
            <a:noFill/>
            <a:miter lim="800000"/>
            <a:headEnd/>
            <a:tailEnd/>
          </a:ln>
        </p:spPr>
        <p:txBody>
          <a:bodyPr>
            <a:spAutoFit/>
          </a:bodyPr>
          <a:lstStyle/>
          <a:p>
            <a:pPr>
              <a:spcBef>
                <a:spcPct val="50000"/>
              </a:spcBef>
            </a:pPr>
            <a:r>
              <a:rPr lang="en-US" altLang="en-US" sz="3600" dirty="0">
                <a:solidFill>
                  <a:schemeClr val="bg1"/>
                </a:solidFill>
              </a:rPr>
              <a:t>Pakistan is Rich in Resources</a:t>
            </a:r>
            <a:endParaRPr lang="en-US" altLang="en-US" sz="3200" dirty="0">
              <a:solidFill>
                <a:schemeClr val="bg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75300"/>
            <a:ext cx="3219189"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66107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214313" y="785813"/>
            <a:ext cx="8305800" cy="1569660"/>
          </a:xfrm>
          <a:prstGeom prst="rect">
            <a:avLst/>
          </a:prstGeom>
          <a:noFill/>
          <a:ln w="9525">
            <a:noFill/>
            <a:miter lim="800000"/>
            <a:headEnd/>
            <a:tailEnd/>
          </a:ln>
        </p:spPr>
        <p:txBody>
          <a:bodyPr>
            <a:spAutoFit/>
          </a:bodyPr>
          <a:lstStyle/>
          <a:p>
            <a:pPr>
              <a:spcBef>
                <a:spcPct val="50000"/>
              </a:spcBef>
            </a:pPr>
            <a:r>
              <a:rPr lang="en-US" altLang="en-US" sz="3200" b="1" dirty="0">
                <a:solidFill>
                  <a:schemeClr val="bg1"/>
                </a:solidFill>
              </a:rPr>
              <a:t>3</a:t>
            </a:r>
            <a:r>
              <a:rPr lang="en-US" altLang="en-US" sz="3200" b="1" dirty="0" smtClean="0">
                <a:solidFill>
                  <a:schemeClr val="bg1"/>
                </a:solidFill>
              </a:rPr>
              <a:t>.Capitalize </a:t>
            </a:r>
            <a:r>
              <a:rPr lang="en-US" altLang="en-US" sz="3200" b="1" dirty="0">
                <a:solidFill>
                  <a:schemeClr val="bg1"/>
                </a:solidFill>
              </a:rPr>
              <a:t>names of specific persons, places, and geographical locations(proper noun).</a:t>
            </a:r>
            <a:endParaRPr lang="en-US" altLang="en-US" sz="3600" b="1" dirty="0">
              <a:solidFill>
                <a:schemeClr val="bg1"/>
              </a:solidFill>
              <a:latin typeface="AGaramond Semibold" charset="0"/>
            </a:endParaRPr>
          </a:p>
        </p:txBody>
      </p:sp>
      <p:sp>
        <p:nvSpPr>
          <p:cNvPr id="5124" name="Text Box 4"/>
          <p:cNvSpPr txBox="1">
            <a:spLocks noChangeArrowheads="1"/>
          </p:cNvSpPr>
          <p:nvPr/>
        </p:nvSpPr>
        <p:spPr bwMode="auto">
          <a:xfrm>
            <a:off x="1143000" y="3647182"/>
            <a:ext cx="7848600" cy="1077218"/>
          </a:xfrm>
          <a:prstGeom prst="rect">
            <a:avLst/>
          </a:prstGeom>
          <a:noFill/>
          <a:ln w="9525">
            <a:noFill/>
            <a:miter lim="800000"/>
            <a:headEnd/>
            <a:tailEnd/>
          </a:ln>
        </p:spPr>
        <p:txBody>
          <a:bodyPr wrap="square">
            <a:spAutoFit/>
          </a:bodyPr>
          <a:lstStyle/>
          <a:p>
            <a:pPr>
              <a:spcBef>
                <a:spcPct val="50000"/>
              </a:spcBef>
            </a:pPr>
            <a:r>
              <a:rPr lang="en-US" altLang="en-US" sz="3200" dirty="0">
                <a:solidFill>
                  <a:srgbClr val="FFC000"/>
                </a:solidFill>
              </a:rPr>
              <a:t>Don’t capitalize </a:t>
            </a:r>
            <a:r>
              <a:rPr lang="en-US" altLang="en-US" sz="3200" dirty="0" smtClean="0">
                <a:solidFill>
                  <a:srgbClr val="FFC000"/>
                </a:solidFill>
              </a:rPr>
              <a:t>directions, </a:t>
            </a:r>
            <a:r>
              <a:rPr lang="en-US" altLang="en-US" sz="3200" dirty="0" err="1" smtClean="0">
                <a:solidFill>
                  <a:srgbClr val="FFC000"/>
                </a:solidFill>
              </a:rPr>
              <a:t>colours</a:t>
            </a:r>
            <a:r>
              <a:rPr lang="en-US" altLang="en-US" sz="3200" dirty="0" smtClean="0">
                <a:solidFill>
                  <a:srgbClr val="FFC000"/>
                </a:solidFill>
              </a:rPr>
              <a:t> and names of seasons</a:t>
            </a:r>
            <a:endParaRPr lang="en-US" altLang="en-US" sz="3600" dirty="0">
              <a:solidFill>
                <a:srgbClr val="FFC000"/>
              </a:solidFill>
              <a:latin typeface="AGaramond Semibold" charset="0"/>
            </a:endParaRPr>
          </a:p>
        </p:txBody>
      </p:sp>
      <p:sp>
        <p:nvSpPr>
          <p:cNvPr id="5125" name="Text Box 5"/>
          <p:cNvSpPr txBox="1">
            <a:spLocks noChangeArrowheads="1"/>
          </p:cNvSpPr>
          <p:nvPr/>
        </p:nvSpPr>
        <p:spPr bwMode="auto">
          <a:xfrm>
            <a:off x="373743" y="2514600"/>
            <a:ext cx="7848600" cy="1200329"/>
          </a:xfrm>
          <a:prstGeom prst="rect">
            <a:avLst/>
          </a:prstGeom>
          <a:noFill/>
          <a:ln w="9525">
            <a:noFill/>
            <a:miter lim="800000"/>
            <a:headEnd/>
            <a:tailEnd/>
          </a:ln>
        </p:spPr>
        <p:txBody>
          <a:bodyPr>
            <a:spAutoFit/>
          </a:bodyPr>
          <a:lstStyle/>
          <a:p>
            <a:pPr>
              <a:spcBef>
                <a:spcPct val="50000"/>
              </a:spcBef>
            </a:pPr>
            <a:r>
              <a:rPr lang="en-US" altLang="en-US" sz="2400" b="1" dirty="0">
                <a:solidFill>
                  <a:schemeClr val="bg1"/>
                </a:solidFill>
                <a:latin typeface="AGaramond Semibold" charset="0"/>
              </a:rPr>
              <a:t>My brother </a:t>
            </a:r>
            <a:r>
              <a:rPr lang="en-US" altLang="en-US" sz="2400" b="1" dirty="0" err="1">
                <a:solidFill>
                  <a:srgbClr val="FFC000"/>
                </a:solidFill>
                <a:latin typeface="AGaramond Semibold" charset="0"/>
              </a:rPr>
              <a:t>Waqas</a:t>
            </a:r>
            <a:r>
              <a:rPr lang="en-US" altLang="en-US" sz="2400" b="1" dirty="0">
                <a:solidFill>
                  <a:schemeClr val="bg1"/>
                </a:solidFill>
                <a:latin typeface="AGaramond Semibold" charset="0"/>
              </a:rPr>
              <a:t>, who used to live in the </a:t>
            </a:r>
            <a:r>
              <a:rPr lang="en-US" altLang="en-US" sz="2400" b="1" dirty="0">
                <a:solidFill>
                  <a:srgbClr val="FFC000"/>
                </a:solidFill>
                <a:latin typeface="AGaramond Semibold" charset="0"/>
              </a:rPr>
              <a:t>Middle East</a:t>
            </a:r>
            <a:r>
              <a:rPr lang="en-US" altLang="en-US" sz="2400" b="1" dirty="0">
                <a:solidFill>
                  <a:schemeClr val="bg1"/>
                </a:solidFill>
                <a:latin typeface="AGaramond Semibold" charset="0"/>
              </a:rPr>
              <a:t> and write books about the </a:t>
            </a:r>
            <a:r>
              <a:rPr lang="en-US" altLang="en-US" sz="2400" b="1" dirty="0">
                <a:solidFill>
                  <a:srgbClr val="FFC000"/>
                </a:solidFill>
                <a:latin typeface="AGaramond Semibold" charset="0"/>
              </a:rPr>
              <a:t>Old West</a:t>
            </a:r>
            <a:r>
              <a:rPr lang="en-US" altLang="en-US" sz="2400" b="1" dirty="0">
                <a:solidFill>
                  <a:schemeClr val="bg1"/>
                </a:solidFill>
                <a:latin typeface="AGaramond Semibold" charset="0"/>
              </a:rPr>
              <a:t>,  now lives in </a:t>
            </a:r>
            <a:r>
              <a:rPr lang="en-US" altLang="en-US" sz="2400" b="1" dirty="0" smtClean="0">
                <a:solidFill>
                  <a:srgbClr val="FFC000"/>
                </a:solidFill>
                <a:latin typeface="AGaramond Semibold" charset="0"/>
              </a:rPr>
              <a:t>Australia.</a:t>
            </a:r>
            <a:endParaRPr lang="en-US" altLang="en-US" sz="2400" b="1" dirty="0">
              <a:solidFill>
                <a:srgbClr val="FFC000"/>
              </a:solidFill>
              <a:latin typeface="AGaramond Semibold" charset="0"/>
            </a:endParaRPr>
          </a:p>
        </p:txBody>
      </p:sp>
      <p:sp>
        <p:nvSpPr>
          <p:cNvPr id="5127" name="Text Box 7"/>
          <p:cNvSpPr txBox="1">
            <a:spLocks noChangeArrowheads="1"/>
          </p:cNvSpPr>
          <p:nvPr/>
        </p:nvSpPr>
        <p:spPr bwMode="auto">
          <a:xfrm>
            <a:off x="3429000" y="4572000"/>
            <a:ext cx="5715000" cy="2400657"/>
          </a:xfrm>
          <a:prstGeom prst="rect">
            <a:avLst/>
          </a:prstGeom>
          <a:noFill/>
          <a:ln w="9525">
            <a:noFill/>
            <a:miter lim="800000"/>
            <a:headEnd/>
            <a:tailEnd/>
          </a:ln>
        </p:spPr>
        <p:txBody>
          <a:bodyPr>
            <a:spAutoFit/>
          </a:bodyPr>
          <a:lstStyle/>
          <a:p>
            <a:pPr>
              <a:spcBef>
                <a:spcPct val="50000"/>
              </a:spcBef>
            </a:pPr>
            <a:r>
              <a:rPr lang="en-US" altLang="en-US" sz="2000" b="1" dirty="0" smtClean="0">
                <a:solidFill>
                  <a:schemeClr val="bg1"/>
                </a:solidFill>
                <a:latin typeface="AGaramond Semibold" charset="0"/>
              </a:rPr>
              <a:t>They have reached </a:t>
            </a:r>
            <a:r>
              <a:rPr lang="en-US" altLang="en-US" sz="2000" b="1" u="sng" dirty="0" smtClean="0">
                <a:solidFill>
                  <a:srgbClr val="FFC000"/>
                </a:solidFill>
                <a:latin typeface="AGaramond Semibold" charset="0"/>
              </a:rPr>
              <a:t>n</a:t>
            </a:r>
            <a:r>
              <a:rPr lang="en-US" altLang="en-US" sz="2000" b="1" dirty="0" smtClean="0">
                <a:solidFill>
                  <a:srgbClr val="FFC000"/>
                </a:solidFill>
                <a:latin typeface="AGaramond Semibold" charset="0"/>
              </a:rPr>
              <a:t>orth</a:t>
            </a:r>
            <a:r>
              <a:rPr lang="en-US" altLang="en-US" sz="2000" b="1" dirty="0" smtClean="0">
                <a:solidFill>
                  <a:schemeClr val="bg1"/>
                </a:solidFill>
                <a:latin typeface="AGaramond Semibold" charset="0"/>
              </a:rPr>
              <a:t> of the </a:t>
            </a:r>
            <a:r>
              <a:rPr lang="en-US" altLang="en-US" sz="2000" b="1" dirty="0" smtClean="0">
                <a:solidFill>
                  <a:srgbClr val="FFC000"/>
                </a:solidFill>
                <a:latin typeface="AGaramond Semibold" charset="0"/>
              </a:rPr>
              <a:t>Indian Ocean</a:t>
            </a:r>
            <a:r>
              <a:rPr lang="en-US" altLang="en-US" sz="2000" b="1" dirty="0" smtClean="0">
                <a:solidFill>
                  <a:schemeClr val="bg1"/>
                </a:solidFill>
                <a:latin typeface="AGaramond Semibold" charset="0"/>
              </a:rPr>
              <a:t>. </a:t>
            </a:r>
          </a:p>
          <a:p>
            <a:pPr>
              <a:spcBef>
                <a:spcPct val="50000"/>
              </a:spcBef>
            </a:pPr>
            <a:r>
              <a:rPr lang="en-US" altLang="en-US" sz="2000" b="1" dirty="0" smtClean="0">
                <a:solidFill>
                  <a:schemeClr val="bg1"/>
                </a:solidFill>
                <a:latin typeface="AGaramond Semibold" charset="0"/>
              </a:rPr>
              <a:t>Next fall, before the </a:t>
            </a:r>
            <a:r>
              <a:rPr lang="en-US" altLang="en-US" sz="2000" b="1" dirty="0" smtClean="0">
                <a:solidFill>
                  <a:srgbClr val="FFC000"/>
                </a:solidFill>
                <a:latin typeface="AGaramond Semibold" charset="0"/>
              </a:rPr>
              <a:t>winter</a:t>
            </a:r>
            <a:r>
              <a:rPr lang="en-US" altLang="en-US" sz="2000" b="1" dirty="0" smtClean="0">
                <a:solidFill>
                  <a:schemeClr val="bg1"/>
                </a:solidFill>
                <a:latin typeface="AGaramond Semibold" charset="0"/>
              </a:rPr>
              <a:t> storms begin, we’re heading south. </a:t>
            </a:r>
          </a:p>
          <a:p>
            <a:pPr>
              <a:spcBef>
                <a:spcPct val="50000"/>
              </a:spcBef>
            </a:pPr>
            <a:r>
              <a:rPr lang="en-US" altLang="en-US" sz="2000" b="1" dirty="0" smtClean="0">
                <a:solidFill>
                  <a:schemeClr val="bg1"/>
                </a:solidFill>
                <a:latin typeface="Times"/>
              </a:rPr>
              <a:t>There are very few </a:t>
            </a:r>
            <a:r>
              <a:rPr lang="en-US" altLang="en-US" sz="2000" b="1" u="sng" dirty="0" smtClean="0">
                <a:solidFill>
                  <a:srgbClr val="FFC000"/>
                </a:solidFill>
                <a:latin typeface="Times"/>
              </a:rPr>
              <a:t>b</a:t>
            </a:r>
            <a:r>
              <a:rPr lang="en-US" altLang="en-US" sz="2000" b="1" dirty="0" smtClean="0">
                <a:solidFill>
                  <a:srgbClr val="FFC000"/>
                </a:solidFill>
                <a:latin typeface="Times"/>
              </a:rPr>
              <a:t>lacks</a:t>
            </a:r>
            <a:r>
              <a:rPr lang="en-US" altLang="en-US" sz="2000" b="1" dirty="0" smtClean="0">
                <a:solidFill>
                  <a:schemeClr val="bg1"/>
                </a:solidFill>
                <a:latin typeface="Times"/>
              </a:rPr>
              <a:t> in this predominantly </a:t>
            </a:r>
            <a:r>
              <a:rPr lang="en-US" altLang="en-US" sz="2000" b="1" u="sng" dirty="0" smtClean="0">
                <a:solidFill>
                  <a:srgbClr val="FFC000"/>
                </a:solidFill>
                <a:latin typeface="Times"/>
              </a:rPr>
              <a:t>w</a:t>
            </a:r>
            <a:r>
              <a:rPr lang="en-US" altLang="en-US" sz="2000" b="1" dirty="0" smtClean="0">
                <a:solidFill>
                  <a:srgbClr val="FFC000"/>
                </a:solidFill>
                <a:latin typeface="Times"/>
              </a:rPr>
              <a:t>hite</a:t>
            </a:r>
            <a:r>
              <a:rPr lang="en-US" altLang="en-US" sz="2000" b="1" dirty="0" smtClean="0">
                <a:solidFill>
                  <a:schemeClr val="bg1"/>
                </a:solidFill>
                <a:latin typeface="Times"/>
              </a:rPr>
              <a:t> community</a:t>
            </a:r>
            <a:endParaRPr lang="en-US" altLang="en-US" sz="2000" b="1" dirty="0" smtClean="0">
              <a:solidFill>
                <a:schemeClr val="bg1"/>
              </a:solidFill>
              <a:latin typeface="AGaramond Semibold" charset="0"/>
            </a:endParaRPr>
          </a:p>
          <a:p>
            <a:pPr>
              <a:spcBef>
                <a:spcPct val="50000"/>
              </a:spcBef>
            </a:pPr>
            <a:endParaRPr lang="en-US" altLang="en-US" sz="2000" b="1" dirty="0">
              <a:solidFill>
                <a:schemeClr val="bg1"/>
              </a:solidFill>
              <a:latin typeface="AGaramond Semibold" charset="0"/>
            </a:endParaRPr>
          </a:p>
        </p:txBody>
      </p:sp>
      <p:sp>
        <p:nvSpPr>
          <p:cNvPr id="5129" name="WordArt 9"/>
          <p:cNvSpPr>
            <a:spLocks noChangeArrowheads="1" noChangeShapeType="1" noTextEdit="1"/>
          </p:cNvSpPr>
          <p:nvPr/>
        </p:nvSpPr>
        <p:spPr bwMode="auto">
          <a:xfrm>
            <a:off x="214313" y="4114800"/>
            <a:ext cx="928687" cy="12573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solidFill>
                  <a:srgbClr val="FF0000"/>
                </a:solidFill>
                <a:effectLst>
                  <a:outerShdw dist="53882" dir="2700000" algn="ctr" rotWithShape="0">
                    <a:srgbClr val="9999FF"/>
                  </a:outerShdw>
                </a:effectLst>
                <a:latin typeface="Impact"/>
              </a:rPr>
              <a:t>but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95900"/>
            <a:ext cx="321918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0894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4313" y="785813"/>
            <a:ext cx="8305800" cy="1066800"/>
          </a:xfrm>
          <a:prstGeom prst="rect">
            <a:avLst/>
          </a:prstGeom>
          <a:noFill/>
          <a:ln w="9525">
            <a:noFill/>
            <a:miter lim="800000"/>
            <a:headEnd/>
            <a:tailEnd/>
          </a:ln>
        </p:spPr>
        <p:txBody>
          <a:bodyPr>
            <a:spAutoFit/>
          </a:bodyPr>
          <a:lstStyle/>
          <a:p>
            <a:pPr>
              <a:spcBef>
                <a:spcPct val="50000"/>
              </a:spcBef>
            </a:pPr>
            <a:r>
              <a:rPr lang="en-US" altLang="en-US" sz="3200" dirty="0">
                <a:solidFill>
                  <a:srgbClr val="FFC000"/>
                </a:solidFill>
              </a:rPr>
              <a:t>4</a:t>
            </a:r>
            <a:r>
              <a:rPr lang="en-US" altLang="en-US" sz="3200" dirty="0" smtClean="0">
                <a:solidFill>
                  <a:srgbClr val="FFC000"/>
                </a:solidFill>
              </a:rPr>
              <a:t>.Capitalize </a:t>
            </a:r>
            <a:r>
              <a:rPr lang="en-US" altLang="en-US" sz="3200" dirty="0">
                <a:solidFill>
                  <a:srgbClr val="FFC000"/>
                </a:solidFill>
              </a:rPr>
              <a:t>names of days of the week, months, and holidays.</a:t>
            </a:r>
            <a:endParaRPr lang="en-US" altLang="en-US" sz="3600" dirty="0">
              <a:solidFill>
                <a:srgbClr val="FFC000"/>
              </a:solidFill>
              <a:latin typeface="AGaramond Semibold" charset="0"/>
            </a:endParaRPr>
          </a:p>
        </p:txBody>
      </p:sp>
      <p:sp>
        <p:nvSpPr>
          <p:cNvPr id="6148" name="Text Box 4"/>
          <p:cNvSpPr txBox="1">
            <a:spLocks noChangeArrowheads="1"/>
          </p:cNvSpPr>
          <p:nvPr/>
        </p:nvSpPr>
        <p:spPr bwMode="auto">
          <a:xfrm>
            <a:off x="671513" y="2954119"/>
            <a:ext cx="7848600" cy="1600438"/>
          </a:xfrm>
          <a:prstGeom prst="rect">
            <a:avLst/>
          </a:prstGeom>
          <a:noFill/>
          <a:ln w="9525">
            <a:noFill/>
            <a:miter lim="800000"/>
            <a:headEnd/>
            <a:tailEnd/>
          </a:ln>
        </p:spPr>
        <p:txBody>
          <a:bodyPr>
            <a:spAutoFit/>
          </a:bodyPr>
          <a:lstStyle/>
          <a:p>
            <a:pPr>
              <a:spcBef>
                <a:spcPct val="50000"/>
              </a:spcBef>
            </a:pPr>
            <a:r>
              <a:rPr lang="en-US" altLang="en-US" sz="2800" b="1" dirty="0" smtClean="0">
                <a:solidFill>
                  <a:srgbClr val="00B0F0"/>
                </a:solidFill>
                <a:latin typeface="AGaramond Semibold" charset="0"/>
              </a:rPr>
              <a:t>Pakistan Independence Day </a:t>
            </a:r>
            <a:r>
              <a:rPr lang="en-US" altLang="en-US" sz="2800" b="1" dirty="0" smtClean="0">
                <a:solidFill>
                  <a:schemeClr val="bg1"/>
                </a:solidFill>
                <a:latin typeface="AGaramond Semibold" charset="0"/>
              </a:rPr>
              <a:t>which </a:t>
            </a:r>
            <a:r>
              <a:rPr lang="en-US" altLang="en-US" sz="2800" b="1" dirty="0">
                <a:solidFill>
                  <a:schemeClr val="bg1"/>
                </a:solidFill>
                <a:latin typeface="AGaramond Semibold" charset="0"/>
              </a:rPr>
              <a:t>is always on </a:t>
            </a:r>
            <a:r>
              <a:rPr lang="en-US" altLang="en-US" sz="2800" b="1" dirty="0" smtClean="0">
                <a:solidFill>
                  <a:srgbClr val="00B0F0"/>
                </a:solidFill>
                <a:latin typeface="AGaramond Semibold" charset="0"/>
              </a:rPr>
              <a:t>Agust14</a:t>
            </a:r>
            <a:r>
              <a:rPr lang="en-US" altLang="en-US" sz="2800" b="1" dirty="0">
                <a:solidFill>
                  <a:srgbClr val="00B0F0"/>
                </a:solidFill>
                <a:latin typeface="AGaramond Semibold" charset="0"/>
              </a:rPr>
              <a:t>, </a:t>
            </a:r>
            <a:r>
              <a:rPr lang="en-US" altLang="en-US" sz="2800" b="1" dirty="0">
                <a:solidFill>
                  <a:schemeClr val="bg1"/>
                </a:solidFill>
                <a:latin typeface="AGaramond Semibold" charset="0"/>
              </a:rPr>
              <a:t>falls on </a:t>
            </a:r>
            <a:r>
              <a:rPr lang="en-US" altLang="en-US" sz="2800" b="1" dirty="0">
                <a:solidFill>
                  <a:srgbClr val="00B0F0"/>
                </a:solidFill>
                <a:latin typeface="AGaramond Semibold" charset="0"/>
              </a:rPr>
              <a:t>Tuesday</a:t>
            </a:r>
            <a:r>
              <a:rPr lang="en-US" altLang="en-US" sz="2800" b="1" dirty="0">
                <a:solidFill>
                  <a:srgbClr val="5B0091"/>
                </a:solidFill>
                <a:latin typeface="AGaramond Semibold" charset="0"/>
              </a:rPr>
              <a:t> </a:t>
            </a:r>
            <a:r>
              <a:rPr lang="en-US" altLang="en-US" sz="2800" b="1" dirty="0">
                <a:solidFill>
                  <a:schemeClr val="bg1"/>
                </a:solidFill>
                <a:latin typeface="AGaramond Semibold" charset="0"/>
              </a:rPr>
              <a:t>this year</a:t>
            </a:r>
            <a:r>
              <a:rPr lang="en-US" altLang="en-US" sz="2800" b="1" dirty="0" smtClean="0">
                <a:solidFill>
                  <a:schemeClr val="bg1"/>
                </a:solidFill>
                <a:latin typeface="AGaramond Semibold" charset="0"/>
              </a:rPr>
              <a:t>.</a:t>
            </a:r>
          </a:p>
          <a:p>
            <a:pPr>
              <a:spcBef>
                <a:spcPct val="50000"/>
              </a:spcBef>
            </a:pPr>
            <a:r>
              <a:rPr lang="en-US" altLang="en-US" sz="2800" b="1" dirty="0" smtClean="0">
                <a:solidFill>
                  <a:schemeClr val="bg1"/>
                </a:solidFill>
                <a:latin typeface="AGaramond Semibold" charset="0"/>
              </a:rPr>
              <a:t>Pronoun “I”</a:t>
            </a:r>
            <a:endParaRPr lang="en-US" altLang="en-US" sz="2800" b="1" dirty="0">
              <a:solidFill>
                <a:schemeClr val="bg1"/>
              </a:solidFill>
              <a:latin typeface="AGaramond Semibold"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95900"/>
            <a:ext cx="321918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26428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14313" y="857250"/>
            <a:ext cx="8305800" cy="579438"/>
          </a:xfrm>
          <a:prstGeom prst="rect">
            <a:avLst/>
          </a:prstGeom>
          <a:noFill/>
          <a:ln w="9525">
            <a:noFill/>
            <a:miter lim="800000"/>
            <a:headEnd/>
            <a:tailEnd/>
          </a:ln>
        </p:spPr>
        <p:txBody>
          <a:bodyPr>
            <a:spAutoFit/>
          </a:bodyPr>
          <a:lstStyle/>
          <a:p>
            <a:pPr>
              <a:spcBef>
                <a:spcPct val="50000"/>
              </a:spcBef>
            </a:pPr>
            <a:r>
              <a:rPr lang="en-US" altLang="en-US" sz="3200" dirty="0">
                <a:solidFill>
                  <a:srgbClr val="FFC000"/>
                </a:solidFill>
              </a:rPr>
              <a:t>5</a:t>
            </a:r>
            <a:r>
              <a:rPr lang="en-US" altLang="en-US" sz="3200" dirty="0" smtClean="0">
                <a:solidFill>
                  <a:srgbClr val="FFC000"/>
                </a:solidFill>
              </a:rPr>
              <a:t>.Capitalize </a:t>
            </a:r>
            <a:r>
              <a:rPr lang="en-US" altLang="en-US" sz="3200" dirty="0">
                <a:solidFill>
                  <a:srgbClr val="FFC000"/>
                </a:solidFill>
              </a:rPr>
              <a:t>the names of historical events</a:t>
            </a:r>
            <a:r>
              <a:rPr lang="en-US" altLang="en-US" sz="3200" dirty="0">
                <a:solidFill>
                  <a:srgbClr val="FF0000"/>
                </a:solidFill>
              </a:rPr>
              <a:t>.</a:t>
            </a:r>
            <a:endParaRPr lang="en-US" altLang="en-US" sz="3600" dirty="0">
              <a:solidFill>
                <a:srgbClr val="FF0000"/>
              </a:solidFill>
              <a:latin typeface="AGaramond Semibold" charset="0"/>
            </a:endParaRPr>
          </a:p>
        </p:txBody>
      </p:sp>
      <p:sp>
        <p:nvSpPr>
          <p:cNvPr id="7171" name="Text Box 3"/>
          <p:cNvSpPr txBox="1">
            <a:spLocks noChangeArrowheads="1"/>
          </p:cNvSpPr>
          <p:nvPr/>
        </p:nvSpPr>
        <p:spPr bwMode="auto">
          <a:xfrm>
            <a:off x="1516063" y="4106450"/>
            <a:ext cx="7627937" cy="1066800"/>
          </a:xfrm>
          <a:prstGeom prst="rect">
            <a:avLst/>
          </a:prstGeom>
          <a:noFill/>
          <a:ln w="9525">
            <a:noFill/>
            <a:miter lim="800000"/>
            <a:headEnd/>
            <a:tailEnd/>
          </a:ln>
        </p:spPr>
        <p:txBody>
          <a:bodyPr>
            <a:spAutoFit/>
          </a:bodyPr>
          <a:lstStyle/>
          <a:p>
            <a:pPr>
              <a:spcBef>
                <a:spcPct val="50000"/>
              </a:spcBef>
            </a:pPr>
            <a:r>
              <a:rPr lang="en-US" altLang="en-US" sz="3200" dirty="0">
                <a:solidFill>
                  <a:srgbClr val="FFC000"/>
                </a:solidFill>
              </a:rPr>
              <a:t>6</a:t>
            </a:r>
            <a:r>
              <a:rPr lang="en-US" altLang="en-US" sz="3200" dirty="0" smtClean="0">
                <a:solidFill>
                  <a:srgbClr val="FFC000"/>
                </a:solidFill>
              </a:rPr>
              <a:t>.Capitalize </a:t>
            </a:r>
            <a:r>
              <a:rPr lang="en-US" altLang="en-US" sz="3200" dirty="0">
                <a:solidFill>
                  <a:srgbClr val="FFC000"/>
                </a:solidFill>
              </a:rPr>
              <a:t>the names of religions and religious terms.</a:t>
            </a:r>
            <a:endParaRPr lang="en-US" altLang="en-US" sz="3600" dirty="0">
              <a:solidFill>
                <a:srgbClr val="FFC000"/>
              </a:solidFill>
              <a:latin typeface="AGaramond Semibold" charset="0"/>
            </a:endParaRPr>
          </a:p>
        </p:txBody>
      </p:sp>
      <p:sp>
        <p:nvSpPr>
          <p:cNvPr id="7172" name="Text Box 4"/>
          <p:cNvSpPr txBox="1">
            <a:spLocks noChangeArrowheads="1"/>
          </p:cNvSpPr>
          <p:nvPr/>
        </p:nvSpPr>
        <p:spPr bwMode="auto">
          <a:xfrm>
            <a:off x="301172" y="1992086"/>
            <a:ext cx="8229600" cy="954107"/>
          </a:xfrm>
          <a:prstGeom prst="rect">
            <a:avLst/>
          </a:prstGeom>
          <a:noFill/>
          <a:ln w="9525">
            <a:noFill/>
            <a:miter lim="800000"/>
            <a:headEnd/>
            <a:tailEnd/>
          </a:ln>
        </p:spPr>
        <p:txBody>
          <a:bodyPr>
            <a:spAutoFit/>
          </a:bodyPr>
          <a:lstStyle/>
          <a:p>
            <a:pPr>
              <a:spcBef>
                <a:spcPct val="50000"/>
              </a:spcBef>
            </a:pPr>
            <a:r>
              <a:rPr lang="en-US" altLang="en-US" sz="2800" b="1" dirty="0">
                <a:solidFill>
                  <a:schemeClr val="bg1"/>
                </a:solidFill>
                <a:latin typeface="AGaramond Semibold" charset="0"/>
              </a:rPr>
              <a:t>The </a:t>
            </a:r>
            <a:r>
              <a:rPr lang="en-US" altLang="en-US" sz="2800" b="1" dirty="0">
                <a:solidFill>
                  <a:srgbClr val="FFC000"/>
                </a:solidFill>
                <a:latin typeface="AGaramond Semibold" charset="0"/>
              </a:rPr>
              <a:t>Battle of the Bulge </a:t>
            </a:r>
            <a:r>
              <a:rPr lang="en-US" altLang="en-US" sz="2800" b="1" dirty="0">
                <a:solidFill>
                  <a:schemeClr val="bg1"/>
                </a:solidFill>
                <a:latin typeface="AGaramond Semibold" charset="0"/>
              </a:rPr>
              <a:t>was an important event in </a:t>
            </a:r>
            <a:r>
              <a:rPr lang="en-US" altLang="en-US" sz="2800" b="1" dirty="0">
                <a:solidFill>
                  <a:srgbClr val="FFC000"/>
                </a:solidFill>
                <a:latin typeface="AGaramond Semibold" charset="0"/>
              </a:rPr>
              <a:t>World War II.</a:t>
            </a:r>
          </a:p>
        </p:txBody>
      </p:sp>
      <p:sp>
        <p:nvSpPr>
          <p:cNvPr id="7174" name="Text Box 6"/>
          <p:cNvSpPr txBox="1">
            <a:spLocks noChangeArrowheads="1"/>
          </p:cNvSpPr>
          <p:nvPr/>
        </p:nvSpPr>
        <p:spPr bwMode="auto">
          <a:xfrm>
            <a:off x="1416484" y="4995798"/>
            <a:ext cx="8153400" cy="1077218"/>
          </a:xfrm>
          <a:prstGeom prst="rect">
            <a:avLst/>
          </a:prstGeom>
          <a:noFill/>
          <a:ln w="9525">
            <a:noFill/>
            <a:miter lim="800000"/>
            <a:headEnd/>
            <a:tailEnd/>
          </a:ln>
        </p:spPr>
        <p:txBody>
          <a:bodyPr wrap="square">
            <a:spAutoFit/>
          </a:bodyPr>
          <a:lstStyle/>
          <a:p>
            <a:r>
              <a:rPr lang="en-US" altLang="en-US" sz="2400" b="1" dirty="0">
                <a:solidFill>
                  <a:schemeClr val="bg1"/>
                </a:solidFill>
                <a:latin typeface="Times"/>
              </a:rPr>
              <a:t>God, Christ</a:t>
            </a:r>
            <a:r>
              <a:rPr lang="en-US" altLang="en-US" sz="2400" b="1" dirty="0" smtClean="0">
                <a:solidFill>
                  <a:schemeClr val="bg1"/>
                </a:solidFill>
                <a:latin typeface="Times"/>
              </a:rPr>
              <a:t>, Allah, </a:t>
            </a:r>
            <a:r>
              <a:rPr lang="en-US" altLang="en-US" sz="2400" b="1" dirty="0">
                <a:solidFill>
                  <a:schemeClr val="bg1"/>
                </a:solidFill>
                <a:latin typeface="Times"/>
              </a:rPr>
              <a:t>Christianity, Christians, </a:t>
            </a:r>
            <a:r>
              <a:rPr lang="en-US" altLang="en-US" sz="2400" b="1" dirty="0" smtClean="0">
                <a:solidFill>
                  <a:schemeClr val="bg1"/>
                </a:solidFill>
                <a:latin typeface="Times"/>
              </a:rPr>
              <a:t> </a:t>
            </a:r>
            <a:r>
              <a:rPr lang="en-US" altLang="en-US" sz="2400" b="1" dirty="0">
                <a:solidFill>
                  <a:schemeClr val="bg1"/>
                </a:solidFill>
                <a:latin typeface="Times"/>
              </a:rPr>
              <a:t>Jews, </a:t>
            </a:r>
            <a:r>
              <a:rPr lang="en-US" altLang="en-US" sz="4000" b="1" dirty="0">
                <a:solidFill>
                  <a:schemeClr val="bg1"/>
                </a:solidFill>
                <a:latin typeface="Times"/>
              </a:rPr>
              <a:t>I</a:t>
            </a:r>
            <a:r>
              <a:rPr lang="en-US" altLang="en-US" sz="2400" b="1" dirty="0">
                <a:solidFill>
                  <a:schemeClr val="bg1"/>
                </a:solidFill>
                <a:latin typeface="Times"/>
              </a:rPr>
              <a:t>slam, Muslims</a:t>
            </a:r>
          </a:p>
        </p:txBody>
      </p:sp>
      <p:sp>
        <p:nvSpPr>
          <p:cNvPr id="7175" name="WordArt 7"/>
          <p:cNvSpPr>
            <a:spLocks noChangeArrowheads="1" noChangeShapeType="1" noTextEdit="1"/>
          </p:cNvSpPr>
          <p:nvPr/>
        </p:nvSpPr>
        <p:spPr bwMode="auto">
          <a:xfrm>
            <a:off x="381000" y="4299560"/>
            <a:ext cx="850900" cy="12573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solidFill>
                  <a:srgbClr val="FFC000"/>
                </a:solidFill>
                <a:effectLst>
                  <a:outerShdw dist="53882" dir="2700000" algn="ctr" rotWithShape="0">
                    <a:srgbClr val="9999FF"/>
                  </a:outerShdw>
                </a:effectLst>
                <a:latin typeface="Impact"/>
              </a:rPr>
              <a:t>and</a:t>
            </a:r>
          </a:p>
        </p:txBody>
      </p:sp>
      <p:sp>
        <p:nvSpPr>
          <p:cNvPr id="7176" name="Text Box 8"/>
          <p:cNvSpPr txBox="1">
            <a:spLocks noChangeArrowheads="1"/>
          </p:cNvSpPr>
          <p:nvPr/>
        </p:nvSpPr>
        <p:spPr bwMode="auto">
          <a:xfrm>
            <a:off x="301172" y="3200400"/>
            <a:ext cx="8458200" cy="954107"/>
          </a:xfrm>
          <a:prstGeom prst="rect">
            <a:avLst/>
          </a:prstGeom>
          <a:noFill/>
          <a:ln w="9525">
            <a:noFill/>
            <a:miter lim="800000"/>
            <a:headEnd/>
            <a:tailEnd/>
          </a:ln>
        </p:spPr>
        <p:txBody>
          <a:bodyPr>
            <a:spAutoFit/>
          </a:bodyPr>
          <a:lstStyle/>
          <a:p>
            <a:pPr>
              <a:spcBef>
                <a:spcPct val="50000"/>
              </a:spcBef>
            </a:pPr>
            <a:r>
              <a:rPr lang="en-US" altLang="en-US" sz="2800" b="1" dirty="0">
                <a:solidFill>
                  <a:schemeClr val="bg1"/>
                </a:solidFill>
              </a:rPr>
              <a:t>The </a:t>
            </a:r>
            <a:r>
              <a:rPr lang="en-US" altLang="en-US" sz="2800" b="1" dirty="0">
                <a:solidFill>
                  <a:srgbClr val="FFC000"/>
                </a:solidFill>
              </a:rPr>
              <a:t>Reformation t</a:t>
            </a:r>
            <a:r>
              <a:rPr lang="en-US" altLang="en-US" sz="2800" b="1" dirty="0">
                <a:solidFill>
                  <a:schemeClr val="bg1"/>
                </a:solidFill>
              </a:rPr>
              <a:t>ook place in the </a:t>
            </a:r>
            <a:r>
              <a:rPr lang="en-US" altLang="en-US" sz="2800" b="1" u="sng" dirty="0">
                <a:solidFill>
                  <a:schemeClr val="bg1"/>
                </a:solidFill>
              </a:rPr>
              <a:t>s</a:t>
            </a:r>
            <a:r>
              <a:rPr lang="en-US" altLang="en-US" sz="2800" b="1" dirty="0">
                <a:solidFill>
                  <a:schemeClr val="bg1"/>
                </a:solidFill>
              </a:rPr>
              <a:t>ixteenth </a:t>
            </a:r>
            <a:r>
              <a:rPr lang="en-US" altLang="en-US" sz="2800" b="1" u="sng" dirty="0">
                <a:solidFill>
                  <a:schemeClr val="bg1"/>
                </a:solidFill>
              </a:rPr>
              <a:t>c</a:t>
            </a:r>
            <a:r>
              <a:rPr lang="en-US" altLang="en-US" sz="2800" b="1" dirty="0">
                <a:solidFill>
                  <a:schemeClr val="bg1"/>
                </a:solidFill>
              </a:rPr>
              <a:t>entury</a:t>
            </a:r>
            <a:r>
              <a:rPr lang="en-US" altLang="en-US" sz="2400" b="1" dirty="0">
                <a:solidFill>
                  <a:schemeClr val="bg1"/>
                </a:solidFill>
              </a:rPr>
              <a:t>.</a:t>
            </a:r>
          </a:p>
        </p:txBody>
      </p:sp>
      <p:pic>
        <p:nvPicPr>
          <p:cNvPr id="8"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650453"/>
            <a:ext cx="3144033" cy="115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0426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14313" y="785813"/>
            <a:ext cx="8305800" cy="1077218"/>
          </a:xfrm>
          <a:prstGeom prst="rect">
            <a:avLst/>
          </a:prstGeom>
          <a:noFill/>
          <a:ln w="9525">
            <a:noFill/>
            <a:miter lim="800000"/>
            <a:headEnd/>
            <a:tailEnd/>
          </a:ln>
        </p:spPr>
        <p:txBody>
          <a:bodyPr>
            <a:spAutoFit/>
          </a:bodyPr>
          <a:lstStyle/>
          <a:p>
            <a:pPr algn="ctr">
              <a:spcBef>
                <a:spcPct val="50000"/>
              </a:spcBef>
            </a:pPr>
            <a:r>
              <a:rPr lang="en-US" altLang="en-US" sz="3200" b="1" dirty="0">
                <a:solidFill>
                  <a:srgbClr val="FFC000"/>
                </a:solidFill>
              </a:rPr>
              <a:t>7</a:t>
            </a:r>
            <a:r>
              <a:rPr lang="en-US" altLang="en-US" sz="3200" b="1" dirty="0" smtClean="0">
                <a:solidFill>
                  <a:srgbClr val="FFC000"/>
                </a:solidFill>
              </a:rPr>
              <a:t>.Capitalize </a:t>
            </a:r>
            <a:r>
              <a:rPr lang="en-US" altLang="en-US" sz="3200" b="1" dirty="0">
                <a:solidFill>
                  <a:srgbClr val="FFC000"/>
                </a:solidFill>
              </a:rPr>
              <a:t>the names of nations, nationalities, </a:t>
            </a:r>
            <a:r>
              <a:rPr lang="en-US" altLang="en-US" sz="3200" b="1" dirty="0" smtClean="0">
                <a:solidFill>
                  <a:srgbClr val="FFC000"/>
                </a:solidFill>
              </a:rPr>
              <a:t>and languages </a:t>
            </a:r>
            <a:endParaRPr lang="en-US" altLang="en-US" sz="3600" b="1" dirty="0">
              <a:solidFill>
                <a:srgbClr val="FFC000"/>
              </a:solidFill>
              <a:latin typeface="AGaramond Semibold" charset="0"/>
            </a:endParaRPr>
          </a:p>
        </p:txBody>
      </p:sp>
      <p:sp>
        <p:nvSpPr>
          <p:cNvPr id="9220" name="Text Box 4"/>
          <p:cNvSpPr txBox="1">
            <a:spLocks noChangeArrowheads="1"/>
          </p:cNvSpPr>
          <p:nvPr/>
        </p:nvSpPr>
        <p:spPr bwMode="auto">
          <a:xfrm>
            <a:off x="285750" y="2714625"/>
            <a:ext cx="8229600" cy="1169551"/>
          </a:xfrm>
          <a:prstGeom prst="rect">
            <a:avLst/>
          </a:prstGeom>
          <a:noFill/>
          <a:ln w="9525">
            <a:noFill/>
            <a:miter lim="800000"/>
            <a:headEnd/>
            <a:tailEnd/>
          </a:ln>
        </p:spPr>
        <p:txBody>
          <a:bodyPr>
            <a:spAutoFit/>
          </a:bodyPr>
          <a:lstStyle/>
          <a:p>
            <a:pPr>
              <a:spcBef>
                <a:spcPct val="50000"/>
              </a:spcBef>
            </a:pPr>
            <a:r>
              <a:rPr lang="en-US" altLang="en-US" sz="2800" b="1" dirty="0">
                <a:solidFill>
                  <a:schemeClr val="bg1"/>
                </a:solidFill>
                <a:latin typeface="AGaramond Semibold" charset="0"/>
              </a:rPr>
              <a:t>Somalia, Swedish, </a:t>
            </a:r>
            <a:r>
              <a:rPr lang="en-US" altLang="en-US" sz="2800" b="1" dirty="0" smtClean="0">
                <a:solidFill>
                  <a:schemeClr val="bg1"/>
                </a:solidFill>
                <a:latin typeface="AGaramond Semibold" charset="0"/>
              </a:rPr>
              <a:t>English, </a:t>
            </a:r>
            <a:r>
              <a:rPr lang="en-US" altLang="en-US" sz="2800" b="1" dirty="0">
                <a:solidFill>
                  <a:schemeClr val="bg1"/>
                </a:solidFill>
                <a:latin typeface="AGaramond Semibold" charset="0"/>
              </a:rPr>
              <a:t>Japanese </a:t>
            </a:r>
            <a:r>
              <a:rPr lang="en-US" altLang="en-US" sz="2800" b="1" dirty="0" smtClean="0">
                <a:solidFill>
                  <a:schemeClr val="bg1"/>
                </a:solidFill>
                <a:latin typeface="AGaramond Semibold" charset="0"/>
              </a:rPr>
              <a:t>, French ,</a:t>
            </a:r>
          </a:p>
          <a:p>
            <a:pPr>
              <a:spcBef>
                <a:spcPct val="50000"/>
              </a:spcBef>
            </a:pPr>
            <a:r>
              <a:rPr lang="en-US" altLang="en-US" sz="2800" b="1" dirty="0" smtClean="0">
                <a:solidFill>
                  <a:schemeClr val="bg1"/>
                </a:solidFill>
                <a:latin typeface="AGaramond Semibold" charset="0"/>
              </a:rPr>
              <a:t>Urdu.</a:t>
            </a:r>
            <a:endParaRPr lang="en-US" altLang="en-US" sz="2800" b="1" dirty="0">
              <a:solidFill>
                <a:schemeClr val="bg1"/>
              </a:solidFill>
              <a:latin typeface="AGaramond Semibold" charset="0"/>
            </a:endParaRPr>
          </a:p>
        </p:txBody>
      </p:sp>
      <p:pic>
        <p:nvPicPr>
          <p:cNvPr id="4"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16745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14313" y="785813"/>
            <a:ext cx="8305800" cy="3386137"/>
          </a:xfrm>
          <a:prstGeom prst="rect">
            <a:avLst/>
          </a:prstGeom>
          <a:noFill/>
          <a:ln w="9525">
            <a:noFill/>
            <a:miter lim="800000"/>
            <a:headEnd/>
            <a:tailEnd/>
          </a:ln>
        </p:spPr>
        <p:txBody>
          <a:bodyPr>
            <a:spAutoFit/>
          </a:bodyPr>
          <a:lstStyle/>
          <a:p>
            <a:pPr>
              <a:spcBef>
                <a:spcPct val="50000"/>
              </a:spcBef>
            </a:pPr>
            <a:r>
              <a:rPr lang="en-US" altLang="en-US" sz="3200" dirty="0">
                <a:solidFill>
                  <a:srgbClr val="FFC000"/>
                </a:solidFill>
              </a:rPr>
              <a:t>8</a:t>
            </a:r>
            <a:r>
              <a:rPr lang="en-US" altLang="en-US" sz="3200" dirty="0" smtClean="0">
                <a:solidFill>
                  <a:srgbClr val="FFC000"/>
                </a:solidFill>
              </a:rPr>
              <a:t>.Capitalize </a:t>
            </a:r>
            <a:r>
              <a:rPr lang="en-US" altLang="en-US" sz="3200" dirty="0">
                <a:solidFill>
                  <a:srgbClr val="FFC000"/>
                </a:solidFill>
              </a:rPr>
              <a:t>the names of academic courses </a:t>
            </a:r>
            <a:r>
              <a:rPr lang="en-US" altLang="en-US" sz="3200" i="1" dirty="0">
                <a:solidFill>
                  <a:srgbClr val="FFC000"/>
                </a:solidFill>
              </a:rPr>
              <a:t>when they’re used as titles</a:t>
            </a:r>
            <a:r>
              <a:rPr lang="en-US" altLang="en-US" sz="3200" dirty="0">
                <a:solidFill>
                  <a:srgbClr val="FFC000"/>
                </a:solidFill>
              </a:rPr>
              <a:t>. </a:t>
            </a:r>
          </a:p>
          <a:p>
            <a:pPr>
              <a:spcBef>
                <a:spcPct val="50000"/>
              </a:spcBef>
            </a:pPr>
            <a:endParaRPr lang="en-US" altLang="en-US" sz="3200" dirty="0">
              <a:solidFill>
                <a:srgbClr val="FFC000"/>
              </a:solidFill>
              <a:latin typeface="AGaramond Semibold" charset="0"/>
            </a:endParaRPr>
          </a:p>
          <a:p>
            <a:pPr>
              <a:spcBef>
                <a:spcPct val="50000"/>
              </a:spcBef>
            </a:pPr>
            <a:r>
              <a:rPr lang="en-US" altLang="en-US" sz="3200" dirty="0">
                <a:solidFill>
                  <a:schemeClr val="bg1"/>
                </a:solidFill>
                <a:latin typeface="AGaramond Semibold" charset="0"/>
              </a:rPr>
              <a:t>           He is doing master in English.</a:t>
            </a:r>
          </a:p>
          <a:p>
            <a:pPr>
              <a:spcBef>
                <a:spcPct val="50000"/>
              </a:spcBef>
            </a:pPr>
            <a:endParaRPr lang="en-US" altLang="en-US" sz="3600" dirty="0">
              <a:solidFill>
                <a:srgbClr val="FF0000"/>
              </a:solidFill>
              <a:latin typeface="AGaramond Semibold" charset="0"/>
            </a:endParaRPr>
          </a:p>
        </p:txBody>
      </p:sp>
      <p:sp>
        <p:nvSpPr>
          <p:cNvPr id="8195" name="Text Box 3"/>
          <p:cNvSpPr txBox="1">
            <a:spLocks noChangeArrowheads="1"/>
          </p:cNvSpPr>
          <p:nvPr/>
        </p:nvSpPr>
        <p:spPr bwMode="auto">
          <a:xfrm>
            <a:off x="1714500" y="4214813"/>
            <a:ext cx="6913563" cy="701675"/>
          </a:xfrm>
          <a:prstGeom prst="rect">
            <a:avLst/>
          </a:prstGeom>
          <a:noFill/>
          <a:ln w="9525">
            <a:noFill/>
            <a:miter lim="800000"/>
            <a:headEnd/>
            <a:tailEnd/>
          </a:ln>
        </p:spPr>
        <p:txBody>
          <a:bodyPr>
            <a:spAutoFit/>
          </a:bodyPr>
          <a:lstStyle/>
          <a:p>
            <a:pPr>
              <a:spcBef>
                <a:spcPct val="50000"/>
              </a:spcBef>
            </a:pPr>
            <a:r>
              <a:rPr lang="en-US" altLang="en-US" sz="4000" dirty="0" smtClean="0">
                <a:solidFill>
                  <a:srgbClr val="FFC000"/>
                </a:solidFill>
              </a:rPr>
              <a:t>9.B</a:t>
            </a:r>
            <a:r>
              <a:rPr lang="en-US" altLang="en-US" sz="3600" dirty="0" smtClean="0">
                <a:solidFill>
                  <a:srgbClr val="FFC000"/>
                </a:solidFill>
              </a:rPr>
              <a:t>rand </a:t>
            </a:r>
            <a:r>
              <a:rPr lang="en-US" altLang="en-US" sz="3600" dirty="0">
                <a:solidFill>
                  <a:srgbClr val="FFC000"/>
                </a:solidFill>
              </a:rPr>
              <a:t>names </a:t>
            </a:r>
            <a:r>
              <a:rPr lang="en-US" altLang="en-US" sz="3600" dirty="0">
                <a:solidFill>
                  <a:srgbClr val="FF0000"/>
                </a:solidFill>
              </a:rPr>
              <a:t>. . . .</a:t>
            </a:r>
            <a:endParaRPr lang="en-US" altLang="en-US" sz="3600" dirty="0">
              <a:solidFill>
                <a:srgbClr val="FF0000"/>
              </a:solidFill>
              <a:latin typeface="AGaramond Semibold" charset="0"/>
            </a:endParaRPr>
          </a:p>
        </p:txBody>
      </p:sp>
      <p:sp>
        <p:nvSpPr>
          <p:cNvPr id="8198" name="Text Box 6"/>
          <p:cNvSpPr txBox="1">
            <a:spLocks noChangeArrowheads="1"/>
          </p:cNvSpPr>
          <p:nvPr/>
        </p:nvSpPr>
        <p:spPr bwMode="auto">
          <a:xfrm>
            <a:off x="1600200" y="4856968"/>
            <a:ext cx="7467600" cy="584200"/>
          </a:xfrm>
          <a:prstGeom prst="rect">
            <a:avLst/>
          </a:prstGeom>
          <a:noFill/>
          <a:ln w="9525">
            <a:noFill/>
            <a:miter lim="800000"/>
            <a:headEnd/>
            <a:tailEnd/>
          </a:ln>
        </p:spPr>
        <p:txBody>
          <a:bodyPr>
            <a:spAutoFit/>
          </a:bodyPr>
          <a:lstStyle/>
          <a:p>
            <a:r>
              <a:rPr lang="en-US" altLang="en-US" dirty="0" smtClean="0">
                <a:solidFill>
                  <a:schemeClr val="bg1"/>
                </a:solidFill>
                <a:latin typeface="Times"/>
              </a:rPr>
              <a:t> </a:t>
            </a:r>
            <a:r>
              <a:rPr lang="en-US" altLang="en-US" sz="3200" dirty="0">
                <a:solidFill>
                  <a:schemeClr val="bg1"/>
                </a:solidFill>
                <a:latin typeface="Times"/>
              </a:rPr>
              <a:t>Oxford, Suzuki</a:t>
            </a:r>
            <a:endParaRPr lang="en-US" altLang="en-US" dirty="0">
              <a:solidFill>
                <a:schemeClr val="bg1"/>
              </a:solidFill>
              <a:latin typeface="Times"/>
            </a:endParaRPr>
          </a:p>
        </p:txBody>
      </p:sp>
      <p:sp>
        <p:nvSpPr>
          <p:cNvPr id="8199" name="WordArt 7"/>
          <p:cNvSpPr>
            <a:spLocks noChangeArrowheads="1" noChangeShapeType="1" noTextEdit="1"/>
          </p:cNvSpPr>
          <p:nvPr/>
        </p:nvSpPr>
        <p:spPr bwMode="auto">
          <a:xfrm>
            <a:off x="381000" y="4147160"/>
            <a:ext cx="850900" cy="12573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solidFill>
                  <a:srgbClr val="FFC000"/>
                </a:solidFill>
                <a:effectLst>
                  <a:outerShdw dist="53882" dir="2700000" algn="ctr" rotWithShape="0">
                    <a:srgbClr val="9999FF"/>
                  </a:outerShdw>
                </a:effectLst>
                <a:latin typeface="Impact"/>
              </a:rPr>
              <a:t>and</a:t>
            </a:r>
          </a:p>
        </p:txBody>
      </p:sp>
      <p:pic>
        <p:nvPicPr>
          <p:cNvPr id="6"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561556"/>
            <a:ext cx="3144033" cy="126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911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ubtitle 7"/>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US" smtClean="0"/>
          </a:p>
        </p:txBody>
      </p:sp>
      <p:sp>
        <p:nvSpPr>
          <p:cNvPr id="17410" name="Rectangle 2"/>
          <p:cNvSpPr>
            <a:spLocks noGrp="1" noChangeArrowheads="1"/>
          </p:cNvSpPr>
          <p:nvPr>
            <p:ph type="ctrTitle"/>
          </p:nvPr>
        </p:nvSpPr>
        <p:spPr/>
        <p:txBody>
          <a:bodyPr>
            <a:normAutofit/>
          </a:bodyPr>
          <a:lstStyle/>
          <a:p>
            <a:pPr eaLnBrk="1" hangingPunct="1"/>
            <a:r>
              <a:rPr lang="en-GB" smtClean="0"/>
              <a:t>Apostrophes to show contractions</a:t>
            </a:r>
          </a:p>
        </p:txBody>
      </p:sp>
      <p:pic>
        <p:nvPicPr>
          <p:cNvPr id="17412" name="Picture 4" descr="sentence starters"/>
          <p:cNvPicPr>
            <a:picLocks noChangeAspect="1" noChangeArrowheads="1"/>
          </p:cNvPicPr>
          <p:nvPr/>
        </p:nvPicPr>
        <p:blipFill>
          <a:blip r:embed="rId2"/>
          <a:srcRect/>
          <a:stretch>
            <a:fillRect/>
          </a:stretch>
        </p:blipFill>
        <p:spPr bwMode="auto">
          <a:xfrm>
            <a:off x="0" y="30163"/>
            <a:ext cx="9144000" cy="6854825"/>
          </a:xfrm>
          <a:prstGeom prst="rect">
            <a:avLst/>
          </a:prstGeom>
          <a:noFill/>
          <a:ln w="9525">
            <a:noFill/>
            <a:miter lim="800000"/>
            <a:headEnd/>
            <a:tailEnd/>
          </a:ln>
        </p:spPr>
      </p:pic>
      <p:sp>
        <p:nvSpPr>
          <p:cNvPr id="17413" name="Text Box 5"/>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17414" name="Text Box 6"/>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2619213F-DBE3-4BBA-AC76-3C8E9D3BFC3C}" type="slidenum">
              <a:rPr lang="en-GB" sz="1000">
                <a:solidFill>
                  <a:srgbClr val="5B0091"/>
                </a:solidFill>
              </a:rPr>
              <a:pPr>
                <a:spcBef>
                  <a:spcPct val="50000"/>
                </a:spcBef>
              </a:pPr>
              <a:t>17</a:t>
            </a:fld>
            <a:r>
              <a:rPr lang="en-GB" sz="1000">
                <a:solidFill>
                  <a:srgbClr val="5B0091"/>
                </a:solidFill>
              </a:rPr>
              <a:t> of 46</a:t>
            </a:r>
          </a:p>
        </p:txBody>
      </p:sp>
      <p:sp>
        <p:nvSpPr>
          <p:cNvPr id="17415" name="Text Box 7"/>
          <p:cNvSpPr txBox="1">
            <a:spLocks noChangeArrowheads="1"/>
          </p:cNvSpPr>
          <p:nvPr/>
        </p:nvSpPr>
        <p:spPr bwMode="auto">
          <a:xfrm>
            <a:off x="1547813" y="2698750"/>
            <a:ext cx="6624637" cy="769938"/>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dirty="0" smtClean="0">
                <a:solidFill>
                  <a:srgbClr val="010066"/>
                </a:solidFill>
              </a:rPr>
              <a:t>Apostrophe </a:t>
            </a:r>
            <a:endParaRPr lang="en-GB" sz="4400" dirty="0">
              <a:solidFill>
                <a:srgbClr val="010066"/>
              </a:solidFill>
            </a:endParaRPr>
          </a:p>
        </p:txBody>
      </p:sp>
      <p:pic>
        <p:nvPicPr>
          <p:cNvPr id="103432"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3273855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6" name="Rectangle 6"/>
          <p:cNvSpPr>
            <a:spLocks noChangeArrowheads="1"/>
          </p:cNvSpPr>
          <p:nvPr/>
        </p:nvSpPr>
        <p:spPr bwMode="auto">
          <a:xfrm>
            <a:off x="2914650" y="1792288"/>
            <a:ext cx="3313113" cy="1727200"/>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18435" name="Rectangle 2"/>
          <p:cNvSpPr>
            <a:spLocks noGrp="1" noChangeArrowheads="1"/>
          </p:cNvSpPr>
          <p:nvPr>
            <p:ph type="title"/>
          </p:nvPr>
        </p:nvSpPr>
        <p:spPr>
          <a:xfrm>
            <a:off x="228600" y="0"/>
            <a:ext cx="8534400" cy="758952"/>
          </a:xfrm>
        </p:spPr>
        <p:txBody>
          <a:bodyPr>
            <a:normAutofit/>
          </a:bodyPr>
          <a:lstStyle/>
          <a:p>
            <a:pPr eaLnBrk="1" hangingPunct="1"/>
            <a:r>
              <a:rPr lang="en-GB" sz="3600" b="1" dirty="0" smtClean="0"/>
              <a:t>Apostrophe’</a:t>
            </a:r>
          </a:p>
        </p:txBody>
      </p:sp>
      <p:sp>
        <p:nvSpPr>
          <p:cNvPr id="18436" name="Text Box 4"/>
          <p:cNvSpPr txBox="1">
            <a:spLocks noChangeArrowheads="1"/>
          </p:cNvSpPr>
          <p:nvPr/>
        </p:nvSpPr>
        <p:spPr bwMode="auto">
          <a:xfrm>
            <a:off x="501650" y="685800"/>
            <a:ext cx="8642350" cy="1200329"/>
          </a:xfrm>
          <a:prstGeom prst="rect">
            <a:avLst/>
          </a:prstGeom>
          <a:noFill/>
          <a:ln w="9525">
            <a:noFill/>
            <a:miter lim="800000"/>
            <a:headEnd/>
            <a:tailEnd/>
          </a:ln>
        </p:spPr>
        <p:txBody>
          <a:bodyPr>
            <a:spAutoFit/>
          </a:bodyPr>
          <a:lstStyle/>
          <a:p>
            <a:pPr>
              <a:spcBef>
                <a:spcPct val="50000"/>
              </a:spcBef>
            </a:pPr>
            <a:r>
              <a:rPr lang="en-GB" sz="2400" b="1" dirty="0" smtClean="0">
                <a:solidFill>
                  <a:srgbClr val="FFC000"/>
                </a:solidFill>
              </a:rPr>
              <a:t>Apostrophe </a:t>
            </a:r>
            <a:r>
              <a:rPr lang="en-GB" sz="2400" b="1" dirty="0">
                <a:solidFill>
                  <a:srgbClr val="FFC000"/>
                </a:solidFill>
              </a:rPr>
              <a:t>(’) is the most commonly misused punctuation mark. They have three main uses. They show</a:t>
            </a:r>
            <a:r>
              <a:rPr lang="en-GB" sz="2400" b="1" dirty="0" smtClean="0">
                <a:solidFill>
                  <a:srgbClr val="FFC000"/>
                </a:solidFill>
              </a:rPr>
              <a:t>:</a:t>
            </a:r>
            <a:endParaRPr lang="en-GB" sz="4000" b="1" dirty="0">
              <a:solidFill>
                <a:srgbClr val="FFC000"/>
              </a:solidFill>
            </a:endParaRPr>
          </a:p>
        </p:txBody>
      </p:sp>
      <p:sp>
        <p:nvSpPr>
          <p:cNvPr id="92165" name="Text Box 5"/>
          <p:cNvSpPr txBox="1">
            <a:spLocks noChangeArrowheads="1"/>
          </p:cNvSpPr>
          <p:nvPr/>
        </p:nvSpPr>
        <p:spPr bwMode="auto">
          <a:xfrm>
            <a:off x="3167063" y="1876425"/>
            <a:ext cx="2808287" cy="1323439"/>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GB" sz="2000" b="1" dirty="0">
                <a:solidFill>
                  <a:srgbClr val="5B0091"/>
                </a:solidFill>
              </a:rPr>
              <a:t>contractions</a:t>
            </a:r>
          </a:p>
          <a:p>
            <a:pPr marL="457200" indent="-457200">
              <a:spcBef>
                <a:spcPct val="50000"/>
              </a:spcBef>
              <a:buFontTx/>
              <a:buAutoNum type="arabicPeriod"/>
            </a:pPr>
            <a:r>
              <a:rPr lang="en-GB" sz="2000" b="1" dirty="0">
                <a:solidFill>
                  <a:srgbClr val="5B0091"/>
                </a:solidFill>
              </a:rPr>
              <a:t>possession</a:t>
            </a:r>
          </a:p>
          <a:p>
            <a:pPr marL="457200" indent="-457200">
              <a:spcBef>
                <a:spcPct val="50000"/>
              </a:spcBef>
              <a:buFontTx/>
              <a:buAutoNum type="arabicPeriod"/>
            </a:pPr>
            <a:r>
              <a:rPr lang="en-GB" sz="2000" b="1" dirty="0">
                <a:solidFill>
                  <a:srgbClr val="5B0091"/>
                </a:solidFill>
              </a:rPr>
              <a:t>unusual plurals</a:t>
            </a:r>
          </a:p>
        </p:txBody>
      </p:sp>
      <p:sp>
        <p:nvSpPr>
          <p:cNvPr id="92167" name="Text Box 7"/>
          <p:cNvSpPr txBox="1">
            <a:spLocks noChangeArrowheads="1"/>
          </p:cNvSpPr>
          <p:nvPr/>
        </p:nvSpPr>
        <p:spPr bwMode="auto">
          <a:xfrm>
            <a:off x="358775" y="3652838"/>
            <a:ext cx="8461375" cy="1200329"/>
          </a:xfrm>
          <a:prstGeom prst="rect">
            <a:avLst/>
          </a:prstGeom>
          <a:noFill/>
          <a:ln w="9525">
            <a:noFill/>
            <a:miter lim="800000"/>
            <a:headEnd/>
            <a:tailEnd/>
          </a:ln>
        </p:spPr>
        <p:txBody>
          <a:bodyPr>
            <a:spAutoFit/>
          </a:bodyPr>
          <a:lstStyle/>
          <a:p>
            <a:pPr>
              <a:spcBef>
                <a:spcPct val="50000"/>
              </a:spcBef>
            </a:pPr>
            <a:r>
              <a:rPr lang="en-GB" sz="2400" b="1" dirty="0">
                <a:solidFill>
                  <a:schemeClr val="bg1"/>
                </a:solidFill>
              </a:rPr>
              <a:t>Contractions</a:t>
            </a:r>
            <a:r>
              <a:rPr lang="en-GB" sz="2400" dirty="0">
                <a:solidFill>
                  <a:schemeClr val="bg1"/>
                </a:solidFill>
              </a:rPr>
              <a:t> </a:t>
            </a:r>
            <a:r>
              <a:rPr lang="en-GB" sz="2400" b="1" dirty="0">
                <a:solidFill>
                  <a:schemeClr val="bg1"/>
                </a:solidFill>
              </a:rPr>
              <a:t>are shortened forms of words which have letters missing. The apostrophe is used in place of the missing letters, e.g.</a:t>
            </a:r>
          </a:p>
        </p:txBody>
      </p:sp>
      <p:sp>
        <p:nvSpPr>
          <p:cNvPr id="92168" name="Text Box 8"/>
          <p:cNvSpPr txBox="1">
            <a:spLocks noChangeArrowheads="1"/>
          </p:cNvSpPr>
          <p:nvPr/>
        </p:nvSpPr>
        <p:spPr bwMode="auto">
          <a:xfrm>
            <a:off x="3159883" y="4973638"/>
            <a:ext cx="5984118" cy="1569660"/>
          </a:xfrm>
          <a:prstGeom prst="rect">
            <a:avLst/>
          </a:prstGeom>
          <a:noFill/>
          <a:ln w="9525">
            <a:noFill/>
            <a:miter lim="800000"/>
            <a:headEnd/>
            <a:tailEnd/>
          </a:ln>
        </p:spPr>
        <p:txBody>
          <a:bodyPr wrap="square">
            <a:spAutoFit/>
          </a:bodyPr>
          <a:lstStyle/>
          <a:p>
            <a:pPr indent="266700">
              <a:spcBef>
                <a:spcPct val="50000"/>
              </a:spcBef>
              <a:buFontTx/>
              <a:buBlip>
                <a:blip r:embed="rId3"/>
              </a:buBlip>
            </a:pPr>
            <a:r>
              <a:rPr lang="en-GB" sz="2400" b="1" i="1" dirty="0">
                <a:solidFill>
                  <a:srgbClr val="000066"/>
                </a:solidFill>
              </a:rPr>
              <a:t>  </a:t>
            </a:r>
            <a:r>
              <a:rPr lang="en-GB" sz="2400" b="1" i="1" dirty="0" smtClean="0">
                <a:solidFill>
                  <a:schemeClr val="bg1"/>
                </a:solidFill>
              </a:rPr>
              <a:t>It’s </a:t>
            </a:r>
            <a:r>
              <a:rPr lang="en-GB" sz="2400" b="1" dirty="0">
                <a:solidFill>
                  <a:schemeClr val="bg1"/>
                </a:solidFill>
              </a:rPr>
              <a:t>is short for </a:t>
            </a:r>
            <a:r>
              <a:rPr lang="en-GB" sz="2400" b="1" i="1" dirty="0">
                <a:solidFill>
                  <a:schemeClr val="bg1"/>
                </a:solidFill>
              </a:rPr>
              <a:t>It is.</a:t>
            </a:r>
          </a:p>
          <a:p>
            <a:pPr indent="266700">
              <a:spcBef>
                <a:spcPct val="50000"/>
              </a:spcBef>
              <a:buFontTx/>
              <a:buBlip>
                <a:blip r:embed="rId3"/>
              </a:buBlip>
            </a:pPr>
            <a:r>
              <a:rPr lang="en-GB" sz="2400" b="1" i="1" dirty="0">
                <a:solidFill>
                  <a:schemeClr val="bg1"/>
                </a:solidFill>
              </a:rPr>
              <a:t>  We’ll </a:t>
            </a:r>
            <a:r>
              <a:rPr lang="en-GB" sz="2400" b="1" dirty="0">
                <a:solidFill>
                  <a:schemeClr val="bg1"/>
                </a:solidFill>
              </a:rPr>
              <a:t>is short for </a:t>
            </a:r>
            <a:r>
              <a:rPr lang="en-GB" sz="2400" b="1" i="1" dirty="0">
                <a:solidFill>
                  <a:schemeClr val="bg1"/>
                </a:solidFill>
              </a:rPr>
              <a:t>we will</a:t>
            </a:r>
            <a:r>
              <a:rPr lang="en-GB" sz="2400" b="1" dirty="0">
                <a:solidFill>
                  <a:schemeClr val="bg1"/>
                </a:solidFill>
              </a:rPr>
              <a:t> or </a:t>
            </a:r>
            <a:r>
              <a:rPr lang="en-GB" sz="2400" b="1" i="1" dirty="0">
                <a:solidFill>
                  <a:schemeClr val="bg1"/>
                </a:solidFill>
              </a:rPr>
              <a:t>we shall.</a:t>
            </a:r>
          </a:p>
          <a:p>
            <a:pPr indent="266700">
              <a:spcBef>
                <a:spcPct val="50000"/>
              </a:spcBef>
              <a:buFontTx/>
              <a:buBlip>
                <a:blip r:embed="rId3"/>
              </a:buBlip>
            </a:pPr>
            <a:r>
              <a:rPr lang="en-GB" sz="2400" b="1" i="1" dirty="0">
                <a:solidFill>
                  <a:schemeClr val="bg1"/>
                </a:solidFill>
              </a:rPr>
              <a:t>  Can’t </a:t>
            </a:r>
            <a:r>
              <a:rPr lang="en-GB" sz="2400" b="1" dirty="0">
                <a:solidFill>
                  <a:schemeClr val="bg1"/>
                </a:solidFill>
              </a:rPr>
              <a:t>is short for </a:t>
            </a:r>
            <a:r>
              <a:rPr lang="en-GB" sz="2400" b="1" i="1" dirty="0">
                <a:solidFill>
                  <a:schemeClr val="bg1"/>
                </a:solidFill>
              </a:rPr>
              <a:t>cannot.</a:t>
            </a:r>
          </a:p>
        </p:txBody>
      </p:sp>
      <p:pic>
        <p:nvPicPr>
          <p:cNvPr id="92170" name="Picture 10" descr="next_btn_colour"/>
          <p:cNvPicPr>
            <a:picLocks noChangeAspect="1" noChangeArrowheads="1"/>
          </p:cNvPicPr>
          <p:nvPr/>
        </p:nvPicPr>
        <p:blipFill>
          <a:blip r:embed="rId4"/>
          <a:srcRect/>
          <a:stretch>
            <a:fillRect/>
          </a:stretch>
        </p:blipFill>
        <p:spPr bwMode="auto">
          <a:xfrm>
            <a:off x="8448675" y="6096000"/>
            <a:ext cx="628650" cy="571500"/>
          </a:xfrm>
          <a:prstGeom prst="rect">
            <a:avLst/>
          </a:prstGeom>
          <a:noFill/>
          <a:ln w="9525">
            <a:noFill/>
            <a:miter lim="800000"/>
            <a:headEnd/>
            <a:tailEnd/>
          </a:ln>
        </p:spPr>
      </p:pic>
      <p:sp>
        <p:nvSpPr>
          <p:cNvPr id="2" name="AutoShape 2" descr="The pedants' pedant: why the Apostrophe Protection Society has closed in  disgust | English and creative writing | The Guardi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123145"/>
            <a:ext cx="3159883" cy="170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433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8534400" cy="758952"/>
          </a:xfrm>
        </p:spPr>
        <p:txBody>
          <a:bodyPr/>
          <a:lstStyle/>
          <a:p>
            <a:pPr eaLnBrk="1" hangingPunct="1"/>
            <a:r>
              <a:rPr lang="en-GB" dirty="0" smtClean="0"/>
              <a:t>Contractions</a:t>
            </a:r>
          </a:p>
        </p:txBody>
      </p:sp>
      <p:sp>
        <p:nvSpPr>
          <p:cNvPr id="19459" name="Text Box 4"/>
          <p:cNvSpPr txBox="1">
            <a:spLocks noChangeArrowheads="1"/>
          </p:cNvSpPr>
          <p:nvPr/>
        </p:nvSpPr>
        <p:spPr bwMode="auto">
          <a:xfrm>
            <a:off x="304800" y="1371600"/>
            <a:ext cx="8424863" cy="830997"/>
          </a:xfrm>
          <a:prstGeom prst="rect">
            <a:avLst/>
          </a:prstGeom>
          <a:noFill/>
          <a:ln w="9525">
            <a:noFill/>
            <a:miter lim="800000"/>
            <a:headEnd/>
            <a:tailEnd/>
          </a:ln>
        </p:spPr>
        <p:txBody>
          <a:bodyPr>
            <a:spAutoFit/>
          </a:bodyPr>
          <a:lstStyle/>
          <a:p>
            <a:pPr>
              <a:spcBef>
                <a:spcPct val="50000"/>
              </a:spcBef>
            </a:pPr>
            <a:r>
              <a:rPr lang="en-GB" sz="2400" b="1" dirty="0">
                <a:solidFill>
                  <a:schemeClr val="bg1"/>
                </a:solidFill>
              </a:rPr>
              <a:t>We use contractions a lot when we are speaking aloud because they save time and sound informal.                       </a:t>
            </a:r>
          </a:p>
        </p:txBody>
      </p:sp>
      <p:sp>
        <p:nvSpPr>
          <p:cNvPr id="19467" name="Text Box 12"/>
          <p:cNvSpPr txBox="1">
            <a:spLocks noChangeArrowheads="1"/>
          </p:cNvSpPr>
          <p:nvPr/>
        </p:nvSpPr>
        <p:spPr bwMode="auto">
          <a:xfrm>
            <a:off x="900112" y="2779713"/>
            <a:ext cx="5729287" cy="1015663"/>
          </a:xfrm>
          <a:prstGeom prst="rect">
            <a:avLst/>
          </a:prstGeom>
          <a:noFill/>
          <a:ln w="9525">
            <a:noFill/>
            <a:miter lim="800000"/>
            <a:headEnd/>
            <a:tailEnd/>
          </a:ln>
        </p:spPr>
        <p:txBody>
          <a:bodyPr wrap="square">
            <a:spAutoFit/>
          </a:bodyPr>
          <a:lstStyle/>
          <a:p>
            <a:pPr algn="ctr">
              <a:spcBef>
                <a:spcPct val="50000"/>
              </a:spcBef>
            </a:pPr>
            <a:r>
              <a:rPr lang="en-GB" sz="2400" b="1" i="1" dirty="0" smtClean="0">
                <a:solidFill>
                  <a:schemeClr val="bg1"/>
                </a:solidFill>
                <a:latin typeface="Comic Sans MS" pitchFamily="66" charset="0"/>
              </a:rPr>
              <a:t>It’s          It is</a:t>
            </a:r>
          </a:p>
          <a:p>
            <a:pPr algn="ctr">
              <a:spcBef>
                <a:spcPct val="50000"/>
              </a:spcBef>
            </a:pPr>
            <a:r>
              <a:rPr lang="en-GB" sz="2400" b="1" i="1" dirty="0" smtClean="0">
                <a:solidFill>
                  <a:schemeClr val="bg1"/>
                </a:solidFill>
                <a:latin typeface="Comic Sans MS" pitchFamily="66" charset="0"/>
              </a:rPr>
              <a:t>Can’t       Can not</a:t>
            </a:r>
            <a:endParaRPr lang="en-GB" sz="2400" b="1" i="1" dirty="0">
              <a:solidFill>
                <a:schemeClr val="bg1"/>
              </a:solidFill>
              <a:latin typeface="Comic Sans MS" pitchFamily="66" charset="0"/>
            </a:endParaRPr>
          </a:p>
        </p:txBody>
      </p:sp>
      <p:sp>
        <p:nvSpPr>
          <p:cNvPr id="94222" name="Text Box 14"/>
          <p:cNvSpPr txBox="1">
            <a:spLocks noChangeArrowheads="1"/>
          </p:cNvSpPr>
          <p:nvPr/>
        </p:nvSpPr>
        <p:spPr bwMode="auto">
          <a:xfrm>
            <a:off x="296636" y="3795376"/>
            <a:ext cx="8534400" cy="1754326"/>
          </a:xfrm>
          <a:prstGeom prst="rect">
            <a:avLst/>
          </a:prstGeom>
          <a:noFill/>
          <a:ln w="9525">
            <a:noFill/>
            <a:miter lim="800000"/>
            <a:headEnd/>
            <a:tailEnd/>
          </a:ln>
        </p:spPr>
        <p:txBody>
          <a:bodyPr>
            <a:spAutoFit/>
          </a:bodyPr>
          <a:lstStyle/>
          <a:p>
            <a:pPr>
              <a:spcBef>
                <a:spcPct val="50000"/>
              </a:spcBef>
            </a:pPr>
            <a:r>
              <a:rPr lang="en-GB" sz="2400" b="1" dirty="0">
                <a:solidFill>
                  <a:schemeClr val="bg1"/>
                </a:solidFill>
              </a:rPr>
              <a:t>Contractions should be </a:t>
            </a:r>
            <a:r>
              <a:rPr lang="en-GB" sz="2400" b="1" dirty="0">
                <a:solidFill>
                  <a:srgbClr val="FFC000"/>
                </a:solidFill>
              </a:rPr>
              <a:t>avoided in formal </a:t>
            </a:r>
            <a:r>
              <a:rPr lang="en-GB" sz="2400" b="1" dirty="0" smtClean="0">
                <a:solidFill>
                  <a:srgbClr val="FFC000"/>
                </a:solidFill>
              </a:rPr>
              <a:t>writing</a:t>
            </a:r>
            <a:r>
              <a:rPr lang="en-GB" sz="2400" b="1" dirty="0" smtClean="0">
                <a:solidFill>
                  <a:schemeClr val="bg1"/>
                </a:solidFill>
              </a:rPr>
              <a:t>, </a:t>
            </a:r>
            <a:r>
              <a:rPr lang="en-GB" sz="2400" b="1" dirty="0">
                <a:solidFill>
                  <a:schemeClr val="bg1"/>
                </a:solidFill>
              </a:rPr>
              <a:t>such as in essays and letters, as they sound too chatty. </a:t>
            </a:r>
          </a:p>
          <a:p>
            <a:pPr>
              <a:spcBef>
                <a:spcPct val="50000"/>
              </a:spcBef>
            </a:pPr>
            <a:r>
              <a:rPr lang="en-GB" sz="2400" b="1" dirty="0">
                <a:solidFill>
                  <a:schemeClr val="bg1"/>
                </a:solidFill>
              </a:rPr>
              <a:t>However, some writers use them when they write down the direct speech of a character or person</a:t>
            </a:r>
            <a:r>
              <a:rPr lang="en-GB" sz="2400" b="1" dirty="0">
                <a:solidFill>
                  <a:srgbClr val="000066"/>
                </a:solidFill>
              </a:rPr>
              <a:t>.</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49702"/>
            <a:ext cx="3159883" cy="128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119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sz="quarter"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n-US" sz="3600" smtClean="0"/>
              <a:t>  The set of marks used to regulate texts and clarify their meanings, principally by separating or linking</a:t>
            </a:r>
            <a:r>
              <a:rPr lang="en-US" sz="3600" smtClean="0">
                <a:solidFill>
                  <a:srgbClr val="0070C0"/>
                </a:solidFill>
              </a:rPr>
              <a:t> words, phrases,  clauses and sentences.</a:t>
            </a:r>
          </a:p>
        </p:txBody>
      </p:sp>
      <p:pic>
        <p:nvPicPr>
          <p:cNvPr id="3"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50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eaLnBrk="1" hangingPunct="1"/>
            <a:r>
              <a:rPr lang="en-GB" smtClean="0"/>
              <a:t>Apostrophes to show possession</a:t>
            </a:r>
          </a:p>
        </p:txBody>
      </p:sp>
      <p:pic>
        <p:nvPicPr>
          <p:cNvPr id="20483" name="Picture 4" descr="sentence starters"/>
          <p:cNvPicPr>
            <a:picLocks noChangeAspect="1" noChangeArrowheads="1"/>
          </p:cNvPicPr>
          <p:nvPr/>
        </p:nvPicPr>
        <p:blipFill>
          <a:blip r:embed="rId2"/>
          <a:srcRect/>
          <a:stretch>
            <a:fillRect/>
          </a:stretch>
        </p:blipFill>
        <p:spPr bwMode="auto">
          <a:xfrm>
            <a:off x="0" y="30163"/>
            <a:ext cx="9144000" cy="6854825"/>
          </a:xfrm>
          <a:prstGeom prst="rect">
            <a:avLst/>
          </a:prstGeom>
          <a:noFill/>
          <a:ln w="9525">
            <a:noFill/>
            <a:miter lim="800000"/>
            <a:headEnd/>
            <a:tailEnd/>
          </a:ln>
        </p:spPr>
      </p:pic>
      <p:sp>
        <p:nvSpPr>
          <p:cNvPr id="20484" name="Text Box 5"/>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20485" name="Text Box 6"/>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AE57A39A-1E99-4369-A601-825BDB0498D3}" type="slidenum">
              <a:rPr lang="en-GB" sz="1000">
                <a:solidFill>
                  <a:srgbClr val="5B0091"/>
                </a:solidFill>
              </a:rPr>
              <a:pPr>
                <a:spcBef>
                  <a:spcPct val="50000"/>
                </a:spcBef>
              </a:pPr>
              <a:t>20</a:t>
            </a:fld>
            <a:r>
              <a:rPr lang="en-GB" sz="1000">
                <a:solidFill>
                  <a:srgbClr val="5B0091"/>
                </a:solidFill>
              </a:rPr>
              <a:t> of 46</a:t>
            </a:r>
          </a:p>
        </p:txBody>
      </p:sp>
      <p:sp>
        <p:nvSpPr>
          <p:cNvPr id="20486" name="Text Box 8"/>
          <p:cNvSpPr txBox="1">
            <a:spLocks noChangeArrowheads="1"/>
          </p:cNvSpPr>
          <p:nvPr/>
        </p:nvSpPr>
        <p:spPr bwMode="auto">
          <a:xfrm>
            <a:off x="1547813" y="2698750"/>
            <a:ext cx="6624637" cy="1431925"/>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Apostrophes to show possession</a:t>
            </a:r>
          </a:p>
        </p:txBody>
      </p:sp>
    </p:spTree>
    <p:extLst>
      <p:ext uri="{BB962C8B-B14F-4D97-AF65-F5344CB8AC3E}">
        <p14:creationId xmlns:p14="http://schemas.microsoft.com/office/powerpoint/2010/main" val="1124970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5" name="Rectangle 13"/>
          <p:cNvSpPr>
            <a:spLocks noChangeArrowheads="1"/>
          </p:cNvSpPr>
          <p:nvPr/>
        </p:nvSpPr>
        <p:spPr bwMode="auto">
          <a:xfrm>
            <a:off x="457200" y="3200400"/>
            <a:ext cx="7310437" cy="504825"/>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21507" name="Rectangle 2"/>
          <p:cNvSpPr>
            <a:spLocks noGrp="1" noChangeArrowheads="1"/>
          </p:cNvSpPr>
          <p:nvPr>
            <p:ph type="title"/>
          </p:nvPr>
        </p:nvSpPr>
        <p:spPr>
          <a:xfrm>
            <a:off x="71438" y="71438"/>
            <a:ext cx="5567362" cy="1071562"/>
          </a:xfrm>
        </p:spPr>
        <p:txBody>
          <a:bodyPr>
            <a:noAutofit/>
          </a:bodyPr>
          <a:lstStyle/>
          <a:p>
            <a:pPr eaLnBrk="1" hangingPunct="1"/>
            <a:r>
              <a:rPr lang="en-GB" sz="4000" b="1" dirty="0" smtClean="0"/>
              <a:t>Possession</a:t>
            </a:r>
          </a:p>
        </p:txBody>
      </p:sp>
      <p:sp>
        <p:nvSpPr>
          <p:cNvPr id="21508" name="Text Box 4"/>
          <p:cNvSpPr txBox="1">
            <a:spLocks noChangeArrowheads="1"/>
          </p:cNvSpPr>
          <p:nvPr/>
        </p:nvSpPr>
        <p:spPr bwMode="auto">
          <a:xfrm>
            <a:off x="228600" y="1828800"/>
            <a:ext cx="8569325" cy="954107"/>
          </a:xfrm>
          <a:prstGeom prst="rect">
            <a:avLst/>
          </a:prstGeom>
          <a:noFill/>
          <a:ln w="9525">
            <a:noFill/>
            <a:miter lim="800000"/>
            <a:headEnd/>
            <a:tailEnd/>
          </a:ln>
        </p:spPr>
        <p:txBody>
          <a:bodyPr>
            <a:spAutoFit/>
          </a:bodyPr>
          <a:lstStyle/>
          <a:p>
            <a:pPr algn="just">
              <a:spcBef>
                <a:spcPct val="50000"/>
              </a:spcBef>
            </a:pPr>
            <a:r>
              <a:rPr lang="en-GB" sz="2800" b="1" dirty="0">
                <a:solidFill>
                  <a:schemeClr val="bg1"/>
                </a:solidFill>
              </a:rPr>
              <a:t>Apostrophes are also used to show </a:t>
            </a:r>
            <a:r>
              <a:rPr lang="en-GB" sz="2800" b="1" dirty="0">
                <a:solidFill>
                  <a:srgbClr val="FFC000"/>
                </a:solidFill>
              </a:rPr>
              <a:t>possession: </a:t>
            </a:r>
            <a:r>
              <a:rPr lang="en-GB" sz="2800" b="1" dirty="0">
                <a:solidFill>
                  <a:schemeClr val="bg1"/>
                </a:solidFill>
              </a:rPr>
              <a:t>who or what owns something, e.g.</a:t>
            </a:r>
          </a:p>
        </p:txBody>
      </p:sp>
      <p:sp>
        <p:nvSpPr>
          <p:cNvPr id="95237" name="Text Box 5"/>
          <p:cNvSpPr txBox="1">
            <a:spLocks noChangeArrowheads="1"/>
          </p:cNvSpPr>
          <p:nvPr/>
        </p:nvSpPr>
        <p:spPr bwMode="auto">
          <a:xfrm>
            <a:off x="609600" y="3276600"/>
            <a:ext cx="7416800" cy="523220"/>
          </a:xfrm>
          <a:prstGeom prst="rect">
            <a:avLst/>
          </a:prstGeom>
          <a:noFill/>
          <a:ln w="9525">
            <a:noFill/>
            <a:miter lim="800000"/>
            <a:headEnd/>
            <a:tailEnd/>
          </a:ln>
        </p:spPr>
        <p:txBody>
          <a:bodyPr>
            <a:spAutoFit/>
          </a:bodyPr>
          <a:lstStyle/>
          <a:p>
            <a:pPr>
              <a:spcBef>
                <a:spcPct val="50000"/>
              </a:spcBef>
            </a:pPr>
            <a:r>
              <a:rPr lang="en-GB" sz="2800" b="1" i="1" dirty="0">
                <a:solidFill>
                  <a:srgbClr val="5B0091"/>
                </a:solidFill>
              </a:rPr>
              <a:t>This is Ali’s book belongs to Ali</a:t>
            </a:r>
            <a:r>
              <a:rPr lang="en-GB" sz="2800" b="1" dirty="0">
                <a:solidFill>
                  <a:srgbClr val="5B0091"/>
                </a:solidFill>
              </a:rPr>
              <a:t>.</a:t>
            </a:r>
            <a:endParaRPr lang="en-GB" sz="2800" b="1" i="1" dirty="0">
              <a:solidFill>
                <a:srgbClr val="5B0091"/>
              </a:solidFill>
            </a:endParaRPr>
          </a:p>
        </p:txBody>
      </p:sp>
      <p:sp>
        <p:nvSpPr>
          <p:cNvPr id="95238" name="Text Box 6"/>
          <p:cNvSpPr txBox="1">
            <a:spLocks noChangeArrowheads="1"/>
          </p:cNvSpPr>
          <p:nvPr/>
        </p:nvSpPr>
        <p:spPr bwMode="auto">
          <a:xfrm>
            <a:off x="228600" y="3886200"/>
            <a:ext cx="8382000" cy="1708160"/>
          </a:xfrm>
          <a:prstGeom prst="rect">
            <a:avLst/>
          </a:prstGeom>
          <a:noFill/>
          <a:ln w="9525">
            <a:noFill/>
            <a:miter lim="800000"/>
            <a:headEnd/>
            <a:tailEnd/>
          </a:ln>
        </p:spPr>
        <p:txBody>
          <a:bodyPr wrap="square">
            <a:spAutoFit/>
          </a:bodyPr>
          <a:lstStyle/>
          <a:p>
            <a:pPr algn="just">
              <a:spcBef>
                <a:spcPct val="50000"/>
              </a:spcBef>
            </a:pPr>
            <a:r>
              <a:rPr lang="en-GB" sz="2800" b="1" dirty="0">
                <a:solidFill>
                  <a:schemeClr val="bg1"/>
                </a:solidFill>
              </a:rPr>
              <a:t>Adding an apostrophe and an </a:t>
            </a:r>
            <a:r>
              <a:rPr lang="en-GB" sz="2800" b="1" i="1" dirty="0">
                <a:solidFill>
                  <a:schemeClr val="bg1"/>
                </a:solidFill>
              </a:rPr>
              <a:t>s</a:t>
            </a:r>
            <a:r>
              <a:rPr lang="en-GB" sz="2800" b="1" dirty="0">
                <a:solidFill>
                  <a:schemeClr val="bg1"/>
                </a:solidFill>
              </a:rPr>
              <a:t> after a person, place or thing shows that he/she/it are the owner of the other noun in the sentence. </a:t>
            </a:r>
          </a:p>
          <a:p>
            <a:pPr>
              <a:spcBef>
                <a:spcPct val="50000"/>
              </a:spcBef>
            </a:pPr>
            <a:endParaRPr lang="en-GB" dirty="0">
              <a:solidFill>
                <a:schemeClr val="bg1"/>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8822"/>
            <a:ext cx="3159883" cy="138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7511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6"/>
          <p:cNvSpPr>
            <a:spLocks noChangeArrowheads="1"/>
          </p:cNvSpPr>
          <p:nvPr/>
        </p:nvSpPr>
        <p:spPr bwMode="auto">
          <a:xfrm>
            <a:off x="1189038" y="3373438"/>
            <a:ext cx="6119812" cy="1727200"/>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22531" name="Rectangle 2"/>
          <p:cNvSpPr>
            <a:spLocks noGrp="1" noChangeArrowheads="1"/>
          </p:cNvSpPr>
          <p:nvPr>
            <p:ph type="title"/>
          </p:nvPr>
        </p:nvSpPr>
        <p:spPr>
          <a:xfrm>
            <a:off x="457200" y="-268786"/>
            <a:ext cx="8229600" cy="1143000"/>
          </a:xfrm>
        </p:spPr>
        <p:txBody>
          <a:bodyPr>
            <a:noAutofit/>
          </a:bodyPr>
          <a:lstStyle/>
          <a:p>
            <a:pPr eaLnBrk="1" hangingPunct="1"/>
            <a:r>
              <a:rPr lang="en-GB" sz="4000" b="1" dirty="0" smtClean="0"/>
              <a:t>Possession</a:t>
            </a:r>
          </a:p>
        </p:txBody>
      </p:sp>
      <p:sp>
        <p:nvSpPr>
          <p:cNvPr id="96260" name="Text Box 4"/>
          <p:cNvSpPr txBox="1">
            <a:spLocks noChangeArrowheads="1"/>
          </p:cNvSpPr>
          <p:nvPr/>
        </p:nvSpPr>
        <p:spPr bwMode="auto">
          <a:xfrm>
            <a:off x="538162" y="1447800"/>
            <a:ext cx="8605838" cy="1785104"/>
          </a:xfrm>
          <a:prstGeom prst="rect">
            <a:avLst/>
          </a:prstGeom>
          <a:noFill/>
          <a:ln w="9525">
            <a:noFill/>
            <a:miter lim="800000"/>
            <a:headEnd/>
            <a:tailEnd/>
          </a:ln>
        </p:spPr>
        <p:txBody>
          <a:bodyPr>
            <a:spAutoFit/>
          </a:bodyPr>
          <a:lstStyle/>
          <a:p>
            <a:pPr>
              <a:spcBef>
                <a:spcPct val="50000"/>
              </a:spcBef>
            </a:pPr>
            <a:r>
              <a:rPr lang="en-GB" sz="2000" b="1" dirty="0">
                <a:solidFill>
                  <a:schemeClr val="bg1"/>
                </a:solidFill>
              </a:rPr>
              <a:t>To show possession we normally add an apostrophe and an </a:t>
            </a:r>
            <a:r>
              <a:rPr lang="en-GB" sz="2000" b="1" i="1" dirty="0">
                <a:solidFill>
                  <a:schemeClr val="bg1"/>
                </a:solidFill>
              </a:rPr>
              <a:t>s</a:t>
            </a:r>
            <a:r>
              <a:rPr lang="en-GB" sz="2000" b="1" dirty="0">
                <a:solidFill>
                  <a:schemeClr val="bg1"/>
                </a:solidFill>
              </a:rPr>
              <a:t> after the word. </a:t>
            </a:r>
          </a:p>
          <a:p>
            <a:pPr>
              <a:spcBef>
                <a:spcPct val="50000"/>
              </a:spcBef>
            </a:pPr>
            <a:r>
              <a:rPr lang="en-GB" sz="2000" b="1" dirty="0">
                <a:solidFill>
                  <a:schemeClr val="bg1"/>
                </a:solidFill>
              </a:rPr>
              <a:t>We don’t add the extra </a:t>
            </a:r>
            <a:r>
              <a:rPr lang="en-GB" sz="2000" b="1" i="1" dirty="0">
                <a:solidFill>
                  <a:schemeClr val="bg1"/>
                </a:solidFill>
              </a:rPr>
              <a:t>s</a:t>
            </a:r>
            <a:r>
              <a:rPr lang="en-GB" sz="2000" b="1" dirty="0">
                <a:solidFill>
                  <a:schemeClr val="bg1"/>
                </a:solidFill>
              </a:rPr>
              <a:t>, however, if the word is a </a:t>
            </a:r>
            <a:r>
              <a:rPr lang="en-GB" sz="2000" b="1" dirty="0">
                <a:solidFill>
                  <a:srgbClr val="FFC000"/>
                </a:solidFill>
              </a:rPr>
              <a:t>plural noun </a:t>
            </a:r>
            <a:r>
              <a:rPr lang="en-GB" sz="2000" b="1" dirty="0">
                <a:solidFill>
                  <a:schemeClr val="bg1"/>
                </a:solidFill>
              </a:rPr>
              <a:t>because it already ends in an </a:t>
            </a:r>
            <a:r>
              <a:rPr lang="en-GB" sz="2000" b="1" i="1" dirty="0">
                <a:solidFill>
                  <a:schemeClr val="bg1"/>
                </a:solidFill>
              </a:rPr>
              <a:t>s</a:t>
            </a:r>
            <a:r>
              <a:rPr lang="en-GB" sz="2000" b="1" dirty="0">
                <a:solidFill>
                  <a:schemeClr val="bg1"/>
                </a:solidFill>
              </a:rPr>
              <a:t>, and it would become too difficult to pronounce, e.g.</a:t>
            </a:r>
          </a:p>
        </p:txBody>
      </p:sp>
      <p:sp>
        <p:nvSpPr>
          <p:cNvPr id="96261" name="Text Box 5"/>
          <p:cNvSpPr txBox="1">
            <a:spLocks noChangeArrowheads="1"/>
          </p:cNvSpPr>
          <p:nvPr/>
        </p:nvSpPr>
        <p:spPr bwMode="auto">
          <a:xfrm>
            <a:off x="1260475" y="3463925"/>
            <a:ext cx="6048375" cy="1292662"/>
          </a:xfrm>
          <a:prstGeom prst="rect">
            <a:avLst/>
          </a:prstGeom>
          <a:noFill/>
          <a:ln w="9525">
            <a:noFill/>
            <a:miter lim="800000"/>
            <a:headEnd/>
            <a:tailEnd/>
          </a:ln>
        </p:spPr>
        <p:txBody>
          <a:bodyPr>
            <a:spAutoFit/>
          </a:bodyPr>
          <a:lstStyle/>
          <a:p>
            <a:pPr>
              <a:spcBef>
                <a:spcPct val="50000"/>
              </a:spcBef>
              <a:tabLst>
                <a:tab pos="5740400" algn="l"/>
              </a:tabLst>
            </a:pPr>
            <a:r>
              <a:rPr lang="en-GB" dirty="0" smtClean="0"/>
              <a:t>1. </a:t>
            </a:r>
            <a:r>
              <a:rPr lang="en-GB" sz="1800" b="1" dirty="0" smtClean="0"/>
              <a:t>Devices are selected from newspapers’ editorials</a:t>
            </a:r>
            <a:endParaRPr lang="en-GB" sz="3200" b="1" dirty="0"/>
          </a:p>
          <a:p>
            <a:pPr>
              <a:spcBef>
                <a:spcPct val="50000"/>
              </a:spcBef>
              <a:tabLst>
                <a:tab pos="5740400" algn="l"/>
              </a:tabLst>
            </a:pPr>
            <a:r>
              <a:rPr lang="en-GB" sz="2000" b="1" dirty="0"/>
              <a:t>2. You only have two weeks’ holiday.</a:t>
            </a:r>
          </a:p>
          <a:p>
            <a:pPr>
              <a:spcBef>
                <a:spcPct val="50000"/>
              </a:spcBef>
              <a:tabLst>
                <a:tab pos="5740400" algn="l"/>
              </a:tabLst>
            </a:pPr>
            <a:r>
              <a:rPr lang="en-GB" sz="2000" b="1" dirty="0"/>
              <a:t>3. Those plants’ leaves are brown.</a:t>
            </a:r>
          </a:p>
        </p:txBody>
      </p:sp>
      <p:pic>
        <p:nvPicPr>
          <p:cNvPr id="96266" name="Picture 10"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pic>
        <p:nvPicPr>
          <p:cNvPr id="22535" name="Picture 11" descr="notes"/>
          <p:cNvPicPr>
            <a:picLocks noChangeAspect="1" noChangeArrowheads="1"/>
          </p:cNvPicPr>
          <p:nvPr/>
        </p:nvPicPr>
        <p:blipFill>
          <a:blip r:embed="rId4"/>
          <a:srcRect/>
          <a:stretch>
            <a:fillRect/>
          </a:stretch>
        </p:blipFill>
        <p:spPr bwMode="auto">
          <a:xfrm>
            <a:off x="7235825" y="0"/>
            <a:ext cx="676275" cy="590550"/>
          </a:xfrm>
          <a:prstGeom prst="rect">
            <a:avLst/>
          </a:prstGeom>
          <a:noFill/>
          <a:ln w="9525">
            <a:noFill/>
            <a:miter lim="800000"/>
            <a:headEnd/>
            <a:tailEnd/>
          </a:ln>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123145"/>
            <a:ext cx="3159883" cy="170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972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3" name="Rectangle 7"/>
          <p:cNvSpPr>
            <a:spLocks noChangeArrowheads="1"/>
          </p:cNvSpPr>
          <p:nvPr/>
        </p:nvSpPr>
        <p:spPr bwMode="auto">
          <a:xfrm>
            <a:off x="792163" y="2278063"/>
            <a:ext cx="7559675" cy="3167062"/>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25603" name="Rectangle 2"/>
          <p:cNvSpPr>
            <a:spLocks noGrp="1" noChangeArrowheads="1"/>
          </p:cNvSpPr>
          <p:nvPr>
            <p:ph type="title"/>
          </p:nvPr>
        </p:nvSpPr>
        <p:spPr>
          <a:xfrm>
            <a:off x="457200" y="-231208"/>
            <a:ext cx="8229600" cy="1143000"/>
          </a:xfrm>
        </p:spPr>
        <p:txBody>
          <a:bodyPr/>
          <a:lstStyle/>
          <a:p>
            <a:pPr eaLnBrk="1" hangingPunct="1"/>
            <a:r>
              <a:rPr lang="en-GB" sz="3200" b="1" dirty="0" smtClean="0">
                <a:solidFill>
                  <a:schemeClr val="bg1"/>
                </a:solidFill>
              </a:rPr>
              <a:t>Unusual plurals</a:t>
            </a:r>
          </a:p>
        </p:txBody>
      </p:sp>
      <p:sp>
        <p:nvSpPr>
          <p:cNvPr id="25604" name="Text Box 4"/>
          <p:cNvSpPr txBox="1">
            <a:spLocks noChangeArrowheads="1"/>
          </p:cNvSpPr>
          <p:nvPr/>
        </p:nvSpPr>
        <p:spPr bwMode="auto">
          <a:xfrm>
            <a:off x="467519" y="1114426"/>
            <a:ext cx="8280400" cy="457200"/>
          </a:xfrm>
          <a:prstGeom prst="rect">
            <a:avLst/>
          </a:prstGeom>
          <a:noFill/>
          <a:ln w="9525">
            <a:noFill/>
            <a:miter lim="800000"/>
            <a:headEnd/>
            <a:tailEnd/>
          </a:ln>
        </p:spPr>
        <p:txBody>
          <a:bodyPr>
            <a:spAutoFit/>
          </a:bodyPr>
          <a:lstStyle/>
          <a:p>
            <a:pPr>
              <a:spcBef>
                <a:spcPct val="50000"/>
              </a:spcBef>
            </a:pPr>
            <a:endParaRPr lang="en-US"/>
          </a:p>
        </p:txBody>
      </p:sp>
      <p:sp>
        <p:nvSpPr>
          <p:cNvPr id="25605" name="Text Box 5"/>
          <p:cNvSpPr txBox="1">
            <a:spLocks noChangeArrowheads="1"/>
          </p:cNvSpPr>
          <p:nvPr/>
        </p:nvSpPr>
        <p:spPr bwMode="auto">
          <a:xfrm>
            <a:off x="457200" y="821500"/>
            <a:ext cx="8424863" cy="1384995"/>
          </a:xfrm>
          <a:prstGeom prst="rect">
            <a:avLst/>
          </a:prstGeom>
          <a:noFill/>
          <a:ln w="9525">
            <a:noFill/>
            <a:miter lim="800000"/>
            <a:headEnd/>
            <a:tailEnd/>
          </a:ln>
        </p:spPr>
        <p:txBody>
          <a:bodyPr>
            <a:spAutoFit/>
          </a:bodyPr>
          <a:lstStyle/>
          <a:p>
            <a:pPr>
              <a:spcBef>
                <a:spcPct val="50000"/>
              </a:spcBef>
            </a:pPr>
            <a:r>
              <a:rPr lang="en-GB" sz="2800" b="1" dirty="0">
                <a:solidFill>
                  <a:schemeClr val="bg1"/>
                </a:solidFill>
              </a:rPr>
              <a:t>The final use of </a:t>
            </a:r>
            <a:r>
              <a:rPr lang="en-GB" sz="2800" b="1" dirty="0" smtClean="0">
                <a:solidFill>
                  <a:schemeClr val="bg1"/>
                </a:solidFill>
              </a:rPr>
              <a:t>apostrophe </a:t>
            </a:r>
            <a:r>
              <a:rPr lang="en-GB" sz="2800" b="1" dirty="0">
                <a:solidFill>
                  <a:schemeClr val="bg1"/>
                </a:solidFill>
              </a:rPr>
              <a:t>is to show unusual plurals, such as </a:t>
            </a:r>
            <a:r>
              <a:rPr lang="en-GB" sz="2800" b="1" dirty="0" smtClean="0">
                <a:solidFill>
                  <a:schemeClr val="bg1"/>
                </a:solidFill>
              </a:rPr>
              <a:t>numbers and letters  </a:t>
            </a:r>
            <a:r>
              <a:rPr lang="en-GB" sz="2800" b="1" dirty="0">
                <a:solidFill>
                  <a:schemeClr val="bg1"/>
                </a:solidFill>
              </a:rPr>
              <a:t>which would be unreadable otherwise, e.g.</a:t>
            </a:r>
          </a:p>
        </p:txBody>
      </p:sp>
      <p:sp>
        <p:nvSpPr>
          <p:cNvPr id="111622" name="Text Box 6"/>
          <p:cNvSpPr txBox="1">
            <a:spLocks noChangeArrowheads="1"/>
          </p:cNvSpPr>
          <p:nvPr/>
        </p:nvSpPr>
        <p:spPr bwMode="auto">
          <a:xfrm>
            <a:off x="827088" y="2236766"/>
            <a:ext cx="7488237" cy="3539430"/>
          </a:xfrm>
          <a:prstGeom prst="rect">
            <a:avLst/>
          </a:prstGeom>
          <a:noFill/>
          <a:ln w="9525">
            <a:noFill/>
            <a:miter lim="800000"/>
            <a:headEnd/>
            <a:tailEnd/>
          </a:ln>
        </p:spPr>
        <p:txBody>
          <a:bodyPr>
            <a:spAutoFit/>
          </a:bodyPr>
          <a:lstStyle/>
          <a:p>
            <a:pPr marL="514350" indent="-514350">
              <a:spcBef>
                <a:spcPct val="50000"/>
              </a:spcBef>
              <a:buAutoNum type="arabicPeriod"/>
            </a:pPr>
            <a:r>
              <a:rPr lang="en-GB" sz="2800" dirty="0" smtClean="0">
                <a:solidFill>
                  <a:srgbClr val="5B0091"/>
                </a:solidFill>
              </a:rPr>
              <a:t>Your </a:t>
            </a:r>
            <a:r>
              <a:rPr lang="en-GB" sz="2800" dirty="0">
                <a:solidFill>
                  <a:srgbClr val="5B0091"/>
                </a:solidFill>
              </a:rPr>
              <a:t>mobile phone number is easy to remember because there are three </a:t>
            </a:r>
            <a:r>
              <a:rPr lang="en-GB" sz="2800" b="1" i="1" dirty="0">
                <a:solidFill>
                  <a:srgbClr val="5B0091"/>
                </a:solidFill>
              </a:rPr>
              <a:t>0</a:t>
            </a:r>
            <a:r>
              <a:rPr lang="en-GB" sz="2800" b="1" dirty="0">
                <a:solidFill>
                  <a:srgbClr val="FF6600"/>
                </a:solidFill>
              </a:rPr>
              <a:t>’s</a:t>
            </a:r>
            <a:r>
              <a:rPr lang="en-GB" sz="2800" dirty="0">
                <a:solidFill>
                  <a:srgbClr val="5B0091"/>
                </a:solidFill>
              </a:rPr>
              <a:t> in </a:t>
            </a:r>
            <a:r>
              <a:rPr lang="en-GB" sz="2800" dirty="0" smtClean="0">
                <a:solidFill>
                  <a:srgbClr val="5B0091"/>
                </a:solidFill>
              </a:rPr>
              <a:t>it.</a:t>
            </a:r>
          </a:p>
          <a:p>
            <a:pPr marL="514350" indent="-514350">
              <a:spcBef>
                <a:spcPct val="50000"/>
              </a:spcBef>
              <a:buAutoNum type="arabicPeriod"/>
            </a:pPr>
            <a:r>
              <a:rPr lang="en-GB" sz="2800" dirty="0" smtClean="0">
                <a:solidFill>
                  <a:srgbClr val="5B0091"/>
                </a:solidFill>
              </a:rPr>
              <a:t>My </a:t>
            </a:r>
            <a:r>
              <a:rPr lang="en-GB" sz="2800" dirty="0">
                <a:solidFill>
                  <a:srgbClr val="5B0091"/>
                </a:solidFill>
              </a:rPr>
              <a:t>postcode has two </a:t>
            </a:r>
            <a:r>
              <a:rPr lang="en-GB" sz="2800" b="1" i="1" dirty="0">
                <a:solidFill>
                  <a:srgbClr val="5B0091"/>
                </a:solidFill>
              </a:rPr>
              <a:t>B</a:t>
            </a:r>
            <a:r>
              <a:rPr lang="en-GB" sz="2800" b="1" dirty="0">
                <a:solidFill>
                  <a:srgbClr val="FF6600"/>
                </a:solidFill>
              </a:rPr>
              <a:t>’s</a:t>
            </a:r>
            <a:r>
              <a:rPr lang="en-GB" sz="2800" dirty="0">
                <a:solidFill>
                  <a:srgbClr val="5B0091"/>
                </a:solidFill>
              </a:rPr>
              <a:t> in </a:t>
            </a:r>
            <a:r>
              <a:rPr lang="en-GB" sz="2800" dirty="0" smtClean="0">
                <a:solidFill>
                  <a:srgbClr val="5B0091"/>
                </a:solidFill>
              </a:rPr>
              <a:t>it.</a:t>
            </a:r>
          </a:p>
          <a:p>
            <a:pPr marL="514350" indent="-514350">
              <a:spcBef>
                <a:spcPct val="50000"/>
              </a:spcBef>
              <a:buAutoNum type="arabicPeriod"/>
            </a:pPr>
            <a:r>
              <a:rPr lang="en-GB" sz="2800" dirty="0" smtClean="0">
                <a:solidFill>
                  <a:srgbClr val="FF0000"/>
                </a:solidFill>
              </a:rPr>
              <a:t>7 C’s </a:t>
            </a:r>
            <a:r>
              <a:rPr lang="en-GB" sz="2800" dirty="0" smtClean="0">
                <a:solidFill>
                  <a:srgbClr val="5B0091"/>
                </a:solidFill>
              </a:rPr>
              <a:t>of communication.</a:t>
            </a:r>
          </a:p>
          <a:p>
            <a:pPr marL="514350" indent="-514350">
              <a:spcBef>
                <a:spcPct val="50000"/>
              </a:spcBef>
              <a:buAutoNum type="arabicPeriod"/>
            </a:pPr>
            <a:r>
              <a:rPr lang="en-GB" sz="2800" dirty="0" smtClean="0">
                <a:solidFill>
                  <a:srgbClr val="FF0000"/>
                </a:solidFill>
              </a:rPr>
              <a:t>A’s</a:t>
            </a:r>
          </a:p>
          <a:p>
            <a:pPr marL="457200" indent="-457200">
              <a:spcBef>
                <a:spcPct val="50000"/>
              </a:spcBef>
              <a:buFontTx/>
              <a:buAutoNum type="arabicPeriod"/>
            </a:pPr>
            <a:endParaRPr lang="en-GB" sz="2800" dirty="0">
              <a:solidFill>
                <a:srgbClr val="5B0091"/>
              </a:solidFill>
            </a:endParaRPr>
          </a:p>
        </p:txBody>
      </p:sp>
      <p:sp>
        <p:nvSpPr>
          <p:cNvPr id="25607" name="Text Box 8"/>
          <p:cNvSpPr txBox="1">
            <a:spLocks noChangeArrowheads="1"/>
          </p:cNvSpPr>
          <p:nvPr/>
        </p:nvSpPr>
        <p:spPr bwMode="auto">
          <a:xfrm>
            <a:off x="1042988" y="5589588"/>
            <a:ext cx="7129462" cy="457200"/>
          </a:xfrm>
          <a:prstGeom prst="rect">
            <a:avLst/>
          </a:prstGeom>
          <a:noFill/>
          <a:ln w="9525">
            <a:noFill/>
            <a:miter lim="800000"/>
            <a:headEnd/>
            <a:tailEnd/>
          </a:ln>
        </p:spPr>
        <p:txBody>
          <a:bodyPr>
            <a:spAutoFit/>
          </a:bodyPr>
          <a:lstStyle/>
          <a:p>
            <a:pPr>
              <a:spcBef>
                <a:spcPct val="50000"/>
              </a:spcBef>
            </a:pPr>
            <a:endParaRPr lang="en-US"/>
          </a:p>
        </p:txBody>
      </p:sp>
      <p:pic>
        <p:nvPicPr>
          <p:cNvPr id="111626" name="Picture 10"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pic>
        <p:nvPicPr>
          <p:cNvPr id="9" name="Picture 2"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89588"/>
            <a:ext cx="3144033" cy="124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38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Colons</a:t>
            </a:r>
          </a:p>
        </p:txBody>
      </p:sp>
      <p:pic>
        <p:nvPicPr>
          <p:cNvPr id="26627" name="Picture 4" descr="sentence starters"/>
          <p:cNvPicPr>
            <a:picLocks noChangeAspect="1" noChangeArrowheads="1"/>
          </p:cNvPicPr>
          <p:nvPr/>
        </p:nvPicPr>
        <p:blipFill>
          <a:blip r:embed="rId2"/>
          <a:srcRect/>
          <a:stretch>
            <a:fillRect/>
          </a:stretch>
        </p:blipFill>
        <p:spPr bwMode="auto">
          <a:xfrm>
            <a:off x="0" y="30163"/>
            <a:ext cx="9144000" cy="6854825"/>
          </a:xfrm>
          <a:prstGeom prst="rect">
            <a:avLst/>
          </a:prstGeom>
          <a:noFill/>
          <a:ln w="9525">
            <a:noFill/>
            <a:miter lim="800000"/>
            <a:headEnd/>
            <a:tailEnd/>
          </a:ln>
        </p:spPr>
      </p:pic>
      <p:sp>
        <p:nvSpPr>
          <p:cNvPr id="26628" name="Text Box 5"/>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26629" name="Text Box 6"/>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849B0F04-D8B7-4393-B354-A66A0DCFBD0B}" type="slidenum">
              <a:rPr lang="en-GB" sz="1000">
                <a:solidFill>
                  <a:srgbClr val="5B0091"/>
                </a:solidFill>
              </a:rPr>
              <a:pPr>
                <a:spcBef>
                  <a:spcPct val="50000"/>
                </a:spcBef>
              </a:pPr>
              <a:t>24</a:t>
            </a:fld>
            <a:r>
              <a:rPr lang="en-GB" sz="1000">
                <a:solidFill>
                  <a:srgbClr val="5B0091"/>
                </a:solidFill>
              </a:rPr>
              <a:t> of 46</a:t>
            </a:r>
          </a:p>
        </p:txBody>
      </p:sp>
      <p:sp>
        <p:nvSpPr>
          <p:cNvPr id="26630" name="Text Box 7"/>
          <p:cNvSpPr txBox="1">
            <a:spLocks noChangeArrowheads="1"/>
          </p:cNvSpPr>
          <p:nvPr/>
        </p:nvSpPr>
        <p:spPr bwMode="auto">
          <a:xfrm>
            <a:off x="1547813" y="2698750"/>
            <a:ext cx="6624637" cy="762000"/>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Colons</a:t>
            </a:r>
          </a:p>
        </p:txBody>
      </p:sp>
      <p:pic>
        <p:nvPicPr>
          <p:cNvPr id="105480"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2721760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349090" y="-128978"/>
            <a:ext cx="3890962" cy="909637"/>
          </a:xfrm>
        </p:spPr>
        <p:txBody>
          <a:bodyPr>
            <a:noAutofit/>
          </a:bodyPr>
          <a:lstStyle/>
          <a:p>
            <a:pPr eaLnBrk="1" hangingPunct="1"/>
            <a:r>
              <a:rPr lang="en-GB" sz="3600" b="1" dirty="0" smtClean="0"/>
              <a:t>Colons :</a:t>
            </a:r>
            <a:endParaRPr lang="en-GB" sz="3600" b="1" dirty="0" smtClean="0"/>
          </a:p>
        </p:txBody>
      </p:sp>
      <p:sp>
        <p:nvSpPr>
          <p:cNvPr id="27653" name="Text Box 4"/>
          <p:cNvSpPr txBox="1">
            <a:spLocks noChangeArrowheads="1"/>
          </p:cNvSpPr>
          <p:nvPr/>
        </p:nvSpPr>
        <p:spPr bwMode="auto">
          <a:xfrm>
            <a:off x="250825" y="981075"/>
            <a:ext cx="8497888" cy="457200"/>
          </a:xfrm>
          <a:prstGeom prst="rect">
            <a:avLst/>
          </a:prstGeom>
          <a:noFill/>
          <a:ln w="9525">
            <a:noFill/>
            <a:miter lim="800000"/>
            <a:headEnd/>
            <a:tailEnd/>
          </a:ln>
        </p:spPr>
        <p:txBody>
          <a:bodyPr>
            <a:spAutoFit/>
          </a:bodyPr>
          <a:lstStyle/>
          <a:p>
            <a:pPr>
              <a:spcBef>
                <a:spcPct val="50000"/>
              </a:spcBef>
            </a:pPr>
            <a:endParaRPr lang="en-US"/>
          </a:p>
        </p:txBody>
      </p:sp>
      <p:sp>
        <p:nvSpPr>
          <p:cNvPr id="27654" name="Text Box 5"/>
          <p:cNvSpPr txBox="1">
            <a:spLocks noChangeArrowheads="1"/>
          </p:cNvSpPr>
          <p:nvPr/>
        </p:nvSpPr>
        <p:spPr bwMode="auto">
          <a:xfrm>
            <a:off x="501650" y="376814"/>
            <a:ext cx="8642350" cy="4124206"/>
          </a:xfrm>
          <a:prstGeom prst="rect">
            <a:avLst/>
          </a:prstGeom>
          <a:noFill/>
          <a:ln w="9525">
            <a:noFill/>
            <a:miter lim="800000"/>
            <a:headEnd/>
            <a:tailEnd/>
          </a:ln>
        </p:spPr>
        <p:txBody>
          <a:bodyPr>
            <a:spAutoFit/>
          </a:bodyPr>
          <a:lstStyle/>
          <a:p>
            <a:pPr>
              <a:spcBef>
                <a:spcPct val="50000"/>
              </a:spcBef>
            </a:pPr>
            <a:endParaRPr lang="en-US" sz="2400" dirty="0" smtClean="0"/>
          </a:p>
          <a:p>
            <a:pPr>
              <a:spcBef>
                <a:spcPct val="50000"/>
              </a:spcBef>
            </a:pPr>
            <a:r>
              <a:rPr lang="en-US" sz="2800" b="1" dirty="0" smtClean="0">
                <a:solidFill>
                  <a:schemeClr val="bg1"/>
                </a:solidFill>
              </a:rPr>
              <a:t>The </a:t>
            </a:r>
            <a:r>
              <a:rPr lang="en-US" sz="2800" b="1" dirty="0">
                <a:solidFill>
                  <a:schemeClr val="bg1"/>
                </a:solidFill>
              </a:rPr>
              <a:t>Colon </a:t>
            </a:r>
            <a:r>
              <a:rPr lang="en-US" sz="2800" b="1" dirty="0" smtClean="0">
                <a:solidFill>
                  <a:schemeClr val="bg1"/>
                </a:solidFill>
              </a:rPr>
              <a:t>mark </a:t>
            </a:r>
            <a:r>
              <a:rPr lang="en-US" sz="2800" b="1" dirty="0">
                <a:solidFill>
                  <a:schemeClr val="bg1"/>
                </a:solidFill>
              </a:rPr>
              <a:t>a still more complete pause than that expressed by the Semicolon. It is used (sometimes with a dash after it): </a:t>
            </a:r>
            <a:r>
              <a:rPr lang="en-US" sz="2800" b="1" dirty="0" smtClean="0">
                <a:solidFill>
                  <a:schemeClr val="bg1"/>
                </a:solidFill>
              </a:rPr>
              <a:t>-</a:t>
            </a:r>
          </a:p>
          <a:p>
            <a:pPr>
              <a:spcBef>
                <a:spcPct val="50000"/>
              </a:spcBef>
            </a:pPr>
            <a:r>
              <a:rPr lang="en-US" sz="2800" b="1" dirty="0" smtClean="0">
                <a:solidFill>
                  <a:schemeClr val="bg1"/>
                </a:solidFill>
              </a:rPr>
              <a:t>Before enumeration </a:t>
            </a:r>
            <a:r>
              <a:rPr lang="en-GB" sz="2800" b="1" dirty="0">
                <a:solidFill>
                  <a:schemeClr val="bg1"/>
                </a:solidFill>
              </a:rPr>
              <a:t>The fire destroyed many things in the house: the furniture, the carpets and the </a:t>
            </a:r>
            <a:r>
              <a:rPr lang="en-GB" sz="2800" b="1" dirty="0" smtClean="0">
                <a:solidFill>
                  <a:schemeClr val="bg1"/>
                </a:solidFill>
              </a:rPr>
              <a:t>curtains</a:t>
            </a:r>
          </a:p>
          <a:p>
            <a:pPr>
              <a:spcBef>
                <a:spcPct val="50000"/>
              </a:spcBef>
            </a:pPr>
            <a:r>
              <a:rPr lang="en-US" sz="2800" b="1" dirty="0">
                <a:solidFill>
                  <a:schemeClr val="bg1"/>
                </a:solidFill>
              </a:rPr>
              <a:t>To introduce a </a:t>
            </a:r>
            <a:r>
              <a:rPr lang="en-US" sz="2800" b="1" dirty="0" smtClean="0">
                <a:solidFill>
                  <a:schemeClr val="bg1"/>
                </a:solidFill>
              </a:rPr>
              <a:t>quotation</a:t>
            </a:r>
            <a:endParaRPr lang="en-GB" sz="2800" b="1" dirty="0">
              <a:solidFill>
                <a:schemeClr val="bg1"/>
              </a:solidFill>
            </a:endParaRPr>
          </a:p>
        </p:txBody>
      </p:sp>
      <p:sp>
        <p:nvSpPr>
          <p:cNvPr id="98312" name="Text Box 8"/>
          <p:cNvSpPr txBox="1">
            <a:spLocks noChangeArrowheads="1"/>
          </p:cNvSpPr>
          <p:nvPr/>
        </p:nvSpPr>
        <p:spPr bwMode="auto">
          <a:xfrm>
            <a:off x="358775" y="2643187"/>
            <a:ext cx="8280400" cy="400110"/>
          </a:xfrm>
          <a:prstGeom prst="rect">
            <a:avLst/>
          </a:prstGeom>
          <a:noFill/>
          <a:ln w="9525">
            <a:noFill/>
            <a:miter lim="800000"/>
            <a:headEnd/>
            <a:tailEnd/>
          </a:ln>
        </p:spPr>
        <p:txBody>
          <a:bodyPr>
            <a:spAutoFit/>
          </a:bodyPr>
          <a:lstStyle/>
          <a:p>
            <a:pPr>
              <a:spcBef>
                <a:spcPct val="50000"/>
              </a:spcBef>
            </a:pPr>
            <a:endParaRPr lang="en-GB" sz="2000" b="1" dirty="0">
              <a:solidFill>
                <a:srgbClr val="000066"/>
              </a:solidFill>
            </a:endParaRPr>
          </a:p>
        </p:txBody>
      </p:sp>
      <p:sp>
        <p:nvSpPr>
          <p:cNvPr id="98313" name="Text Box 9"/>
          <p:cNvSpPr txBox="1">
            <a:spLocks noChangeArrowheads="1"/>
          </p:cNvSpPr>
          <p:nvPr/>
        </p:nvSpPr>
        <p:spPr bwMode="auto">
          <a:xfrm>
            <a:off x="1034114" y="4549263"/>
            <a:ext cx="7921625" cy="707886"/>
          </a:xfrm>
          <a:prstGeom prst="rect">
            <a:avLst/>
          </a:prstGeom>
          <a:noFill/>
          <a:ln w="9525">
            <a:noFill/>
            <a:miter lim="800000"/>
            <a:headEnd/>
            <a:tailEnd/>
          </a:ln>
        </p:spPr>
        <p:txBody>
          <a:bodyPr>
            <a:spAutoFit/>
          </a:bodyPr>
          <a:lstStyle/>
          <a:p>
            <a:pPr>
              <a:spcBef>
                <a:spcPct val="50000"/>
              </a:spcBef>
            </a:pPr>
            <a:r>
              <a:rPr lang="en-GB" sz="2000" b="1" dirty="0" smtClean="0">
                <a:solidFill>
                  <a:schemeClr val="bg1"/>
                </a:solidFill>
              </a:rPr>
              <a:t>Bacon says: “Reading makes a full man, writing an exact man, speaking  a ready man</a:t>
            </a:r>
            <a:r>
              <a:rPr lang="en-GB" sz="2000" b="1" dirty="0" smtClean="0">
                <a:solidFill>
                  <a:schemeClr val="bg1"/>
                </a:solidFill>
              </a:rPr>
              <a:t>.”</a:t>
            </a:r>
            <a:endParaRPr lang="en-GB" sz="2000" b="1" dirty="0">
              <a:solidFill>
                <a:schemeClr val="bg1"/>
              </a:solidFill>
            </a:endParaRPr>
          </a:p>
        </p:txBody>
      </p:sp>
      <p:pic>
        <p:nvPicPr>
          <p:cNvPr id="98319" name="Picture 15"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pic>
        <p:nvPicPr>
          <p:cNvPr id="8" name="Picture 2"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994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Rectangle 7"/>
          <p:cNvSpPr>
            <a:spLocks noChangeArrowheads="1"/>
          </p:cNvSpPr>
          <p:nvPr/>
        </p:nvSpPr>
        <p:spPr bwMode="auto">
          <a:xfrm>
            <a:off x="870558" y="1263042"/>
            <a:ext cx="6877050" cy="4248150"/>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28675" name="Rectangle 2"/>
          <p:cNvSpPr>
            <a:spLocks noGrp="1" noChangeArrowheads="1"/>
          </p:cNvSpPr>
          <p:nvPr>
            <p:ph type="title"/>
          </p:nvPr>
        </p:nvSpPr>
        <p:spPr>
          <a:xfrm>
            <a:off x="304800" y="0"/>
            <a:ext cx="8534400" cy="758952"/>
          </a:xfrm>
        </p:spPr>
        <p:txBody>
          <a:bodyPr>
            <a:normAutofit/>
          </a:bodyPr>
          <a:lstStyle/>
          <a:p>
            <a:pPr eaLnBrk="1" hangingPunct="1"/>
            <a:r>
              <a:rPr lang="en-GB" sz="3600" b="1" dirty="0" smtClean="0"/>
              <a:t>Colons</a:t>
            </a:r>
          </a:p>
        </p:txBody>
      </p:sp>
      <p:sp>
        <p:nvSpPr>
          <p:cNvPr id="28676" name="Text Box 5"/>
          <p:cNvSpPr txBox="1">
            <a:spLocks noChangeArrowheads="1"/>
          </p:cNvSpPr>
          <p:nvPr/>
        </p:nvSpPr>
        <p:spPr bwMode="auto">
          <a:xfrm>
            <a:off x="381000" y="685800"/>
            <a:ext cx="7921625" cy="400110"/>
          </a:xfrm>
          <a:prstGeom prst="rect">
            <a:avLst/>
          </a:prstGeom>
          <a:noFill/>
          <a:ln w="9525">
            <a:noFill/>
            <a:miter lim="800000"/>
            <a:headEnd/>
            <a:tailEnd/>
          </a:ln>
        </p:spPr>
        <p:txBody>
          <a:bodyPr>
            <a:spAutoFit/>
          </a:bodyPr>
          <a:lstStyle/>
          <a:p>
            <a:pPr>
              <a:spcBef>
                <a:spcPct val="50000"/>
              </a:spcBef>
            </a:pPr>
            <a:r>
              <a:rPr lang="en-GB" sz="2000" b="1" dirty="0">
                <a:solidFill>
                  <a:srgbClr val="000066"/>
                </a:solidFill>
              </a:rPr>
              <a:t>Here are some more examples of sentences with colons:</a:t>
            </a:r>
          </a:p>
        </p:txBody>
      </p:sp>
      <p:sp>
        <p:nvSpPr>
          <p:cNvPr id="108550" name="Text Box 6"/>
          <p:cNvSpPr txBox="1">
            <a:spLocks noChangeArrowheads="1"/>
          </p:cNvSpPr>
          <p:nvPr/>
        </p:nvSpPr>
        <p:spPr bwMode="auto">
          <a:xfrm>
            <a:off x="609600" y="1970544"/>
            <a:ext cx="6840537" cy="2677656"/>
          </a:xfrm>
          <a:prstGeom prst="rect">
            <a:avLst/>
          </a:prstGeom>
          <a:noFill/>
          <a:ln w="9525">
            <a:noFill/>
            <a:miter lim="800000"/>
            <a:headEnd/>
            <a:tailEnd/>
          </a:ln>
        </p:spPr>
        <p:txBody>
          <a:bodyPr>
            <a:spAutoFit/>
          </a:bodyPr>
          <a:lstStyle/>
          <a:p>
            <a:pPr marL="457200" indent="-457200">
              <a:spcBef>
                <a:spcPct val="50000"/>
              </a:spcBef>
            </a:pPr>
            <a:endParaRPr lang="en-GB" dirty="0">
              <a:solidFill>
                <a:srgbClr val="5B0091"/>
              </a:solidFill>
            </a:endParaRPr>
          </a:p>
          <a:p>
            <a:pPr marL="457200" indent="-457200">
              <a:spcBef>
                <a:spcPct val="50000"/>
              </a:spcBef>
              <a:buFontTx/>
              <a:buAutoNum type="arabicPeriod"/>
            </a:pPr>
            <a:r>
              <a:rPr lang="en-GB" sz="2000" b="1" dirty="0">
                <a:solidFill>
                  <a:srgbClr val="5B0091"/>
                </a:solidFill>
              </a:rPr>
              <a:t>The fire destroyed many things in the house: the furniture, the carpets and the </a:t>
            </a:r>
            <a:r>
              <a:rPr lang="en-GB" sz="2000" b="1" dirty="0" smtClean="0">
                <a:solidFill>
                  <a:srgbClr val="5B0091"/>
                </a:solidFill>
              </a:rPr>
              <a:t>curtain</a:t>
            </a:r>
            <a:endParaRPr lang="en-GB" sz="2000" b="1" dirty="0">
              <a:solidFill>
                <a:srgbClr val="5B0091"/>
              </a:solidFill>
            </a:endParaRPr>
          </a:p>
          <a:p>
            <a:pPr marL="457200" indent="-457200">
              <a:spcBef>
                <a:spcPct val="50000"/>
              </a:spcBef>
              <a:buFontTx/>
              <a:buAutoNum type="arabicPeriod"/>
            </a:pPr>
            <a:r>
              <a:rPr lang="en-GB" sz="2000" b="1" dirty="0">
                <a:solidFill>
                  <a:srgbClr val="5B0091"/>
                </a:solidFill>
              </a:rPr>
              <a:t>There are seven colours in the rainbow: red, orange, yellow, green, blue, indigo and violet.</a:t>
            </a:r>
          </a:p>
          <a:p>
            <a:pPr marL="457200" indent="-457200">
              <a:spcBef>
                <a:spcPct val="50000"/>
              </a:spcBef>
              <a:buFontTx/>
              <a:buAutoNum type="arabicPeriod"/>
            </a:pPr>
            <a:r>
              <a:rPr lang="en-GB" sz="2000" b="1" dirty="0">
                <a:solidFill>
                  <a:srgbClr val="5B0091"/>
                </a:solidFill>
              </a:rPr>
              <a:t>Muhammad went shopping and bought some </a:t>
            </a:r>
            <a:r>
              <a:rPr lang="en-GB" sz="2000" b="1" dirty="0" smtClean="0">
                <a:solidFill>
                  <a:srgbClr val="5B0091"/>
                </a:solidFill>
              </a:rPr>
              <a:t>fruits: </a:t>
            </a:r>
            <a:r>
              <a:rPr lang="en-GB" sz="2000" b="1" dirty="0">
                <a:solidFill>
                  <a:srgbClr val="5B0091"/>
                </a:solidFill>
              </a:rPr>
              <a:t>two apples, some cherries and a melon.</a:t>
            </a:r>
          </a:p>
        </p:txBody>
      </p:sp>
      <p:pic>
        <p:nvPicPr>
          <p:cNvPr id="108552" name="Picture 8"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pic>
        <p:nvPicPr>
          <p:cNvPr id="7" name="Picture 2"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11192"/>
            <a:ext cx="3144033" cy="131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87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Semicolons</a:t>
            </a:r>
          </a:p>
        </p:txBody>
      </p:sp>
      <p:pic>
        <p:nvPicPr>
          <p:cNvPr id="29699" name="Picture 4" descr="sentence starters"/>
          <p:cNvPicPr>
            <a:picLocks noChangeAspect="1" noChangeArrowheads="1"/>
          </p:cNvPicPr>
          <p:nvPr/>
        </p:nvPicPr>
        <p:blipFill>
          <a:blip r:embed="rId2"/>
          <a:srcRect/>
          <a:stretch>
            <a:fillRect/>
          </a:stretch>
        </p:blipFill>
        <p:spPr bwMode="auto">
          <a:xfrm>
            <a:off x="0" y="30163"/>
            <a:ext cx="9144000" cy="6854825"/>
          </a:xfrm>
          <a:prstGeom prst="rect">
            <a:avLst/>
          </a:prstGeom>
          <a:noFill/>
          <a:ln w="9525">
            <a:noFill/>
            <a:miter lim="800000"/>
            <a:headEnd/>
            <a:tailEnd/>
          </a:ln>
        </p:spPr>
      </p:pic>
      <p:sp>
        <p:nvSpPr>
          <p:cNvPr id="29700" name="Text Box 5"/>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29701" name="Text Box 6"/>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33C41387-16BF-4DD4-BEF8-BEA76883CFFD}" type="slidenum">
              <a:rPr lang="en-GB" sz="1000">
                <a:solidFill>
                  <a:srgbClr val="5B0091"/>
                </a:solidFill>
              </a:rPr>
              <a:pPr>
                <a:spcBef>
                  <a:spcPct val="50000"/>
                </a:spcBef>
              </a:pPr>
              <a:t>27</a:t>
            </a:fld>
            <a:r>
              <a:rPr lang="en-GB" sz="1000">
                <a:solidFill>
                  <a:srgbClr val="5B0091"/>
                </a:solidFill>
              </a:rPr>
              <a:t> of 46</a:t>
            </a:r>
          </a:p>
        </p:txBody>
      </p:sp>
      <p:sp>
        <p:nvSpPr>
          <p:cNvPr id="29702" name="Text Box 7"/>
          <p:cNvSpPr txBox="1">
            <a:spLocks noChangeArrowheads="1"/>
          </p:cNvSpPr>
          <p:nvPr/>
        </p:nvSpPr>
        <p:spPr bwMode="auto">
          <a:xfrm>
            <a:off x="1547813" y="2698750"/>
            <a:ext cx="6624637" cy="762000"/>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Semicolons</a:t>
            </a:r>
          </a:p>
        </p:txBody>
      </p:sp>
      <p:pic>
        <p:nvPicPr>
          <p:cNvPr id="106504"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23345733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61616" y="71438"/>
            <a:ext cx="4729162" cy="549275"/>
          </a:xfrm>
        </p:spPr>
        <p:txBody>
          <a:bodyPr>
            <a:noAutofit/>
          </a:bodyPr>
          <a:lstStyle/>
          <a:p>
            <a:pPr eaLnBrk="1" hangingPunct="1"/>
            <a:r>
              <a:rPr lang="en-GB" sz="3600" b="1" dirty="0" smtClean="0"/>
              <a:t>Semicolons</a:t>
            </a:r>
          </a:p>
        </p:txBody>
      </p:sp>
      <p:sp>
        <p:nvSpPr>
          <p:cNvPr id="30723" name="Text Box 4"/>
          <p:cNvSpPr txBox="1">
            <a:spLocks noChangeArrowheads="1"/>
          </p:cNvSpPr>
          <p:nvPr/>
        </p:nvSpPr>
        <p:spPr bwMode="auto">
          <a:xfrm>
            <a:off x="304800" y="1905000"/>
            <a:ext cx="8534400" cy="2677656"/>
          </a:xfrm>
          <a:prstGeom prst="rect">
            <a:avLst/>
          </a:prstGeom>
          <a:noFill/>
          <a:ln w="9525">
            <a:noFill/>
            <a:miter lim="800000"/>
            <a:headEnd/>
            <a:tailEnd/>
          </a:ln>
        </p:spPr>
        <p:txBody>
          <a:bodyPr>
            <a:spAutoFit/>
          </a:bodyPr>
          <a:lstStyle/>
          <a:p>
            <a:pPr>
              <a:spcBef>
                <a:spcPct val="50000"/>
              </a:spcBef>
              <a:buFont typeface="Arial" charset="0"/>
              <a:buChar char="•"/>
            </a:pPr>
            <a:r>
              <a:rPr lang="en-GB" sz="2400" b="1" dirty="0">
                <a:solidFill>
                  <a:schemeClr val="bg1"/>
                </a:solidFill>
              </a:rPr>
              <a:t>A semicolon (;) joins two complete sentences or two independent clauses into one  sentence</a:t>
            </a:r>
            <a:r>
              <a:rPr lang="en-US" sz="2400" b="1" dirty="0">
                <a:solidFill>
                  <a:schemeClr val="bg1"/>
                </a:solidFill>
              </a:rPr>
              <a:t> </a:t>
            </a:r>
          </a:p>
          <a:p>
            <a:pPr>
              <a:spcBef>
                <a:spcPct val="50000"/>
              </a:spcBef>
            </a:pPr>
            <a:endParaRPr lang="en-GB" sz="2400" b="1" dirty="0">
              <a:solidFill>
                <a:srgbClr val="000066"/>
              </a:solidFill>
            </a:endParaRPr>
          </a:p>
          <a:p>
            <a:pPr>
              <a:spcBef>
                <a:spcPct val="50000"/>
              </a:spcBef>
            </a:pPr>
            <a:r>
              <a:rPr lang="en-GB" sz="2400" b="1" dirty="0">
                <a:solidFill>
                  <a:schemeClr val="bg1"/>
                </a:solidFill>
              </a:rPr>
              <a:t>This is because some sentences are too closely related to be separated by a full stop but they are missing a connecting word, such as </a:t>
            </a:r>
            <a:r>
              <a:rPr lang="en-GB" sz="2400" b="1" i="1" dirty="0">
                <a:solidFill>
                  <a:schemeClr val="bg1"/>
                </a:solidFill>
              </a:rPr>
              <a:t>and </a:t>
            </a:r>
            <a:r>
              <a:rPr lang="en-GB" sz="2400" b="1" dirty="0">
                <a:solidFill>
                  <a:schemeClr val="bg1"/>
                </a:solidFill>
              </a:rPr>
              <a:t>or</a:t>
            </a:r>
            <a:r>
              <a:rPr lang="en-GB" sz="2400" b="1" i="1" dirty="0">
                <a:solidFill>
                  <a:schemeClr val="bg1"/>
                </a:solidFill>
              </a:rPr>
              <a:t> but</a:t>
            </a:r>
            <a:r>
              <a:rPr lang="en-GB" sz="2400" b="1" dirty="0">
                <a:solidFill>
                  <a:schemeClr val="bg1"/>
                </a:solidFill>
              </a:rPr>
              <a:t>, e.g.</a:t>
            </a:r>
            <a:endParaRPr lang="en-GB" sz="2400" b="1" i="1" dirty="0">
              <a:solidFill>
                <a:schemeClr val="bg1"/>
              </a:solidFill>
            </a:endParaRPr>
          </a:p>
        </p:txBody>
      </p:sp>
      <p:pic>
        <p:nvPicPr>
          <p:cNvPr id="99337" name="Picture 9"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sp>
        <p:nvSpPr>
          <p:cNvPr id="2" name="AutoShape 2" descr="Semicolon Images, Stock Photos &amp; Vectors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638675"/>
            <a:ext cx="3194137"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188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9" name="Rectangle 7"/>
          <p:cNvSpPr>
            <a:spLocks noChangeArrowheads="1"/>
          </p:cNvSpPr>
          <p:nvPr/>
        </p:nvSpPr>
        <p:spPr bwMode="auto">
          <a:xfrm>
            <a:off x="809711" y="1557338"/>
            <a:ext cx="6840538" cy="2808287"/>
          </a:xfrm>
          <a:prstGeom prst="rect">
            <a:avLst/>
          </a:prstGeom>
          <a:solidFill>
            <a:srgbClr val="FFFFCC"/>
          </a:solidFill>
          <a:ln w="28575">
            <a:solidFill>
              <a:srgbClr val="5B0091"/>
            </a:solidFill>
            <a:miter lim="800000"/>
            <a:headEnd/>
            <a:tailEnd/>
          </a:ln>
        </p:spPr>
        <p:txBody>
          <a:bodyPr wrap="none" anchor="ctr"/>
          <a:lstStyle/>
          <a:p>
            <a:endParaRPr lang="en-US"/>
          </a:p>
        </p:txBody>
      </p:sp>
      <p:sp>
        <p:nvSpPr>
          <p:cNvPr id="31747" name="Rectangle 2"/>
          <p:cNvSpPr>
            <a:spLocks noGrp="1" noChangeArrowheads="1"/>
          </p:cNvSpPr>
          <p:nvPr>
            <p:ph type="title"/>
          </p:nvPr>
        </p:nvSpPr>
        <p:spPr>
          <a:xfrm>
            <a:off x="304800" y="0"/>
            <a:ext cx="8534400" cy="758952"/>
          </a:xfrm>
        </p:spPr>
        <p:txBody>
          <a:bodyPr/>
          <a:lstStyle/>
          <a:p>
            <a:pPr eaLnBrk="1" hangingPunct="1"/>
            <a:r>
              <a:rPr lang="en-GB" dirty="0" smtClean="0"/>
              <a:t>Semicolons</a:t>
            </a:r>
          </a:p>
        </p:txBody>
      </p:sp>
      <p:sp>
        <p:nvSpPr>
          <p:cNvPr id="31748" name="Text Box 4"/>
          <p:cNvSpPr txBox="1">
            <a:spLocks noChangeArrowheads="1"/>
          </p:cNvSpPr>
          <p:nvPr/>
        </p:nvSpPr>
        <p:spPr bwMode="auto">
          <a:xfrm>
            <a:off x="250825" y="836613"/>
            <a:ext cx="8569325" cy="457200"/>
          </a:xfrm>
          <a:prstGeom prst="rect">
            <a:avLst/>
          </a:prstGeom>
          <a:noFill/>
          <a:ln w="9525">
            <a:noFill/>
            <a:miter lim="800000"/>
            <a:headEnd/>
            <a:tailEnd/>
          </a:ln>
        </p:spPr>
        <p:txBody>
          <a:bodyPr>
            <a:spAutoFit/>
          </a:bodyPr>
          <a:lstStyle/>
          <a:p>
            <a:pPr>
              <a:spcBef>
                <a:spcPct val="50000"/>
              </a:spcBef>
            </a:pPr>
            <a:endParaRPr lang="en-US"/>
          </a:p>
        </p:txBody>
      </p:sp>
      <p:sp>
        <p:nvSpPr>
          <p:cNvPr id="31749" name="Text Box 5"/>
          <p:cNvSpPr txBox="1">
            <a:spLocks noChangeArrowheads="1"/>
          </p:cNvSpPr>
          <p:nvPr/>
        </p:nvSpPr>
        <p:spPr bwMode="auto">
          <a:xfrm>
            <a:off x="304800" y="685800"/>
            <a:ext cx="8569325" cy="400110"/>
          </a:xfrm>
          <a:prstGeom prst="rect">
            <a:avLst/>
          </a:prstGeom>
          <a:noFill/>
          <a:ln w="9525">
            <a:noFill/>
            <a:miter lim="800000"/>
            <a:headEnd/>
            <a:tailEnd/>
          </a:ln>
        </p:spPr>
        <p:txBody>
          <a:bodyPr>
            <a:spAutoFit/>
          </a:bodyPr>
          <a:lstStyle/>
          <a:p>
            <a:pPr>
              <a:spcBef>
                <a:spcPct val="50000"/>
              </a:spcBef>
            </a:pPr>
            <a:r>
              <a:rPr lang="en-GB" sz="2000" b="1" dirty="0">
                <a:solidFill>
                  <a:srgbClr val="000066"/>
                </a:solidFill>
              </a:rPr>
              <a:t>Here are some more examples of sentences with semicolons:</a:t>
            </a:r>
          </a:p>
        </p:txBody>
      </p:sp>
      <p:sp>
        <p:nvSpPr>
          <p:cNvPr id="100358" name="Text Box 6"/>
          <p:cNvSpPr txBox="1">
            <a:spLocks noChangeArrowheads="1"/>
          </p:cNvSpPr>
          <p:nvPr/>
        </p:nvSpPr>
        <p:spPr bwMode="auto">
          <a:xfrm>
            <a:off x="395288" y="1628775"/>
            <a:ext cx="6769100" cy="1938992"/>
          </a:xfrm>
          <a:prstGeom prst="rect">
            <a:avLst/>
          </a:prstGeom>
          <a:noFill/>
          <a:ln w="9525">
            <a:noFill/>
            <a:miter lim="800000"/>
            <a:headEnd/>
            <a:tailEnd/>
          </a:ln>
        </p:spPr>
        <p:txBody>
          <a:bodyPr>
            <a:spAutoFit/>
          </a:bodyPr>
          <a:lstStyle/>
          <a:p>
            <a:pPr marL="457200" indent="-457200">
              <a:spcBef>
                <a:spcPct val="50000"/>
              </a:spcBef>
              <a:buFontTx/>
              <a:buAutoNum type="arabicPeriod"/>
            </a:pPr>
            <a:r>
              <a:rPr lang="en-GB" sz="2000" b="1" dirty="0">
                <a:solidFill>
                  <a:srgbClr val="5B0091"/>
                </a:solidFill>
              </a:rPr>
              <a:t>Muhammad was angry; </a:t>
            </a:r>
            <a:r>
              <a:rPr lang="en-GB" sz="2000" b="1" dirty="0" err="1">
                <a:solidFill>
                  <a:srgbClr val="5B0091"/>
                </a:solidFill>
              </a:rPr>
              <a:t>Tamour</a:t>
            </a:r>
            <a:r>
              <a:rPr lang="en-GB" sz="2000" b="1" dirty="0">
                <a:solidFill>
                  <a:srgbClr val="5B0091"/>
                </a:solidFill>
              </a:rPr>
              <a:t> was not listening</a:t>
            </a:r>
            <a:r>
              <a:rPr lang="en-GB" sz="2000" b="1" dirty="0" smtClean="0">
                <a:solidFill>
                  <a:srgbClr val="5B0091"/>
                </a:solidFill>
              </a:rPr>
              <a:t>.</a:t>
            </a:r>
            <a:endParaRPr lang="en-GB" sz="2000" b="1" dirty="0">
              <a:solidFill>
                <a:srgbClr val="5B0091"/>
              </a:solidFill>
            </a:endParaRPr>
          </a:p>
          <a:p>
            <a:pPr marL="457200" indent="-457200">
              <a:spcBef>
                <a:spcPct val="50000"/>
              </a:spcBef>
              <a:buFontTx/>
              <a:buAutoNum type="arabicPeriod"/>
            </a:pPr>
            <a:r>
              <a:rPr lang="en-GB" sz="2000" b="1" dirty="0" smtClean="0">
                <a:solidFill>
                  <a:srgbClr val="5B0091"/>
                </a:solidFill>
              </a:rPr>
              <a:t>Ali  </a:t>
            </a:r>
            <a:r>
              <a:rPr lang="en-GB" sz="2000" b="1" dirty="0">
                <a:solidFill>
                  <a:srgbClr val="5B0091"/>
                </a:solidFill>
              </a:rPr>
              <a:t>felt hot; the sun was blazing.</a:t>
            </a:r>
          </a:p>
          <a:p>
            <a:pPr marL="457200" indent="-457200">
              <a:spcBef>
                <a:spcPct val="50000"/>
              </a:spcBef>
              <a:buFontTx/>
              <a:buAutoNum type="arabicPeriod"/>
            </a:pPr>
            <a:r>
              <a:rPr lang="en-GB" sz="2000" b="1" dirty="0">
                <a:solidFill>
                  <a:srgbClr val="5B0091"/>
                </a:solidFill>
              </a:rPr>
              <a:t>I found the film long; </a:t>
            </a:r>
            <a:r>
              <a:rPr lang="en-GB" sz="2000" b="1" dirty="0" err="1">
                <a:solidFill>
                  <a:srgbClr val="5B0091"/>
                </a:solidFill>
              </a:rPr>
              <a:t>Tamour</a:t>
            </a:r>
            <a:r>
              <a:rPr lang="en-GB" sz="2000" b="1" dirty="0">
                <a:solidFill>
                  <a:srgbClr val="5B0091"/>
                </a:solidFill>
              </a:rPr>
              <a:t> found the film short.</a:t>
            </a:r>
          </a:p>
        </p:txBody>
      </p:sp>
      <p:sp>
        <p:nvSpPr>
          <p:cNvPr id="100363" name="Text Box 11"/>
          <p:cNvSpPr txBox="1">
            <a:spLocks noChangeArrowheads="1"/>
          </p:cNvSpPr>
          <p:nvPr/>
        </p:nvSpPr>
        <p:spPr bwMode="auto">
          <a:xfrm>
            <a:off x="684452" y="4465073"/>
            <a:ext cx="7453313" cy="1169551"/>
          </a:xfrm>
          <a:prstGeom prst="rect">
            <a:avLst/>
          </a:prstGeom>
          <a:noFill/>
          <a:ln w="9525">
            <a:noFill/>
            <a:miter lim="800000"/>
            <a:headEnd/>
            <a:tailEnd/>
          </a:ln>
        </p:spPr>
        <p:txBody>
          <a:bodyPr>
            <a:spAutoFit/>
          </a:bodyPr>
          <a:lstStyle/>
          <a:p>
            <a:pPr>
              <a:spcBef>
                <a:spcPct val="50000"/>
              </a:spcBef>
            </a:pPr>
            <a:r>
              <a:rPr lang="en-GB" sz="2000" b="1" dirty="0">
                <a:solidFill>
                  <a:schemeClr val="bg1"/>
                </a:solidFill>
              </a:rPr>
              <a:t>What does the semicolon imply in each sentence?</a:t>
            </a:r>
          </a:p>
          <a:p>
            <a:pPr>
              <a:spcBef>
                <a:spcPct val="50000"/>
              </a:spcBef>
            </a:pPr>
            <a:r>
              <a:rPr lang="en-GB" sz="2000" b="1" dirty="0">
                <a:solidFill>
                  <a:schemeClr val="bg1"/>
                </a:solidFill>
              </a:rPr>
              <a:t>What would happen if the semicolons were replaced with colons or full stops?</a:t>
            </a:r>
          </a:p>
        </p:txBody>
      </p:sp>
      <p:pic>
        <p:nvPicPr>
          <p:cNvPr id="100364" name="Picture 12"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634624"/>
            <a:ext cx="3469711" cy="1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31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578"/>
            <a:ext cx="8229600" cy="1143000"/>
          </a:xfrm>
        </p:spPr>
        <p:txBody>
          <a:bodyPr>
            <a:normAutofit/>
          </a:bodyPr>
          <a:lstStyle/>
          <a:p>
            <a:r>
              <a:rPr lang="en-GB" sz="4000" b="1" dirty="0" smtClean="0"/>
              <a:t>Sentence </a:t>
            </a:r>
            <a:endParaRPr lang="en-GB" sz="4000" b="1" dirty="0"/>
          </a:p>
        </p:txBody>
      </p:sp>
      <p:sp>
        <p:nvSpPr>
          <p:cNvPr id="3" name="Content Placeholder 2"/>
          <p:cNvSpPr>
            <a:spLocks noGrp="1"/>
          </p:cNvSpPr>
          <p:nvPr>
            <p:ph sz="quarter" idx="1"/>
          </p:nvPr>
        </p:nvSpPr>
        <p:spPr/>
        <p:txBody>
          <a:bodyPr>
            <a:normAutofit/>
          </a:bodyPr>
          <a:lstStyle/>
          <a:p>
            <a:r>
              <a:rPr lang="en-GB" sz="3600" dirty="0" smtClean="0"/>
              <a:t>That that is </a:t>
            </a:r>
            <a:r>
              <a:rPr lang="en-GB" sz="3600" dirty="0" err="1" smtClean="0"/>
              <a:t>is</a:t>
            </a:r>
            <a:endParaRPr lang="en-GB" sz="3600" dirty="0" smtClean="0"/>
          </a:p>
          <a:p>
            <a:r>
              <a:rPr lang="en-GB" sz="3600" dirty="0" smtClean="0"/>
              <a:t>That that is not is not</a:t>
            </a:r>
          </a:p>
          <a:p>
            <a:r>
              <a:rPr lang="en-GB" sz="3600" dirty="0" smtClean="0"/>
              <a:t>Is that it </a:t>
            </a:r>
            <a:r>
              <a:rPr lang="en-GB" sz="3600" dirty="0" err="1" smtClean="0"/>
              <a:t>It</a:t>
            </a:r>
            <a:r>
              <a:rPr lang="en-GB" sz="3600" dirty="0" smtClean="0"/>
              <a:t> is</a:t>
            </a:r>
          </a:p>
          <a:p>
            <a:r>
              <a:rPr lang="en-GB" sz="3600" dirty="0" smtClean="0"/>
              <a:t>Let’s eat Grandma.</a:t>
            </a:r>
          </a:p>
          <a:p>
            <a:endParaRPr lang="en-GB" sz="3600" dirty="0"/>
          </a:p>
        </p:txBody>
      </p:sp>
      <p:pic>
        <p:nvPicPr>
          <p:cNvPr id="4"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267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z="2400" smtClean="0"/>
              <a:t>Brackets</a:t>
            </a:r>
          </a:p>
        </p:txBody>
      </p:sp>
      <p:pic>
        <p:nvPicPr>
          <p:cNvPr id="35843" name="Picture 3" descr="sentence starters"/>
          <p:cNvPicPr>
            <a:picLocks noChangeAspect="1" noChangeArrowheads="1"/>
          </p:cNvPicPr>
          <p:nvPr/>
        </p:nvPicPr>
        <p:blipFill>
          <a:blip r:embed="rId2"/>
          <a:srcRect/>
          <a:stretch>
            <a:fillRect/>
          </a:stretch>
        </p:blipFill>
        <p:spPr bwMode="auto">
          <a:xfrm>
            <a:off x="0" y="0"/>
            <a:ext cx="9144000" cy="6854825"/>
          </a:xfrm>
          <a:prstGeom prst="rect">
            <a:avLst/>
          </a:prstGeom>
          <a:noFill/>
          <a:ln w="9525">
            <a:noFill/>
            <a:miter lim="800000"/>
            <a:headEnd/>
            <a:tailEnd/>
          </a:ln>
        </p:spPr>
      </p:pic>
      <p:sp>
        <p:nvSpPr>
          <p:cNvPr id="35844" name="Text Box 4"/>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35845" name="Text Box 5"/>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6F6F081E-BC57-40DC-8F31-3692B95CEED4}" type="slidenum">
              <a:rPr lang="en-GB" sz="1000">
                <a:solidFill>
                  <a:srgbClr val="5B0091"/>
                </a:solidFill>
              </a:rPr>
              <a:pPr>
                <a:spcBef>
                  <a:spcPct val="50000"/>
                </a:spcBef>
              </a:pPr>
              <a:t>30</a:t>
            </a:fld>
            <a:r>
              <a:rPr lang="en-GB" sz="1000">
                <a:solidFill>
                  <a:srgbClr val="5B0091"/>
                </a:solidFill>
              </a:rPr>
              <a:t> of 46</a:t>
            </a:r>
          </a:p>
        </p:txBody>
      </p:sp>
      <p:sp>
        <p:nvSpPr>
          <p:cNvPr id="35846" name="Text Box 7"/>
          <p:cNvSpPr txBox="1">
            <a:spLocks noChangeArrowheads="1"/>
          </p:cNvSpPr>
          <p:nvPr/>
        </p:nvSpPr>
        <p:spPr bwMode="auto">
          <a:xfrm>
            <a:off x="1547813" y="2698750"/>
            <a:ext cx="6624637" cy="762000"/>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Brackets</a:t>
            </a:r>
          </a:p>
        </p:txBody>
      </p:sp>
      <p:pic>
        <p:nvPicPr>
          <p:cNvPr id="65544"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2991167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539750" y="1125538"/>
            <a:ext cx="76327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50185" name="Text Box 9"/>
          <p:cNvSpPr txBox="1">
            <a:spLocks noChangeArrowheads="1"/>
          </p:cNvSpPr>
          <p:nvPr/>
        </p:nvSpPr>
        <p:spPr bwMode="auto">
          <a:xfrm>
            <a:off x="269081" y="1069172"/>
            <a:ext cx="8605837" cy="1191095"/>
          </a:xfrm>
          <a:prstGeom prst="rect">
            <a:avLst/>
          </a:prstGeom>
          <a:noFill/>
          <a:ln w="9525">
            <a:noFill/>
            <a:miter lim="800000"/>
            <a:headEnd/>
            <a:tailEnd/>
          </a:ln>
        </p:spPr>
        <p:txBody>
          <a:bodyPr>
            <a:spAutoFit/>
          </a:bodyPr>
          <a:lstStyle/>
          <a:p>
            <a:pPr>
              <a:lnSpc>
                <a:spcPct val="85000"/>
              </a:lnSpc>
              <a:spcBef>
                <a:spcPct val="50000"/>
              </a:spcBef>
            </a:pPr>
            <a:r>
              <a:rPr lang="en-GB" sz="2800" dirty="0">
                <a:solidFill>
                  <a:srgbClr val="FFC000"/>
                </a:solidFill>
              </a:rPr>
              <a:t>Brackets allow you to add extra information to a sentence, which is </a:t>
            </a:r>
            <a:r>
              <a:rPr lang="en-GB" sz="2800" b="1" dirty="0">
                <a:solidFill>
                  <a:srgbClr val="FFC000"/>
                </a:solidFill>
              </a:rPr>
              <a:t>useful</a:t>
            </a:r>
            <a:r>
              <a:rPr lang="en-GB" sz="2800" dirty="0">
                <a:solidFill>
                  <a:srgbClr val="FFC000"/>
                </a:solidFill>
              </a:rPr>
              <a:t> but not necessary</a:t>
            </a:r>
            <a:r>
              <a:rPr lang="en-GB" sz="2800" b="1" dirty="0">
                <a:solidFill>
                  <a:srgbClr val="FFC000"/>
                </a:solidFill>
              </a:rPr>
              <a:t> </a:t>
            </a:r>
            <a:r>
              <a:rPr lang="en-GB" sz="2800" dirty="0">
                <a:solidFill>
                  <a:srgbClr val="FFC000"/>
                </a:solidFill>
              </a:rPr>
              <a:t>or to add your </a:t>
            </a:r>
            <a:r>
              <a:rPr lang="en-GB" sz="2800" b="1" dirty="0" smtClean="0">
                <a:solidFill>
                  <a:srgbClr val="FFC000"/>
                </a:solidFill>
              </a:rPr>
              <a:t>opinion</a:t>
            </a:r>
            <a:r>
              <a:rPr lang="en-GB" sz="2800" dirty="0">
                <a:solidFill>
                  <a:srgbClr val="FF0000"/>
                </a:solidFill>
              </a:rPr>
              <a:t>.</a:t>
            </a:r>
          </a:p>
        </p:txBody>
      </p:sp>
      <p:sp>
        <p:nvSpPr>
          <p:cNvPr id="36868" name="Text Box 10"/>
          <p:cNvSpPr txBox="1">
            <a:spLocks noChangeArrowheads="1"/>
          </p:cNvSpPr>
          <p:nvPr/>
        </p:nvSpPr>
        <p:spPr bwMode="auto">
          <a:xfrm>
            <a:off x="1547813" y="4292600"/>
            <a:ext cx="6192837"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50188" name="Text Box 12"/>
          <p:cNvSpPr txBox="1">
            <a:spLocks noChangeArrowheads="1"/>
          </p:cNvSpPr>
          <p:nvPr/>
        </p:nvSpPr>
        <p:spPr bwMode="auto">
          <a:xfrm>
            <a:off x="358775" y="3946066"/>
            <a:ext cx="8785225" cy="2566857"/>
          </a:xfrm>
          <a:prstGeom prst="rect">
            <a:avLst/>
          </a:prstGeom>
          <a:noFill/>
          <a:ln w="9525">
            <a:noFill/>
            <a:miter lim="800000"/>
            <a:headEnd/>
            <a:tailEnd/>
          </a:ln>
        </p:spPr>
        <p:txBody>
          <a:bodyPr>
            <a:spAutoFit/>
          </a:bodyPr>
          <a:lstStyle/>
          <a:p>
            <a:r>
              <a:rPr lang="en-GB" sz="2400" b="1" dirty="0">
                <a:solidFill>
                  <a:schemeClr val="bg1"/>
                </a:solidFill>
              </a:rPr>
              <a:t>The sentence still makes sense without the information in the brackets, e.g</a:t>
            </a:r>
            <a:r>
              <a:rPr lang="en-GB" sz="2400" b="1" dirty="0" smtClean="0">
                <a:solidFill>
                  <a:schemeClr val="bg1"/>
                </a:solidFill>
              </a:rPr>
              <a:t>. </a:t>
            </a:r>
          </a:p>
          <a:p>
            <a:r>
              <a:rPr lang="en-GB" sz="2400" b="1" dirty="0" smtClean="0">
                <a:solidFill>
                  <a:schemeClr val="bg1"/>
                </a:solidFill>
              </a:rPr>
              <a:t>Speaking foreign languages is a useful skill. </a:t>
            </a:r>
          </a:p>
          <a:p>
            <a:r>
              <a:rPr lang="en-GB" sz="2400" b="1" dirty="0" smtClean="0">
                <a:solidFill>
                  <a:schemeClr val="bg1"/>
                </a:solidFill>
              </a:rPr>
              <a:t>My parents are very strict.</a:t>
            </a:r>
          </a:p>
          <a:p>
            <a:pPr>
              <a:lnSpc>
                <a:spcPct val="85000"/>
              </a:lnSpc>
              <a:spcBef>
                <a:spcPct val="50000"/>
              </a:spcBef>
            </a:pPr>
            <a:r>
              <a:rPr lang="en-GB" sz="2400" b="1" dirty="0" smtClean="0">
                <a:solidFill>
                  <a:schemeClr val="bg1"/>
                </a:solidFill>
              </a:rPr>
              <a:t> </a:t>
            </a:r>
            <a:endParaRPr lang="en-GB" sz="2400" b="1" dirty="0">
              <a:solidFill>
                <a:schemeClr val="bg1"/>
              </a:solidFill>
            </a:endParaRPr>
          </a:p>
          <a:p>
            <a:pPr>
              <a:lnSpc>
                <a:spcPct val="85000"/>
              </a:lnSpc>
              <a:spcBef>
                <a:spcPct val="50000"/>
              </a:spcBef>
            </a:pPr>
            <a:endParaRPr lang="en-GB" sz="2400" b="1" dirty="0">
              <a:solidFill>
                <a:srgbClr val="5B0091"/>
              </a:solidFill>
            </a:endParaRPr>
          </a:p>
        </p:txBody>
      </p:sp>
      <p:pic>
        <p:nvPicPr>
          <p:cNvPr id="50189" name="Picture 13" descr="next_btn_colour"/>
          <p:cNvPicPr>
            <a:picLocks noChangeAspect="1" noChangeArrowheads="1"/>
          </p:cNvPicPr>
          <p:nvPr/>
        </p:nvPicPr>
        <p:blipFill>
          <a:blip r:embed="rId2"/>
          <a:srcRect/>
          <a:stretch>
            <a:fillRect/>
          </a:stretch>
        </p:blipFill>
        <p:spPr bwMode="auto">
          <a:xfrm>
            <a:off x="8448675" y="6096000"/>
            <a:ext cx="628650" cy="571500"/>
          </a:xfrm>
          <a:prstGeom prst="rect">
            <a:avLst/>
          </a:prstGeom>
          <a:noFill/>
          <a:ln w="9525">
            <a:noFill/>
            <a:miter lim="800000"/>
            <a:headEnd/>
            <a:tailEnd/>
          </a:ln>
        </p:spPr>
      </p:pic>
      <p:sp>
        <p:nvSpPr>
          <p:cNvPr id="36872" name="Rectangle 16"/>
          <p:cNvSpPr>
            <a:spLocks noGrp="1" noChangeArrowheads="1"/>
          </p:cNvSpPr>
          <p:nvPr>
            <p:ph type="title"/>
          </p:nvPr>
        </p:nvSpPr>
        <p:spPr>
          <a:xfrm>
            <a:off x="457200" y="-181104"/>
            <a:ext cx="8229600" cy="1143000"/>
          </a:xfrm>
        </p:spPr>
        <p:txBody>
          <a:bodyPr>
            <a:normAutofit/>
          </a:bodyPr>
          <a:lstStyle/>
          <a:p>
            <a:pPr eaLnBrk="1" hangingPunct="1"/>
            <a:r>
              <a:rPr lang="en-GB" sz="3600" b="1" dirty="0" smtClean="0"/>
              <a:t>Round Brackets</a:t>
            </a:r>
          </a:p>
        </p:txBody>
      </p:sp>
      <p:sp>
        <p:nvSpPr>
          <p:cNvPr id="9" name="Rectangle 8"/>
          <p:cNvSpPr/>
          <p:nvPr/>
        </p:nvSpPr>
        <p:spPr>
          <a:xfrm>
            <a:off x="3759147" y="1723638"/>
            <a:ext cx="4572000" cy="2954655"/>
          </a:xfrm>
          <a:prstGeom prst="rect">
            <a:avLst/>
          </a:prstGeom>
        </p:spPr>
        <p:txBody>
          <a:bodyPr wrap="square">
            <a:spAutoFit/>
          </a:bodyPr>
          <a:lstStyle/>
          <a:p>
            <a:r>
              <a:rPr lang="en-GB" sz="2800" b="1" dirty="0" smtClean="0">
                <a:solidFill>
                  <a:schemeClr val="bg1"/>
                </a:solidFill>
              </a:rPr>
              <a:t>Speaking foreign languages  (I believe)  is a useful skill. </a:t>
            </a:r>
          </a:p>
          <a:p>
            <a:r>
              <a:rPr lang="en-GB" sz="2800" b="1" dirty="0" smtClean="0">
                <a:solidFill>
                  <a:schemeClr val="bg1"/>
                </a:solidFill>
              </a:rPr>
              <a:t>My parents ( </a:t>
            </a:r>
            <a:r>
              <a:rPr lang="en-GB" sz="2800" b="1" dirty="0" err="1" smtClean="0">
                <a:solidFill>
                  <a:schemeClr val="bg1"/>
                </a:solidFill>
              </a:rPr>
              <a:t>Awais</a:t>
            </a:r>
            <a:r>
              <a:rPr lang="en-GB" sz="2800" b="1" dirty="0" smtClean="0">
                <a:solidFill>
                  <a:schemeClr val="bg1"/>
                </a:solidFill>
              </a:rPr>
              <a:t> and </a:t>
            </a:r>
            <a:r>
              <a:rPr lang="en-GB" sz="2800" b="1" dirty="0" err="1" smtClean="0">
                <a:solidFill>
                  <a:schemeClr val="bg1"/>
                </a:solidFill>
              </a:rPr>
              <a:t>Amna</a:t>
            </a:r>
            <a:r>
              <a:rPr lang="en-GB" sz="2800" b="1" dirty="0" smtClean="0">
                <a:solidFill>
                  <a:schemeClr val="bg1"/>
                </a:solidFill>
              </a:rPr>
              <a:t>)  are very strict.</a:t>
            </a:r>
          </a:p>
          <a:p>
            <a:endParaRPr lang="en-GB" sz="2800" b="1" dirty="0" smtClean="0">
              <a:solidFill>
                <a:schemeClr val="bg1"/>
              </a:solidFill>
            </a:endParaRPr>
          </a:p>
          <a:p>
            <a:endParaRPr lang="en-US" sz="1800" dirty="0">
              <a:solidFill>
                <a:schemeClr val="bg1"/>
              </a:solidFill>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561556"/>
            <a:ext cx="3144033" cy="133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620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180" y="-55844"/>
            <a:ext cx="6488483" cy="1143000"/>
          </a:xfrm>
        </p:spPr>
        <p:txBody>
          <a:bodyPr/>
          <a:lstStyle/>
          <a:p>
            <a:r>
              <a:rPr lang="en-GB" sz="3200" dirty="0" smtClean="0"/>
              <a:t>Difference between Colon and Semi Colon</a:t>
            </a:r>
            <a:endParaRPr lang="en-GB"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Rectangle 3"/>
          <p:cNvSpPr/>
          <p:nvPr/>
        </p:nvSpPr>
        <p:spPr>
          <a:xfrm>
            <a:off x="363255" y="1441313"/>
            <a:ext cx="8141917" cy="3970318"/>
          </a:xfrm>
          <a:prstGeom prst="rect">
            <a:avLst/>
          </a:prstGeom>
        </p:spPr>
        <p:txBody>
          <a:bodyPr wrap="square">
            <a:spAutoFit/>
          </a:bodyPr>
          <a:lstStyle/>
          <a:p>
            <a:pPr algn="just"/>
            <a:r>
              <a:rPr lang="en-US" sz="2800" b="1" dirty="0">
                <a:solidFill>
                  <a:schemeClr val="bg1"/>
                </a:solidFill>
              </a:rPr>
              <a:t>Colons</a:t>
            </a:r>
            <a:r>
              <a:rPr lang="en-US" sz="2800" dirty="0">
                <a:solidFill>
                  <a:schemeClr val="bg1"/>
                </a:solidFill>
              </a:rPr>
              <a:t> (:) are used in sentences to show that something </a:t>
            </a:r>
            <a:r>
              <a:rPr lang="en-US" sz="2800" b="1" dirty="0">
                <a:solidFill>
                  <a:schemeClr val="bg1"/>
                </a:solidFill>
              </a:rPr>
              <a:t>is</a:t>
            </a:r>
            <a:r>
              <a:rPr lang="en-US" sz="2800" dirty="0">
                <a:solidFill>
                  <a:schemeClr val="bg1"/>
                </a:solidFill>
              </a:rPr>
              <a:t> following, like a quotation, example, or list. </a:t>
            </a:r>
            <a:r>
              <a:rPr lang="en-US" sz="2800" b="1" dirty="0">
                <a:solidFill>
                  <a:schemeClr val="bg1"/>
                </a:solidFill>
              </a:rPr>
              <a:t>Semicolons</a:t>
            </a:r>
            <a:r>
              <a:rPr lang="en-US" sz="2800" dirty="0">
                <a:solidFill>
                  <a:schemeClr val="bg1"/>
                </a:solidFill>
              </a:rPr>
              <a:t> (;) are used to join two independent clauses, or two complete thoughts that could stand alone as complete sentences</a:t>
            </a:r>
            <a:r>
              <a:rPr lang="en-US" sz="2800" dirty="0" smtClean="0">
                <a:solidFill>
                  <a:schemeClr val="bg1"/>
                </a:solidFill>
              </a:rPr>
              <a:t>.</a:t>
            </a:r>
          </a:p>
          <a:p>
            <a:pPr algn="just"/>
            <a:endParaRPr lang="en-US" sz="2800" dirty="0" smtClean="0">
              <a:solidFill>
                <a:schemeClr val="bg1"/>
              </a:solidFill>
            </a:endParaRPr>
          </a:p>
          <a:p>
            <a:pPr algn="just"/>
            <a:r>
              <a:rPr lang="en-US" sz="2800" dirty="0" smtClean="0">
                <a:solidFill>
                  <a:schemeClr val="bg1"/>
                </a:solidFill>
              </a:rPr>
              <a:t>She kept repeating: “I really want that car!”</a:t>
            </a:r>
          </a:p>
          <a:p>
            <a:pPr algn="just"/>
            <a:r>
              <a:rPr lang="en-US" sz="2800" dirty="0" smtClean="0">
                <a:solidFill>
                  <a:schemeClr val="bg1"/>
                </a:solidFill>
              </a:rPr>
              <a:t>John </a:t>
            </a:r>
            <a:r>
              <a:rPr lang="en-US" sz="2800" dirty="0">
                <a:solidFill>
                  <a:schemeClr val="bg1"/>
                </a:solidFill>
              </a:rPr>
              <a:t>was hurt; he knew she only said it to upset him.</a:t>
            </a:r>
            <a:endParaRPr lang="en-GB" sz="2800" dirty="0">
              <a:solidFill>
                <a:schemeClr val="bg1"/>
              </a:solidFill>
            </a:endParaRPr>
          </a:p>
        </p:txBody>
      </p:sp>
      <p:pic>
        <p:nvPicPr>
          <p:cNvPr id="24578" name="Picture 2" descr="semi-colons versus full stops | guin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11631"/>
            <a:ext cx="9144000" cy="144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389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sz="2400" smtClean="0"/>
              <a:t>Commas</a:t>
            </a:r>
          </a:p>
        </p:txBody>
      </p:sp>
      <p:pic>
        <p:nvPicPr>
          <p:cNvPr id="41987" name="Picture 3" descr="sentence starters"/>
          <p:cNvPicPr>
            <a:picLocks noChangeAspect="1" noChangeArrowheads="1"/>
          </p:cNvPicPr>
          <p:nvPr/>
        </p:nvPicPr>
        <p:blipFill>
          <a:blip r:embed="rId2"/>
          <a:srcRect/>
          <a:stretch>
            <a:fillRect/>
          </a:stretch>
        </p:blipFill>
        <p:spPr bwMode="auto">
          <a:xfrm>
            <a:off x="0" y="0"/>
            <a:ext cx="9144000" cy="6854825"/>
          </a:xfrm>
          <a:prstGeom prst="rect">
            <a:avLst/>
          </a:prstGeom>
          <a:noFill/>
          <a:ln w="9525">
            <a:noFill/>
            <a:miter lim="800000"/>
            <a:headEnd/>
            <a:tailEnd/>
          </a:ln>
        </p:spPr>
      </p:pic>
      <p:sp>
        <p:nvSpPr>
          <p:cNvPr id="41988" name="Text Box 4"/>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41989" name="Text Box 5"/>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3F9AC902-A132-4E12-BE99-6B1C8E4089B0}" type="slidenum">
              <a:rPr lang="en-GB" sz="1000">
                <a:solidFill>
                  <a:srgbClr val="5B0091"/>
                </a:solidFill>
              </a:rPr>
              <a:pPr>
                <a:spcBef>
                  <a:spcPct val="50000"/>
                </a:spcBef>
              </a:pPr>
              <a:t>33</a:t>
            </a:fld>
            <a:r>
              <a:rPr lang="en-GB" sz="1000">
                <a:solidFill>
                  <a:srgbClr val="5B0091"/>
                </a:solidFill>
              </a:rPr>
              <a:t> of 46</a:t>
            </a:r>
          </a:p>
        </p:txBody>
      </p:sp>
      <p:sp>
        <p:nvSpPr>
          <p:cNvPr id="41990" name="Text Box 7"/>
          <p:cNvSpPr txBox="1">
            <a:spLocks noChangeArrowheads="1"/>
          </p:cNvSpPr>
          <p:nvPr/>
        </p:nvSpPr>
        <p:spPr bwMode="auto">
          <a:xfrm>
            <a:off x="1547813" y="2698750"/>
            <a:ext cx="6624637" cy="762000"/>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Commas</a:t>
            </a:r>
          </a:p>
        </p:txBody>
      </p:sp>
      <p:pic>
        <p:nvPicPr>
          <p:cNvPr id="67592"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2430265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045850" y="-571500"/>
            <a:ext cx="5719762" cy="1570038"/>
          </a:xfrm>
          <a:prstGeom prst="rect">
            <a:avLst/>
          </a:prstGeom>
          <a:noFill/>
          <a:ln w="9525">
            <a:noFill/>
            <a:miter lim="800000"/>
            <a:headEnd/>
            <a:tailEnd/>
          </a:ln>
        </p:spPr>
        <p:txBody>
          <a:bodyPr>
            <a:spAutoFit/>
          </a:bodyPr>
          <a:lstStyle/>
          <a:p>
            <a:r>
              <a:rPr lang="en-US" sz="4800" b="1" dirty="0">
                <a:solidFill>
                  <a:schemeClr val="bg1"/>
                </a:solidFill>
                <a:latin typeface="Berlin Sans FB Demi" pitchFamily="34" charset="0"/>
              </a:rPr>
              <a:t>The Comma</a:t>
            </a:r>
            <a:r>
              <a:rPr lang="en-US" sz="9600" b="1" dirty="0">
                <a:solidFill>
                  <a:schemeClr val="bg1"/>
                </a:solidFill>
                <a:latin typeface="Times New Roman" pitchFamily="18" charset="0"/>
              </a:rPr>
              <a:t> ,</a:t>
            </a:r>
          </a:p>
        </p:txBody>
      </p:sp>
      <p:sp>
        <p:nvSpPr>
          <p:cNvPr id="43011" name="Text Box 3"/>
          <p:cNvSpPr txBox="1">
            <a:spLocks noChangeArrowheads="1"/>
          </p:cNvSpPr>
          <p:nvPr/>
        </p:nvSpPr>
        <p:spPr bwMode="auto">
          <a:xfrm>
            <a:off x="5927725" y="681038"/>
            <a:ext cx="184150" cy="1555750"/>
          </a:xfrm>
          <a:prstGeom prst="rect">
            <a:avLst/>
          </a:prstGeom>
          <a:noFill/>
          <a:ln w="9525">
            <a:noFill/>
            <a:miter lim="800000"/>
            <a:headEnd/>
            <a:tailEnd/>
          </a:ln>
        </p:spPr>
        <p:txBody>
          <a:bodyPr wrap="none">
            <a:spAutoFit/>
          </a:bodyPr>
          <a:lstStyle/>
          <a:p>
            <a:endParaRPr lang="en-US" sz="9600" b="1">
              <a:latin typeface="Times New Roman" pitchFamily="18" charset="0"/>
            </a:endParaRPr>
          </a:p>
        </p:txBody>
      </p:sp>
      <p:sp>
        <p:nvSpPr>
          <p:cNvPr id="104452" name="Text Box 4"/>
          <p:cNvSpPr txBox="1">
            <a:spLocks noChangeArrowheads="1"/>
          </p:cNvSpPr>
          <p:nvPr/>
        </p:nvSpPr>
        <p:spPr bwMode="auto">
          <a:xfrm>
            <a:off x="428625" y="959644"/>
            <a:ext cx="7467600" cy="3416320"/>
          </a:xfrm>
          <a:prstGeom prst="rect">
            <a:avLst/>
          </a:prstGeom>
          <a:noFill/>
          <a:ln w="9525">
            <a:noFill/>
            <a:miter lim="800000"/>
            <a:headEnd/>
            <a:tailEnd/>
          </a:ln>
        </p:spPr>
        <p:txBody>
          <a:bodyPr>
            <a:spAutoFit/>
          </a:bodyPr>
          <a:lstStyle/>
          <a:p>
            <a:pPr algn="ctr"/>
            <a:r>
              <a:rPr lang="en-US" sz="2400" b="1" dirty="0">
                <a:solidFill>
                  <a:schemeClr val="bg1"/>
                </a:solidFill>
                <a:latin typeface="Times New Roman" pitchFamily="18" charset="0"/>
              </a:rPr>
              <a:t>1.The comma is used to separate a list.</a:t>
            </a:r>
          </a:p>
          <a:p>
            <a:endParaRPr lang="en-US" sz="2400" b="1" dirty="0">
              <a:solidFill>
                <a:schemeClr val="bg1"/>
              </a:solidFill>
              <a:latin typeface="Times New Roman" pitchFamily="18" charset="0"/>
            </a:endParaRPr>
          </a:p>
          <a:p>
            <a:pPr marL="342900" lvl="3"/>
            <a:r>
              <a:rPr lang="en-US" sz="2400" b="1" dirty="0">
                <a:solidFill>
                  <a:schemeClr val="bg1"/>
                </a:solidFill>
                <a:latin typeface="Times New Roman" pitchFamily="18" charset="0"/>
              </a:rPr>
              <a:t>Example:  My favorite animals are giraffes, dogs, cats and birds.</a:t>
            </a:r>
          </a:p>
          <a:p>
            <a:endParaRPr lang="en-US" sz="2400" b="1" dirty="0">
              <a:solidFill>
                <a:schemeClr val="bg1"/>
              </a:solidFill>
              <a:latin typeface="Times New Roman" pitchFamily="18" charset="0"/>
            </a:endParaRPr>
          </a:p>
          <a:p>
            <a:pPr algn="ctr"/>
            <a:r>
              <a:rPr lang="en-US" sz="2400" b="1" dirty="0">
                <a:solidFill>
                  <a:schemeClr val="bg1"/>
                </a:solidFill>
                <a:latin typeface="Times New Roman" pitchFamily="18" charset="0"/>
              </a:rPr>
              <a:t>       2.It is also used between the date and the year.</a:t>
            </a:r>
          </a:p>
          <a:p>
            <a:pPr algn="ctr"/>
            <a:endParaRPr lang="en-US" sz="2400" b="1" dirty="0">
              <a:solidFill>
                <a:schemeClr val="bg1"/>
              </a:solidFill>
              <a:latin typeface="Times New Roman" pitchFamily="18" charset="0"/>
            </a:endParaRPr>
          </a:p>
          <a:p>
            <a:pPr marL="342900" lvl="3"/>
            <a:r>
              <a:rPr lang="en-US" sz="2400" b="1" dirty="0">
                <a:solidFill>
                  <a:schemeClr val="bg1"/>
                </a:solidFill>
                <a:latin typeface="Times New Roman" pitchFamily="18" charset="0"/>
              </a:rPr>
              <a:t>Example:  Today is March 6, 2007 and I plan to enjoy today.</a:t>
            </a:r>
          </a:p>
        </p:txBody>
      </p:sp>
      <p:sp>
        <p:nvSpPr>
          <p:cNvPr id="104453" name="Text Box 5"/>
          <p:cNvSpPr txBox="1">
            <a:spLocks noChangeArrowheads="1"/>
          </p:cNvSpPr>
          <p:nvPr/>
        </p:nvSpPr>
        <p:spPr bwMode="auto">
          <a:xfrm>
            <a:off x="2089365" y="4107494"/>
            <a:ext cx="6934200" cy="3170099"/>
          </a:xfrm>
          <a:prstGeom prst="rect">
            <a:avLst/>
          </a:prstGeom>
          <a:noFill/>
          <a:ln w="9525">
            <a:noFill/>
            <a:miter lim="800000"/>
            <a:headEnd/>
            <a:tailEnd/>
          </a:ln>
        </p:spPr>
        <p:txBody>
          <a:bodyPr>
            <a:spAutoFit/>
          </a:bodyPr>
          <a:lstStyle/>
          <a:p>
            <a:pPr algn="ctr"/>
            <a:r>
              <a:rPr lang="en-US" b="1" dirty="0">
                <a:solidFill>
                  <a:srgbClr val="FF0000"/>
                </a:solidFill>
                <a:latin typeface="Times New Roman" pitchFamily="18" charset="0"/>
              </a:rPr>
              <a:t>             </a:t>
            </a:r>
            <a:r>
              <a:rPr lang="en-US" sz="2400" b="1" dirty="0">
                <a:solidFill>
                  <a:schemeClr val="bg1"/>
                </a:solidFill>
                <a:latin typeface="Times New Roman" pitchFamily="18" charset="0"/>
              </a:rPr>
              <a:t>3. A comma can also tell you where to pause in a sentence. </a:t>
            </a:r>
          </a:p>
          <a:p>
            <a:pPr algn="ctr"/>
            <a:r>
              <a:rPr lang="en-US" sz="2800" b="1" dirty="0">
                <a:solidFill>
                  <a:schemeClr val="bg1"/>
                </a:solidFill>
                <a:latin typeface="Times New Roman" pitchFamily="18" charset="0"/>
              </a:rPr>
              <a:t>Example:  All is well, but not necessarily forgotten.</a:t>
            </a:r>
          </a:p>
          <a:p>
            <a:pPr algn="ctr"/>
            <a:endParaRPr lang="en-US" sz="2800" b="1" dirty="0">
              <a:solidFill>
                <a:schemeClr val="bg1"/>
              </a:solidFill>
              <a:latin typeface="Times New Roman" pitchFamily="18" charset="0"/>
            </a:endParaRPr>
          </a:p>
          <a:p>
            <a:pPr algn="ctr"/>
            <a:r>
              <a:rPr lang="en-US" sz="2800" b="1" dirty="0">
                <a:solidFill>
                  <a:schemeClr val="bg1"/>
                </a:solidFill>
                <a:latin typeface="Times New Roman" pitchFamily="18" charset="0"/>
              </a:rPr>
              <a:t>             </a:t>
            </a:r>
            <a:r>
              <a:rPr lang="en-GB" sz="2800" b="1" dirty="0">
                <a:solidFill>
                  <a:schemeClr val="bg1"/>
                </a:solidFill>
              </a:rPr>
              <a:t> </a:t>
            </a:r>
            <a:endParaRPr lang="en-GB" sz="2800" b="1" i="1" dirty="0">
              <a:solidFill>
                <a:schemeClr val="bg1"/>
              </a:solidFill>
            </a:endParaRPr>
          </a:p>
          <a:p>
            <a:pPr algn="ctr"/>
            <a:endParaRPr lang="en-US" sz="2000" b="1" dirty="0">
              <a:latin typeface="Times New Roman" pitchFamily="18" charset="0"/>
            </a:endParaRPr>
          </a:p>
          <a:p>
            <a:pPr algn="ctr"/>
            <a:endParaRPr lang="en-US" sz="2000" b="1" dirty="0">
              <a:latin typeface="Times New Roman" pitchFamily="18" charset="0"/>
            </a:endParaRPr>
          </a:p>
        </p:txBody>
      </p:sp>
      <p:sp>
        <p:nvSpPr>
          <p:cNvPr id="2" name="AutoShape 2" descr="Grammar Comma Images, Stock Photos &amp; Vectors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1" y="5448822"/>
            <a:ext cx="3168109" cy="140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59959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045850" y="-571500"/>
            <a:ext cx="5719762" cy="1570038"/>
          </a:xfrm>
          <a:prstGeom prst="rect">
            <a:avLst/>
          </a:prstGeom>
          <a:noFill/>
          <a:ln w="9525">
            <a:noFill/>
            <a:miter lim="800000"/>
            <a:headEnd/>
            <a:tailEnd/>
          </a:ln>
        </p:spPr>
        <p:txBody>
          <a:bodyPr>
            <a:spAutoFit/>
          </a:bodyPr>
          <a:lstStyle/>
          <a:p>
            <a:r>
              <a:rPr lang="en-US" sz="4800" b="1" dirty="0">
                <a:solidFill>
                  <a:schemeClr val="bg1"/>
                </a:solidFill>
                <a:latin typeface="Berlin Sans FB Demi" pitchFamily="34" charset="0"/>
              </a:rPr>
              <a:t>The Comma</a:t>
            </a:r>
            <a:r>
              <a:rPr lang="en-US" sz="9600" b="1" dirty="0">
                <a:solidFill>
                  <a:schemeClr val="bg1"/>
                </a:solidFill>
                <a:latin typeface="Times New Roman" pitchFamily="18" charset="0"/>
              </a:rPr>
              <a:t> ,</a:t>
            </a:r>
          </a:p>
        </p:txBody>
      </p:sp>
      <p:sp>
        <p:nvSpPr>
          <p:cNvPr id="43011" name="Text Box 3"/>
          <p:cNvSpPr txBox="1">
            <a:spLocks noChangeArrowheads="1"/>
          </p:cNvSpPr>
          <p:nvPr/>
        </p:nvSpPr>
        <p:spPr bwMode="auto">
          <a:xfrm>
            <a:off x="5927725" y="681038"/>
            <a:ext cx="184150" cy="1555750"/>
          </a:xfrm>
          <a:prstGeom prst="rect">
            <a:avLst/>
          </a:prstGeom>
          <a:noFill/>
          <a:ln w="9525">
            <a:noFill/>
            <a:miter lim="800000"/>
            <a:headEnd/>
            <a:tailEnd/>
          </a:ln>
        </p:spPr>
        <p:txBody>
          <a:bodyPr wrap="none">
            <a:spAutoFit/>
          </a:bodyPr>
          <a:lstStyle/>
          <a:p>
            <a:endParaRPr lang="en-US" sz="9600" b="1">
              <a:latin typeface="Times New Roman" pitchFamily="18" charset="0"/>
            </a:endParaRPr>
          </a:p>
        </p:txBody>
      </p:sp>
      <p:sp>
        <p:nvSpPr>
          <p:cNvPr id="104452" name="Text Box 4"/>
          <p:cNvSpPr txBox="1">
            <a:spLocks noChangeArrowheads="1"/>
          </p:cNvSpPr>
          <p:nvPr/>
        </p:nvSpPr>
        <p:spPr bwMode="auto">
          <a:xfrm>
            <a:off x="428624" y="959644"/>
            <a:ext cx="8489907" cy="4832092"/>
          </a:xfrm>
          <a:prstGeom prst="rect">
            <a:avLst/>
          </a:prstGeom>
          <a:noFill/>
          <a:ln w="9525">
            <a:noFill/>
            <a:miter lim="800000"/>
            <a:headEnd/>
            <a:tailEnd/>
          </a:ln>
        </p:spPr>
        <p:txBody>
          <a:bodyPr wrap="square">
            <a:spAutoFit/>
          </a:bodyPr>
          <a:lstStyle/>
          <a:p>
            <a:pPr algn="ctr"/>
            <a:r>
              <a:rPr lang="en-US" sz="2800" b="1" dirty="0">
                <a:solidFill>
                  <a:srgbClr val="FFC000"/>
                </a:solidFill>
                <a:latin typeface="Times New Roman" pitchFamily="18" charset="0"/>
              </a:rPr>
              <a:t>4</a:t>
            </a:r>
            <a:r>
              <a:rPr lang="en-US" sz="2800" b="1" dirty="0" smtClean="0">
                <a:solidFill>
                  <a:srgbClr val="FFC000"/>
                </a:solidFill>
                <a:latin typeface="Times New Roman" pitchFamily="18" charset="0"/>
              </a:rPr>
              <a:t>.The </a:t>
            </a:r>
            <a:r>
              <a:rPr lang="en-US" sz="2800" b="1" dirty="0">
                <a:solidFill>
                  <a:srgbClr val="FFC000"/>
                </a:solidFill>
                <a:latin typeface="Times New Roman" pitchFamily="18" charset="0"/>
              </a:rPr>
              <a:t>comma is used </a:t>
            </a:r>
            <a:r>
              <a:rPr lang="en-US" sz="2800" b="1" dirty="0" smtClean="0">
                <a:solidFill>
                  <a:srgbClr val="FFC000"/>
                </a:solidFill>
                <a:latin typeface="Times New Roman" pitchFamily="18" charset="0"/>
              </a:rPr>
              <a:t>between Words.</a:t>
            </a:r>
            <a:endParaRPr lang="en-US" sz="2800" b="1" dirty="0">
              <a:solidFill>
                <a:srgbClr val="FFC000"/>
              </a:solidFill>
              <a:latin typeface="Times New Roman" pitchFamily="18" charset="0"/>
            </a:endParaRPr>
          </a:p>
          <a:p>
            <a:pPr marL="342900" lvl="3"/>
            <a:r>
              <a:rPr lang="en-US" sz="2800" b="1" dirty="0" smtClean="0">
                <a:solidFill>
                  <a:schemeClr val="bg1"/>
                </a:solidFill>
                <a:latin typeface="Times New Roman" pitchFamily="18" charset="0"/>
              </a:rPr>
              <a:t>Example</a:t>
            </a:r>
            <a:r>
              <a:rPr lang="en-US" sz="2800" b="1" dirty="0">
                <a:solidFill>
                  <a:schemeClr val="bg1"/>
                </a:solidFill>
                <a:latin typeface="Times New Roman" pitchFamily="18" charset="0"/>
              </a:rPr>
              <a:t>:  </a:t>
            </a:r>
            <a:r>
              <a:rPr lang="en-US" sz="2800" b="1" dirty="0" smtClean="0">
                <a:solidFill>
                  <a:schemeClr val="bg1"/>
                </a:solidFill>
                <a:latin typeface="Times New Roman" pitchFamily="18" charset="0"/>
              </a:rPr>
              <a:t>You, he and I will buy the book.</a:t>
            </a:r>
          </a:p>
          <a:p>
            <a:pPr marL="342900" lvl="3"/>
            <a:r>
              <a:rPr lang="en-US" sz="2800" b="1" dirty="0" smtClean="0">
                <a:solidFill>
                  <a:schemeClr val="bg1"/>
                </a:solidFill>
                <a:latin typeface="Times New Roman" pitchFamily="18" charset="0"/>
              </a:rPr>
              <a:t>I, you, and he will kill the man.</a:t>
            </a:r>
            <a:endParaRPr lang="en-US" sz="2800" b="1" dirty="0">
              <a:solidFill>
                <a:schemeClr val="bg1"/>
              </a:solidFill>
              <a:latin typeface="Times New Roman" pitchFamily="18" charset="0"/>
            </a:endParaRPr>
          </a:p>
          <a:p>
            <a:endParaRPr lang="en-US" sz="2800" b="1" dirty="0">
              <a:solidFill>
                <a:schemeClr val="bg1"/>
              </a:solidFill>
              <a:latin typeface="Times New Roman" pitchFamily="18" charset="0"/>
            </a:endParaRPr>
          </a:p>
          <a:p>
            <a:pPr algn="ctr"/>
            <a:r>
              <a:rPr lang="en-US" sz="2800" b="1" dirty="0">
                <a:solidFill>
                  <a:srgbClr val="FFC000"/>
                </a:solidFill>
                <a:latin typeface="Times New Roman" pitchFamily="18" charset="0"/>
              </a:rPr>
              <a:t>    </a:t>
            </a:r>
            <a:r>
              <a:rPr lang="en-US" sz="2800" b="1" dirty="0" smtClean="0">
                <a:solidFill>
                  <a:srgbClr val="FFC000"/>
                </a:solidFill>
                <a:latin typeface="Times New Roman" pitchFamily="18" charset="0"/>
              </a:rPr>
              <a:t>5.No use of comma when the order is S+V+O</a:t>
            </a:r>
            <a:r>
              <a:rPr lang="en-US" sz="2800" b="1" dirty="0" smtClean="0">
                <a:solidFill>
                  <a:schemeClr val="bg1"/>
                </a:solidFill>
                <a:latin typeface="Times New Roman" pitchFamily="18" charset="0"/>
              </a:rPr>
              <a:t>.</a:t>
            </a:r>
            <a:endParaRPr lang="en-US" sz="2800" b="1" dirty="0">
              <a:solidFill>
                <a:schemeClr val="bg1"/>
              </a:solidFill>
              <a:latin typeface="Times New Roman" pitchFamily="18" charset="0"/>
            </a:endParaRPr>
          </a:p>
          <a:p>
            <a:pPr marL="342900" lvl="3"/>
            <a:r>
              <a:rPr lang="en-US" sz="2800" b="1" dirty="0" smtClean="0">
                <a:solidFill>
                  <a:schemeClr val="bg1"/>
                </a:solidFill>
                <a:latin typeface="Times New Roman" pitchFamily="18" charset="0"/>
              </a:rPr>
              <a:t>Example: </a:t>
            </a:r>
            <a:r>
              <a:rPr lang="en-US" sz="2800" b="1" dirty="0" err="1" smtClean="0">
                <a:solidFill>
                  <a:schemeClr val="bg1"/>
                </a:solidFill>
                <a:latin typeface="Times New Roman" pitchFamily="18" charset="0"/>
              </a:rPr>
              <a:t>Maha</a:t>
            </a:r>
            <a:r>
              <a:rPr lang="en-US" sz="2800" b="1" dirty="0" smtClean="0">
                <a:solidFill>
                  <a:schemeClr val="bg1"/>
                </a:solidFill>
                <a:latin typeface="Times New Roman" pitchFamily="18" charset="0"/>
              </a:rPr>
              <a:t> and </a:t>
            </a:r>
            <a:r>
              <a:rPr lang="en-US" sz="2800" b="1" dirty="0" err="1" smtClean="0">
                <a:solidFill>
                  <a:schemeClr val="bg1"/>
                </a:solidFill>
                <a:latin typeface="Times New Roman" pitchFamily="18" charset="0"/>
              </a:rPr>
              <a:t>Minahil</a:t>
            </a:r>
            <a:r>
              <a:rPr lang="en-US" sz="2800" b="1" dirty="0" smtClean="0">
                <a:solidFill>
                  <a:schemeClr val="bg1"/>
                </a:solidFill>
                <a:latin typeface="Times New Roman" pitchFamily="18" charset="0"/>
              </a:rPr>
              <a:t> bought books from the market near their house in the colony.</a:t>
            </a:r>
          </a:p>
          <a:p>
            <a:pPr marL="342900" lvl="3"/>
            <a:endParaRPr lang="en-US" sz="2800" b="1" dirty="0" smtClean="0">
              <a:solidFill>
                <a:schemeClr val="bg1"/>
              </a:solidFill>
              <a:latin typeface="Times New Roman" pitchFamily="18" charset="0"/>
            </a:endParaRPr>
          </a:p>
          <a:p>
            <a:pPr marL="342900" lvl="3"/>
            <a:r>
              <a:rPr lang="en-US" sz="2800" b="1" dirty="0" smtClean="0">
                <a:solidFill>
                  <a:srgbClr val="FFC000"/>
                </a:solidFill>
                <a:latin typeface="Times New Roman" pitchFamily="18" charset="0"/>
              </a:rPr>
              <a:t>6. Comma is used when the order is broken.</a:t>
            </a:r>
          </a:p>
          <a:p>
            <a:pPr marL="342900" lvl="3"/>
            <a:r>
              <a:rPr lang="en-US" sz="2800" b="1" dirty="0" smtClean="0">
                <a:solidFill>
                  <a:schemeClr val="bg1"/>
                </a:solidFill>
                <a:latin typeface="Times New Roman" pitchFamily="18" charset="0"/>
              </a:rPr>
              <a:t>Near their </a:t>
            </a:r>
            <a:r>
              <a:rPr lang="en-US" sz="2800" b="1" dirty="0" smtClean="0">
                <a:solidFill>
                  <a:schemeClr val="bg1"/>
                </a:solidFill>
                <a:latin typeface="Times New Roman" pitchFamily="18" charset="0"/>
              </a:rPr>
              <a:t>house </a:t>
            </a:r>
            <a:r>
              <a:rPr lang="en-US" sz="2800" b="1" dirty="0" smtClean="0">
                <a:solidFill>
                  <a:schemeClr val="bg1"/>
                </a:solidFill>
                <a:latin typeface="Times New Roman" pitchFamily="18" charset="0"/>
              </a:rPr>
              <a:t>in the colony, </a:t>
            </a:r>
            <a:r>
              <a:rPr lang="en-US" sz="2800" b="1" dirty="0" err="1" smtClean="0">
                <a:solidFill>
                  <a:schemeClr val="bg1"/>
                </a:solidFill>
                <a:latin typeface="Times New Roman" pitchFamily="18" charset="0"/>
              </a:rPr>
              <a:t>Maha</a:t>
            </a:r>
            <a:r>
              <a:rPr lang="en-US" sz="2800" b="1" dirty="0" smtClean="0">
                <a:solidFill>
                  <a:schemeClr val="bg1"/>
                </a:solidFill>
                <a:latin typeface="Times New Roman" pitchFamily="18" charset="0"/>
              </a:rPr>
              <a:t> and </a:t>
            </a:r>
            <a:r>
              <a:rPr lang="en-US" sz="2800" b="1" dirty="0" err="1" smtClean="0">
                <a:solidFill>
                  <a:schemeClr val="bg1"/>
                </a:solidFill>
                <a:latin typeface="Times New Roman" pitchFamily="18" charset="0"/>
              </a:rPr>
              <a:t>Minahil</a:t>
            </a:r>
            <a:r>
              <a:rPr lang="en-US" sz="2800" b="1" dirty="0" smtClean="0">
                <a:solidFill>
                  <a:schemeClr val="bg1"/>
                </a:solidFill>
                <a:latin typeface="Times New Roman" pitchFamily="18" charset="0"/>
              </a:rPr>
              <a:t> bought books.......</a:t>
            </a:r>
            <a:endParaRPr lang="en-US" sz="2800" b="1" dirty="0">
              <a:solidFill>
                <a:schemeClr val="bg1"/>
              </a:solidFill>
              <a:latin typeface="Times New Roman" pitchFamily="18"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01" y="5628898"/>
            <a:ext cx="3168109" cy="106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564924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Speech marks</a:t>
            </a:r>
          </a:p>
        </p:txBody>
      </p:sp>
      <p:pic>
        <p:nvPicPr>
          <p:cNvPr id="45059" name="Picture 9" descr="sentence starters"/>
          <p:cNvPicPr>
            <a:picLocks noChangeAspect="1" noChangeArrowheads="1"/>
          </p:cNvPicPr>
          <p:nvPr/>
        </p:nvPicPr>
        <p:blipFill>
          <a:blip r:embed="rId2"/>
          <a:srcRect/>
          <a:stretch>
            <a:fillRect/>
          </a:stretch>
        </p:blipFill>
        <p:spPr bwMode="auto">
          <a:xfrm>
            <a:off x="0" y="0"/>
            <a:ext cx="9144000" cy="6854825"/>
          </a:xfrm>
          <a:prstGeom prst="rect">
            <a:avLst/>
          </a:prstGeom>
          <a:noFill/>
          <a:ln w="9525">
            <a:noFill/>
            <a:miter lim="800000"/>
            <a:headEnd/>
            <a:tailEnd/>
          </a:ln>
        </p:spPr>
      </p:pic>
      <p:sp>
        <p:nvSpPr>
          <p:cNvPr id="45060" name="Text Box 5"/>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45061" name="Text Box 6"/>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EF79B9D9-9C45-4E4F-8D41-D937FF71C8DA}" type="slidenum">
              <a:rPr lang="en-GB" sz="1000">
                <a:solidFill>
                  <a:srgbClr val="5B0091"/>
                </a:solidFill>
              </a:rPr>
              <a:pPr>
                <a:spcBef>
                  <a:spcPct val="50000"/>
                </a:spcBef>
              </a:pPr>
              <a:t>36</a:t>
            </a:fld>
            <a:r>
              <a:rPr lang="en-GB" sz="1000">
                <a:solidFill>
                  <a:srgbClr val="5B0091"/>
                </a:solidFill>
              </a:rPr>
              <a:t> of 46</a:t>
            </a:r>
          </a:p>
        </p:txBody>
      </p:sp>
      <p:pic>
        <p:nvPicPr>
          <p:cNvPr id="88071" name="Picture 7"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
        <p:nvSpPr>
          <p:cNvPr id="45063" name="Text Box 8"/>
          <p:cNvSpPr txBox="1">
            <a:spLocks noChangeArrowheads="1"/>
          </p:cNvSpPr>
          <p:nvPr/>
        </p:nvSpPr>
        <p:spPr bwMode="auto">
          <a:xfrm>
            <a:off x="1547813" y="2698750"/>
            <a:ext cx="6624637" cy="762000"/>
          </a:xfrm>
          <a:prstGeom prst="rect">
            <a:avLst/>
          </a:prstGeom>
          <a:noFill/>
          <a:ln w="9525" algn="ctr">
            <a:noFill/>
            <a:miter lim="800000"/>
            <a:headEnd/>
            <a:tailEnd/>
          </a:ln>
        </p:spPr>
        <p:txBody>
          <a:bodyPr>
            <a:spAutoFit/>
          </a:bodyPr>
          <a:lstStyle/>
          <a:p>
            <a:pPr marL="363538" indent="-363538" algn="ctr" eaLnBrk="0" hangingPunct="0">
              <a:spcBef>
                <a:spcPct val="50000"/>
              </a:spcBef>
            </a:pPr>
            <a:r>
              <a:rPr lang="en-GB" sz="4400">
                <a:solidFill>
                  <a:srgbClr val="010066"/>
                </a:solidFill>
              </a:rPr>
              <a:t>Speech marks</a:t>
            </a:r>
          </a:p>
        </p:txBody>
      </p:sp>
    </p:spTree>
    <p:extLst>
      <p:ext uri="{BB962C8B-B14F-4D97-AF65-F5344CB8AC3E}">
        <p14:creationId xmlns:p14="http://schemas.microsoft.com/office/powerpoint/2010/main" val="4150974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sz="quarter" idx="1"/>
          </p:nvPr>
        </p:nvSpPr>
        <p:spPr bwMode="auto">
          <a:xfrm>
            <a:off x="533400" y="1371600"/>
            <a:ext cx="8153400" cy="5181600"/>
          </a:xfrm>
          <a:noFill/>
          <a:ln>
            <a:miter lim="800000"/>
            <a:headEnd/>
            <a:tailEnd/>
          </a:ln>
        </p:spPr>
        <p:txBody>
          <a:bodyPr vert="horz" wrap="square" lIns="91440" tIns="45720" rIns="91440" bIns="45720" numCol="1" anchor="t" anchorCtr="0" compatLnSpc="1">
            <a:prstTxWarp prst="textNoShape">
              <a:avLst/>
            </a:prstTxWarp>
          </a:bodyPr>
          <a:lstStyle/>
          <a:p>
            <a:pPr marL="381000" indent="-381000">
              <a:lnSpc>
                <a:spcPct val="80000"/>
              </a:lnSpc>
              <a:buFontTx/>
              <a:buNone/>
            </a:pPr>
            <a:r>
              <a:rPr lang="en-US" sz="2800" b="1" u="sng" dirty="0" smtClean="0">
                <a:solidFill>
                  <a:schemeClr val="bg1"/>
                </a:solidFill>
              </a:rPr>
              <a:t>USE QUOTATION MARKS</a:t>
            </a:r>
            <a:r>
              <a:rPr lang="en-US" sz="2800" b="1" dirty="0" smtClean="0">
                <a:solidFill>
                  <a:schemeClr val="bg1"/>
                </a:solidFill>
              </a:rPr>
              <a:t> </a:t>
            </a:r>
          </a:p>
          <a:p>
            <a:pPr marL="381000" indent="-381000">
              <a:lnSpc>
                <a:spcPct val="80000"/>
              </a:lnSpc>
              <a:buClr>
                <a:schemeClr val="tx1"/>
              </a:buClr>
              <a:buFont typeface="Wingdings" pitchFamily="2" charset="2"/>
              <a:buAutoNum type="arabicParenR"/>
            </a:pPr>
            <a:r>
              <a:rPr lang="en-US" sz="2800" dirty="0" smtClean="0">
                <a:solidFill>
                  <a:schemeClr val="bg1"/>
                </a:solidFill>
              </a:rPr>
              <a:t>To enclose every direct quotation and each part of an interrupted quotation:                                  </a:t>
            </a:r>
            <a:endParaRPr lang="en-US" sz="2800" b="1" dirty="0" smtClean="0">
              <a:solidFill>
                <a:schemeClr val="bg1"/>
              </a:solidFill>
            </a:endParaRPr>
          </a:p>
          <a:p>
            <a:pPr marL="381000" indent="-381000">
              <a:lnSpc>
                <a:spcPct val="80000"/>
              </a:lnSpc>
              <a:buClr>
                <a:schemeClr val="tx1"/>
              </a:buClr>
              <a:buFont typeface="Wingdings" pitchFamily="2" charset="2"/>
              <a:buAutoNum type="arabicParenR"/>
            </a:pPr>
            <a:r>
              <a:rPr lang="en-US" sz="2800" dirty="0" smtClean="0">
                <a:solidFill>
                  <a:schemeClr val="bg1"/>
                </a:solidFill>
              </a:rPr>
              <a:t>To enclose chapter headings and the titles of articles:</a:t>
            </a:r>
          </a:p>
          <a:p>
            <a:pPr marL="381000" indent="-381000">
              <a:lnSpc>
                <a:spcPct val="80000"/>
              </a:lnSpc>
              <a:buFontTx/>
              <a:buNone/>
            </a:pPr>
            <a:r>
              <a:rPr lang="en-US" sz="2800" dirty="0" smtClean="0">
                <a:solidFill>
                  <a:schemeClr val="bg1"/>
                </a:solidFill>
              </a:rPr>
              <a:t>	</a:t>
            </a:r>
            <a:r>
              <a:rPr lang="en-US" sz="2800" b="1" dirty="0" smtClean="0">
                <a:solidFill>
                  <a:schemeClr val="bg1"/>
                </a:solidFill>
              </a:rPr>
              <a:t>Example:  </a:t>
            </a:r>
            <a:r>
              <a:rPr lang="en-US" sz="2800" b="1" dirty="0" err="1" smtClean="0">
                <a:solidFill>
                  <a:schemeClr val="bg1"/>
                </a:solidFill>
              </a:rPr>
              <a:t>Dr</a:t>
            </a:r>
            <a:r>
              <a:rPr lang="en-US" sz="2800" b="1" dirty="0" smtClean="0">
                <a:solidFill>
                  <a:schemeClr val="bg1"/>
                </a:solidFill>
              </a:rPr>
              <a:t> </a:t>
            </a:r>
            <a:r>
              <a:rPr lang="en-US" sz="2800" b="1" dirty="0" err="1" smtClean="0">
                <a:solidFill>
                  <a:schemeClr val="bg1"/>
                </a:solidFill>
              </a:rPr>
              <a:t>Safder</a:t>
            </a:r>
            <a:r>
              <a:rPr lang="en-US" sz="2800" b="1" dirty="0" smtClean="0">
                <a:solidFill>
                  <a:schemeClr val="bg1"/>
                </a:solidFill>
              </a:rPr>
              <a:t> </a:t>
            </a:r>
            <a:r>
              <a:rPr lang="en-US" sz="2800" b="1" dirty="0" err="1" smtClean="0">
                <a:solidFill>
                  <a:schemeClr val="bg1"/>
                </a:solidFill>
              </a:rPr>
              <a:t>Mahmood</a:t>
            </a:r>
            <a:r>
              <a:rPr lang="en-US" sz="2800" b="1" dirty="0" smtClean="0">
                <a:solidFill>
                  <a:schemeClr val="bg1"/>
                </a:solidFill>
              </a:rPr>
              <a:t>, “Pakistan Ideology,” was recently reproduced in </a:t>
            </a:r>
            <a:r>
              <a:rPr lang="en-US" sz="2800" b="1" i="1" dirty="0" smtClean="0">
                <a:solidFill>
                  <a:schemeClr val="bg1"/>
                </a:solidFill>
              </a:rPr>
              <a:t>Journal.</a:t>
            </a:r>
          </a:p>
          <a:p>
            <a:pPr marL="381000" indent="-381000">
              <a:lnSpc>
                <a:spcPct val="80000"/>
              </a:lnSpc>
              <a:buFontTx/>
              <a:buNone/>
            </a:pPr>
            <a:endParaRPr lang="en-US" sz="2800" dirty="0" smtClean="0">
              <a:solidFill>
                <a:schemeClr val="bg1"/>
              </a:solidFill>
            </a:endParaRPr>
          </a:p>
        </p:txBody>
      </p:sp>
      <p:sp>
        <p:nvSpPr>
          <p:cNvPr id="46083" name="WordArt 3"/>
          <p:cNvSpPr>
            <a:spLocks noChangeArrowheads="1" noChangeShapeType="1" noTextEdit="1"/>
          </p:cNvSpPr>
          <p:nvPr/>
        </p:nvSpPr>
        <p:spPr bwMode="auto">
          <a:xfrm>
            <a:off x="1072540" y="-48733"/>
            <a:ext cx="6781800" cy="685800"/>
          </a:xfrm>
          <a:prstGeom prst="rect">
            <a:avLst/>
          </a:prstGeom>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chemeClr val="bg1"/>
                </a:solidFill>
                <a:latin typeface="Arial Rounded MT Bold"/>
              </a:rPr>
              <a:t>"</a:t>
            </a:r>
            <a:r>
              <a:rPr lang="en-US" sz="2000" kern="10" dirty="0">
                <a:ln w="9525">
                  <a:solidFill>
                    <a:srgbClr val="000000"/>
                  </a:solidFill>
                  <a:round/>
                  <a:headEnd/>
                  <a:tailEnd/>
                </a:ln>
                <a:solidFill>
                  <a:schemeClr val="bg1"/>
                </a:solidFill>
                <a:latin typeface="Arial Rounded MT Bold"/>
              </a:rPr>
              <a:t>Quotation Marks"</a:t>
            </a:r>
          </a:p>
        </p:txBody>
      </p:sp>
      <p:sp>
        <p:nvSpPr>
          <p:cNvPr id="46084" name="Rectangle 4"/>
          <p:cNvSpPr>
            <a:spLocks noChangeArrowheads="1"/>
          </p:cNvSpPr>
          <p:nvPr/>
        </p:nvSpPr>
        <p:spPr bwMode="auto">
          <a:xfrm>
            <a:off x="3429000" y="6248400"/>
            <a:ext cx="4641850" cy="274638"/>
          </a:xfrm>
          <a:prstGeom prst="rect">
            <a:avLst/>
          </a:prstGeom>
          <a:noFill/>
          <a:ln w="9525">
            <a:noFill/>
            <a:miter lim="800000"/>
            <a:headEnd/>
            <a:tailEnd/>
          </a:ln>
        </p:spPr>
        <p:txBody>
          <a:bodyPr wrap="none">
            <a:spAutoFit/>
          </a:bodyPr>
          <a:lstStyle/>
          <a:p>
            <a:r>
              <a:rPr lang="en-US" sz="1200"/>
              <a:t>Slides info source:  </a:t>
            </a:r>
            <a:r>
              <a:rPr lang="en-US" sz="1200">
                <a:hlinkClick r:id="rId3"/>
              </a:rPr>
              <a:t>http://grammar.ccc.commnet.edu/grammar/ppt</a:t>
            </a:r>
            <a:endParaRPr lang="en-US" sz="1200"/>
          </a:p>
        </p:txBody>
      </p:sp>
      <p:sp>
        <p:nvSpPr>
          <p:cNvPr id="2" name="AutoShape 2" descr="What Are Speech Marks? | How to Use Speech Mar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285201"/>
            <a:ext cx="3181611"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09492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ChangeArrowheads="1"/>
          </p:cNvSpPr>
          <p:nvPr/>
        </p:nvSpPr>
        <p:spPr bwMode="auto">
          <a:xfrm>
            <a:off x="8388350" y="6021388"/>
            <a:ext cx="755650" cy="647700"/>
          </a:xfrm>
          <a:prstGeom prst="rect">
            <a:avLst/>
          </a:prstGeom>
          <a:solidFill>
            <a:schemeClr val="bg1"/>
          </a:solidFill>
          <a:ln w="9525">
            <a:noFill/>
            <a:miter lim="800000"/>
            <a:headEnd/>
            <a:tailEnd/>
          </a:ln>
        </p:spPr>
        <p:txBody>
          <a:bodyPr wrap="none" anchor="ctr"/>
          <a:lstStyle/>
          <a:p>
            <a:endParaRPr lang="en-US"/>
          </a:p>
        </p:txBody>
      </p:sp>
      <p:sp>
        <p:nvSpPr>
          <p:cNvPr id="57351" name="Text Box 7"/>
          <p:cNvSpPr txBox="1">
            <a:spLocks noChangeArrowheads="1"/>
          </p:cNvSpPr>
          <p:nvPr/>
        </p:nvSpPr>
        <p:spPr bwMode="auto">
          <a:xfrm>
            <a:off x="271093" y="1057408"/>
            <a:ext cx="8461375" cy="4524315"/>
          </a:xfrm>
          <a:prstGeom prst="rect">
            <a:avLst/>
          </a:prstGeom>
          <a:noFill/>
          <a:ln w="9525" algn="ctr">
            <a:noFill/>
            <a:miter lim="800000"/>
            <a:headEnd/>
            <a:tailEnd/>
          </a:ln>
        </p:spPr>
        <p:txBody>
          <a:bodyPr wrap="square">
            <a:spAutoFit/>
          </a:bodyPr>
          <a:lstStyle/>
          <a:p>
            <a:pPr marL="363538" indent="-363538" eaLnBrk="0" hangingPunct="0">
              <a:spcBef>
                <a:spcPct val="50000"/>
              </a:spcBef>
              <a:buFontTx/>
              <a:buBlip>
                <a:blip r:embed="rId2"/>
              </a:buBlip>
            </a:pPr>
            <a:r>
              <a:rPr lang="en-GB" sz="2400" b="1" dirty="0">
                <a:solidFill>
                  <a:schemeClr val="bg1"/>
                </a:solidFill>
              </a:rPr>
              <a:t>A</a:t>
            </a:r>
            <a:r>
              <a:rPr lang="en-GB" sz="2400" b="1" dirty="0" smtClean="0">
                <a:solidFill>
                  <a:schemeClr val="bg1"/>
                </a:solidFill>
              </a:rPr>
              <a:t>postrophes </a:t>
            </a:r>
            <a:r>
              <a:rPr lang="en-GB" sz="2400" b="1" dirty="0">
                <a:solidFill>
                  <a:schemeClr val="bg1"/>
                </a:solidFill>
              </a:rPr>
              <a:t>are used to represent the missing letters in contractions (</a:t>
            </a:r>
            <a:r>
              <a:rPr lang="en-GB" sz="2400" b="1" i="1" dirty="0">
                <a:solidFill>
                  <a:schemeClr val="bg1"/>
                </a:solidFill>
              </a:rPr>
              <a:t>can’t</a:t>
            </a:r>
            <a:r>
              <a:rPr lang="en-GB" sz="2400" b="1" dirty="0">
                <a:solidFill>
                  <a:schemeClr val="bg1"/>
                </a:solidFill>
              </a:rPr>
              <a:t>) and to show possession</a:t>
            </a:r>
          </a:p>
          <a:p>
            <a:pPr marL="363538" indent="-363538" eaLnBrk="0" hangingPunct="0">
              <a:spcBef>
                <a:spcPct val="50000"/>
              </a:spcBef>
              <a:buFontTx/>
              <a:buBlip>
                <a:blip r:embed="rId2"/>
              </a:buBlip>
            </a:pPr>
            <a:r>
              <a:rPr lang="en-GB" sz="2400" b="1" dirty="0">
                <a:solidFill>
                  <a:schemeClr val="bg1"/>
                </a:solidFill>
              </a:rPr>
              <a:t>C</a:t>
            </a:r>
            <a:r>
              <a:rPr lang="en-GB" sz="2400" b="1" dirty="0" smtClean="0">
                <a:solidFill>
                  <a:schemeClr val="bg1"/>
                </a:solidFill>
              </a:rPr>
              <a:t>olons </a:t>
            </a:r>
            <a:r>
              <a:rPr lang="en-GB" sz="2400" b="1" dirty="0">
                <a:solidFill>
                  <a:schemeClr val="bg1"/>
                </a:solidFill>
              </a:rPr>
              <a:t>help you to provide </a:t>
            </a:r>
            <a:r>
              <a:rPr lang="en-GB" sz="2400" b="1" dirty="0" smtClean="0">
                <a:solidFill>
                  <a:schemeClr val="bg1"/>
                </a:solidFill>
              </a:rPr>
              <a:t>an </a:t>
            </a:r>
            <a:r>
              <a:rPr lang="en-GB" sz="2400" b="1" dirty="0">
                <a:solidFill>
                  <a:schemeClr val="bg1"/>
                </a:solidFill>
              </a:rPr>
              <a:t>explanation or example in one </a:t>
            </a:r>
            <a:r>
              <a:rPr lang="en-GB" sz="2400" b="1" dirty="0" smtClean="0">
                <a:solidFill>
                  <a:schemeClr val="bg1"/>
                </a:solidFill>
              </a:rPr>
              <a:t>sentence.</a:t>
            </a:r>
            <a:endParaRPr lang="en-GB" sz="2400" b="1" dirty="0">
              <a:solidFill>
                <a:schemeClr val="bg1"/>
              </a:solidFill>
            </a:endParaRPr>
          </a:p>
          <a:p>
            <a:pPr marL="363538" indent="-363538" eaLnBrk="0" hangingPunct="0">
              <a:spcBef>
                <a:spcPct val="50000"/>
              </a:spcBef>
              <a:buFontTx/>
              <a:buBlip>
                <a:blip r:embed="rId2"/>
              </a:buBlip>
            </a:pPr>
            <a:r>
              <a:rPr lang="en-GB" sz="2400" b="1" dirty="0">
                <a:solidFill>
                  <a:schemeClr val="bg1"/>
                </a:solidFill>
              </a:rPr>
              <a:t>S</a:t>
            </a:r>
            <a:r>
              <a:rPr lang="en-GB" sz="2400" b="1" dirty="0" smtClean="0">
                <a:solidFill>
                  <a:schemeClr val="bg1"/>
                </a:solidFill>
              </a:rPr>
              <a:t>emicolons </a:t>
            </a:r>
            <a:r>
              <a:rPr lang="en-GB" sz="2400" b="1" dirty="0">
                <a:solidFill>
                  <a:schemeClr val="bg1"/>
                </a:solidFill>
              </a:rPr>
              <a:t>link two complete sentences to imply cause and effect</a:t>
            </a:r>
          </a:p>
          <a:p>
            <a:pPr marL="363538" indent="-363538" eaLnBrk="0" hangingPunct="0">
              <a:spcBef>
                <a:spcPct val="50000"/>
              </a:spcBef>
              <a:buFontTx/>
              <a:buBlip>
                <a:blip r:embed="rId2"/>
              </a:buBlip>
            </a:pPr>
            <a:r>
              <a:rPr lang="en-GB" sz="2400" b="1" dirty="0">
                <a:solidFill>
                  <a:schemeClr val="bg1"/>
                </a:solidFill>
              </a:rPr>
              <a:t>B</a:t>
            </a:r>
            <a:r>
              <a:rPr lang="en-GB" sz="2400" b="1" dirty="0" smtClean="0">
                <a:solidFill>
                  <a:schemeClr val="bg1"/>
                </a:solidFill>
              </a:rPr>
              <a:t>rackets</a:t>
            </a:r>
            <a:r>
              <a:rPr lang="en-GB" sz="2400" b="1" dirty="0">
                <a:solidFill>
                  <a:schemeClr val="bg1"/>
                </a:solidFill>
              </a:rPr>
              <a:t>, dashes and pairs of commas all add extra information to sentences; their content is handy to know but is not vital</a:t>
            </a:r>
          </a:p>
          <a:p>
            <a:pPr marL="363538" indent="-363538" eaLnBrk="0" hangingPunct="0">
              <a:spcBef>
                <a:spcPct val="50000"/>
              </a:spcBef>
              <a:buFontTx/>
              <a:buBlip>
                <a:blip r:embed="rId2"/>
              </a:buBlip>
            </a:pPr>
            <a:r>
              <a:rPr lang="en-GB" sz="2400" b="1" dirty="0">
                <a:solidFill>
                  <a:schemeClr val="bg1"/>
                </a:solidFill>
              </a:rPr>
              <a:t>P</a:t>
            </a:r>
            <a:r>
              <a:rPr lang="en-GB" sz="2400" b="1" dirty="0" smtClean="0">
                <a:solidFill>
                  <a:schemeClr val="bg1"/>
                </a:solidFill>
              </a:rPr>
              <a:t>ut </a:t>
            </a:r>
            <a:r>
              <a:rPr lang="en-GB" sz="2400" b="1" dirty="0">
                <a:solidFill>
                  <a:schemeClr val="bg1"/>
                </a:solidFill>
              </a:rPr>
              <a:t>speech marks around direct speech</a:t>
            </a:r>
            <a:r>
              <a:rPr lang="en-GB" sz="2000" b="1" dirty="0">
                <a:solidFill>
                  <a:schemeClr val="bg1"/>
                </a:solidFill>
              </a:rPr>
              <a:t>.</a:t>
            </a:r>
          </a:p>
        </p:txBody>
      </p:sp>
      <p:sp>
        <p:nvSpPr>
          <p:cNvPr id="48133" name="Rectangle 8"/>
          <p:cNvSpPr>
            <a:spLocks noGrp="1" noChangeArrowheads="1"/>
          </p:cNvSpPr>
          <p:nvPr>
            <p:ph type="title"/>
          </p:nvPr>
        </p:nvSpPr>
        <p:spPr>
          <a:xfrm>
            <a:off x="457200" y="-243734"/>
            <a:ext cx="8229600" cy="1143000"/>
          </a:xfrm>
        </p:spPr>
        <p:txBody>
          <a:bodyPr/>
          <a:lstStyle/>
          <a:p>
            <a:pPr eaLnBrk="1" hangingPunct="1"/>
            <a:r>
              <a:rPr lang="en-GB" sz="3600" b="1" dirty="0" smtClean="0"/>
              <a:t>Punctuation Summary</a:t>
            </a:r>
          </a:p>
        </p:txBody>
      </p:sp>
      <p:pic>
        <p:nvPicPr>
          <p:cNvPr id="5" name="Picture 4"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736920"/>
            <a:ext cx="3144033" cy="109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958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sz="quarter" idx="1"/>
          </p:nvPr>
        </p:nvSpPr>
        <p:spPr bwMode="auto">
          <a:xfrm>
            <a:off x="319413" y="971811"/>
            <a:ext cx="8398701" cy="4678363"/>
          </a:xfrm>
          <a:noFill/>
          <a:ln>
            <a:miter lim="800000"/>
            <a:headEnd/>
            <a:tailEnd/>
          </a:ln>
        </p:spPr>
        <p:txBody>
          <a:bodyPr vert="horz" wrap="square" lIns="91440" tIns="45720" rIns="91440" bIns="45720" numCol="1" anchor="t" anchorCtr="0" compatLnSpc="1">
            <a:prstTxWarp prst="textNoShape">
              <a:avLst/>
            </a:prstTxWarp>
          </a:bodyPr>
          <a:lstStyle/>
          <a:p>
            <a:pPr algn="just">
              <a:buFontTx/>
              <a:buNone/>
            </a:pPr>
            <a:r>
              <a:rPr lang="en-US" dirty="0" smtClean="0"/>
              <a:t>  </a:t>
            </a:r>
            <a:r>
              <a:rPr lang="en-US" sz="3200" dirty="0" err="1" smtClean="0"/>
              <a:t>winston</a:t>
            </a:r>
            <a:r>
              <a:rPr lang="en-US" sz="3200" dirty="0" smtClean="0"/>
              <a:t> is one of the most laid-back people he is tall and slim with black hair and he always wears a shirt and black jeans his jeans have holes in them and his baseball boots are scruffy too he usually sits at the back of the class and he often seems to be asleep when the exam results are given out he always gets an A i </a:t>
            </a:r>
            <a:r>
              <a:rPr lang="en-US" sz="3200" dirty="0" err="1" smtClean="0"/>
              <a:t>dont</a:t>
            </a:r>
            <a:r>
              <a:rPr lang="en-US" sz="3200" dirty="0" smtClean="0"/>
              <a:t> think </a:t>
            </a:r>
            <a:r>
              <a:rPr lang="en-US" sz="3200" dirty="0" err="1" smtClean="0"/>
              <a:t>hes</a:t>
            </a:r>
            <a:r>
              <a:rPr lang="en-US" sz="3200" dirty="0" smtClean="0"/>
              <a:t> as lazy as he appears to be</a:t>
            </a:r>
          </a:p>
        </p:txBody>
      </p:sp>
      <p:pic>
        <p:nvPicPr>
          <p:cNvPr id="3"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611660"/>
            <a:ext cx="3144033" cy="121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44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08"/>
            <a:ext cx="8229600" cy="1143000"/>
          </a:xfrm>
        </p:spPr>
        <p:txBody>
          <a:bodyPr>
            <a:normAutofit/>
          </a:bodyPr>
          <a:lstStyle/>
          <a:p>
            <a:r>
              <a:rPr lang="en-GB" sz="4000" b="1" dirty="0" smtClean="0"/>
              <a:t>Sentence </a:t>
            </a:r>
            <a:endParaRPr lang="en-GB" sz="4000" b="1" dirty="0"/>
          </a:p>
        </p:txBody>
      </p:sp>
      <p:sp>
        <p:nvSpPr>
          <p:cNvPr id="3" name="Content Placeholder 2"/>
          <p:cNvSpPr>
            <a:spLocks noGrp="1"/>
          </p:cNvSpPr>
          <p:nvPr>
            <p:ph sz="quarter" idx="1"/>
          </p:nvPr>
        </p:nvSpPr>
        <p:spPr/>
        <p:txBody>
          <a:bodyPr>
            <a:normAutofit/>
          </a:bodyPr>
          <a:lstStyle/>
          <a:p>
            <a:r>
              <a:rPr lang="en-GB" sz="3600" dirty="0" smtClean="0"/>
              <a:t>That that is, is.</a:t>
            </a:r>
          </a:p>
          <a:p>
            <a:r>
              <a:rPr lang="en-GB" sz="3600" dirty="0" smtClean="0"/>
              <a:t>That that is not, is not.</a:t>
            </a:r>
          </a:p>
          <a:p>
            <a:r>
              <a:rPr lang="en-GB" sz="3600" dirty="0" smtClean="0"/>
              <a:t>Is that it? It is.</a:t>
            </a:r>
          </a:p>
          <a:p>
            <a:r>
              <a:rPr lang="en-GB" sz="3600" dirty="0"/>
              <a:t>Let’s </a:t>
            </a:r>
            <a:r>
              <a:rPr lang="en-GB" sz="3600" dirty="0" smtClean="0"/>
              <a:t>eat, Grandma!</a:t>
            </a:r>
            <a:endParaRPr lang="en-GB" sz="3600" dirty="0"/>
          </a:p>
          <a:p>
            <a:endParaRPr lang="en-GB" sz="3600" dirty="0"/>
          </a:p>
          <a:p>
            <a:endParaRPr lang="en-GB" sz="3600" dirty="0"/>
          </a:p>
        </p:txBody>
      </p:sp>
      <p:pic>
        <p:nvPicPr>
          <p:cNvPr id="4"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398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sz="quarter" idx="1"/>
          </p:nvPr>
        </p:nvSpPr>
        <p:spPr bwMode="auto">
          <a:xfrm>
            <a:off x="457200" y="674320"/>
            <a:ext cx="8229600" cy="4681538"/>
          </a:xfrm>
          <a:no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b="1" dirty="0" smtClean="0"/>
              <a:t>  </a:t>
            </a:r>
            <a:r>
              <a:rPr lang="en-US" b="1" dirty="0" smtClean="0">
                <a:solidFill>
                  <a:srgbClr val="FFC000"/>
                </a:solidFill>
              </a:rPr>
              <a:t>W</a:t>
            </a:r>
            <a:r>
              <a:rPr lang="en-US" b="1" dirty="0" smtClean="0"/>
              <a:t>inston is one of the most laid-back people </a:t>
            </a:r>
            <a:r>
              <a:rPr lang="en-US" b="1" dirty="0" smtClean="0">
                <a:solidFill>
                  <a:srgbClr val="FFC000"/>
                </a:solidFill>
              </a:rPr>
              <a:t>. He </a:t>
            </a:r>
            <a:r>
              <a:rPr lang="en-US" b="1" dirty="0" smtClean="0"/>
              <a:t>is tall and slim with black hair, and he always wears a shirt and black jeans</a:t>
            </a:r>
            <a:r>
              <a:rPr lang="en-US" b="1" dirty="0" smtClean="0">
                <a:solidFill>
                  <a:srgbClr val="FFC000"/>
                </a:solidFill>
              </a:rPr>
              <a:t>. H</a:t>
            </a:r>
            <a:r>
              <a:rPr lang="en-US" b="1" dirty="0" smtClean="0"/>
              <a:t>is jeans have holes in them and his baseball boots are scruffy</a:t>
            </a:r>
            <a:r>
              <a:rPr lang="en-US" b="1" dirty="0" smtClean="0">
                <a:solidFill>
                  <a:srgbClr val="FFC000"/>
                </a:solidFill>
              </a:rPr>
              <a:t>,</a:t>
            </a:r>
            <a:r>
              <a:rPr lang="en-US" b="1" dirty="0" smtClean="0"/>
              <a:t> too</a:t>
            </a:r>
            <a:r>
              <a:rPr lang="en-US" b="1" dirty="0" smtClean="0">
                <a:solidFill>
                  <a:srgbClr val="FFC000"/>
                </a:solidFill>
              </a:rPr>
              <a:t>. H</a:t>
            </a:r>
            <a:r>
              <a:rPr lang="en-US" b="1" dirty="0" smtClean="0"/>
              <a:t>e usually sits at the back of the class and he often seems to be asleep</a:t>
            </a:r>
            <a:r>
              <a:rPr lang="en-US" b="1" dirty="0" smtClean="0">
                <a:solidFill>
                  <a:srgbClr val="FFC000"/>
                </a:solidFill>
              </a:rPr>
              <a:t>. </a:t>
            </a:r>
            <a:r>
              <a:rPr lang="en-US" b="1" dirty="0">
                <a:solidFill>
                  <a:srgbClr val="FFC000"/>
                </a:solidFill>
              </a:rPr>
              <a:t>W</a:t>
            </a:r>
            <a:r>
              <a:rPr lang="en-US" b="1" dirty="0" smtClean="0"/>
              <a:t>hen the exam results are given out he always gets an A</a:t>
            </a:r>
            <a:r>
              <a:rPr lang="en-US" b="1" dirty="0" smtClean="0">
                <a:solidFill>
                  <a:srgbClr val="FFC000"/>
                </a:solidFill>
              </a:rPr>
              <a:t>. I</a:t>
            </a:r>
            <a:r>
              <a:rPr lang="en-US" b="1" dirty="0" smtClean="0"/>
              <a:t> don</a:t>
            </a:r>
            <a:r>
              <a:rPr lang="en-US" b="1" dirty="0" smtClean="0">
                <a:solidFill>
                  <a:srgbClr val="FFC000"/>
                </a:solidFill>
              </a:rPr>
              <a:t>'</a:t>
            </a:r>
            <a:r>
              <a:rPr lang="en-US" b="1" dirty="0" smtClean="0"/>
              <a:t>t think he</a:t>
            </a:r>
            <a:r>
              <a:rPr lang="en-US" b="1" dirty="0" smtClean="0">
                <a:solidFill>
                  <a:srgbClr val="FFC000"/>
                </a:solidFill>
              </a:rPr>
              <a:t>'</a:t>
            </a:r>
            <a:r>
              <a:rPr lang="en-US" b="1" dirty="0" smtClean="0"/>
              <a:t>s as lazy as he appears to be</a:t>
            </a:r>
            <a:r>
              <a:rPr lang="en-US" b="1" dirty="0" smtClean="0">
                <a:solidFill>
                  <a:srgbClr val="FFC000"/>
                </a:solidFill>
              </a:rPr>
              <a:t>.</a:t>
            </a:r>
            <a:endParaRPr lang="en-US" dirty="0" smtClean="0">
              <a:solidFill>
                <a:srgbClr val="FFC000"/>
              </a:solidFill>
            </a:endParaRPr>
          </a:p>
        </p:txBody>
      </p:sp>
      <p:pic>
        <p:nvPicPr>
          <p:cNvPr id="3" name="Picture 2" descr="Punctuation Rules: A Complete Guide for Students and Teac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661764"/>
            <a:ext cx="3144033" cy="116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683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685800" y="152400"/>
            <a:ext cx="6516688" cy="1143000"/>
          </a:xfrm>
        </p:spPr>
        <p:txBody>
          <a:bodyPr>
            <a:noAutofit/>
          </a:bodyPr>
          <a:lstStyle/>
          <a:p>
            <a:r>
              <a:rPr lang="en-US" sz="3200" dirty="0" smtClean="0">
                <a:solidFill>
                  <a:schemeClr val="bg1"/>
                </a:solidFill>
              </a:rPr>
              <a:t>Use Appropriate Punctuation Marks </a:t>
            </a:r>
            <a:br>
              <a:rPr lang="en-US" sz="3200" dirty="0" smtClean="0">
                <a:solidFill>
                  <a:schemeClr val="bg1"/>
                </a:solidFill>
              </a:rPr>
            </a:br>
            <a:endParaRPr lang="en-US" sz="3200" dirty="0" smtClean="0">
              <a:solidFill>
                <a:schemeClr val="bg1"/>
              </a:solidFill>
            </a:endParaRPr>
          </a:p>
        </p:txBody>
      </p:sp>
      <p:sp>
        <p:nvSpPr>
          <p:cNvPr id="3075" name="Content Placeholder 2"/>
          <p:cNvSpPr>
            <a:spLocks noGrp="1"/>
          </p:cNvSpPr>
          <p:nvPr>
            <p:ph sz="quarter" idx="1"/>
          </p:nvPr>
        </p:nvSpPr>
        <p:spPr bwMode="auto">
          <a:xfrm>
            <a:off x="304800" y="1197280"/>
            <a:ext cx="8472487" cy="4548187"/>
          </a:xfrm>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457200" indent="-457200" algn="just">
              <a:buFont typeface="+mj-lt"/>
              <a:buAutoNum type="arabicPeriod"/>
            </a:pPr>
            <a:r>
              <a:rPr lang="en-GB" sz="2400" dirty="0" smtClean="0"/>
              <a:t>The fire has destroyed many things in the house</a:t>
            </a:r>
            <a:r>
              <a:rPr lang="en-GB" sz="2400" b="1" dirty="0" smtClean="0"/>
              <a:t>,</a:t>
            </a:r>
            <a:r>
              <a:rPr lang="en-GB" sz="2400" dirty="0" smtClean="0"/>
              <a:t> the furniture, the carpets and the curtains.</a:t>
            </a:r>
          </a:p>
          <a:p>
            <a:pPr marL="457200" indent="-457200" algn="just">
              <a:buFont typeface="+mj-lt"/>
              <a:buAutoNum type="arabicPeriod"/>
            </a:pPr>
            <a:r>
              <a:rPr lang="en-US" sz="2400" dirty="0" smtClean="0"/>
              <a:t>Some people work best in the mornings others do better in the evenings.</a:t>
            </a:r>
          </a:p>
          <a:p>
            <a:pPr marL="457200" indent="-457200" algn="just">
              <a:buFont typeface="+mj-lt"/>
              <a:buAutoNum type="arabicPeriod"/>
            </a:pPr>
            <a:r>
              <a:rPr lang="en-US" sz="2400" dirty="0" smtClean="0"/>
              <a:t>What are you doing next weekend.</a:t>
            </a:r>
          </a:p>
          <a:p>
            <a:pPr marL="457200" indent="-457200" algn="just">
              <a:buFont typeface="+mj-lt"/>
              <a:buAutoNum type="arabicPeriod"/>
            </a:pPr>
            <a:r>
              <a:rPr lang="en-GB" sz="2400" dirty="0" smtClean="0"/>
              <a:t>Your mobile phone number is easy to remember because there are three </a:t>
            </a:r>
            <a:r>
              <a:rPr lang="en-GB" sz="2400" b="1" i="1" dirty="0" smtClean="0"/>
              <a:t>0</a:t>
            </a:r>
            <a:r>
              <a:rPr lang="en-GB" sz="2400" dirty="0" smtClean="0"/>
              <a:t> in it.</a:t>
            </a:r>
          </a:p>
          <a:p>
            <a:pPr marL="457200" indent="-457200" algn="just">
              <a:buFont typeface="+mj-lt"/>
              <a:buAutoNum type="arabicPeriod"/>
            </a:pPr>
            <a:r>
              <a:rPr lang="en-US" sz="2400" dirty="0" smtClean="0"/>
              <a:t>Mother had to go into hospital she had heart problems</a:t>
            </a:r>
          </a:p>
          <a:p>
            <a:pPr marL="457200" indent="-457200" algn="just">
              <a:buFont typeface="+mj-lt"/>
              <a:buAutoNum type="arabicPeriod"/>
            </a:pPr>
            <a:r>
              <a:rPr lang="en-US" sz="2400" dirty="0" smtClean="0"/>
              <a:t>Did you understand why I was upset.</a:t>
            </a:r>
          </a:p>
          <a:p>
            <a:pPr marL="457200" indent="-457200" algn="just">
              <a:buFont typeface="+mj-lt"/>
              <a:buAutoNum type="arabicPeriod"/>
            </a:pPr>
            <a:r>
              <a:rPr lang="en-US" sz="2400" dirty="0" smtClean="0"/>
              <a:t>We will be arriving on monday I think so morning  at least </a:t>
            </a:r>
          </a:p>
          <a:p>
            <a:pPr marL="457200" indent="-457200" algn="just">
              <a:buFont typeface="+mj-lt"/>
              <a:buAutoNum type="arabicPeriod"/>
            </a:pPr>
            <a:r>
              <a:rPr lang="en-US" sz="2400" dirty="0" smtClean="0"/>
              <a:t>A textbook can be a wall between teacher and class</a:t>
            </a:r>
          </a:p>
          <a:p>
            <a:pPr marL="457200" indent="-457200" algn="just">
              <a:buFont typeface="+mj-lt"/>
              <a:buAutoNum type="arabicPeriod"/>
            </a:pPr>
            <a:r>
              <a:rPr lang="en-US" sz="2400" dirty="0" smtClean="0"/>
              <a:t>The girls father sat in a corner in Winter</a:t>
            </a:r>
          </a:p>
          <a:p>
            <a:pPr marL="457200" indent="-457200" algn="just">
              <a:buFont typeface="+mj-lt"/>
              <a:buAutoNum type="arabicPeriod"/>
            </a:pPr>
            <a:r>
              <a:rPr lang="en-US" sz="2400" dirty="0" smtClean="0"/>
              <a:t>In the words of Murphys law </a:t>
            </a:r>
          </a:p>
        </p:txBody>
      </p:sp>
      <p:pic>
        <p:nvPicPr>
          <p:cNvPr id="4" name="Picture 3"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799550"/>
            <a:ext cx="3144033" cy="103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76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sz="quarter" idx="1"/>
          </p:nvPr>
        </p:nvSpPr>
        <p:spPr bwMode="auto">
          <a:xfrm>
            <a:off x="457200" y="457200"/>
            <a:ext cx="8229600" cy="5342351"/>
          </a:xfrm>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pPr>
            <a:r>
              <a:rPr lang="en-US" sz="2400" b="1" dirty="0" smtClean="0"/>
              <a:t>                                 Answers</a:t>
            </a:r>
          </a:p>
          <a:p>
            <a:pPr>
              <a:buFontTx/>
              <a:buNone/>
            </a:pPr>
            <a:endParaRPr lang="en-US" sz="2400" dirty="0" smtClean="0"/>
          </a:p>
          <a:p>
            <a:pPr marL="457200" indent="-457200" algn="just">
              <a:buFont typeface="+mj-lt"/>
              <a:buAutoNum type="arabicPeriod"/>
            </a:pPr>
            <a:r>
              <a:rPr lang="en-GB" sz="2400" dirty="0" smtClean="0"/>
              <a:t>The fire has destroyed many things in the house</a:t>
            </a:r>
            <a:r>
              <a:rPr lang="en-GB" sz="2400" b="1" dirty="0" smtClean="0"/>
              <a:t>:</a:t>
            </a:r>
            <a:r>
              <a:rPr lang="en-GB" sz="2400" dirty="0" smtClean="0"/>
              <a:t> the furniture, the carpets and the curtains.</a:t>
            </a:r>
            <a:endParaRPr lang="en-US" sz="2400" dirty="0" smtClean="0"/>
          </a:p>
          <a:p>
            <a:pPr marL="457200" indent="-457200" algn="just">
              <a:buFont typeface="+mj-lt"/>
              <a:buAutoNum type="arabicPeriod"/>
            </a:pPr>
            <a:r>
              <a:rPr lang="en-US" sz="2400" dirty="0" smtClean="0"/>
              <a:t>Some people work best in the mornings; others do better in the evenings.</a:t>
            </a:r>
          </a:p>
          <a:p>
            <a:pPr marL="457200" indent="-457200" algn="just">
              <a:buFont typeface="+mj-lt"/>
              <a:buAutoNum type="arabicPeriod"/>
            </a:pPr>
            <a:r>
              <a:rPr lang="en-US" sz="2400" dirty="0" smtClean="0"/>
              <a:t>What are you doing next weekend?</a:t>
            </a:r>
          </a:p>
          <a:p>
            <a:pPr marL="457200" indent="-457200" algn="just">
              <a:buFont typeface="+mj-lt"/>
              <a:buAutoNum type="arabicPeriod"/>
            </a:pPr>
            <a:r>
              <a:rPr lang="en-GB" sz="2400" dirty="0" smtClean="0"/>
              <a:t>Your mobile phone number is easy to remember because there are three </a:t>
            </a:r>
            <a:r>
              <a:rPr lang="en-GB" sz="2400" b="1" i="1" dirty="0" smtClean="0"/>
              <a:t>0</a:t>
            </a:r>
            <a:r>
              <a:rPr lang="en-GB" sz="2400" b="1" dirty="0" smtClean="0"/>
              <a:t>’s</a:t>
            </a:r>
            <a:r>
              <a:rPr lang="en-GB" sz="2400" dirty="0" smtClean="0"/>
              <a:t> in it.</a:t>
            </a:r>
          </a:p>
          <a:p>
            <a:pPr marL="457200" indent="-457200" algn="just">
              <a:buFont typeface="+mj-lt"/>
              <a:buAutoNum type="arabicPeriod"/>
            </a:pPr>
            <a:r>
              <a:rPr lang="en-US" sz="2400" dirty="0" smtClean="0"/>
              <a:t>Mother had to go into hospital; she had heart problems.</a:t>
            </a:r>
          </a:p>
          <a:p>
            <a:pPr marL="457200" indent="-457200" algn="just">
              <a:buFont typeface="+mj-lt"/>
              <a:buAutoNum type="arabicPeriod"/>
            </a:pPr>
            <a:r>
              <a:rPr lang="en-US" sz="2400" dirty="0" smtClean="0"/>
              <a:t>Did you understand why I was upset?</a:t>
            </a:r>
          </a:p>
          <a:p>
            <a:pPr marL="457200" indent="-457200" algn="just">
              <a:buFont typeface="+mj-lt"/>
              <a:buAutoNum type="arabicPeriod"/>
            </a:pPr>
            <a:r>
              <a:rPr lang="en-US" sz="2400" dirty="0" smtClean="0"/>
              <a:t>We will be arriving on Monday( I think so) morning  at least.</a:t>
            </a:r>
          </a:p>
          <a:p>
            <a:pPr marL="457200" indent="-457200" algn="just">
              <a:buFont typeface="+mj-lt"/>
              <a:buAutoNum type="arabicPeriod"/>
            </a:pPr>
            <a:r>
              <a:rPr lang="en-US" sz="2400" dirty="0" smtClean="0"/>
              <a:t>A textbook can be a wall between teacher and class.</a:t>
            </a:r>
          </a:p>
          <a:p>
            <a:pPr marL="457200" indent="-457200" algn="just">
              <a:buFont typeface="+mj-lt"/>
              <a:buAutoNum type="arabicPeriod"/>
            </a:pPr>
            <a:r>
              <a:rPr lang="en-US" sz="2400" dirty="0" smtClean="0"/>
              <a:t>The girl’s father sat in a corner in winter.</a:t>
            </a:r>
          </a:p>
          <a:p>
            <a:pPr marL="457200" indent="-457200" algn="just">
              <a:buFont typeface="+mj-lt"/>
              <a:buAutoNum type="arabicPeriod"/>
            </a:pPr>
            <a:r>
              <a:rPr lang="en-US" sz="2400" dirty="0" smtClean="0"/>
              <a:t>In the words of Murphy’s Law.</a:t>
            </a:r>
          </a:p>
          <a:p>
            <a:endParaRPr lang="en-US" sz="2400" dirty="0" smtClean="0"/>
          </a:p>
          <a:p>
            <a:endParaRPr lang="en-US" sz="2400" dirty="0" smtClean="0"/>
          </a:p>
        </p:txBody>
      </p:sp>
      <p:pic>
        <p:nvPicPr>
          <p:cNvPr id="3" name="Picture 2" descr="Punctuation Rules: A Complete Guide for Students and Teach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661764"/>
            <a:ext cx="3144033" cy="116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8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0" y="71438"/>
            <a:ext cx="6516688" cy="549275"/>
          </a:xfrm>
        </p:spPr>
        <p:txBody>
          <a:bodyPr>
            <a:normAutofit fontScale="90000"/>
          </a:bodyPr>
          <a:lstStyle/>
          <a:p>
            <a:pPr eaLnBrk="1" hangingPunct="1"/>
            <a:r>
              <a:rPr lang="en-GB" smtClean="0"/>
              <a:t>Contents</a:t>
            </a:r>
          </a:p>
        </p:txBody>
      </p:sp>
      <p:pic>
        <p:nvPicPr>
          <p:cNvPr id="6147" name="Picture 9" descr="Contents title slide"/>
          <p:cNvPicPr>
            <a:picLocks noChangeAspect="1" noChangeArrowheads="1"/>
          </p:cNvPicPr>
          <p:nvPr/>
        </p:nvPicPr>
        <p:blipFill>
          <a:blip r:embed="rId2"/>
          <a:srcRect/>
          <a:stretch>
            <a:fillRect/>
          </a:stretch>
        </p:blipFill>
        <p:spPr bwMode="auto">
          <a:xfrm>
            <a:off x="0" y="0"/>
            <a:ext cx="9144000" cy="6854825"/>
          </a:xfrm>
          <a:prstGeom prst="rect">
            <a:avLst/>
          </a:prstGeom>
          <a:noFill/>
          <a:ln w="9525">
            <a:noFill/>
            <a:miter lim="800000"/>
            <a:headEnd/>
            <a:tailEnd/>
          </a:ln>
        </p:spPr>
      </p:pic>
      <p:sp>
        <p:nvSpPr>
          <p:cNvPr id="6148" name="Text Box 4"/>
          <p:cNvSpPr txBox="1">
            <a:spLocks noChangeArrowheads="1"/>
          </p:cNvSpPr>
          <p:nvPr/>
        </p:nvSpPr>
        <p:spPr bwMode="auto">
          <a:xfrm>
            <a:off x="6445250" y="6654800"/>
            <a:ext cx="2133600" cy="244475"/>
          </a:xfrm>
          <a:prstGeom prst="rect">
            <a:avLst/>
          </a:prstGeom>
          <a:noFill/>
          <a:ln w="9525">
            <a:noFill/>
            <a:miter lim="800000"/>
            <a:headEnd/>
            <a:tailEnd/>
          </a:ln>
        </p:spPr>
        <p:txBody>
          <a:bodyPr>
            <a:spAutoFit/>
          </a:bodyPr>
          <a:lstStyle/>
          <a:p>
            <a:pPr algn="r" eaLnBrk="0" hangingPunct="0"/>
            <a:r>
              <a:rPr lang="en-GB" sz="1000">
                <a:solidFill>
                  <a:srgbClr val="5B0091"/>
                </a:solidFill>
              </a:rPr>
              <a:t>© Boardworks Ltd 2006</a:t>
            </a:r>
          </a:p>
        </p:txBody>
      </p:sp>
      <p:sp>
        <p:nvSpPr>
          <p:cNvPr id="6149" name="Text Box 5"/>
          <p:cNvSpPr txBox="1">
            <a:spLocks noChangeArrowheads="1"/>
          </p:cNvSpPr>
          <p:nvPr/>
        </p:nvSpPr>
        <p:spPr bwMode="auto">
          <a:xfrm>
            <a:off x="887413" y="6654800"/>
            <a:ext cx="1116012" cy="244475"/>
          </a:xfrm>
          <a:prstGeom prst="rect">
            <a:avLst/>
          </a:prstGeom>
          <a:noFill/>
          <a:ln w="9525">
            <a:noFill/>
            <a:miter lim="800000"/>
            <a:headEnd/>
            <a:tailEnd/>
          </a:ln>
        </p:spPr>
        <p:txBody>
          <a:bodyPr>
            <a:spAutoFit/>
          </a:bodyPr>
          <a:lstStyle/>
          <a:p>
            <a:pPr>
              <a:spcBef>
                <a:spcPct val="50000"/>
              </a:spcBef>
            </a:pPr>
            <a:fld id="{9D9C3EF1-B9FB-4B53-BD8E-0BC87DB656AC}" type="slidenum">
              <a:rPr lang="en-GB" sz="1000">
                <a:solidFill>
                  <a:srgbClr val="5B0091"/>
                </a:solidFill>
              </a:rPr>
              <a:pPr>
                <a:spcBef>
                  <a:spcPct val="50000"/>
                </a:spcBef>
              </a:pPr>
              <a:t>5</a:t>
            </a:fld>
            <a:r>
              <a:rPr lang="en-GB" sz="1000">
                <a:solidFill>
                  <a:srgbClr val="5B0091"/>
                </a:solidFill>
              </a:rPr>
              <a:t> of 46</a:t>
            </a:r>
          </a:p>
        </p:txBody>
      </p:sp>
      <p:sp>
        <p:nvSpPr>
          <p:cNvPr id="6150" name="Text Box 6"/>
          <p:cNvSpPr txBox="1">
            <a:spLocks noChangeArrowheads="1"/>
          </p:cNvSpPr>
          <p:nvPr/>
        </p:nvSpPr>
        <p:spPr bwMode="auto">
          <a:xfrm>
            <a:off x="1905000" y="685800"/>
            <a:ext cx="5400675" cy="5048250"/>
          </a:xfrm>
          <a:prstGeom prst="rect">
            <a:avLst/>
          </a:prstGeom>
          <a:noFill/>
          <a:ln w="9525" algn="ctr">
            <a:noFill/>
            <a:miter lim="800000"/>
            <a:headEnd/>
            <a:tailEnd/>
          </a:ln>
        </p:spPr>
        <p:txBody>
          <a:bodyPr>
            <a:spAutoFit/>
          </a:bodyPr>
          <a:lstStyle/>
          <a:p>
            <a:pPr marL="457200" indent="-457200">
              <a:spcBef>
                <a:spcPct val="50000"/>
              </a:spcBef>
              <a:buFont typeface="Arial" charset="0"/>
              <a:buAutoNum type="arabicPeriod"/>
            </a:pPr>
            <a:r>
              <a:rPr lang="en-GB" sz="2800" u="sng" dirty="0">
                <a:solidFill>
                  <a:srgbClr val="000066"/>
                </a:solidFill>
              </a:rPr>
              <a:t>End Marks</a:t>
            </a:r>
          </a:p>
          <a:p>
            <a:pPr marL="457200" indent="-457200">
              <a:spcBef>
                <a:spcPct val="50000"/>
              </a:spcBef>
              <a:buFont typeface="Arial" charset="0"/>
              <a:buAutoNum type="arabicPeriod"/>
            </a:pPr>
            <a:r>
              <a:rPr lang="en-GB" sz="2800" u="sng" dirty="0">
                <a:solidFill>
                  <a:srgbClr val="000066"/>
                </a:solidFill>
              </a:rPr>
              <a:t>Capital letters</a:t>
            </a:r>
          </a:p>
          <a:p>
            <a:pPr marL="457200" indent="-457200">
              <a:spcBef>
                <a:spcPct val="50000"/>
              </a:spcBef>
              <a:buFont typeface="Arial" charset="0"/>
              <a:buAutoNum type="arabicPeriod"/>
            </a:pPr>
            <a:r>
              <a:rPr lang="en-GB" sz="2800" u="sng" dirty="0">
                <a:solidFill>
                  <a:srgbClr val="000066"/>
                </a:solidFill>
              </a:rPr>
              <a:t>Apostrophes </a:t>
            </a:r>
          </a:p>
          <a:p>
            <a:pPr marL="457200" indent="-457200">
              <a:spcBef>
                <a:spcPct val="50000"/>
              </a:spcBef>
              <a:buFont typeface="Arial" charset="0"/>
              <a:buAutoNum type="arabicPeriod"/>
            </a:pPr>
            <a:r>
              <a:rPr lang="en-GB" sz="2800" u="sng" dirty="0">
                <a:solidFill>
                  <a:srgbClr val="000066"/>
                </a:solidFill>
              </a:rPr>
              <a:t>Semicolons</a:t>
            </a:r>
            <a:endParaRPr lang="en-GB" sz="2800" u="sng" dirty="0">
              <a:solidFill>
                <a:srgbClr val="010066"/>
              </a:solidFill>
            </a:endParaRPr>
          </a:p>
          <a:p>
            <a:pPr marL="457200" indent="-457200">
              <a:spcBef>
                <a:spcPct val="50000"/>
              </a:spcBef>
              <a:buFont typeface="Arial" charset="0"/>
              <a:buAutoNum type="arabicPeriod"/>
            </a:pPr>
            <a:r>
              <a:rPr lang="en-GB" sz="2800" u="sng" dirty="0">
                <a:solidFill>
                  <a:srgbClr val="010066"/>
                </a:solidFill>
              </a:rPr>
              <a:t>Brackets</a:t>
            </a:r>
          </a:p>
          <a:p>
            <a:pPr marL="457200" indent="-457200">
              <a:spcBef>
                <a:spcPct val="50000"/>
              </a:spcBef>
              <a:buFont typeface="Arial" charset="0"/>
              <a:buAutoNum type="arabicPeriod"/>
            </a:pPr>
            <a:r>
              <a:rPr lang="en-GB" sz="2800" u="sng" dirty="0">
                <a:solidFill>
                  <a:srgbClr val="010066"/>
                </a:solidFill>
              </a:rPr>
              <a:t>Dashes</a:t>
            </a:r>
          </a:p>
          <a:p>
            <a:pPr marL="457200" indent="-457200">
              <a:spcBef>
                <a:spcPct val="50000"/>
              </a:spcBef>
              <a:buFont typeface="Arial" charset="0"/>
              <a:buAutoNum type="arabicPeriod"/>
            </a:pPr>
            <a:r>
              <a:rPr lang="en-GB" sz="2800" u="sng" dirty="0">
                <a:solidFill>
                  <a:srgbClr val="010066"/>
                </a:solidFill>
              </a:rPr>
              <a:t>Commas</a:t>
            </a:r>
          </a:p>
          <a:p>
            <a:pPr marL="457200" indent="-457200">
              <a:spcBef>
                <a:spcPct val="50000"/>
              </a:spcBef>
              <a:buFont typeface="Arial" charset="0"/>
              <a:buAutoNum type="arabicPeriod"/>
            </a:pPr>
            <a:r>
              <a:rPr lang="en-GB" sz="2800" u="sng" dirty="0">
                <a:solidFill>
                  <a:srgbClr val="010066"/>
                </a:solidFill>
              </a:rPr>
              <a:t>Speech Marks</a:t>
            </a:r>
          </a:p>
        </p:txBody>
      </p:sp>
      <p:pic>
        <p:nvPicPr>
          <p:cNvPr id="63496" name="Picture 8" descr="next_btn_colour"/>
          <p:cNvPicPr>
            <a:picLocks noChangeAspect="1" noChangeArrowheads="1"/>
          </p:cNvPicPr>
          <p:nvPr/>
        </p:nvPicPr>
        <p:blipFill>
          <a:blip r:embed="rId3"/>
          <a:srcRect/>
          <a:stretch>
            <a:fillRect/>
          </a:stretch>
        </p:blipFill>
        <p:spPr bwMode="auto">
          <a:xfrm>
            <a:off x="8448675" y="6096000"/>
            <a:ext cx="628650" cy="571500"/>
          </a:xfrm>
          <a:prstGeom prst="rect">
            <a:avLst/>
          </a:prstGeom>
          <a:noFill/>
          <a:ln w="9525">
            <a:noFill/>
            <a:miter lim="800000"/>
            <a:headEnd/>
            <a:tailEnd/>
          </a:ln>
        </p:spPr>
      </p:pic>
    </p:spTree>
    <p:extLst>
      <p:ext uri="{BB962C8B-B14F-4D97-AF65-F5344CB8AC3E}">
        <p14:creationId xmlns:p14="http://schemas.microsoft.com/office/powerpoint/2010/main" val="1219527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ubtitle 2"/>
          <p:cNvSpPr>
            <a:spLocks noGrp="1"/>
          </p:cNvSpPr>
          <p:nvPr>
            <p:ph type="subTitle" idx="1"/>
          </p:nvPr>
        </p:nvSpPr>
        <p:spPr bwMode="auto">
          <a:xfrm>
            <a:off x="1066800" y="2895600"/>
            <a:ext cx="6934199" cy="2057400"/>
          </a:xfrm>
          <a:noFill/>
          <a:ln>
            <a:miter lim="800000"/>
            <a:headEnd/>
            <a:tailEnd/>
          </a:ln>
        </p:spPr>
        <p:txBody>
          <a:bodyPr vert="horz" wrap="square" lIns="91440" tIns="45720" rIns="91440" bIns="45720" numCol="1" anchor="t" anchorCtr="0" compatLnSpc="1">
            <a:prstTxWarp prst="textNoShape">
              <a:avLst/>
            </a:prstTxWarp>
            <a:noAutofit/>
          </a:bodyPr>
          <a:lstStyle/>
          <a:p>
            <a:pPr marL="742950" indent="-742950"/>
            <a:endParaRPr lang="en-US" sz="2400" dirty="0" smtClean="0"/>
          </a:p>
          <a:p>
            <a:pPr marL="742950" indent="-742950"/>
            <a:r>
              <a:rPr lang="en-US" sz="2400" dirty="0" smtClean="0"/>
              <a:t>Full stop</a:t>
            </a:r>
          </a:p>
          <a:p>
            <a:pPr marL="742950" indent="-742950"/>
            <a:r>
              <a:rPr lang="en-US" sz="2400" dirty="0" smtClean="0"/>
              <a:t>         Question Mark</a:t>
            </a:r>
          </a:p>
          <a:p>
            <a:pPr marL="742950" indent="-742950"/>
            <a:r>
              <a:rPr lang="en-US" sz="2400" dirty="0" smtClean="0"/>
              <a:t>                 Exclamation Mark</a:t>
            </a:r>
          </a:p>
        </p:txBody>
      </p:sp>
      <p:sp>
        <p:nvSpPr>
          <p:cNvPr id="7170" name="Title 1"/>
          <p:cNvSpPr>
            <a:spLocks noGrp="1"/>
          </p:cNvSpPr>
          <p:nvPr>
            <p:ph type="ctrTitle"/>
          </p:nvPr>
        </p:nvSpPr>
        <p:spPr/>
        <p:txBody>
          <a:bodyPr>
            <a:normAutofit/>
          </a:bodyPr>
          <a:lstStyle/>
          <a:p>
            <a:r>
              <a:rPr lang="en-US" sz="4400" dirty="0" smtClean="0"/>
              <a:t>                  </a:t>
            </a:r>
            <a:r>
              <a:rPr lang="en-US" sz="5400" dirty="0" smtClean="0"/>
              <a:t>End Marks</a:t>
            </a:r>
            <a:endParaRPr lang="en-US" sz="4400" dirty="0" smtClean="0"/>
          </a:p>
        </p:txBody>
      </p:sp>
    </p:spTree>
    <p:extLst>
      <p:ext uri="{BB962C8B-B14F-4D97-AF65-F5344CB8AC3E}">
        <p14:creationId xmlns:p14="http://schemas.microsoft.com/office/powerpoint/2010/main" val="921707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9"/>
          <p:cNvSpPr txBox="1">
            <a:spLocks noChangeArrowheads="1"/>
          </p:cNvSpPr>
          <p:nvPr/>
        </p:nvSpPr>
        <p:spPr bwMode="auto">
          <a:xfrm>
            <a:off x="304801" y="1888101"/>
            <a:ext cx="8853402" cy="2062103"/>
          </a:xfrm>
          <a:prstGeom prst="rect">
            <a:avLst/>
          </a:prstGeom>
          <a:noFill/>
          <a:ln w="9525">
            <a:noFill/>
            <a:miter lim="800000"/>
            <a:headEnd/>
            <a:tailEnd/>
          </a:ln>
        </p:spPr>
        <p:txBody>
          <a:bodyPr wrap="square">
            <a:spAutoFit/>
          </a:bodyPr>
          <a:lstStyle/>
          <a:p>
            <a:r>
              <a:rPr lang="en-US" sz="3200" b="1" dirty="0">
                <a:solidFill>
                  <a:schemeClr val="bg1"/>
                </a:solidFill>
              </a:rPr>
              <a:t>1.The full </a:t>
            </a:r>
            <a:r>
              <a:rPr lang="en-US" sz="3200" b="1" dirty="0" smtClean="0">
                <a:solidFill>
                  <a:schemeClr val="bg1"/>
                </a:solidFill>
              </a:rPr>
              <a:t>stop </a:t>
            </a:r>
            <a:r>
              <a:rPr lang="en-US" sz="3200" b="1" dirty="0">
                <a:solidFill>
                  <a:schemeClr val="bg1"/>
                </a:solidFill>
              </a:rPr>
              <a:t>The Full Stop represents the greatest pause and separation. It is used to mark the end of </a:t>
            </a:r>
            <a:r>
              <a:rPr lang="en-US" sz="3200" b="1" dirty="0" smtClean="0">
                <a:solidFill>
                  <a:schemeClr val="bg1"/>
                </a:solidFill>
              </a:rPr>
              <a:t>an assertive </a:t>
            </a:r>
            <a:r>
              <a:rPr lang="en-US" sz="3200" b="1" dirty="0">
                <a:solidFill>
                  <a:schemeClr val="bg1"/>
                </a:solidFill>
              </a:rPr>
              <a:t>or an imperative sentence</a:t>
            </a:r>
          </a:p>
        </p:txBody>
      </p:sp>
      <p:sp>
        <p:nvSpPr>
          <p:cNvPr id="8199" name="Text Box 10"/>
          <p:cNvSpPr txBox="1">
            <a:spLocks noChangeArrowheads="1"/>
          </p:cNvSpPr>
          <p:nvPr/>
        </p:nvSpPr>
        <p:spPr bwMode="auto">
          <a:xfrm>
            <a:off x="3239347" y="4139595"/>
            <a:ext cx="5723042" cy="1384995"/>
          </a:xfrm>
          <a:prstGeom prst="rect">
            <a:avLst/>
          </a:prstGeom>
          <a:noFill/>
          <a:ln w="9525">
            <a:noFill/>
            <a:miter lim="800000"/>
            <a:headEnd/>
            <a:tailEnd/>
          </a:ln>
        </p:spPr>
        <p:txBody>
          <a:bodyPr wrap="none">
            <a:spAutoFit/>
          </a:bodyPr>
          <a:lstStyle/>
          <a:p>
            <a:endParaRPr lang="en-US" sz="2800" b="1" dirty="0" smtClean="0">
              <a:latin typeface="Times New Roman" pitchFamily="18" charset="0"/>
            </a:endParaRPr>
          </a:p>
          <a:p>
            <a:r>
              <a:rPr lang="en-US" sz="2800" b="1" dirty="0" smtClean="0">
                <a:solidFill>
                  <a:schemeClr val="bg1"/>
                </a:solidFill>
                <a:latin typeface="Times New Roman" pitchFamily="18" charset="0"/>
              </a:rPr>
              <a:t>It </a:t>
            </a:r>
            <a:r>
              <a:rPr lang="en-US" sz="2800" b="1" dirty="0">
                <a:solidFill>
                  <a:schemeClr val="bg1"/>
                </a:solidFill>
                <a:latin typeface="Times New Roman" pitchFamily="18" charset="0"/>
              </a:rPr>
              <a:t>is raining today.</a:t>
            </a:r>
          </a:p>
          <a:p>
            <a:r>
              <a:rPr lang="en-US" sz="2800" b="1" dirty="0">
                <a:solidFill>
                  <a:schemeClr val="bg1"/>
                </a:solidFill>
                <a:latin typeface="Times New Roman" pitchFamily="18" charset="0"/>
              </a:rPr>
              <a:t>Do not interrupt while I am </a:t>
            </a:r>
            <a:r>
              <a:rPr lang="en-US" sz="2800" b="1" dirty="0" smtClean="0">
                <a:solidFill>
                  <a:schemeClr val="bg1"/>
                </a:solidFill>
                <a:latin typeface="Times New Roman" pitchFamily="18" charset="0"/>
              </a:rPr>
              <a:t>talking</a:t>
            </a:r>
            <a:r>
              <a:rPr lang="en-US" sz="2000" b="1" dirty="0" smtClean="0">
                <a:solidFill>
                  <a:schemeClr val="bg1"/>
                </a:solidFill>
                <a:latin typeface="Times New Roman" pitchFamily="18" charset="0"/>
              </a:rPr>
              <a:t>.</a:t>
            </a:r>
            <a:endParaRPr lang="en-US" sz="2000" dirty="0">
              <a:solidFill>
                <a:schemeClr val="bg1"/>
              </a:solidFill>
              <a:latin typeface="Times New Roman" pitchFamily="18" charset="0"/>
            </a:endParaRPr>
          </a:p>
        </p:txBody>
      </p:sp>
      <p:sp>
        <p:nvSpPr>
          <p:cNvPr id="8200" name="Rectangle 13"/>
          <p:cNvSpPr>
            <a:spLocks noChangeArrowheads="1"/>
          </p:cNvSpPr>
          <p:nvPr/>
        </p:nvSpPr>
        <p:spPr bwMode="auto">
          <a:xfrm>
            <a:off x="2286000" y="6400800"/>
            <a:ext cx="4114800" cy="365125"/>
          </a:xfrm>
          <a:prstGeom prst="rect">
            <a:avLst/>
          </a:prstGeom>
          <a:noFill/>
          <a:ln w="9525">
            <a:noFill/>
            <a:miter lim="800000"/>
            <a:headEnd/>
            <a:tailEnd/>
          </a:ln>
        </p:spPr>
        <p:txBody>
          <a:bodyPr>
            <a:spAutoFit/>
          </a:bodyPr>
          <a:lstStyle/>
          <a:p>
            <a:r>
              <a:rPr lang="en-US" sz="900"/>
              <a:t>Source:  </a:t>
            </a:r>
            <a:r>
              <a:rPr lang="en-US" sz="900">
                <a:hlinkClick r:id="rId3"/>
              </a:rPr>
              <a:t>http://grammar.ccc.commnet.edu/grammar/ppt</a:t>
            </a:r>
            <a:endParaRPr lang="en-US" sz="900"/>
          </a:p>
          <a:p>
            <a:endParaRPr lang="en-US" sz="900"/>
          </a:p>
        </p:txBody>
      </p:sp>
      <p:pic>
        <p:nvPicPr>
          <p:cNvPr id="5" name="Picture 2" descr="Punctuation Rules: A Complete Guide for Students and Teach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273458"/>
            <a:ext cx="3118981"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78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52400" y="3929456"/>
            <a:ext cx="10241925" cy="954107"/>
          </a:xfrm>
          <a:prstGeom prst="rect">
            <a:avLst/>
          </a:prstGeom>
          <a:noFill/>
          <a:ln w="9525">
            <a:noFill/>
            <a:miter lim="800000"/>
            <a:headEnd/>
            <a:tailEnd/>
          </a:ln>
        </p:spPr>
        <p:txBody>
          <a:bodyPr wrap="square">
            <a:spAutoFit/>
          </a:bodyPr>
          <a:lstStyle/>
          <a:p>
            <a:r>
              <a:rPr lang="en-US" sz="2800" b="1" dirty="0">
                <a:solidFill>
                  <a:schemeClr val="bg1"/>
                </a:solidFill>
              </a:rPr>
              <a:t>3.An exclamation mark shows excitement or strong </a:t>
            </a:r>
          </a:p>
          <a:p>
            <a:r>
              <a:rPr lang="en-US" sz="2800" b="1" dirty="0">
                <a:solidFill>
                  <a:schemeClr val="bg1"/>
                </a:solidFill>
              </a:rPr>
              <a:t>Feeling.</a:t>
            </a:r>
          </a:p>
        </p:txBody>
      </p:sp>
      <p:sp>
        <p:nvSpPr>
          <p:cNvPr id="8195" name="Text Box 4"/>
          <p:cNvSpPr txBox="1">
            <a:spLocks noChangeArrowheads="1"/>
          </p:cNvSpPr>
          <p:nvPr/>
        </p:nvSpPr>
        <p:spPr bwMode="auto">
          <a:xfrm>
            <a:off x="3453831" y="5043337"/>
            <a:ext cx="4354077" cy="584775"/>
          </a:xfrm>
          <a:prstGeom prst="rect">
            <a:avLst/>
          </a:prstGeom>
          <a:noFill/>
          <a:ln w="9525">
            <a:noFill/>
            <a:miter lim="800000"/>
            <a:headEnd/>
            <a:tailEnd/>
          </a:ln>
        </p:spPr>
        <p:txBody>
          <a:bodyPr wrap="none">
            <a:spAutoFit/>
          </a:bodyPr>
          <a:lstStyle/>
          <a:p>
            <a:r>
              <a:rPr lang="en-US" sz="3200" b="1" dirty="0">
                <a:solidFill>
                  <a:schemeClr val="bg1"/>
                </a:solidFill>
                <a:latin typeface="Times New Roman" pitchFamily="18" charset="0"/>
              </a:rPr>
              <a:t>That is a huge </a:t>
            </a:r>
            <a:r>
              <a:rPr lang="en-US" sz="3200" b="1" dirty="0" smtClean="0">
                <a:solidFill>
                  <a:schemeClr val="bg1"/>
                </a:solidFill>
                <a:latin typeface="Times New Roman" pitchFamily="18" charset="0"/>
              </a:rPr>
              <a:t>building!</a:t>
            </a:r>
            <a:endParaRPr lang="en-US" sz="3200" b="1" dirty="0">
              <a:solidFill>
                <a:schemeClr val="bg1"/>
              </a:solidFill>
              <a:latin typeface="Times New Roman" pitchFamily="18" charset="0"/>
            </a:endParaRPr>
          </a:p>
        </p:txBody>
      </p:sp>
      <p:sp>
        <p:nvSpPr>
          <p:cNvPr id="8196" name="Text Box 6"/>
          <p:cNvSpPr txBox="1">
            <a:spLocks noChangeArrowheads="1"/>
          </p:cNvSpPr>
          <p:nvPr/>
        </p:nvSpPr>
        <p:spPr bwMode="auto">
          <a:xfrm>
            <a:off x="152400" y="1433255"/>
            <a:ext cx="8848916" cy="1384995"/>
          </a:xfrm>
          <a:prstGeom prst="rect">
            <a:avLst/>
          </a:prstGeom>
          <a:noFill/>
          <a:ln w="9525">
            <a:noFill/>
            <a:miter lim="800000"/>
            <a:headEnd/>
            <a:tailEnd/>
          </a:ln>
        </p:spPr>
        <p:txBody>
          <a:bodyPr wrap="square">
            <a:spAutoFit/>
          </a:bodyPr>
          <a:lstStyle/>
          <a:p>
            <a:endParaRPr lang="en-US" sz="2800" b="1" dirty="0" smtClean="0">
              <a:solidFill>
                <a:srgbClr val="FF0000"/>
              </a:solidFill>
            </a:endParaRPr>
          </a:p>
          <a:p>
            <a:r>
              <a:rPr lang="en-US" sz="2800" b="1" dirty="0" smtClean="0">
                <a:solidFill>
                  <a:schemeClr val="bg1"/>
                </a:solidFill>
              </a:rPr>
              <a:t>2.A </a:t>
            </a:r>
            <a:r>
              <a:rPr lang="en-US" sz="2800" b="1" dirty="0">
                <a:solidFill>
                  <a:schemeClr val="bg1"/>
                </a:solidFill>
              </a:rPr>
              <a:t>question mark means something is being asked.</a:t>
            </a:r>
          </a:p>
        </p:txBody>
      </p:sp>
      <p:sp>
        <p:nvSpPr>
          <p:cNvPr id="8197" name="Text Box 7"/>
          <p:cNvSpPr txBox="1">
            <a:spLocks noChangeArrowheads="1"/>
          </p:cNvSpPr>
          <p:nvPr/>
        </p:nvSpPr>
        <p:spPr bwMode="auto">
          <a:xfrm>
            <a:off x="2133600" y="3093930"/>
            <a:ext cx="3857146" cy="523220"/>
          </a:xfrm>
          <a:prstGeom prst="rect">
            <a:avLst/>
          </a:prstGeom>
          <a:noFill/>
          <a:ln w="9525">
            <a:noFill/>
            <a:miter lim="800000"/>
            <a:headEnd/>
            <a:tailEnd/>
          </a:ln>
        </p:spPr>
        <p:txBody>
          <a:bodyPr wrap="none">
            <a:spAutoFit/>
          </a:bodyPr>
          <a:lstStyle/>
          <a:p>
            <a:r>
              <a:rPr lang="en-US" sz="2800" b="1" dirty="0">
                <a:solidFill>
                  <a:schemeClr val="bg1"/>
                </a:solidFill>
                <a:latin typeface="Times New Roman" pitchFamily="18" charset="0"/>
              </a:rPr>
              <a:t>Are you going to lunch?</a:t>
            </a:r>
          </a:p>
        </p:txBody>
      </p:sp>
      <p:sp>
        <p:nvSpPr>
          <p:cNvPr id="8200" name="Rectangle 13"/>
          <p:cNvSpPr>
            <a:spLocks noChangeArrowheads="1"/>
          </p:cNvSpPr>
          <p:nvPr/>
        </p:nvSpPr>
        <p:spPr bwMode="auto">
          <a:xfrm>
            <a:off x="2286000" y="6400800"/>
            <a:ext cx="4114800" cy="365125"/>
          </a:xfrm>
          <a:prstGeom prst="rect">
            <a:avLst/>
          </a:prstGeom>
          <a:noFill/>
          <a:ln w="9525">
            <a:noFill/>
            <a:miter lim="800000"/>
            <a:headEnd/>
            <a:tailEnd/>
          </a:ln>
        </p:spPr>
        <p:txBody>
          <a:bodyPr>
            <a:spAutoFit/>
          </a:bodyPr>
          <a:lstStyle/>
          <a:p>
            <a:r>
              <a:rPr lang="en-US" sz="900"/>
              <a:t>Source:  </a:t>
            </a:r>
            <a:r>
              <a:rPr lang="en-US" sz="900">
                <a:hlinkClick r:id="rId3"/>
              </a:rPr>
              <a:t>http://grammar.ccc.commnet.edu/grammar/ppt</a:t>
            </a:r>
            <a:endParaRPr lang="en-US" sz="900"/>
          </a:p>
          <a:p>
            <a:endParaRPr lang="en-US" sz="900"/>
          </a:p>
        </p:txBody>
      </p:sp>
      <p:pic>
        <p:nvPicPr>
          <p:cNvPr id="7" name="Picture 2" descr="Punctuation Rules: A Complete Guide for Students and Teach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273458"/>
            <a:ext cx="3144033" cy="1556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9938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2214554"/>
            <a:ext cx="6516687" cy="1571636"/>
          </a:xfrm>
        </p:spPr>
        <p:txBody>
          <a:bodyPr/>
          <a:lstStyle/>
          <a:p>
            <a:pPr>
              <a:defRPr/>
            </a:pPr>
            <a:r>
              <a:rPr lang="en-US" kern="10" dirty="0" smtClean="0">
                <a:ln w="9525">
                  <a:solidFill>
                    <a:srgbClr val="CC99FF"/>
                  </a:solidFill>
                  <a:round/>
                  <a:headEnd/>
                  <a:tailEnd/>
                </a:ln>
                <a:solidFill>
                  <a:schemeClr val="bg1"/>
                </a:solidFill>
                <a:effectLst>
                  <a:outerShdw dist="53882" dir="2700000" algn="ctr" rotWithShape="0">
                    <a:srgbClr val="9999FF"/>
                  </a:outerShdw>
                </a:effectLst>
              </a:rPr>
              <a:t>          CAPITAL LETTER</a:t>
            </a:r>
            <a:br>
              <a:rPr lang="en-US" kern="10" dirty="0" smtClean="0">
                <a:ln w="9525">
                  <a:solidFill>
                    <a:srgbClr val="CC99FF"/>
                  </a:solidFill>
                  <a:round/>
                  <a:headEnd/>
                  <a:tailEnd/>
                </a:ln>
                <a:solidFill>
                  <a:schemeClr val="bg1"/>
                </a:solidFill>
                <a:effectLst>
                  <a:outerShdw dist="53882" dir="2700000" algn="ctr" rotWithShape="0">
                    <a:srgbClr val="9999FF"/>
                  </a:outerShdw>
                </a:effectLst>
              </a:rPr>
            </a:br>
            <a:endParaRPr lang="en-US" dirty="0">
              <a:solidFill>
                <a:schemeClr val="bg1"/>
              </a:solidFill>
            </a:endParaRPr>
          </a:p>
        </p:txBody>
      </p:sp>
      <p:sp>
        <p:nvSpPr>
          <p:cNvPr id="4" name="AutoShape 2" descr="Grammar: Capitaliz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295900"/>
            <a:ext cx="3219189"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336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TotalTime>
  <Words>1958</Words>
  <Application>Microsoft Office PowerPoint</Application>
  <PresentationFormat>On-screen Show (4:3)</PresentationFormat>
  <Paragraphs>242</Paragraphs>
  <Slides>42</Slides>
  <Notes>9</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1_Default Design</vt:lpstr>
      <vt:lpstr>Default Design</vt:lpstr>
      <vt:lpstr>PowerPoint Presentation</vt:lpstr>
      <vt:lpstr>PowerPoint Presentation</vt:lpstr>
      <vt:lpstr>Sentence </vt:lpstr>
      <vt:lpstr>Sentence </vt:lpstr>
      <vt:lpstr>Contents</vt:lpstr>
      <vt:lpstr>                  End Marks</vt:lpstr>
      <vt:lpstr>PowerPoint Presentation</vt:lpstr>
      <vt:lpstr>PowerPoint Presentation</vt:lpstr>
      <vt:lpstr>          CAPITAL LETTER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Apostrophes to show contractions</vt:lpstr>
      <vt:lpstr>Apostrophe’</vt:lpstr>
      <vt:lpstr>Contractions</vt:lpstr>
      <vt:lpstr>Apostrophes to show possession</vt:lpstr>
      <vt:lpstr>Possession</vt:lpstr>
      <vt:lpstr>Possession</vt:lpstr>
      <vt:lpstr>Unusual plurals</vt:lpstr>
      <vt:lpstr>Colons</vt:lpstr>
      <vt:lpstr>Colons :</vt:lpstr>
      <vt:lpstr>Colons</vt:lpstr>
      <vt:lpstr>Semicolons</vt:lpstr>
      <vt:lpstr>Semicolons</vt:lpstr>
      <vt:lpstr>Semicolons</vt:lpstr>
      <vt:lpstr>Brackets</vt:lpstr>
      <vt:lpstr>Round Brackets</vt:lpstr>
      <vt:lpstr>Difference between Colon and Semi Colon</vt:lpstr>
      <vt:lpstr>Commas</vt:lpstr>
      <vt:lpstr>PowerPoint Presentation</vt:lpstr>
      <vt:lpstr>PowerPoint Presentation</vt:lpstr>
      <vt:lpstr>Speech marks</vt:lpstr>
      <vt:lpstr>PowerPoint Presentation</vt:lpstr>
      <vt:lpstr>Punctuation Summary</vt:lpstr>
      <vt:lpstr>PowerPoint Presentation</vt:lpstr>
      <vt:lpstr>PowerPoint Presentation</vt:lpstr>
      <vt:lpstr>Use Appropriate Punctuation Marks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Farzana khan</dc:creator>
  <cp:lastModifiedBy>Farzana Khan</cp:lastModifiedBy>
  <cp:revision>55</cp:revision>
  <dcterms:modified xsi:type="dcterms:W3CDTF">2021-12-06T05:55:13Z</dcterms:modified>
</cp:coreProperties>
</file>