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126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362688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383284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5679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345090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116888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195598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395171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124441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396127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300975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8AE34-6DE1-4F77-AFD4-2F693DDBEE18}"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AA800-7478-43A0-8C01-395FEDC9D7C0}" type="slidenum">
              <a:rPr lang="en-US" smtClean="0"/>
              <a:pPr/>
              <a:t>‹#›</a:t>
            </a:fld>
            <a:endParaRPr lang="en-US"/>
          </a:p>
        </p:txBody>
      </p:sp>
    </p:spTree>
    <p:extLst>
      <p:ext uri="{BB962C8B-B14F-4D97-AF65-F5344CB8AC3E}">
        <p14:creationId xmlns:p14="http://schemas.microsoft.com/office/powerpoint/2010/main" val="211751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9D8AE34-6DE1-4F77-AFD4-2F693DDBEE18}" type="datetimeFigureOut">
              <a:rPr lang="en-US" smtClean="0"/>
              <a:pPr/>
              <a:t>12/10/2021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7AA800-7478-43A0-8C01-395FEDC9D7C0}" type="slidenum">
              <a:rPr lang="en-US" smtClean="0"/>
              <a:pPr/>
              <a:t>‹#›</a:t>
            </a:fld>
            <a:endParaRPr lang="en-US"/>
          </a:p>
        </p:txBody>
      </p:sp>
    </p:spTree>
    <p:extLst>
      <p:ext uri="{BB962C8B-B14F-4D97-AF65-F5344CB8AC3E}">
        <p14:creationId xmlns:p14="http://schemas.microsoft.com/office/powerpoint/2010/main" val="6887582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a:t>
            </a:r>
            <a:r>
              <a:rPr lang="en-US" sz="6000" dirty="0" smtClean="0"/>
              <a:t>Comprehension</a:t>
            </a:r>
            <a:br>
              <a:rPr lang="en-US" sz="6000" dirty="0" smtClean="0"/>
            </a:br>
            <a:r>
              <a:rPr lang="en-US" sz="2400" dirty="0" smtClean="0"/>
              <a:t>by MS. </a:t>
            </a:r>
            <a:r>
              <a:rPr lang="en-US" sz="2400" dirty="0" err="1" smtClean="0"/>
              <a:t>Farzana</a:t>
            </a:r>
            <a:r>
              <a:rPr lang="en-US" sz="2400" dirty="0" smtClean="0"/>
              <a:t> Khan</a:t>
            </a:r>
            <a:endParaRPr lang="en-US" sz="6000" dirty="0"/>
          </a:p>
        </p:txBody>
      </p:sp>
      <p:sp>
        <p:nvSpPr>
          <p:cNvPr id="3" name="Subtitle 2"/>
          <p:cNvSpPr>
            <a:spLocks noGrp="1"/>
          </p:cNvSpPr>
          <p:nvPr>
            <p:ph type="subTitle" idx="1"/>
          </p:nvPr>
        </p:nvSpPr>
        <p:spPr>
          <a:xfrm>
            <a:off x="2740025" y="8440738"/>
            <a:ext cx="17312640" cy="1655762"/>
          </a:xfrm>
        </p:spPr>
        <p:txBody>
          <a:bodyPr/>
          <a:lstStyle/>
          <a:p>
            <a:endParaRPr lang="en-US" dirty="0"/>
          </a:p>
        </p:txBody>
      </p:sp>
      <p:pic>
        <p:nvPicPr>
          <p:cNvPr id="1026" name="Picture 2" descr="Image result for reading comprehe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0"/>
            <a:ext cx="81534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READING  COMPREHENSION STRATEGIES  </a:t>
            </a:r>
            <a:br>
              <a:rPr lang="en-US" sz="3200" dirty="0" smtClean="0"/>
            </a:br>
            <a:r>
              <a:rPr lang="en-US" sz="2400" dirty="0" smtClean="0"/>
              <a:t>FOR ANSWERING THE QUESTIONS </a:t>
            </a:r>
            <a:endParaRPr lang="en-US" sz="3200" dirty="0"/>
          </a:p>
        </p:txBody>
      </p:sp>
      <p:sp>
        <p:nvSpPr>
          <p:cNvPr id="3" name="Content Placeholder 2"/>
          <p:cNvSpPr>
            <a:spLocks noGrp="1"/>
          </p:cNvSpPr>
          <p:nvPr>
            <p:ph idx="1"/>
          </p:nvPr>
        </p:nvSpPr>
        <p:spPr>
          <a:xfrm>
            <a:off x="827700" y="2052925"/>
            <a:ext cx="7935300" cy="4195481"/>
          </a:xfrm>
        </p:spPr>
        <p:txBody>
          <a:bodyPr>
            <a:noAutofit/>
          </a:bodyPr>
          <a:lstStyle/>
          <a:p>
            <a:pPr algn="just"/>
            <a:r>
              <a:rPr lang="en-US" sz="2800" b="1" dirty="0" smtClean="0"/>
              <a:t>Skimming</a:t>
            </a:r>
            <a:r>
              <a:rPr lang="en-US" sz="2800" dirty="0" smtClean="0"/>
              <a:t> refers to reading a paragraph quickly to get an idea of what it is about, without trying to understand its details.</a:t>
            </a:r>
          </a:p>
          <a:p>
            <a:pPr algn="just">
              <a:lnSpc>
                <a:spcPct val="90000"/>
              </a:lnSpc>
            </a:pPr>
            <a:r>
              <a:rPr lang="en-US" sz="2800" b="1" dirty="0" smtClean="0"/>
              <a:t>Scanning</a:t>
            </a:r>
            <a:r>
              <a:rPr lang="en-US" sz="2800" dirty="0" smtClean="0"/>
              <a:t> is what one does, for example, when looking for a phone number in a directory. You know the specific information you are looking for and you go down the page quickly to find it</a:t>
            </a:r>
            <a:r>
              <a:rPr lang="en-US" sz="2800" dirty="0" smtClean="0"/>
              <a:t>.</a:t>
            </a:r>
          </a:p>
          <a:p>
            <a:pPr algn="just">
              <a:lnSpc>
                <a:spcPct val="90000"/>
              </a:lnSpc>
            </a:pPr>
            <a:r>
              <a:rPr lang="en-US" sz="2800" dirty="0" smtClean="0"/>
              <a:t>Extensive </a:t>
            </a:r>
          </a:p>
          <a:p>
            <a:pPr algn="just">
              <a:lnSpc>
                <a:spcPct val="90000"/>
              </a:lnSpc>
            </a:pPr>
            <a:r>
              <a:rPr lang="en-US" sz="2800" dirty="0" smtClean="0"/>
              <a:t>Intensive  </a:t>
            </a:r>
            <a:endParaRPr lang="en-US" sz="2800" dirty="0" smtClean="0"/>
          </a:p>
          <a:p>
            <a:pPr algn="just">
              <a:lnSpc>
                <a:spcPct val="90000"/>
              </a:lnSpc>
            </a:pPr>
            <a:endParaRPr lang="en-US" sz="2800" dirty="0" smtClean="0"/>
          </a:p>
          <a:p>
            <a:pPr>
              <a:lnSpc>
                <a:spcPct val="90000"/>
              </a:lnSpc>
            </a:pPr>
            <a:r>
              <a:rPr lang="en-US" sz="2800" dirty="0" smtClean="0"/>
              <a:t>This technique is used when answering multiple-choice questions.</a:t>
            </a:r>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Answering the Questions</a:t>
            </a:r>
            <a:endParaRPr lang="en-US" dirty="0"/>
          </a:p>
        </p:txBody>
      </p:sp>
      <p:sp>
        <p:nvSpPr>
          <p:cNvPr id="3" name="Content Placeholder 2"/>
          <p:cNvSpPr>
            <a:spLocks noGrp="1"/>
          </p:cNvSpPr>
          <p:nvPr>
            <p:ph idx="1"/>
          </p:nvPr>
        </p:nvSpPr>
        <p:spPr/>
        <p:txBody>
          <a:bodyPr>
            <a:noAutofit/>
          </a:bodyPr>
          <a:lstStyle/>
          <a:p>
            <a:pPr marL="514350" indent="-514350">
              <a:lnSpc>
                <a:spcPct val="100000"/>
              </a:lnSpc>
              <a:buFont typeface="+mj-lt"/>
              <a:buAutoNum type="romanLcPeriod"/>
            </a:pPr>
            <a:r>
              <a:rPr lang="en-US" sz="2400" dirty="0" smtClean="0"/>
              <a:t>Read the question and turn to the relevant portions of the passage.</a:t>
            </a:r>
          </a:p>
          <a:p>
            <a:pPr marL="514350" indent="-514350">
              <a:lnSpc>
                <a:spcPct val="100000"/>
              </a:lnSpc>
              <a:buFont typeface="+mj-lt"/>
              <a:buAutoNum type="romanLcPeriod"/>
            </a:pPr>
            <a:r>
              <a:rPr lang="en-US" sz="2400" dirty="0" smtClean="0"/>
              <a:t>Read them again and rewrite them in your own words as far as possible.</a:t>
            </a:r>
          </a:p>
          <a:p>
            <a:pPr marL="514350" indent="-514350">
              <a:lnSpc>
                <a:spcPct val="100000"/>
              </a:lnSpc>
              <a:buFont typeface="+mj-lt"/>
              <a:buAutoNum type="romanLcPeriod"/>
            </a:pPr>
            <a:r>
              <a:rPr lang="en-US" sz="2400" dirty="0" smtClean="0"/>
              <a:t>Avoid reproducing parts of the given passage.</a:t>
            </a:r>
          </a:p>
          <a:p>
            <a:pPr marL="514350" indent="-514350">
              <a:lnSpc>
                <a:spcPct val="100000"/>
              </a:lnSpc>
              <a:buFont typeface="+mj-lt"/>
              <a:buAutoNum type="romanLcPeriod"/>
            </a:pPr>
            <a:r>
              <a:rPr lang="en-US" sz="2400" dirty="0" smtClean="0"/>
              <a:t>Write down the answers neatly and precisely. </a:t>
            </a:r>
          </a:p>
          <a:p>
            <a:pPr marL="514350" indent="-514350">
              <a:lnSpc>
                <a:spcPct val="100000"/>
              </a:lnSpc>
              <a:buFont typeface="+mj-lt"/>
              <a:buAutoNum type="romanLcPeriod"/>
            </a:pPr>
            <a:r>
              <a:rPr lang="en-US" sz="2400" dirty="0" smtClean="0"/>
              <a:t>All answers to questions on comprehension should be clear and concise. </a:t>
            </a:r>
          </a:p>
          <a:p>
            <a:pPr marL="514350" indent="-514350">
              <a:lnSpc>
                <a:spcPct val="100000"/>
              </a:lnSpc>
              <a:buFont typeface="+mj-lt"/>
              <a:buAutoNum type="romanLcPeriod"/>
            </a:pPr>
            <a:r>
              <a:rPr lang="en-US" sz="2400" dirty="0" smtClean="0"/>
              <a:t>Use simple language to express your ideas. </a:t>
            </a:r>
          </a:p>
          <a:p>
            <a:pPr marL="514350" indent="-514350">
              <a:lnSpc>
                <a:spcPct val="100000"/>
              </a:lnSpc>
              <a:buFont typeface="+mj-lt"/>
              <a:buAutoNum type="romanLcPeriod"/>
            </a:pPr>
            <a:endParaRPr lang="en-US" sz="2400" dirty="0"/>
          </a:p>
        </p:txBody>
      </p:sp>
    </p:spTree>
    <p:extLst>
      <p:ext uri="{BB962C8B-B14F-4D97-AF65-F5344CB8AC3E}">
        <p14:creationId xmlns:p14="http://schemas.microsoft.com/office/powerpoint/2010/main" val="183259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Answering the Questions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vii</a:t>
            </a:r>
            <a:r>
              <a:rPr lang="en-US" sz="2800" dirty="0" smtClean="0"/>
              <a:t>.      Follow </a:t>
            </a:r>
            <a:r>
              <a:rPr lang="en-US" sz="2800" dirty="0"/>
              <a:t>the rules of grammar and syntax properly. </a:t>
            </a:r>
            <a:endParaRPr lang="en-US" sz="2800" dirty="0" smtClean="0"/>
          </a:p>
          <a:p>
            <a:pPr marL="0" indent="0">
              <a:buNone/>
            </a:pPr>
            <a:r>
              <a:rPr lang="en-US" sz="2800" dirty="0" smtClean="0"/>
              <a:t>viii.     Try </a:t>
            </a:r>
            <a:r>
              <a:rPr lang="en-US" sz="2800" dirty="0"/>
              <a:t>to understand the idioms, metaphors, similes and other </a:t>
            </a:r>
            <a:r>
              <a:rPr lang="en-US" sz="2800" dirty="0" smtClean="0"/>
              <a:t>	figure </a:t>
            </a:r>
            <a:r>
              <a:rPr lang="en-US" sz="2800" dirty="0"/>
              <a:t>of speech.  </a:t>
            </a:r>
          </a:p>
          <a:p>
            <a:pPr marL="0" indent="0">
              <a:buNone/>
            </a:pPr>
            <a:r>
              <a:rPr lang="en-US" sz="2800" dirty="0" smtClean="0"/>
              <a:t>ix.        Use </a:t>
            </a:r>
            <a:r>
              <a:rPr lang="en-US" sz="2800" dirty="0"/>
              <a:t>complete sentences, and avoid bullets</a:t>
            </a:r>
            <a:r>
              <a:rPr lang="en-US" sz="2800" dirty="0" smtClean="0"/>
              <a:t>.</a:t>
            </a:r>
            <a:endParaRPr lang="en-US" sz="2800" dirty="0"/>
          </a:p>
          <a:p>
            <a:pPr marL="0" indent="0">
              <a:buNone/>
            </a:pPr>
            <a:r>
              <a:rPr lang="en-US" sz="2800" dirty="0" smtClean="0"/>
              <a:t>x.         If </a:t>
            </a:r>
            <a:r>
              <a:rPr lang="en-US" sz="2800" dirty="0"/>
              <a:t>you are asked to give the meaning of any words or phrases, </a:t>
            </a:r>
            <a:r>
              <a:rPr lang="en-US" sz="2800" dirty="0" smtClean="0"/>
              <a:t>	you </a:t>
            </a:r>
            <a:r>
              <a:rPr lang="en-US" sz="2800" dirty="0"/>
              <a:t>should express the idea as clearly as possible in your own </a:t>
            </a:r>
            <a:r>
              <a:rPr lang="en-US" sz="2800" dirty="0" smtClean="0"/>
              <a:t>	words</a:t>
            </a:r>
            <a:r>
              <a:rPr lang="en-US" sz="2800" dirty="0"/>
              <a:t>. Certainly words require the kind of definition that is </a:t>
            </a:r>
            <a:r>
              <a:rPr lang="en-US" sz="2800" dirty="0" smtClean="0"/>
              <a:t>	given </a:t>
            </a:r>
            <a:r>
              <a:rPr lang="en-US" sz="2800" dirty="0"/>
              <a:t>in a dictionary. Take care to frame the definition in </a:t>
            </a:r>
            <a:r>
              <a:rPr lang="en-US" sz="2800" dirty="0" smtClean="0"/>
              <a:t>	conformity </a:t>
            </a:r>
            <a:r>
              <a:rPr lang="en-US" sz="2800" dirty="0"/>
              <a:t>with the part of speech. Define in complete </a:t>
            </a:r>
            <a:r>
              <a:rPr lang="en-US" sz="2800" dirty="0" smtClean="0"/>
              <a:t>	sentences.</a:t>
            </a:r>
            <a:endParaRPr lang="en-US" sz="2800" dirty="0"/>
          </a:p>
          <a:p>
            <a:pPr marL="514350" indent="-514350">
              <a:buFont typeface="+mj-lt"/>
              <a:buAutoNum type="romanLcPeriod"/>
            </a:pPr>
            <a:endParaRPr lang="en-US" dirty="0"/>
          </a:p>
        </p:txBody>
      </p:sp>
    </p:spTree>
    <p:extLst>
      <p:ext uri="{BB962C8B-B14F-4D97-AF65-F5344CB8AC3E}">
        <p14:creationId xmlns:p14="http://schemas.microsoft.com/office/powerpoint/2010/main" val="113112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MCQ’s</a:t>
            </a:r>
            <a:endParaRPr lang="en-US" dirty="0"/>
          </a:p>
        </p:txBody>
      </p:sp>
      <p:sp>
        <p:nvSpPr>
          <p:cNvPr id="3" name="Content Placeholder 2"/>
          <p:cNvSpPr>
            <a:spLocks noGrp="1"/>
          </p:cNvSpPr>
          <p:nvPr>
            <p:ph idx="1"/>
          </p:nvPr>
        </p:nvSpPr>
        <p:spPr/>
        <p:txBody>
          <a:bodyPr>
            <a:normAutofit/>
          </a:bodyPr>
          <a:lstStyle/>
          <a:p>
            <a:pPr marL="457200" indent="-457200" fontAlgn="base">
              <a:buAutoNum type="arabicPeriod"/>
            </a:pPr>
            <a:r>
              <a:rPr lang="en-US" sz="2800" dirty="0" smtClean="0"/>
              <a:t>These are tricky questions that provide choices which are:</a:t>
            </a:r>
            <a:br>
              <a:rPr lang="en-US" sz="2800" dirty="0" smtClean="0"/>
            </a:br>
            <a:r>
              <a:rPr lang="en-US" sz="2800" dirty="0" smtClean="0"/>
              <a:t>-not stated in the passage;</a:t>
            </a:r>
            <a:br>
              <a:rPr lang="en-US" sz="2800" dirty="0" smtClean="0"/>
            </a:br>
            <a:r>
              <a:rPr lang="en-US" sz="2800" dirty="0" smtClean="0"/>
              <a:t>-stated, but are not relevant;</a:t>
            </a:r>
            <a:br>
              <a:rPr lang="en-US" sz="2800" dirty="0" smtClean="0"/>
            </a:br>
            <a:r>
              <a:rPr lang="en-US" sz="2800" dirty="0" smtClean="0"/>
              <a:t>-stated but could refer to a different topic; and</a:t>
            </a:r>
            <a:br>
              <a:rPr lang="en-US" sz="2800" dirty="0" smtClean="0"/>
            </a:br>
            <a:r>
              <a:rPr lang="en-US" sz="2800" dirty="0" smtClean="0"/>
              <a:t>opposite of the passage has stated.</a:t>
            </a:r>
          </a:p>
          <a:p>
            <a:pPr marL="457200" indent="-457200" fontAlgn="base">
              <a:buAutoNum type="arabicPeriod"/>
            </a:pPr>
            <a:r>
              <a:rPr lang="en-US" sz="2800" dirty="0" smtClean="0"/>
              <a:t>Skim </a:t>
            </a:r>
            <a:r>
              <a:rPr lang="en-US" sz="2800" dirty="0"/>
              <a:t>the passage </a:t>
            </a:r>
          </a:p>
          <a:p>
            <a:pPr fontAlgn="base">
              <a:buNone/>
            </a:pPr>
            <a:r>
              <a:rPr lang="en-US" sz="2800" dirty="0" smtClean="0"/>
              <a:t>3.    Skim </a:t>
            </a:r>
            <a:r>
              <a:rPr lang="en-US" sz="2800" dirty="0"/>
              <a:t>the questions</a:t>
            </a:r>
          </a:p>
          <a:p>
            <a:pPr fontAlgn="base">
              <a:buNone/>
            </a:pPr>
            <a:r>
              <a:rPr lang="en-US" sz="2800" dirty="0" smtClean="0"/>
              <a:t>4.    Identify </a:t>
            </a:r>
            <a:r>
              <a:rPr lang="en-US" sz="2800" dirty="0"/>
              <a:t>(underline) key words to target for scanning</a:t>
            </a:r>
          </a:p>
          <a:p>
            <a:pPr fontAlgn="base">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MCQ’s</a:t>
            </a:r>
            <a:endParaRPr lang="en-US" dirty="0"/>
          </a:p>
        </p:txBody>
      </p:sp>
      <p:sp>
        <p:nvSpPr>
          <p:cNvPr id="3" name="Content Placeholder 2"/>
          <p:cNvSpPr>
            <a:spLocks noGrp="1"/>
          </p:cNvSpPr>
          <p:nvPr>
            <p:ph idx="1"/>
          </p:nvPr>
        </p:nvSpPr>
        <p:spPr/>
        <p:txBody>
          <a:bodyPr>
            <a:normAutofit/>
          </a:bodyPr>
          <a:lstStyle/>
          <a:p>
            <a:pPr fontAlgn="base">
              <a:buNone/>
            </a:pPr>
            <a:r>
              <a:rPr lang="en-US" dirty="0" smtClean="0"/>
              <a:t>6. </a:t>
            </a:r>
            <a:r>
              <a:rPr lang="en-US" sz="2800" dirty="0" smtClean="0"/>
              <a:t>Scan for the target words</a:t>
            </a:r>
          </a:p>
          <a:p>
            <a:pPr fontAlgn="base">
              <a:buNone/>
            </a:pPr>
            <a:r>
              <a:rPr lang="en-US" sz="2800" dirty="0" smtClean="0"/>
              <a:t>7. Once you locate the target words, read carefully around the target word to find your answer.</a:t>
            </a:r>
          </a:p>
          <a:p>
            <a:pPr fontAlgn="base">
              <a:buNone/>
            </a:pPr>
            <a:r>
              <a:rPr lang="en-US" sz="2800" dirty="0"/>
              <a:t>8</a:t>
            </a:r>
            <a:r>
              <a:rPr lang="en-US" sz="2800" dirty="0" smtClean="0"/>
              <a:t>. Be wary (cautious) of distracters.</a:t>
            </a:r>
          </a:p>
          <a:p>
            <a:pPr fontAlgn="base">
              <a:buNone/>
            </a:pPr>
            <a:r>
              <a:rPr lang="en-US" sz="2800" dirty="0"/>
              <a:t>9</a:t>
            </a:r>
            <a:r>
              <a:rPr lang="en-US" sz="2800" dirty="0" smtClean="0"/>
              <a:t>. Don't spend too much time on a particular item. Skip, but make it a point to go back to the item/s skipped if you still have time.</a:t>
            </a:r>
          </a:p>
          <a:p>
            <a:pPr fontAlgn="base">
              <a:buNone/>
            </a:pPr>
            <a:r>
              <a:rPr lang="en-US" sz="2800" dirty="0" smtClean="0"/>
              <a:t>10. Cross-out the choices that you have identified as incorrect.</a:t>
            </a:r>
          </a:p>
          <a:p>
            <a:pPr>
              <a:buNone/>
            </a:pP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6699"/>
          </a:xfrm>
        </p:spPr>
        <p:txBody>
          <a:bodyPr/>
          <a:lstStyle/>
          <a:p>
            <a:r>
              <a:rPr lang="en-US" dirty="0" smtClean="0"/>
              <a:t>Specimen for Comprehension</a:t>
            </a:r>
            <a:endParaRPr lang="en-US" dirty="0"/>
          </a:p>
        </p:txBody>
      </p:sp>
      <p:sp>
        <p:nvSpPr>
          <p:cNvPr id="3" name="Content Placeholder 2"/>
          <p:cNvSpPr>
            <a:spLocks noGrp="1"/>
          </p:cNvSpPr>
          <p:nvPr>
            <p:ph idx="1"/>
          </p:nvPr>
        </p:nvSpPr>
        <p:spPr>
          <a:xfrm>
            <a:off x="628650" y="1068946"/>
            <a:ext cx="7886700" cy="5108017"/>
          </a:xfrm>
        </p:spPr>
        <p:txBody>
          <a:bodyPr>
            <a:noAutofit/>
          </a:bodyPr>
          <a:lstStyle/>
          <a:p>
            <a:r>
              <a:rPr lang="en-US" sz="2000" dirty="0" smtClean="0"/>
              <a:t>Socrates had many </a:t>
            </a:r>
            <a:r>
              <a:rPr lang="en-US" sz="2000" b="1" u="sng" dirty="0" smtClean="0"/>
              <a:t>disciples</a:t>
            </a:r>
            <a:r>
              <a:rPr lang="en-US" sz="2000" dirty="0" smtClean="0"/>
              <a:t>, and the greatest of these was Plato. Plato wrote many books which have come down to us, and it is from these books that we know a great deal of his master, Socrates. Evidently governments do not like people who are always trying to find out things; they do not like the search for truth. The Athenian Government - this was just after the time of Pericles – did not like the method of Socrates, and they held a </a:t>
            </a:r>
            <a:r>
              <a:rPr lang="en-US" sz="2000" b="1" u="sng" dirty="0" smtClean="0"/>
              <a:t>trial</a:t>
            </a:r>
            <a:r>
              <a:rPr lang="en-US" sz="2000" dirty="0" smtClean="0"/>
              <a:t> and condemned him to death. They told him that if he promised to give up his discussion with people and changed his ways; they would let him off. But he refused to do so, and preferred the cup of poison, which brought death, to giving up what he considered his duty. When on the point of death, he addressed his </a:t>
            </a:r>
            <a:r>
              <a:rPr lang="en-US" sz="2000" b="1" u="sng" dirty="0" smtClean="0"/>
              <a:t>accusers</a:t>
            </a:r>
            <a:r>
              <a:rPr lang="en-US" sz="2000" dirty="0" smtClean="0"/>
              <a:t> and judges and </a:t>
            </a:r>
            <a:r>
              <a:rPr lang="en-US" sz="2000" dirty="0" err="1" smtClean="0"/>
              <a:t>said:“If</a:t>
            </a:r>
            <a:r>
              <a:rPr lang="en-US" sz="2000" dirty="0" smtClean="0"/>
              <a:t> you propose to </a:t>
            </a:r>
            <a:r>
              <a:rPr lang="en-US" sz="2000" b="1" u="sng" dirty="0" smtClean="0"/>
              <a:t>acquit</a:t>
            </a:r>
            <a:r>
              <a:rPr lang="en-US" sz="2000" dirty="0" smtClean="0"/>
              <a:t> me on condition that I </a:t>
            </a:r>
            <a:r>
              <a:rPr lang="en-US" sz="2000" b="1" u="sng" dirty="0" smtClean="0"/>
              <a:t>abandon</a:t>
            </a:r>
            <a:r>
              <a:rPr lang="en-US" sz="2000" dirty="0" smtClean="0"/>
              <a:t> my search for truth, I will say: ‘ I thank you, O Athenians, but I will obey God, who, as I believe, set me this task, rather than you; and as long as I have breath and strength I will never cease from my occupation with philosophy. I will continue the practice of accosting whomever I meet and saving to him. ‘ are you not ashamed of setting your heart on wealth and honor while you have no care for wisdom and truth and making your soul better?’ I know not what death is – it may be good thing, and I am not afraid of it. But I do know what it is a bad thing to desert one’s post, and I prefer what may be good to what I know to be bad.”</a:t>
            </a:r>
            <a:endParaRPr lang="en-US" sz="2000" dirty="0"/>
          </a:p>
        </p:txBody>
      </p:sp>
    </p:spTree>
    <p:extLst>
      <p:ext uri="{BB962C8B-B14F-4D97-AF65-F5344CB8AC3E}">
        <p14:creationId xmlns:p14="http://schemas.microsoft.com/office/powerpoint/2010/main" val="209307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Why was Socrates condemned to death by his government?</a:t>
            </a:r>
          </a:p>
          <a:p>
            <a:pPr marL="457200" indent="-457200">
              <a:buFont typeface="+mj-lt"/>
              <a:buAutoNum type="arabicPeriod"/>
            </a:pPr>
            <a:endParaRPr lang="en-US" b="1" dirty="0"/>
          </a:p>
          <a:p>
            <a:pPr marL="457200" indent="-457200">
              <a:buFont typeface="+mj-lt"/>
              <a:buAutoNum type="arabicPeriod"/>
            </a:pPr>
            <a:r>
              <a:rPr lang="en-US" b="1" dirty="0" smtClean="0"/>
              <a:t>On what condition was the government willing to let him go?</a:t>
            </a:r>
          </a:p>
          <a:p>
            <a:pPr marL="457200" indent="-457200">
              <a:buFont typeface="+mj-lt"/>
              <a:buAutoNum type="arabicPeriod"/>
            </a:pPr>
            <a:endParaRPr lang="en-US" b="1" dirty="0"/>
          </a:p>
          <a:p>
            <a:pPr marL="457200" indent="-457200">
              <a:buFont typeface="+mj-lt"/>
              <a:buAutoNum type="arabicPeriod"/>
            </a:pPr>
            <a:r>
              <a:rPr lang="en-US" b="1" dirty="0" smtClean="0"/>
              <a:t>What was Socrates’ reaction to that offer?</a:t>
            </a:r>
          </a:p>
          <a:p>
            <a:pPr marL="457200" indent="-457200">
              <a:buFont typeface="+mj-lt"/>
              <a:buAutoNum type="arabicPeriod"/>
            </a:pPr>
            <a:endParaRPr lang="en-US" b="1" dirty="0"/>
          </a:p>
          <a:p>
            <a:pPr marL="457200" indent="-457200">
              <a:buFont typeface="+mj-lt"/>
              <a:buAutoNum type="arabicPeriod"/>
            </a:pPr>
            <a:r>
              <a:rPr lang="en-US" b="1" dirty="0" smtClean="0"/>
              <a:t>What did Socrates consider his duty to the people?</a:t>
            </a:r>
          </a:p>
          <a:p>
            <a:pPr marL="457200" indent="-457200">
              <a:buFont typeface="+mj-lt"/>
              <a:buAutoNum type="arabicPeriod"/>
            </a:pPr>
            <a:endParaRPr lang="en-US" b="1" dirty="0"/>
          </a:p>
          <a:p>
            <a:pPr marL="457200" indent="-457200">
              <a:buFont typeface="+mj-lt"/>
              <a:buAutoNum type="arabicPeriod"/>
            </a:pPr>
            <a:r>
              <a:rPr lang="en-US" b="1" dirty="0" smtClean="0"/>
              <a:t>Write down the meaning of the underlined words</a:t>
            </a:r>
            <a:r>
              <a:rPr lang="en-US" dirty="0" smtClean="0"/>
              <a:t>. </a:t>
            </a:r>
            <a:endParaRPr lang="en-US" dirty="0"/>
          </a:p>
        </p:txBody>
      </p:sp>
    </p:spTree>
    <p:extLst>
      <p:ext uri="{BB962C8B-B14F-4D97-AF65-F5344CB8AC3E}">
        <p14:creationId xmlns:p14="http://schemas.microsoft.com/office/powerpoint/2010/main" val="552382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of the Questions:</a:t>
            </a:r>
            <a:endParaRPr lang="en-US" dirty="0"/>
          </a:p>
        </p:txBody>
      </p:sp>
      <p:sp>
        <p:nvSpPr>
          <p:cNvPr id="3" name="Content Placeholder 2"/>
          <p:cNvSpPr>
            <a:spLocks noGrp="1"/>
          </p:cNvSpPr>
          <p:nvPr>
            <p:ph idx="1"/>
          </p:nvPr>
        </p:nvSpPr>
        <p:spPr>
          <a:xfrm>
            <a:off x="628650" y="1326524"/>
            <a:ext cx="7886700" cy="5177307"/>
          </a:xfrm>
        </p:spPr>
        <p:txBody>
          <a:bodyPr>
            <a:normAutofit/>
          </a:bodyPr>
          <a:lstStyle/>
          <a:p>
            <a:pPr marL="457200" indent="-457200">
              <a:buFont typeface="+mj-lt"/>
              <a:buAutoNum type="arabicPeriod"/>
            </a:pPr>
            <a:r>
              <a:rPr lang="en-US" sz="2000" dirty="0" smtClean="0"/>
              <a:t>Socrates was condemned to death by his government which did not approve of Socrates’ method of making people search for truth and wisdom by questioning and discussing everything. </a:t>
            </a:r>
          </a:p>
          <a:p>
            <a:pPr marL="457200" indent="-457200">
              <a:buFont typeface="+mj-lt"/>
              <a:buAutoNum type="arabicPeriod"/>
            </a:pPr>
            <a:r>
              <a:rPr lang="en-US" sz="2000" dirty="0" smtClean="0"/>
              <a:t>The government was willing to let Socrates go free if he promised to desist from holding discussion with people to help them find the truth, and if he changed his ways. </a:t>
            </a:r>
          </a:p>
          <a:p>
            <a:pPr marL="457200" indent="-457200">
              <a:buFont typeface="+mj-lt"/>
              <a:buAutoNum type="arabicPeriod"/>
            </a:pPr>
            <a:r>
              <a:rPr lang="en-US" sz="2000" dirty="0" smtClean="0"/>
              <a:t>Socrates rejected that offer; and declared that he would rather obey God, who had placed him in this world to carry on his work as a philosopher, than bow before his accusers.</a:t>
            </a:r>
          </a:p>
          <a:p>
            <a:pPr marL="457200" indent="-457200">
              <a:buFont typeface="+mj-lt"/>
              <a:buAutoNum type="arabicPeriod"/>
            </a:pPr>
            <a:r>
              <a:rPr lang="en-US" sz="2000" dirty="0" smtClean="0"/>
              <a:t>Socrates considered it is his duty to teach the people of Athens that the search for truth, wisdom and betterment of the soul was truly valuable while the shameful quest for wealth and power was not. </a:t>
            </a:r>
          </a:p>
          <a:p>
            <a:pPr marL="457200" indent="-457200">
              <a:buFont typeface="+mj-lt"/>
              <a:buAutoNum type="arabicPeriod"/>
            </a:pPr>
            <a:r>
              <a:rPr lang="en-US" sz="2000" b="1" dirty="0" smtClean="0"/>
              <a:t>Disciple: </a:t>
            </a:r>
            <a:r>
              <a:rPr lang="en-US" sz="2000" dirty="0" smtClean="0"/>
              <a:t>A person who learns from another, an active follower or an adherent to someone’s philosophy.  </a:t>
            </a:r>
            <a:r>
              <a:rPr lang="en-US" sz="2000" b="1" dirty="0" smtClean="0"/>
              <a:t>Trial: </a:t>
            </a:r>
            <a:r>
              <a:rPr lang="en-US" sz="2000" dirty="0" smtClean="0"/>
              <a:t>a test, an appearance at judicial court in order to be examined. </a:t>
            </a:r>
            <a:r>
              <a:rPr lang="en-US" sz="2000" b="1" dirty="0" smtClean="0"/>
              <a:t>Accusers: </a:t>
            </a:r>
            <a:r>
              <a:rPr lang="en-US" sz="2000" dirty="0" smtClean="0"/>
              <a:t>one who level charges against a man. </a:t>
            </a:r>
            <a:r>
              <a:rPr lang="en-US" sz="2000" b="1" dirty="0" smtClean="0"/>
              <a:t>Acquit: </a:t>
            </a:r>
            <a:r>
              <a:rPr lang="en-US" sz="2000" dirty="0" smtClean="0"/>
              <a:t>to declare or find innocent or not guilty. </a:t>
            </a:r>
            <a:r>
              <a:rPr lang="en-US" sz="2000" b="1" dirty="0" smtClean="0"/>
              <a:t>Abandon: </a:t>
            </a:r>
            <a:r>
              <a:rPr lang="en-US" sz="2000" dirty="0" smtClean="0"/>
              <a:t>to give up or to relinquish , to surrender, to desert </a:t>
            </a:r>
          </a:p>
          <a:p>
            <a:pPr marL="457200" indent="-457200">
              <a:buFont typeface="+mj-lt"/>
              <a:buAutoNum type="arabicPeriod"/>
            </a:pPr>
            <a:endParaRPr lang="en-US" sz="2000" dirty="0" smtClean="0"/>
          </a:p>
          <a:p>
            <a:pPr marL="457200" indent="-457200">
              <a:buFont typeface="+mj-lt"/>
              <a:buAutoNum type="arabicPeriod"/>
            </a:pPr>
            <a:endParaRPr lang="en-US" sz="2400" dirty="0"/>
          </a:p>
        </p:txBody>
      </p:sp>
    </p:spTree>
    <p:extLst>
      <p:ext uri="{BB962C8B-B14F-4D97-AF65-F5344CB8AC3E}">
        <p14:creationId xmlns:p14="http://schemas.microsoft.com/office/powerpoint/2010/main" val="325367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a:t>R</a:t>
            </a:r>
            <a:r>
              <a:rPr lang="en-US" dirty="0" smtClean="0"/>
              <a:t>eading Comprehension? </a:t>
            </a:r>
            <a:endParaRPr lang="en-US" dirty="0"/>
          </a:p>
        </p:txBody>
      </p:sp>
      <p:sp>
        <p:nvSpPr>
          <p:cNvPr id="3" name="Content Placeholder 2"/>
          <p:cNvSpPr>
            <a:spLocks noGrp="1"/>
          </p:cNvSpPr>
          <p:nvPr>
            <p:ph idx="1"/>
          </p:nvPr>
        </p:nvSpPr>
        <p:spPr/>
        <p:txBody>
          <a:bodyPr>
            <a:normAutofit lnSpcReduction="10000"/>
          </a:bodyPr>
          <a:lstStyle/>
          <a:p>
            <a:r>
              <a:rPr lang="en-US" dirty="0" smtClean="0"/>
              <a:t>Reading comprehension means to comprehend (understand) the reading passage fully. </a:t>
            </a:r>
          </a:p>
          <a:p>
            <a:pPr marL="0" indent="0">
              <a:buNone/>
            </a:pPr>
            <a:endParaRPr lang="en-US" dirty="0" smtClean="0"/>
          </a:p>
          <a:p>
            <a:r>
              <a:rPr lang="en-US" dirty="0" smtClean="0"/>
              <a:t>A comprehension exercise consists of a passage, upon which questions are set to test the student’s ability to understand the content of the given text and to infer information and meaning from it. </a:t>
            </a:r>
          </a:p>
          <a:p>
            <a:pPr marL="0" indent="0">
              <a:buNone/>
            </a:pPr>
            <a:endParaRPr lang="en-US" dirty="0"/>
          </a:p>
          <a:p>
            <a:r>
              <a:rPr lang="en-US" dirty="0" smtClean="0"/>
              <a:t>The purpose of exercise in comprehension is to ensure that the given passage has been thoroughly understood. </a:t>
            </a:r>
          </a:p>
          <a:p>
            <a:endParaRPr lang="en-US" dirty="0"/>
          </a:p>
          <a:p>
            <a:r>
              <a:rPr lang="en-US" dirty="0" smtClean="0"/>
              <a:t>Usually students are asked to answer(based on their understanding) the set of questions given at the end. </a:t>
            </a:r>
          </a:p>
          <a:p>
            <a:endParaRPr lang="en-US" dirty="0"/>
          </a:p>
        </p:txBody>
      </p:sp>
    </p:spTree>
    <p:extLst>
      <p:ext uri="{BB962C8B-B14F-4D97-AF65-F5344CB8AC3E}">
        <p14:creationId xmlns:p14="http://schemas.microsoft.com/office/powerpoint/2010/main" val="87887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Comprehension of text </a:t>
            </a:r>
            <a:endParaRPr lang="en-US" dirty="0"/>
          </a:p>
        </p:txBody>
      </p:sp>
      <p:sp>
        <p:nvSpPr>
          <p:cNvPr id="3" name="Content Placeholder 2"/>
          <p:cNvSpPr>
            <a:spLocks noGrp="1"/>
          </p:cNvSpPr>
          <p:nvPr>
            <p:ph idx="1"/>
          </p:nvPr>
        </p:nvSpPr>
        <p:spPr>
          <a:xfrm>
            <a:off x="914400" y="1447800"/>
            <a:ext cx="7886700" cy="4351338"/>
          </a:xfrm>
        </p:spPr>
        <p:txBody>
          <a:bodyPr>
            <a:normAutofit/>
          </a:bodyPr>
          <a:lstStyle/>
          <a:p>
            <a:r>
              <a:rPr lang="en-US" sz="2400" dirty="0" smtClean="0"/>
              <a:t>Reading </a:t>
            </a:r>
            <a:r>
              <a:rPr lang="en-US" sz="2400" dirty="0"/>
              <a:t>and properly comprehending a text is a complex and interactive process.</a:t>
            </a:r>
            <a:endParaRPr lang="en-US" sz="2400" dirty="0" smtClean="0"/>
          </a:p>
          <a:p>
            <a:r>
              <a:rPr lang="en-US" sz="2400" dirty="0" smtClean="0"/>
              <a:t>It </a:t>
            </a:r>
            <a:r>
              <a:rPr lang="en-US" sz="2400" dirty="0"/>
              <a:t>requires several different brain functions to work together and most often requires one to puzzle through multiple layers of context and meaning. </a:t>
            </a:r>
            <a:endParaRPr lang="en-US" sz="2400" dirty="0" smtClean="0"/>
          </a:p>
          <a:p>
            <a:pPr lvl="4"/>
            <a:endParaRPr lang="en-US" sz="1400" dirty="0"/>
          </a:p>
          <a:p>
            <a:endParaRPr lang="en-US" sz="2400" dirty="0"/>
          </a:p>
        </p:txBody>
      </p:sp>
      <p:pic>
        <p:nvPicPr>
          <p:cNvPr id="2050" name="Picture 2" descr="Image result for reading comprehension brain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23468"/>
            <a:ext cx="7848600" cy="292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86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of Testing Comprehension</a:t>
            </a:r>
            <a:endParaRPr lang="en-US" dirty="0"/>
          </a:p>
        </p:txBody>
      </p:sp>
      <p:sp>
        <p:nvSpPr>
          <p:cNvPr id="3" name="Content Placeholder 2"/>
          <p:cNvSpPr>
            <a:spLocks noGrp="1"/>
          </p:cNvSpPr>
          <p:nvPr>
            <p:ph idx="1"/>
          </p:nvPr>
        </p:nvSpPr>
        <p:spPr/>
        <p:txBody>
          <a:bodyPr>
            <a:normAutofit/>
          </a:bodyPr>
          <a:lstStyle/>
          <a:p>
            <a:r>
              <a:rPr lang="en-US" sz="2800" dirty="0" smtClean="0"/>
              <a:t>There are two ways of testing the comprehension. </a:t>
            </a:r>
          </a:p>
          <a:p>
            <a:pPr marL="0" indent="0">
              <a:buNone/>
            </a:pPr>
            <a:endParaRPr lang="en-US" sz="2800" dirty="0" smtClean="0"/>
          </a:p>
          <a:p>
            <a:pPr marL="742950" lvl="1" indent="-400050">
              <a:buFont typeface="+mj-lt"/>
              <a:buAutoNum type="romanLcPeriod"/>
            </a:pPr>
            <a:r>
              <a:rPr lang="en-US" sz="2800" dirty="0" smtClean="0"/>
              <a:t>Following the given passage, a set of questions has been given at the end of the passages. </a:t>
            </a:r>
          </a:p>
          <a:p>
            <a:pPr marL="742950" lvl="1" indent="-400050">
              <a:buFont typeface="+mj-lt"/>
              <a:buAutoNum type="romanLcPeriod"/>
            </a:pPr>
            <a:endParaRPr lang="en-US" sz="2800" dirty="0" smtClean="0"/>
          </a:p>
          <a:p>
            <a:pPr marL="742950" lvl="1" indent="-400050">
              <a:buFont typeface="+mj-lt"/>
              <a:buAutoNum type="romanLcPeriod"/>
            </a:pPr>
            <a:r>
              <a:rPr lang="en-US" sz="2800" dirty="0" smtClean="0"/>
              <a:t>A set of multiple choice of questions is given at the end of the passage in order to see if the student has really understood the passage in all its details. </a:t>
            </a:r>
            <a:endParaRPr lang="en-US" sz="2800" dirty="0"/>
          </a:p>
        </p:txBody>
      </p:sp>
    </p:spTree>
    <p:extLst>
      <p:ext uri="{BB962C8B-B14F-4D97-AF65-F5344CB8AC3E}">
        <p14:creationId xmlns:p14="http://schemas.microsoft.com/office/powerpoint/2010/main" val="140594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to Comprehend a Passage</a:t>
            </a:r>
            <a:endParaRPr lang="en-US" dirty="0"/>
          </a:p>
        </p:txBody>
      </p:sp>
      <p:sp>
        <p:nvSpPr>
          <p:cNvPr id="3" name="Content Placeholder 2"/>
          <p:cNvSpPr>
            <a:spLocks noGrp="1"/>
          </p:cNvSpPr>
          <p:nvPr>
            <p:ph idx="1"/>
          </p:nvPr>
        </p:nvSpPr>
        <p:spPr>
          <a:xfrm>
            <a:off x="628650" y="1529408"/>
            <a:ext cx="7886700" cy="4351338"/>
          </a:xfrm>
        </p:spPr>
        <p:txBody>
          <a:bodyPr>
            <a:noAutofit/>
          </a:bodyPr>
          <a:lstStyle/>
          <a:p>
            <a:pPr marL="457200" indent="-457200">
              <a:buFont typeface="+mj-lt"/>
              <a:buAutoNum type="arabicPeriod"/>
            </a:pPr>
            <a:r>
              <a:rPr lang="en-US" sz="2400" dirty="0" smtClean="0"/>
              <a:t>Read the passage fast in order to form a general idea of its theme and its  main ideas. </a:t>
            </a:r>
          </a:p>
          <a:p>
            <a:pPr marL="457200" indent="-457200">
              <a:buFont typeface="+mj-lt"/>
              <a:buAutoNum type="arabicPeriod"/>
            </a:pPr>
            <a:r>
              <a:rPr lang="en-US" sz="2400" dirty="0" smtClean="0"/>
              <a:t>Next read the passage more slowly with two aims in mind:</a:t>
            </a:r>
          </a:p>
          <a:p>
            <a:pPr marL="800100" lvl="1" indent="-457200">
              <a:buFont typeface="+mj-lt"/>
              <a:buAutoNum type="alphaLcPeriod"/>
            </a:pPr>
            <a:r>
              <a:rPr lang="en-US" sz="2000" dirty="0" smtClean="0"/>
              <a:t>To confirm if your first impression was correct</a:t>
            </a:r>
          </a:p>
          <a:p>
            <a:pPr marL="800100" lvl="1" indent="-457200">
              <a:buFont typeface="+mj-lt"/>
              <a:buAutoNum type="alphaLcPeriod"/>
            </a:pPr>
            <a:r>
              <a:rPr lang="en-US" sz="2000" dirty="0" smtClean="0"/>
              <a:t>To underline the key ideas</a:t>
            </a:r>
            <a:r>
              <a:rPr lang="en-US" sz="2000" dirty="0"/>
              <a:t> </a:t>
            </a:r>
            <a:r>
              <a:rPr lang="en-US" sz="2000" dirty="0" smtClean="0"/>
              <a:t> </a:t>
            </a:r>
          </a:p>
          <a:p>
            <a:pPr marL="342900" indent="-342900">
              <a:buFont typeface="+mj-lt"/>
              <a:buAutoNum type="arabicPeriod"/>
            </a:pPr>
            <a:r>
              <a:rPr lang="en-US" sz="2400" dirty="0"/>
              <a:t>Study the questions thoroughly. Turn to the relevant portions of the passage, read them again, and then rewrite them in your own words, neatly and </a:t>
            </a:r>
            <a:r>
              <a:rPr lang="en-US" sz="2400" dirty="0" smtClean="0"/>
              <a:t>precisely</a:t>
            </a:r>
          </a:p>
          <a:p>
            <a:pPr marL="342900" indent="-342900">
              <a:buFont typeface="+mj-lt"/>
              <a:buAutoNum type="arabicPeriod"/>
            </a:pPr>
            <a:r>
              <a:rPr lang="en-US" sz="2400" dirty="0"/>
              <a:t>Use complete sentences.</a:t>
            </a:r>
            <a:endParaRPr lang="en-US" sz="2400" dirty="0" smtClean="0"/>
          </a:p>
          <a:p>
            <a:pPr marL="342900" indent="-342900">
              <a:buFont typeface="+mj-lt"/>
              <a:buAutoNum type="arabicPeriod"/>
            </a:pPr>
            <a:r>
              <a:rPr lang="en-US" sz="2400" dirty="0" smtClean="0"/>
              <a:t>Do not bother yourself, whether, an information/fact is correct or not. </a:t>
            </a:r>
          </a:p>
          <a:p>
            <a:pPr marL="800100" lvl="1" indent="-457200">
              <a:buFont typeface="+mj-lt"/>
              <a:buAutoNum type="alphaLcPeriod"/>
            </a:pPr>
            <a:endParaRPr lang="en-US" sz="2000" dirty="0" smtClean="0"/>
          </a:p>
        </p:txBody>
      </p:sp>
    </p:spTree>
    <p:extLst>
      <p:ext uri="{BB962C8B-B14F-4D97-AF65-F5344CB8AC3E}">
        <p14:creationId xmlns:p14="http://schemas.microsoft.com/office/powerpoint/2010/main" val="20533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Strategies for Reading</a:t>
            </a:r>
            <a:endParaRPr lang="en-US" dirty="0"/>
          </a:p>
        </p:txBody>
      </p:sp>
      <p:pic>
        <p:nvPicPr>
          <p:cNvPr id="3074" name="Picture 2" descr="Image result for reading comprehension strate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153399" cy="525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05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Strategies for Reading Comprehension: </a:t>
            </a:r>
            <a:r>
              <a:rPr lang="en-US" sz="3600" dirty="0" smtClean="0"/>
              <a:t> </a:t>
            </a:r>
            <a:r>
              <a:rPr lang="en-US" sz="3200" dirty="0"/>
              <a:t>Expository </a:t>
            </a:r>
            <a:r>
              <a:rPr lang="en-US" sz="3600" dirty="0" smtClean="0"/>
              <a:t>Text</a:t>
            </a:r>
            <a:r>
              <a:rPr lang="en-US" sz="3600" dirty="0"/>
              <a:t/>
            </a:r>
            <a:br>
              <a:rPr lang="en-US" sz="3600" dirty="0"/>
            </a:br>
            <a:endParaRPr lang="en-US" sz="3600" dirty="0"/>
          </a:p>
        </p:txBody>
      </p:sp>
      <p:pic>
        <p:nvPicPr>
          <p:cNvPr id="4100" name="Picture 4" descr="Image result for reading comprehension strate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6868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532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Idea/Summarization</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summary briefly captures the main idea of the text and the key details that support the main idea.</a:t>
            </a:r>
          </a:p>
          <a:p>
            <a:r>
              <a:rPr lang="en-US" b="1" dirty="0"/>
              <a:t>K-W-L</a:t>
            </a:r>
          </a:p>
          <a:p>
            <a:r>
              <a:rPr lang="en-US" dirty="0"/>
              <a:t>There are three steps in the K-W-L process (Ogle, 1986):</a:t>
            </a:r>
          </a:p>
          <a:p>
            <a:r>
              <a:rPr lang="en-US" b="1" dirty="0"/>
              <a:t>What I Know</a:t>
            </a:r>
            <a:r>
              <a:rPr lang="en-US" dirty="0"/>
              <a:t>: Before students read the text, ask them as a group to identify what they already know about the topic. Students write this list in the “K” column of their K-W-L forms.</a:t>
            </a:r>
          </a:p>
          <a:p>
            <a:r>
              <a:rPr lang="en-US" b="1" dirty="0"/>
              <a:t>What I Want to Know</a:t>
            </a:r>
            <a:r>
              <a:rPr lang="en-US" dirty="0"/>
              <a:t>: Ask students to write questions about what they want to learn from reading the text in the “W” column of their K-W-L forms. For example, students may wonder if some of the “facts” offered in the “K” column are true.</a:t>
            </a:r>
          </a:p>
          <a:p>
            <a:r>
              <a:rPr lang="en-US" b="1" dirty="0"/>
              <a:t>What I Learned:</a:t>
            </a:r>
            <a:r>
              <a:rPr lang="en-US" dirty="0"/>
              <a:t> As they read the text, students should look for answers to the questions listed in the “W” column and write their answers in the “L” column along with anything else they learn.</a:t>
            </a:r>
          </a:p>
          <a:p>
            <a:endParaRPr lang="en-US" dirty="0"/>
          </a:p>
        </p:txBody>
      </p:sp>
    </p:spTree>
    <p:extLst>
      <p:ext uri="{BB962C8B-B14F-4D97-AF65-F5344CB8AC3E}">
        <p14:creationId xmlns:p14="http://schemas.microsoft.com/office/powerpoint/2010/main" val="1271886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922" y="228600"/>
            <a:ext cx="4863678" cy="6629400"/>
          </a:xfrm>
        </p:spPr>
        <p:txBody>
          <a:bodyPr>
            <a:normAutofit/>
          </a:bodyPr>
          <a:lstStyle/>
          <a:p>
            <a:endParaRPr lang="en-US" dirty="0" smtClean="0"/>
          </a:p>
          <a:p>
            <a:r>
              <a:rPr lang="en-US" b="1" dirty="0" smtClean="0"/>
              <a:t>Step </a:t>
            </a:r>
            <a:r>
              <a:rPr lang="en-US" b="1" dirty="0"/>
              <a:t>1: Understand and Reevaluate How You’re Currently Reading</a:t>
            </a:r>
          </a:p>
          <a:p>
            <a:r>
              <a:rPr lang="en-US" b="1" dirty="0"/>
              <a:t>Step 2: Improve Your </a:t>
            </a:r>
            <a:r>
              <a:rPr lang="en-US" b="1" dirty="0" smtClean="0"/>
              <a:t>Vocabulary</a:t>
            </a:r>
          </a:p>
          <a:p>
            <a:r>
              <a:rPr lang="en-US" b="1" dirty="0"/>
              <a:t>Step 3: Read for Pleasure</a:t>
            </a:r>
          </a:p>
          <a:p>
            <a:r>
              <a:rPr lang="en-US" b="1" dirty="0"/>
              <a:t>Stop When You Get Confused and Try to Summarize What You Just Read</a:t>
            </a:r>
          </a:p>
          <a:p>
            <a:r>
              <a:rPr lang="en-US" b="1" dirty="0"/>
              <a:t>If You’re Struggling, Try Reading Aloud</a:t>
            </a:r>
          </a:p>
          <a:p>
            <a:r>
              <a:rPr lang="en-US" b="1" dirty="0" smtClean="0"/>
              <a:t>Re-read </a:t>
            </a:r>
            <a:r>
              <a:rPr lang="en-US" b="1" dirty="0"/>
              <a:t>(or Skim) Previous Sections of the Text</a:t>
            </a:r>
          </a:p>
          <a:p>
            <a:r>
              <a:rPr lang="en-US" b="1" dirty="0"/>
              <a:t> Skim or Read Upcoming Sections of the </a:t>
            </a:r>
            <a:r>
              <a:rPr lang="en-US" b="1" dirty="0" smtClean="0"/>
              <a:t>Text</a:t>
            </a:r>
            <a:endParaRPr lang="en-US" b="1" dirty="0"/>
          </a:p>
          <a:p>
            <a:r>
              <a:rPr lang="en-US" b="1" dirty="0" smtClean="0"/>
              <a:t>Discuss the Text With a Friend (Even an Imaginary </a:t>
            </a:r>
          </a:p>
          <a:p>
            <a:r>
              <a:rPr lang="en-US" b="1" dirty="0" smtClean="0"/>
              <a:t>Friend)</a:t>
            </a:r>
            <a:endParaRPr lang="en-US" b="1" dirty="0"/>
          </a:p>
        </p:txBody>
      </p:sp>
      <p:pic>
        <p:nvPicPr>
          <p:cNvPr id="6146" name="Picture 2" descr="Image result for reading comprehension strate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3810000"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404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1223</Words>
  <Application>Microsoft Office PowerPoint</Application>
  <PresentationFormat>On-screen Show (4:3)</PresentationFormat>
  <Paragraphs>93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Reading Comprehension by MS. Farzana Khan</vt:lpstr>
      <vt:lpstr>What is Reading Comprehension? </vt:lpstr>
      <vt:lpstr>Comprehension of text </vt:lpstr>
      <vt:lpstr>Ways of Testing Comprehension</vt:lpstr>
      <vt:lpstr>Guidelines to Comprehend a Passage</vt:lpstr>
      <vt:lpstr>Strategies for Reading</vt:lpstr>
      <vt:lpstr>Strategies for Reading Comprehension:  Expository Text </vt:lpstr>
      <vt:lpstr>Main Idea/Summarization </vt:lpstr>
      <vt:lpstr>PowerPoint Presentation</vt:lpstr>
      <vt:lpstr>READING  COMPREHENSION STRATEGIES   FOR ANSWERING THE QUESTIONS </vt:lpstr>
      <vt:lpstr>Tips for Answering the Questions</vt:lpstr>
      <vt:lpstr>Tips for Answering the Questions</vt:lpstr>
      <vt:lpstr>Tips for MCQ’s</vt:lpstr>
      <vt:lpstr>Tips for MCQ’s</vt:lpstr>
      <vt:lpstr>Specimen for Comprehension</vt:lpstr>
      <vt:lpstr>Questions:</vt:lpstr>
      <vt:lpstr>Answers of the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Comprehension by MS. Farzana Khan</dc:title>
  <cp:lastModifiedBy>Farzana Khan</cp:lastModifiedBy>
  <cp:revision>6</cp:revision>
  <dcterms:modified xsi:type="dcterms:W3CDTF">2021-12-10T11:12:12Z</dcterms:modified>
</cp:coreProperties>
</file>