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491" r:id="rId3"/>
    <p:sldId id="529" r:id="rId4"/>
    <p:sldId id="492" r:id="rId5"/>
    <p:sldId id="493" r:id="rId6"/>
    <p:sldId id="494" r:id="rId7"/>
    <p:sldId id="525" r:id="rId8"/>
    <p:sldId id="495" r:id="rId9"/>
    <p:sldId id="496" r:id="rId10"/>
    <p:sldId id="497" r:id="rId11"/>
    <p:sldId id="526" r:id="rId12"/>
    <p:sldId id="498" r:id="rId13"/>
    <p:sldId id="527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28" r:id="rId22"/>
    <p:sldId id="506" r:id="rId23"/>
    <p:sldId id="507" r:id="rId24"/>
    <p:sldId id="508" r:id="rId25"/>
    <p:sldId id="509" r:id="rId26"/>
    <p:sldId id="510" r:id="rId27"/>
    <p:sldId id="511" r:id="rId28"/>
    <p:sldId id="512" r:id="rId29"/>
    <p:sldId id="513" r:id="rId30"/>
    <p:sldId id="514" r:id="rId31"/>
    <p:sldId id="515" r:id="rId32"/>
    <p:sldId id="516" r:id="rId33"/>
    <p:sldId id="517" r:id="rId34"/>
    <p:sldId id="518" r:id="rId35"/>
    <p:sldId id="519" r:id="rId36"/>
    <p:sldId id="520" r:id="rId37"/>
    <p:sldId id="521" r:id="rId38"/>
    <p:sldId id="522" r:id="rId39"/>
    <p:sldId id="523" r:id="rId40"/>
    <p:sldId id="524" r:id="rId4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206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69881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240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457200" y="4953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C8290-FC2E-45C8-B3D6-C6ABF0525F7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15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4953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790700"/>
            <a:ext cx="82296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553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dirty="0"/>
          </a:p>
        </p:txBody>
      </p:sp>
      <p:cxnSp>
        <p:nvCxnSpPr>
          <p:cNvPr id="102" name="Google Shape;102;p15"/>
          <p:cNvCxnSpPr/>
          <p:nvPr/>
        </p:nvCxnSpPr>
        <p:spPr>
          <a:xfrm>
            <a:off x="0" y="2971800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9933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4" name="Google Shape;104;p15"/>
          <p:cNvSpPr txBox="1"/>
          <p:nvPr/>
        </p:nvSpPr>
        <p:spPr>
          <a:xfrm>
            <a:off x="225469" y="1661114"/>
            <a:ext cx="8480122" cy="153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sz="6000" b="1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Subject Verb Agreement</a:t>
            </a:r>
            <a:endParaRPr sz="2800" dirty="0"/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	</a:t>
            </a:r>
            <a:endParaRPr b="1" dirty="0"/>
          </a:p>
        </p:txBody>
      </p:sp>
      <p:sp>
        <p:nvSpPr>
          <p:cNvPr id="6" name="Google Shape;104;p15"/>
          <p:cNvSpPr txBox="1"/>
          <p:nvPr/>
        </p:nvSpPr>
        <p:spPr>
          <a:xfrm>
            <a:off x="3329302" y="3183711"/>
            <a:ext cx="4267200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endParaRPr lang="en-US" sz="3200" b="1"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sz="3600" b="1" dirty="0" err="1" smtClean="0">
                <a:solidFill>
                  <a:srgbClr val="FFC000"/>
                </a:solidFill>
                <a:latin typeface="Times New Roman"/>
                <a:cs typeface="Times New Roman"/>
                <a:sym typeface="Times New Roman"/>
              </a:rPr>
              <a:t>Farzana</a:t>
            </a:r>
            <a:r>
              <a:rPr lang="en-US" sz="3600" b="1" dirty="0" smtClean="0">
                <a:solidFill>
                  <a:srgbClr val="FFC000"/>
                </a:solidFill>
                <a:latin typeface="Times New Roman"/>
                <a:cs typeface="Times New Roman"/>
                <a:sym typeface="Times New Roman"/>
              </a:rPr>
              <a:t> Khan</a:t>
            </a:r>
            <a:endParaRPr sz="28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9"/>
            <a:ext cx="8229600" cy="936625"/>
          </a:xfrm>
        </p:spPr>
        <p:txBody>
          <a:bodyPr/>
          <a:lstStyle/>
          <a:p>
            <a:pPr marL="12700" algn="l" eaLnBrk="1" hangingPunct="1">
              <a:spcBef>
                <a:spcPts val="100"/>
              </a:spcBef>
              <a:tabLst>
                <a:tab pos="1800860" algn="l"/>
                <a:tab pos="2687955" algn="l"/>
              </a:tabLst>
              <a:defRPr/>
            </a:pPr>
            <a:r>
              <a:rPr lang="en-US" sz="3600" b="1" spc="275" dirty="0" smtClean="0">
                <a:solidFill>
                  <a:schemeClr val="tx1"/>
                </a:solidFill>
              </a:rPr>
              <a:t/>
            </a:r>
            <a:br>
              <a:rPr lang="en-US" sz="3600" b="1" spc="275" dirty="0" smtClean="0">
                <a:solidFill>
                  <a:schemeClr val="tx1"/>
                </a:solidFill>
              </a:rPr>
            </a:br>
            <a:r>
              <a:rPr lang="en-US" sz="4000" b="1" spc="275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Rule </a:t>
            </a:r>
            <a:r>
              <a:rPr lang="en-US" sz="4000" b="1" spc="185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en-US" sz="4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2839"/>
            <a:ext cx="8229600" cy="5183187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en-US" b="1" spc="305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b="1" spc="305" dirty="0" smtClean="0">
                <a:latin typeface="Times New Roman" pitchFamily="18" charset="0"/>
                <a:cs typeface="Times New Roman" pitchFamily="18" charset="0"/>
              </a:rPr>
              <a:t>The Indefinite Pronoun </a:t>
            </a:r>
            <a:r>
              <a:rPr lang="en-US" b="1" u="sng" spc="305" dirty="0" smtClean="0">
                <a:latin typeface="Times New Roman" pitchFamily="18" charset="0"/>
                <a:cs typeface="Times New Roman" pitchFamily="18" charset="0"/>
              </a:rPr>
              <a:t>anyone</a:t>
            </a:r>
            <a:r>
              <a:rPr lang="en-US" b="1" spc="305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u="sng" spc="305" dirty="0" smtClean="0">
                <a:latin typeface="Times New Roman" pitchFamily="18" charset="0"/>
                <a:cs typeface="Times New Roman" pitchFamily="18" charset="0"/>
              </a:rPr>
              <a:t>everyone</a:t>
            </a:r>
            <a:r>
              <a:rPr lang="en-US" b="1" spc="305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u="sng" spc="305" dirty="0" smtClean="0">
                <a:latin typeface="Times New Roman" pitchFamily="18" charset="0"/>
                <a:cs typeface="Times New Roman" pitchFamily="18" charset="0"/>
              </a:rPr>
              <a:t>someone</a:t>
            </a:r>
            <a:r>
              <a:rPr lang="en-US" b="1" spc="305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u="sng" spc="305" dirty="0" smtClean="0">
                <a:latin typeface="Times New Roman" pitchFamily="18" charset="0"/>
                <a:cs typeface="Times New Roman" pitchFamily="18" charset="0"/>
              </a:rPr>
              <a:t>no one</a:t>
            </a:r>
            <a:r>
              <a:rPr lang="en-US" b="1" spc="305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u="sng" spc="305" dirty="0" smtClean="0">
                <a:latin typeface="Times New Roman" pitchFamily="18" charset="0"/>
                <a:cs typeface="Times New Roman" pitchFamily="18" charset="0"/>
              </a:rPr>
              <a:t>nobody </a:t>
            </a:r>
            <a:r>
              <a:rPr lang="en-US" b="1" spc="305" dirty="0" smtClean="0">
                <a:latin typeface="Times New Roman" pitchFamily="18" charset="0"/>
                <a:cs typeface="Times New Roman" pitchFamily="18" charset="0"/>
              </a:rPr>
              <a:t>are always  singular	and, therefore,  require	singular	verbs.</a:t>
            </a:r>
          </a:p>
          <a:p>
            <a:pPr marL="25400" indent="0" eaLnBrk="1" hangingPunct="1">
              <a:buNone/>
              <a:defRPr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3083824" y="369080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chemeClr val="bg2"/>
                </a:solidFill>
              </a:rPr>
              <a:t>Rule </a:t>
            </a:r>
            <a:r>
              <a:rPr lang="en-GB" sz="4000" b="1" dirty="0" smtClean="0">
                <a:solidFill>
                  <a:schemeClr val="bg2"/>
                </a:solidFill>
              </a:rPr>
              <a:t>4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86201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9"/>
            <a:ext cx="8229600" cy="936625"/>
          </a:xfrm>
        </p:spPr>
        <p:txBody>
          <a:bodyPr/>
          <a:lstStyle/>
          <a:p>
            <a:pPr marL="12700" algn="l" eaLnBrk="1" hangingPunct="1">
              <a:spcBef>
                <a:spcPts val="100"/>
              </a:spcBef>
              <a:tabLst>
                <a:tab pos="1800860" algn="l"/>
                <a:tab pos="2687955" algn="l"/>
              </a:tabLst>
              <a:defRPr/>
            </a:pPr>
            <a:r>
              <a:rPr lang="en-US" sz="3600" b="1" spc="275" dirty="0" smtClean="0">
                <a:solidFill>
                  <a:schemeClr val="tx1"/>
                </a:solidFill>
              </a:rPr>
              <a:t/>
            </a:r>
            <a:br>
              <a:rPr lang="en-US" sz="3600" b="1" spc="275" dirty="0" smtClean="0">
                <a:solidFill>
                  <a:schemeClr val="tx1"/>
                </a:solidFill>
              </a:rPr>
            </a:br>
            <a:r>
              <a:rPr lang="en-US" sz="4000" b="1" spc="275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Rule </a:t>
            </a:r>
            <a:r>
              <a:rPr lang="en-US" sz="4000" b="1" spc="185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en-US" sz="4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2839"/>
            <a:ext cx="8229600" cy="5183187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en-US" b="1" spc="305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b="1" spc="305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b="1" spc="305" dirty="0" smtClean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Everyone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done his or her  homework.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Somebody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left her purse.</a:t>
            </a:r>
          </a:p>
          <a:p>
            <a:pPr marL="0" indent="0" eaLnBrk="1" hangingPunct="1">
              <a:buFontTx/>
              <a:buNone/>
              <a:defRPr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3083824" y="369080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chemeClr val="bg2"/>
                </a:solidFill>
              </a:rPr>
              <a:t>Rule </a:t>
            </a:r>
            <a:r>
              <a:rPr lang="en-GB" sz="4000" b="1" dirty="0" smtClean="0">
                <a:solidFill>
                  <a:schemeClr val="bg2"/>
                </a:solidFill>
              </a:rPr>
              <a:t>4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2814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9"/>
            <a:ext cx="8229600" cy="936625"/>
          </a:xfrm>
        </p:spPr>
        <p:txBody>
          <a:bodyPr/>
          <a:lstStyle/>
          <a:p>
            <a:pPr marL="12700" algn="l" eaLnBrk="1" hangingPunct="1">
              <a:spcBef>
                <a:spcPts val="100"/>
              </a:spcBef>
              <a:tabLst>
                <a:tab pos="1800860" algn="l"/>
                <a:tab pos="2687955" algn="l"/>
              </a:tabLst>
              <a:defRPr/>
            </a:pPr>
            <a:r>
              <a:rPr lang="en-US" sz="3600" b="1" spc="275" dirty="0" smtClean="0">
                <a:solidFill>
                  <a:schemeClr val="tx1"/>
                </a:solidFill>
              </a:rPr>
              <a:t/>
            </a:r>
            <a:br>
              <a:rPr lang="en-US" sz="3600" b="1" spc="275" dirty="0" smtClean="0">
                <a:solidFill>
                  <a:schemeClr val="tx1"/>
                </a:solidFill>
              </a:rPr>
            </a:br>
            <a:r>
              <a:rPr lang="en-US" sz="4000" b="1" spc="275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Rule </a:t>
            </a:r>
            <a:r>
              <a:rPr lang="en-US" sz="4000" b="1" spc="185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en-US" sz="4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888" y="989557"/>
            <a:ext cx="8229600" cy="4667604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en-US" sz="2400" b="1" spc="22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800" b="1" spc="220" dirty="0" smtClean="0">
                <a:latin typeface="Calibri" panose="020F0502020204030204" pitchFamily="34" charset="0"/>
                <a:cs typeface="Calibri" panose="020F0502020204030204" pitchFamily="34" charset="0"/>
              </a:rPr>
              <a:t>Some </a:t>
            </a:r>
            <a:r>
              <a:rPr lang="en-US" sz="2800" b="1" spc="265" dirty="0" smtClean="0">
                <a:latin typeface="Calibri" panose="020F0502020204030204" pitchFamily="34" charset="0"/>
                <a:cs typeface="Calibri" panose="020F0502020204030204" pitchFamily="34" charset="0"/>
              </a:rPr>
              <a:t>indefinite  </a:t>
            </a:r>
            <a:r>
              <a:rPr lang="en-US" sz="2800" b="1" spc="254" dirty="0" smtClean="0">
                <a:latin typeface="Calibri" panose="020F0502020204030204" pitchFamily="34" charset="0"/>
                <a:cs typeface="Calibri" panose="020F0502020204030204" pitchFamily="34" charset="0"/>
              </a:rPr>
              <a:t>pronouns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— </a:t>
            </a:r>
            <a:r>
              <a:rPr lang="en-US" sz="2800" b="1" spc="220" dirty="0" smtClean="0">
                <a:latin typeface="Calibri" panose="020F0502020204030204" pitchFamily="34" charset="0"/>
                <a:cs typeface="Calibri" panose="020F0502020204030204" pitchFamily="34" charset="0"/>
              </a:rPr>
              <a:t>such </a:t>
            </a:r>
            <a:r>
              <a:rPr lang="en-US" sz="2800" b="1" spc="145" dirty="0" smtClean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 sz="2800" b="1" spc="65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u="sng" spc="470" dirty="0" smtClean="0">
                <a:latin typeface="Calibri" panose="020F0502020204030204" pitchFamily="34" charset="0"/>
                <a:cs typeface="Calibri" panose="020F0502020204030204" pitchFamily="34" charset="0"/>
              </a:rPr>
              <a:t>all, some</a:t>
            </a:r>
            <a:r>
              <a:rPr lang="en-US" sz="2800" b="1" spc="470" dirty="0" smtClean="0">
                <a:latin typeface="Calibri" panose="020F0502020204030204" pitchFamily="34" charset="0"/>
                <a:cs typeface="Calibri" panose="020F0502020204030204" pitchFamily="34" charset="0"/>
              </a:rPr>
              <a:t>	— are singular or plural depending on what they're referring to.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800" b="1" spc="470" dirty="0" smtClean="0">
                <a:latin typeface="Calibri" panose="020F0502020204030204" pitchFamily="34" charset="0"/>
                <a:cs typeface="Calibri" panose="020F0502020204030204" pitchFamily="34" charset="0"/>
              </a:rPr>
              <a:t>( Is the  thing referred to countable  or not?) Be careful choosing a verb to accompany such pronoun.</a:t>
            </a:r>
          </a:p>
          <a:p>
            <a:pPr marL="0" indent="0" eaLnBrk="1" hangingPunct="1">
              <a:buFontTx/>
              <a:buNone/>
              <a:defRPr/>
            </a:pPr>
            <a:endParaRPr lang="en-US" sz="2400" b="1" spc="47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70466" y="394132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chemeClr val="bg2"/>
                </a:solidFill>
              </a:rPr>
              <a:t>Rule </a:t>
            </a:r>
            <a:r>
              <a:rPr lang="en-GB" sz="4000" b="1" dirty="0" smtClean="0">
                <a:solidFill>
                  <a:schemeClr val="bg2"/>
                </a:solidFill>
              </a:rPr>
              <a:t>5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9184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9"/>
            <a:ext cx="8229600" cy="936625"/>
          </a:xfrm>
        </p:spPr>
        <p:txBody>
          <a:bodyPr/>
          <a:lstStyle/>
          <a:p>
            <a:pPr marL="12700" algn="l" eaLnBrk="1" hangingPunct="1">
              <a:spcBef>
                <a:spcPts val="100"/>
              </a:spcBef>
              <a:tabLst>
                <a:tab pos="1800860" algn="l"/>
                <a:tab pos="2687955" algn="l"/>
              </a:tabLst>
              <a:defRPr/>
            </a:pPr>
            <a:r>
              <a:rPr lang="en-US" sz="3600" b="1" spc="275" dirty="0" smtClean="0">
                <a:solidFill>
                  <a:schemeClr val="tx1"/>
                </a:solidFill>
              </a:rPr>
              <a:t/>
            </a:r>
            <a:br>
              <a:rPr lang="en-US" sz="3600" b="1" spc="275" dirty="0" smtClean="0">
                <a:solidFill>
                  <a:schemeClr val="tx1"/>
                </a:solidFill>
              </a:rPr>
            </a:br>
            <a:r>
              <a:rPr lang="en-US" sz="4000" b="1" spc="275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Rule </a:t>
            </a:r>
            <a:r>
              <a:rPr lang="en-US" sz="4000" b="1" spc="185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en-US" sz="4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8487"/>
            <a:ext cx="8229600" cy="4454661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en-US" sz="2400" b="1" spc="47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pc="470" dirty="0" smtClean="0">
                <a:latin typeface="Calibri" panose="020F0502020204030204" pitchFamily="34" charset="0"/>
                <a:cs typeface="Calibri" panose="020F0502020204030204" pitchFamily="34" charset="0"/>
              </a:rPr>
              <a:t>Some of the beads are missing.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pc="470" dirty="0" smtClean="0">
                <a:latin typeface="Calibri" panose="020F0502020204030204" pitchFamily="34" charset="0"/>
                <a:cs typeface="Calibri" panose="020F0502020204030204" pitchFamily="34" charset="0"/>
              </a:rPr>
              <a:t>Some of the water is gone</a:t>
            </a:r>
          </a:p>
          <a:p>
            <a:pPr marL="0" indent="0" eaLnBrk="1" hangingPunct="1">
              <a:buFontTx/>
              <a:buNone/>
              <a:defRPr/>
            </a:pPr>
            <a:endParaRPr lang="en-US" sz="3600" b="1" spc="305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70466" y="394132"/>
            <a:ext cx="25795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chemeClr val="bg2"/>
                </a:solidFill>
              </a:rPr>
              <a:t>Examples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29835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9"/>
            <a:ext cx="8229600" cy="936625"/>
          </a:xfrm>
        </p:spPr>
        <p:txBody>
          <a:bodyPr/>
          <a:lstStyle/>
          <a:p>
            <a:pPr marL="12700" algn="l" eaLnBrk="1" hangingPunct="1">
              <a:spcBef>
                <a:spcPts val="100"/>
              </a:spcBef>
              <a:tabLst>
                <a:tab pos="1800860" algn="l"/>
                <a:tab pos="2687955" algn="l"/>
              </a:tabLst>
              <a:defRPr/>
            </a:pPr>
            <a:r>
              <a:rPr lang="en-US" sz="3600" b="1" spc="275" dirty="0" smtClean="0">
                <a:solidFill>
                  <a:schemeClr val="tx1"/>
                </a:solidFill>
              </a:rPr>
              <a:t/>
            </a:r>
            <a:br>
              <a:rPr lang="en-US" sz="3600" b="1" spc="275" dirty="0" smtClean="0">
                <a:solidFill>
                  <a:schemeClr val="tx1"/>
                </a:solidFill>
              </a:rPr>
            </a:br>
            <a:r>
              <a:rPr lang="en-US" sz="4000" b="1" spc="275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Rule </a:t>
            </a:r>
            <a:r>
              <a:rPr lang="en-US" sz="4000" b="1" spc="185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  <a:endParaRPr lang="en-US" sz="4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1018"/>
            <a:ext cx="8229600" cy="5183187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800" b="1" spc="470" dirty="0" smtClean="0">
                <a:latin typeface="Calibri" panose="020F0502020204030204" pitchFamily="34" charset="0"/>
                <a:cs typeface="Calibri" panose="020F0502020204030204" pitchFamily="34" charset="0"/>
              </a:rPr>
              <a:t>Indefinite pronoun, </a:t>
            </a:r>
            <a:r>
              <a:rPr lang="en-US" sz="2800" b="1" u="sng" spc="470" dirty="0" smtClean="0"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  <a:r>
              <a:rPr lang="en-US" sz="2800" b="1" spc="470" dirty="0" smtClean="0">
                <a:latin typeface="Calibri" panose="020F0502020204030204" pitchFamily="34" charset="0"/>
                <a:cs typeface="Calibri" panose="020F0502020204030204" pitchFamily="34" charset="0"/>
              </a:rPr>
              <a:t>, that can be  either singular or plural; it often doesn't matter whether  you use a singular or a plural  verb — unless something else in the sentence determines its number.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800" b="1" i="1" spc="47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09500" y="356554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chemeClr val="bg2"/>
                </a:solidFill>
              </a:rPr>
              <a:t>Rule </a:t>
            </a:r>
            <a:r>
              <a:rPr lang="en-GB" sz="4000" b="1" dirty="0" smtClean="0">
                <a:solidFill>
                  <a:schemeClr val="bg2"/>
                </a:solidFill>
              </a:rPr>
              <a:t>6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6654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9"/>
            <a:ext cx="8229600" cy="936625"/>
          </a:xfrm>
        </p:spPr>
        <p:txBody>
          <a:bodyPr/>
          <a:lstStyle/>
          <a:p>
            <a:pPr marL="12700" algn="l">
              <a:spcBef>
                <a:spcPts val="100"/>
              </a:spcBef>
              <a:tabLst>
                <a:tab pos="1800860" algn="l"/>
                <a:tab pos="2687955" algn="l"/>
              </a:tabLst>
              <a:defRPr/>
            </a:pPr>
            <a:r>
              <a:rPr lang="en-US" sz="3600" b="1" spc="275" dirty="0" smtClean="0">
                <a:solidFill>
                  <a:schemeClr val="tx1"/>
                </a:solidFill>
              </a:rPr>
              <a:t/>
            </a:r>
            <a:br>
              <a:rPr lang="en-US" sz="3600" b="1" spc="275" dirty="0" smtClean="0">
                <a:solidFill>
                  <a:schemeClr val="tx1"/>
                </a:solidFill>
              </a:rPr>
            </a:br>
            <a:r>
              <a:rPr lang="en-US" sz="4000" b="1" spc="275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Rule </a:t>
            </a:r>
            <a:r>
              <a:rPr lang="en-US" sz="4000" b="1" spc="305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sz="4000" b="1" spc="305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spc="305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000" b="1" dirty="0" smtClean="0">
              <a:solidFill>
                <a:schemeClr val="bg2"/>
              </a:solidFill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044" y="1591122"/>
            <a:ext cx="7972816" cy="3231399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800" b="1" spc="305" dirty="0" smtClean="0">
                <a:latin typeface="Times New Roman" pitchFamily="18" charset="0"/>
                <a:cs typeface="Times New Roman" pitchFamily="18" charset="0"/>
              </a:rPr>
              <a:t>None of you claims responsibility for this  incident?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800" b="1" spc="305" dirty="0" smtClean="0">
                <a:latin typeface="Times New Roman" pitchFamily="18" charset="0"/>
                <a:cs typeface="Times New Roman" pitchFamily="18" charset="0"/>
              </a:rPr>
              <a:t>None of you claim responsibility for this incident?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800" b="1" spc="305" dirty="0" smtClean="0">
                <a:latin typeface="Times New Roman" pitchFamily="18" charset="0"/>
                <a:cs typeface="Times New Roman" pitchFamily="18" charset="0"/>
              </a:rPr>
              <a:t>None of the students have done their homework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800" b="1" spc="305" dirty="0" smtClean="0">
                <a:latin typeface="Times New Roman" pitchFamily="18" charset="0"/>
                <a:cs typeface="Times New Roman" pitchFamily="18" charset="0"/>
              </a:rPr>
              <a:t>None of the student has submitted </a:t>
            </a:r>
            <a:r>
              <a:rPr lang="en-US" sz="2800" b="1" spc="305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his </a:t>
            </a:r>
            <a:r>
              <a:rPr lang="en-US" sz="2800" b="1" spc="305" dirty="0" smtClean="0">
                <a:latin typeface="Times New Roman" pitchFamily="18" charset="0"/>
                <a:cs typeface="Times New Roman" pitchFamily="18" charset="0"/>
              </a:rPr>
              <a:t>assignment</a:t>
            </a:r>
          </a:p>
          <a:p>
            <a:pPr marL="0" indent="0" eaLnBrk="1" hangingPunct="1">
              <a:buFontTx/>
              <a:buNone/>
              <a:defRPr/>
            </a:pP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116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9"/>
            <a:ext cx="8229600" cy="936625"/>
          </a:xfrm>
        </p:spPr>
        <p:txBody>
          <a:bodyPr/>
          <a:lstStyle/>
          <a:p>
            <a:pPr marL="12700" algn="l" eaLnBrk="1" hangingPunct="1">
              <a:spcBef>
                <a:spcPts val="100"/>
              </a:spcBef>
              <a:tabLst>
                <a:tab pos="1800860" algn="l"/>
                <a:tab pos="2687955" algn="l"/>
              </a:tabLst>
              <a:defRPr/>
            </a:pPr>
            <a:r>
              <a:rPr lang="en-US" sz="3600" b="1" spc="275" dirty="0" smtClean="0">
                <a:solidFill>
                  <a:schemeClr val="tx1"/>
                </a:solidFill>
              </a:rPr>
              <a:t/>
            </a:r>
            <a:br>
              <a:rPr lang="en-US" sz="3600" b="1" spc="275" dirty="0" smtClean="0">
                <a:solidFill>
                  <a:schemeClr val="tx1"/>
                </a:solidFill>
              </a:rPr>
            </a:br>
            <a:r>
              <a:rPr lang="en-US" sz="4000" b="1" spc="275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Rule 7</a:t>
            </a:r>
            <a:endParaRPr lang="en-US" sz="4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183187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Phrases such as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together with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well as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not the same as 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phrase introduced by as well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or along with will modify the earlier word (may or in this case), but it does not compound the subjects (as the  word and would do). </a:t>
            </a:r>
          </a:p>
          <a:p>
            <a:pPr marL="0" indent="0" eaLnBrk="1" hangingPunct="1">
              <a:buFontTx/>
              <a:buNone/>
              <a:defRPr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70466" y="494340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chemeClr val="bg2"/>
                </a:solidFill>
              </a:rPr>
              <a:t>Rule 7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18622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9"/>
            <a:ext cx="8229600" cy="936625"/>
          </a:xfrm>
        </p:spPr>
        <p:txBody>
          <a:bodyPr/>
          <a:lstStyle/>
          <a:p>
            <a:pPr marL="12700" algn="l" eaLnBrk="1" hangingPunct="1">
              <a:spcBef>
                <a:spcPts val="100"/>
              </a:spcBef>
              <a:tabLst>
                <a:tab pos="1800860" algn="l"/>
                <a:tab pos="2687955" algn="l"/>
              </a:tabLst>
              <a:defRPr/>
            </a:pPr>
            <a:r>
              <a:rPr lang="en-US" sz="3600" b="1" spc="275" dirty="0" smtClean="0">
                <a:solidFill>
                  <a:schemeClr val="tx1"/>
                </a:solidFill>
              </a:rPr>
              <a:t/>
            </a:r>
            <a:br>
              <a:rPr lang="en-US" sz="3600" b="1" spc="275" dirty="0" smtClean="0">
                <a:solidFill>
                  <a:schemeClr val="tx1"/>
                </a:solidFill>
              </a:rPr>
            </a:br>
            <a:r>
              <a:rPr lang="en-US" sz="4000" b="1" spc="275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Rule </a:t>
            </a:r>
            <a:r>
              <a:rPr lang="en-US" sz="4000" b="1" spc="305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br>
              <a:rPr lang="en-US" sz="4000" b="1" spc="305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spc="275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r>
            <a:endParaRPr lang="en-US" sz="4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215" y="1343569"/>
            <a:ext cx="8229600" cy="5183187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mayor 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well as </a:t>
            </a:r>
            <a:r>
              <a:rPr lang="en-US" sz="28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 brothers  </a:t>
            </a:r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going to  prison.</a:t>
            </a:r>
          </a:p>
          <a:p>
            <a:pPr eaLnBrk="1" hangingPunct="1">
              <a:defRPr/>
            </a:pPr>
            <a:r>
              <a:rPr lang="en-US" sz="2800" b="1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mayor 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b="1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 brothers </a:t>
            </a:r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going to jail</a:t>
            </a:r>
          </a:p>
          <a:p>
            <a:pPr eaLnBrk="1" hangingPunct="1">
              <a:defRPr/>
            </a:pPr>
            <a:r>
              <a:rPr lang="en-US" sz="2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ship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with </a:t>
            </a:r>
            <a:r>
              <a:rPr lang="en-US" sz="2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 crew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was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lost. </a:t>
            </a:r>
            <a:endParaRPr lang="en-US" sz="28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sz="2800" b="1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Silver</a:t>
            </a:r>
            <a:r>
              <a:rPr lang="en-US" sz="2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as well as cotton, has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fallen in price. 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English, </a:t>
            </a:r>
            <a:r>
              <a:rPr lang="en-US" sz="2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well as Arabic, was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taught there. </a:t>
            </a:r>
            <a:endParaRPr lang="en-US" sz="28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sz="2800" b="1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Justice</a:t>
            </a:r>
            <a:r>
              <a:rPr lang="en-US" sz="2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as well as mercy, allows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it. </a:t>
            </a:r>
            <a:endParaRPr lang="en-US" sz="28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7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9"/>
            <a:ext cx="8229600" cy="936625"/>
          </a:xfrm>
        </p:spPr>
        <p:txBody>
          <a:bodyPr/>
          <a:lstStyle/>
          <a:p>
            <a:pPr marL="12700" algn="l" eaLnBrk="1" hangingPunct="1">
              <a:spcBef>
                <a:spcPts val="100"/>
              </a:spcBef>
              <a:tabLst>
                <a:tab pos="1800860" algn="l"/>
                <a:tab pos="2687955" algn="l"/>
              </a:tabLst>
              <a:defRPr/>
            </a:pPr>
            <a:r>
              <a:rPr lang="en-US" sz="3600" b="1" spc="275" dirty="0" smtClean="0">
                <a:solidFill>
                  <a:schemeClr val="tx1"/>
                </a:solidFill>
              </a:rPr>
              <a:t/>
            </a:r>
            <a:br>
              <a:rPr lang="en-US" sz="3600" b="1" spc="275" dirty="0" smtClean="0">
                <a:solidFill>
                  <a:schemeClr val="tx1"/>
                </a:solidFill>
              </a:rPr>
            </a:br>
            <a:r>
              <a:rPr lang="en-US" sz="4000" b="1" spc="275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Rule 8</a:t>
            </a:r>
            <a:endParaRPr lang="en-US" sz="4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9"/>
            <a:ext cx="8229600" cy="5183187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800" spc="-5" dirty="0" smtClean="0"/>
              <a:t>The pronouns  </a:t>
            </a:r>
            <a:r>
              <a:rPr lang="en-US" sz="2800" b="1" u="sng" spc="310" dirty="0" smtClean="0"/>
              <a:t>neither</a:t>
            </a:r>
            <a:r>
              <a:rPr lang="en-US" sz="2800" b="1" i="1" spc="310" dirty="0" smtClean="0"/>
              <a:t> </a:t>
            </a:r>
            <a:r>
              <a:rPr lang="en-US" sz="2800" spc="-5" dirty="0" smtClean="0"/>
              <a:t>and </a:t>
            </a:r>
            <a:r>
              <a:rPr lang="en-US" sz="2800" b="1" u="sng" spc="330" dirty="0" smtClean="0"/>
              <a:t>either</a:t>
            </a:r>
            <a:r>
              <a:rPr lang="en-US" sz="2800" b="1" i="1" spc="330" dirty="0" smtClean="0"/>
              <a:t> </a:t>
            </a:r>
            <a:r>
              <a:rPr lang="en-US" sz="2800" spc="-5" dirty="0" smtClean="0"/>
              <a:t>are  singular and require</a:t>
            </a:r>
            <a:r>
              <a:rPr lang="en-US" sz="2800" spc="-55" dirty="0" smtClean="0"/>
              <a:t> </a:t>
            </a:r>
            <a:r>
              <a:rPr lang="en-US" sz="2800" spc="-5" dirty="0" smtClean="0"/>
              <a:t>singular verbs even though they seem  to be referring, in a sense, to  two things.</a:t>
            </a:r>
          </a:p>
          <a:p>
            <a:pPr marL="0" indent="0" eaLnBrk="1" hangingPunct="1">
              <a:buFontTx/>
              <a:buNone/>
              <a:defRPr/>
            </a:pPr>
            <a:endParaRPr lang="en-US" sz="2800" spc="-5" dirty="0" smtClean="0"/>
          </a:p>
          <a:p>
            <a:pPr eaLnBrk="1" hangingPunct="1">
              <a:defRPr/>
            </a:pPr>
            <a:r>
              <a:rPr lang="en-US" sz="2800" b="1" u="sng" dirty="0" smtClean="0"/>
              <a:t>Neither</a:t>
            </a:r>
            <a:r>
              <a:rPr lang="en-US" sz="2800" dirty="0" smtClean="0"/>
              <a:t> of the </a:t>
            </a:r>
            <a:r>
              <a:rPr lang="en-US" sz="2800" b="1" u="sng" dirty="0" smtClean="0"/>
              <a:t>two traffic lights </a:t>
            </a:r>
            <a:r>
              <a:rPr lang="en-US" sz="2800" dirty="0" smtClean="0"/>
              <a:t>is working. </a:t>
            </a:r>
          </a:p>
          <a:p>
            <a:pPr eaLnBrk="1" hangingPunct="1">
              <a:defRPr/>
            </a:pPr>
            <a:r>
              <a:rPr lang="en-US" sz="2800" b="1" u="sng" dirty="0" smtClean="0"/>
              <a:t>Either is </a:t>
            </a:r>
            <a:r>
              <a:rPr lang="en-US" sz="2800" dirty="0" smtClean="0"/>
              <a:t>fine with me.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058772" y="419184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chemeClr val="bg2"/>
                </a:solidFill>
              </a:rPr>
              <a:t>Rule 8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52767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1566"/>
            <a:ext cx="8229600" cy="649287"/>
          </a:xfrm>
        </p:spPr>
        <p:txBody>
          <a:bodyPr/>
          <a:lstStyle/>
          <a:p>
            <a:r>
              <a:rPr lang="en-GB" sz="4000" b="1" dirty="0">
                <a:solidFill>
                  <a:schemeClr val="bg2"/>
                </a:solidFill>
              </a:rPr>
              <a:t>Rule 9</a:t>
            </a:r>
            <a:endParaRPr lang="en-GB" sz="4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7342"/>
            <a:ext cx="8229600" cy="5121711"/>
          </a:xfrm>
        </p:spPr>
        <p:txBody>
          <a:bodyPr/>
          <a:lstStyle/>
          <a:p>
            <a:pPr marL="0" indent="0" eaLnBrk="1" hangingPunct="1">
              <a:spcBef>
                <a:spcPts val="100"/>
              </a:spcBef>
              <a:buFontTx/>
              <a:buNone/>
            </a:pPr>
            <a:endParaRPr lang="en-US" b="1" dirty="0" smtClean="0"/>
          </a:p>
          <a:p>
            <a:pPr marL="0" indent="0" eaLnBrk="1" hangingPunct="1">
              <a:spcBef>
                <a:spcPts val="100"/>
              </a:spcBef>
              <a:buFontTx/>
              <a:buNone/>
            </a:pPr>
            <a:r>
              <a:rPr lang="en-US" b="1" dirty="0" smtClean="0"/>
              <a:t>Two singular subjects connected</a:t>
            </a:r>
            <a:r>
              <a:rPr lang="en-US" dirty="0" smtClean="0"/>
              <a:t> by either/or </a:t>
            </a:r>
            <a:r>
              <a:rPr lang="en-US" dirty="0" err="1" smtClean="0"/>
              <a:t>or</a:t>
            </a:r>
            <a:r>
              <a:rPr lang="en-US" dirty="0" smtClean="0"/>
              <a:t> </a:t>
            </a:r>
            <a:r>
              <a:rPr lang="en-US" b="1" dirty="0" smtClean="0"/>
              <a:t>neither</a:t>
            </a:r>
            <a:r>
              <a:rPr lang="en-US" dirty="0" smtClean="0"/>
              <a:t>/</a:t>
            </a:r>
            <a:r>
              <a:rPr lang="en-US" b="1" dirty="0" smtClean="0"/>
              <a:t>nor require a singular verb</a:t>
            </a:r>
            <a:r>
              <a:rPr lang="en-US" dirty="0" smtClean="0"/>
              <a:t> . </a:t>
            </a:r>
          </a:p>
          <a:p>
            <a:pPr marL="0" indent="0" eaLnBrk="1" hangingPunct="1">
              <a:spcBef>
                <a:spcPts val="100"/>
              </a:spcBef>
              <a:buFontTx/>
              <a:buNone/>
            </a:pPr>
            <a:r>
              <a:rPr lang="en-US" dirty="0" smtClean="0"/>
              <a:t>Examples: </a:t>
            </a:r>
            <a:r>
              <a:rPr lang="en-US" b="1" dirty="0" smtClean="0"/>
              <a:t>Neither</a:t>
            </a:r>
            <a:r>
              <a:rPr lang="en-US" dirty="0" smtClean="0"/>
              <a:t> Ali </a:t>
            </a:r>
            <a:r>
              <a:rPr lang="en-US" b="1" dirty="0" smtClean="0"/>
              <a:t>nor</a:t>
            </a:r>
            <a:r>
              <a:rPr lang="en-US" dirty="0" smtClean="0"/>
              <a:t> </a:t>
            </a:r>
            <a:r>
              <a:rPr lang="en-US" dirty="0" err="1" smtClean="0"/>
              <a:t>Ani</a:t>
            </a:r>
            <a:r>
              <a:rPr lang="en-US" dirty="0" smtClean="0"/>
              <a:t> is available.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5278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82358"/>
            <a:ext cx="8229600" cy="1143000"/>
          </a:xfrm>
        </p:spPr>
        <p:txBody>
          <a:bodyPr/>
          <a:lstStyle/>
          <a:p>
            <a:r>
              <a:rPr lang="en-GB" sz="4000" b="1" dirty="0" smtClean="0">
                <a:solidFill>
                  <a:schemeClr val="bg2"/>
                </a:solidFill>
              </a:rPr>
              <a:t>Learning Outcome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explain the rules for </a:t>
            </a:r>
            <a:r>
              <a:rPr lang="en-US" b="1" dirty="0"/>
              <a:t>subject</a:t>
            </a:r>
            <a:r>
              <a:rPr lang="en-US" dirty="0"/>
              <a:t>-</a:t>
            </a:r>
            <a:r>
              <a:rPr lang="en-US" b="1" dirty="0"/>
              <a:t>verb agreement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To identify </a:t>
            </a:r>
            <a:r>
              <a:rPr lang="en-US" dirty="0"/>
              <a:t>and correct errors in </a:t>
            </a:r>
            <a:r>
              <a:rPr lang="en-US" b="1" dirty="0"/>
              <a:t>subject</a:t>
            </a:r>
            <a:r>
              <a:rPr lang="en-US" dirty="0"/>
              <a:t>-</a:t>
            </a:r>
            <a:r>
              <a:rPr lang="en-US" b="1" dirty="0"/>
              <a:t>verb agreement</a:t>
            </a:r>
            <a:r>
              <a:rPr lang="en-US" dirty="0" smtClean="0"/>
              <a:t>.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16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22570"/>
            <a:ext cx="8229600" cy="649287"/>
          </a:xfrm>
        </p:spPr>
        <p:txBody>
          <a:bodyPr/>
          <a:lstStyle/>
          <a:p>
            <a:pPr marL="12700" algn="l" eaLnBrk="1" hangingPunct="1">
              <a:spcBef>
                <a:spcPts val="100"/>
              </a:spcBef>
              <a:tabLst>
                <a:tab pos="1800860" algn="l"/>
                <a:tab pos="2687955" algn="l"/>
              </a:tabLst>
              <a:defRPr/>
            </a:pPr>
            <a:r>
              <a:rPr lang="en-US" sz="3600" b="1" spc="275" dirty="0" smtClean="0">
                <a:solidFill>
                  <a:schemeClr val="tx1"/>
                </a:solidFill>
              </a:rPr>
              <a:t/>
            </a:r>
            <a:br>
              <a:rPr lang="en-US" sz="3600" b="1" spc="275" dirty="0" smtClean="0">
                <a:solidFill>
                  <a:schemeClr val="tx1"/>
                </a:solidFill>
              </a:rPr>
            </a:br>
            <a:r>
              <a:rPr lang="en-US" sz="4000" b="1" spc="275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Rule 11</a:t>
            </a:r>
            <a:endParaRPr lang="en-US" sz="4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1"/>
            <a:ext cx="8229600" cy="5616575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100"/>
              </a:spcBef>
              <a:buFontTx/>
              <a:buNone/>
              <a:defRPr/>
            </a:pPr>
            <a:r>
              <a:rPr lang="en-US" sz="2400" dirty="0"/>
              <a:t> </a:t>
            </a:r>
            <a:endParaRPr lang="en-US" sz="2400" dirty="0" smtClean="0"/>
          </a:p>
          <a:p>
            <a:pPr marL="0" indent="0" algn="just" eaLnBrk="1" hangingPunct="1">
              <a:lnSpc>
                <a:spcPct val="150000"/>
              </a:lnSpc>
              <a:spcBef>
                <a:spcPts val="100"/>
              </a:spcBef>
              <a:buFontTx/>
              <a:buNone/>
              <a:defRPr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both elements are singular, then the verb is singular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too. However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, if one of the elements is plural, then use a plural verb.</a:t>
            </a: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100" indent="0" eaLnBrk="1" hangingPunct="1">
              <a:lnSpc>
                <a:spcPct val="150000"/>
              </a:lnSpc>
              <a:spcBef>
                <a:spcPts val="100"/>
              </a:spcBef>
              <a:buNone/>
              <a:defRPr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100"/>
              </a:spcBef>
              <a:defRPr/>
            </a:pP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946038" y="181190"/>
            <a:ext cx="20088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chemeClr val="bg2"/>
                </a:solidFill>
              </a:rPr>
              <a:t>Rule </a:t>
            </a:r>
            <a:r>
              <a:rPr lang="en-GB" sz="4000" b="1" dirty="0" smtClean="0">
                <a:solidFill>
                  <a:schemeClr val="bg2"/>
                </a:solidFill>
              </a:rPr>
              <a:t>10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5538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22570"/>
            <a:ext cx="8229600" cy="649287"/>
          </a:xfrm>
        </p:spPr>
        <p:txBody>
          <a:bodyPr/>
          <a:lstStyle/>
          <a:p>
            <a:pPr marL="12700" algn="l" eaLnBrk="1" hangingPunct="1">
              <a:spcBef>
                <a:spcPts val="100"/>
              </a:spcBef>
              <a:tabLst>
                <a:tab pos="1800860" algn="l"/>
                <a:tab pos="2687955" algn="l"/>
              </a:tabLst>
              <a:defRPr/>
            </a:pPr>
            <a:r>
              <a:rPr lang="en-US" sz="3600" b="1" spc="275" dirty="0" smtClean="0">
                <a:solidFill>
                  <a:schemeClr val="tx1"/>
                </a:solidFill>
              </a:rPr>
              <a:t/>
            </a:r>
            <a:br>
              <a:rPr lang="en-US" sz="3600" b="1" spc="275" dirty="0" smtClean="0">
                <a:solidFill>
                  <a:schemeClr val="tx1"/>
                </a:solidFill>
              </a:rPr>
            </a:br>
            <a:r>
              <a:rPr lang="en-US" sz="4000" b="1" spc="275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Rule 11</a:t>
            </a:r>
            <a:endParaRPr lang="en-US" sz="4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1"/>
            <a:ext cx="8229600" cy="5616575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100"/>
              </a:spcBef>
              <a:buFontTx/>
              <a:buNone/>
              <a:defRPr/>
            </a:pPr>
            <a:r>
              <a:rPr lang="en-US" sz="2400" dirty="0"/>
              <a:t> 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100"/>
              </a:spcBef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Either </a:t>
            </a:r>
            <a:r>
              <a:rPr lang="en-US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my father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my brothers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going to  sell the house.</a:t>
            </a:r>
          </a:p>
          <a:p>
            <a:pPr eaLnBrk="1" hangingPunct="1">
              <a:spcBef>
                <a:spcPts val="100"/>
              </a:spcBef>
              <a:defRPr/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Either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the father 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the mother 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attend the meeting.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100" indent="0" eaLnBrk="1" hangingPunct="1">
              <a:lnSpc>
                <a:spcPct val="150000"/>
              </a:lnSpc>
              <a:spcBef>
                <a:spcPts val="100"/>
              </a:spcBef>
              <a:buNone/>
              <a:defRPr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100"/>
              </a:spcBef>
              <a:defRPr/>
            </a:pP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946038" y="181190"/>
            <a:ext cx="25795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chemeClr val="bg2"/>
                </a:solidFill>
              </a:rPr>
              <a:t>Examples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6108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22570"/>
            <a:ext cx="8229600" cy="649287"/>
          </a:xfrm>
        </p:spPr>
        <p:txBody>
          <a:bodyPr/>
          <a:lstStyle/>
          <a:p>
            <a:r>
              <a:rPr lang="en-GB" sz="3600" b="1" dirty="0">
                <a:solidFill>
                  <a:schemeClr val="bg2"/>
                </a:solidFill>
              </a:rPr>
              <a:t>Examples</a:t>
            </a:r>
            <a:endParaRPr lang="en-GB" sz="3600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32" y="1478072"/>
            <a:ext cx="8229600" cy="421983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"/>
              </a:spcBef>
              <a:defRPr/>
            </a:pPr>
            <a:r>
              <a:rPr lang="en-US" sz="28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Neither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the </a:t>
            </a:r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eacher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nor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the </a:t>
            </a: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students were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the classroom this morning.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100"/>
              </a:spcBef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Either </a:t>
            </a: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the cat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the dog has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been here.</a:t>
            </a:r>
          </a:p>
          <a:p>
            <a:pPr eaLnBrk="1" hangingPunct="1">
              <a:lnSpc>
                <a:spcPct val="150000"/>
              </a:lnSpc>
              <a:spcBef>
                <a:spcPts val="100"/>
              </a:spcBef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Neither </a:t>
            </a: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food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nor </a:t>
            </a: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water was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 be found there.</a:t>
            </a:r>
          </a:p>
          <a:p>
            <a:pPr eaLnBrk="1" hangingPunct="1">
              <a:lnSpc>
                <a:spcPct val="150000"/>
              </a:lnSpc>
              <a:spcBef>
                <a:spcPts val="100"/>
              </a:spcBef>
              <a:defRPr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100"/>
              </a:spcBef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025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132046"/>
            <a:ext cx="8229600" cy="1143000"/>
          </a:xfrm>
        </p:spPr>
        <p:txBody>
          <a:bodyPr/>
          <a:lstStyle/>
          <a:p>
            <a:pPr algn="l"/>
            <a:r>
              <a:rPr lang="en-GB" sz="4000" b="1" dirty="0" smtClean="0"/>
              <a:t>	</a:t>
            </a:r>
            <a:r>
              <a:rPr lang="en-GB" sz="4000" b="1" dirty="0" smtClean="0">
                <a:solidFill>
                  <a:schemeClr val="bg2"/>
                </a:solidFill>
              </a:rPr>
              <a:t>Rule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636"/>
            <a:ext cx="8229600" cy="45259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subjects joined by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of different persons, the verb agrees with the nearer; as,</a:t>
            </a:r>
          </a:p>
          <a:p>
            <a:pPr>
              <a:lnSpc>
                <a:spcPct val="150000"/>
              </a:lnSpc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Either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am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mistaken.</a:t>
            </a:r>
          </a:p>
          <a:p>
            <a:pPr>
              <a:lnSpc>
                <a:spcPct val="150000"/>
              </a:lnSpc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Either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is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mistaken.</a:t>
            </a:r>
          </a:p>
          <a:p>
            <a:pPr>
              <a:lnSpc>
                <a:spcPct val="150000"/>
              </a:lnSpc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Neither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nor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blame.</a:t>
            </a:r>
          </a:p>
          <a:p>
            <a:pPr>
              <a:lnSpc>
                <a:spcPct val="150000"/>
              </a:lnSpc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Neither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friend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am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blame.</a:t>
            </a:r>
          </a:p>
        </p:txBody>
      </p:sp>
    </p:spTree>
    <p:extLst>
      <p:ext uri="{BB962C8B-B14F-4D97-AF65-F5344CB8AC3E}">
        <p14:creationId xmlns:p14="http://schemas.microsoft.com/office/powerpoint/2010/main" val="29141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9"/>
            <a:ext cx="8229600" cy="936625"/>
          </a:xfrm>
        </p:spPr>
        <p:txBody>
          <a:bodyPr/>
          <a:lstStyle/>
          <a:p>
            <a:pPr marL="12700" algn="l" eaLnBrk="1" hangingPunct="1">
              <a:spcBef>
                <a:spcPts val="100"/>
              </a:spcBef>
              <a:tabLst>
                <a:tab pos="1800860" algn="l"/>
                <a:tab pos="2687955" algn="l"/>
              </a:tabLst>
              <a:defRPr/>
            </a:pPr>
            <a:r>
              <a:rPr lang="en-US" sz="3600" b="1" spc="275" dirty="0" smtClean="0">
                <a:solidFill>
                  <a:schemeClr val="tx1"/>
                </a:solidFill>
              </a:rPr>
              <a:t/>
            </a:r>
            <a:br>
              <a:rPr lang="en-US" sz="3600" b="1" spc="275" dirty="0" smtClean="0">
                <a:solidFill>
                  <a:schemeClr val="tx1"/>
                </a:solidFill>
              </a:rPr>
            </a:br>
            <a:r>
              <a:rPr lang="en-US" sz="4000" b="1" spc="275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Rule 13</a:t>
            </a:r>
            <a:endParaRPr lang="en-US" sz="4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4778" y="1341439"/>
            <a:ext cx="8229600" cy="5183187"/>
          </a:xfrm>
          <a:extLst/>
        </p:spPr>
        <p:txBody>
          <a:bodyPr/>
          <a:lstStyle/>
          <a:p>
            <a:pPr>
              <a:defRPr/>
            </a:pPr>
            <a:r>
              <a:rPr lang="pt-BR" i="1" dirty="0" smtClean="0"/>
              <a:t>Maria </a:t>
            </a:r>
            <a:r>
              <a:rPr lang="pt-BR" b="1" i="1" dirty="0" smtClean="0"/>
              <a:t>likes</a:t>
            </a:r>
            <a:r>
              <a:rPr lang="pt-BR" i="1" dirty="0" smtClean="0"/>
              <a:t> </a:t>
            </a:r>
            <a:r>
              <a:rPr lang="pt-BR" i="1" dirty="0" smtClean="0"/>
              <a:t>pizza.do, does</a:t>
            </a:r>
            <a:endParaRPr lang="pt-BR" dirty="0" smtClean="0"/>
          </a:p>
          <a:p>
            <a:pPr>
              <a:defRPr/>
            </a:pPr>
            <a:r>
              <a:rPr lang="pt-BR" i="1" strike="sngStrike" dirty="0" smtClean="0"/>
              <a:t>Maria like pizza.</a:t>
            </a:r>
            <a:endParaRPr lang="en-US" spc="-5" dirty="0"/>
          </a:p>
          <a:p>
            <a:pPr marL="0" indent="0" eaLnBrk="1" hangingPunct="1">
              <a:spcBef>
                <a:spcPts val="100"/>
              </a:spcBef>
              <a:buFontTx/>
              <a:buNone/>
              <a:tabLst>
                <a:tab pos="1635760" algn="l"/>
                <a:tab pos="4035425" algn="l"/>
              </a:tabLst>
              <a:defRPr/>
            </a:pPr>
            <a:r>
              <a:rPr lang="en-US" spc="-5" dirty="0" smtClean="0"/>
              <a:t>Verbs </a:t>
            </a:r>
            <a:r>
              <a:rPr lang="en-US" dirty="0" smtClean="0"/>
              <a:t>in the </a:t>
            </a:r>
            <a:r>
              <a:rPr lang="en-US" spc="-5" dirty="0" smtClean="0"/>
              <a:t>present  tense for third-person, singular  subjects </a:t>
            </a:r>
            <a:r>
              <a:rPr lang="en-US" spc="195" dirty="0" smtClean="0"/>
              <a:t>(</a:t>
            </a:r>
            <a:r>
              <a:rPr lang="en-US" b="1" i="1" spc="195" dirty="0" smtClean="0"/>
              <a:t>he, </a:t>
            </a:r>
            <a:r>
              <a:rPr lang="en-US" b="1" i="1" spc="245" dirty="0" smtClean="0"/>
              <a:t>she, </a:t>
            </a:r>
            <a:r>
              <a:rPr lang="en-US" b="1" i="1" spc="295" dirty="0" smtClean="0"/>
              <a:t>it</a:t>
            </a:r>
            <a:r>
              <a:rPr lang="en-US" b="1" i="1" spc="125" dirty="0" smtClean="0"/>
              <a:t> </a:t>
            </a:r>
            <a:r>
              <a:rPr lang="en-US" dirty="0" smtClean="0"/>
              <a:t>and anything those words can stand  for) have</a:t>
            </a:r>
          </a:p>
          <a:p>
            <a:pPr marL="0" indent="0" eaLnBrk="1" hangingPunct="1">
              <a:spcBef>
                <a:spcPts val="100"/>
              </a:spcBef>
              <a:buFontTx/>
              <a:buNone/>
              <a:tabLst>
                <a:tab pos="1635760" algn="l"/>
                <a:tab pos="4035425" algn="l"/>
              </a:tabLst>
              <a:defRPr/>
            </a:pPr>
            <a:r>
              <a:rPr lang="en-US" dirty="0" smtClean="0"/>
              <a:t> s-endings. Other verbs  do not add s-endings.</a:t>
            </a:r>
          </a:p>
        </p:txBody>
      </p:sp>
    </p:spTree>
    <p:extLst>
      <p:ext uri="{BB962C8B-B14F-4D97-AF65-F5344CB8AC3E}">
        <p14:creationId xmlns:p14="http://schemas.microsoft.com/office/powerpoint/2010/main" val="193451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9"/>
            <a:ext cx="8229600" cy="936625"/>
          </a:xfrm>
        </p:spPr>
        <p:txBody>
          <a:bodyPr/>
          <a:lstStyle/>
          <a:p>
            <a:pPr marL="12700" algn="l" eaLnBrk="1" hangingPunct="1">
              <a:spcBef>
                <a:spcPts val="100"/>
              </a:spcBef>
              <a:tabLst>
                <a:tab pos="1800860" algn="l"/>
                <a:tab pos="2687955" algn="l"/>
              </a:tabLst>
              <a:defRPr/>
            </a:pPr>
            <a:r>
              <a:rPr lang="en-US" sz="3600" b="1" spc="275" dirty="0" smtClean="0">
                <a:solidFill>
                  <a:schemeClr val="tx1"/>
                </a:solidFill>
              </a:rPr>
              <a:t/>
            </a:r>
            <a:br>
              <a:rPr lang="en-US" sz="3600" b="1" spc="275" dirty="0" smtClean="0">
                <a:solidFill>
                  <a:schemeClr val="tx1"/>
                </a:solidFill>
              </a:rPr>
            </a:br>
            <a:r>
              <a:rPr lang="en-US" sz="4000" b="1" spc="275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Rule 13</a:t>
            </a:r>
            <a:endParaRPr lang="en-US" sz="4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9"/>
            <a:ext cx="8229600" cy="5183187"/>
          </a:xfrm>
          <a:extLst/>
        </p:spPr>
        <p:txBody>
          <a:bodyPr/>
          <a:lstStyle/>
          <a:p>
            <a:pPr eaLnBrk="1" hangingPunct="1">
              <a:spcBef>
                <a:spcPts val="100"/>
              </a:spcBef>
              <a:tabLst>
                <a:tab pos="1635760" algn="l"/>
                <a:tab pos="4035425" algn="l"/>
              </a:tabLst>
              <a:defRPr/>
            </a:pPr>
            <a:endParaRPr lang="en-US" b="1" u="sng" dirty="0" smtClean="0"/>
          </a:p>
          <a:p>
            <a:pPr eaLnBrk="1" hangingPunct="1">
              <a:spcBef>
                <a:spcPts val="100"/>
              </a:spcBef>
              <a:tabLst>
                <a:tab pos="1635760" algn="l"/>
                <a:tab pos="4035425" algn="l"/>
              </a:tabLst>
              <a:defRPr/>
            </a:pPr>
            <a:r>
              <a:rPr lang="en-US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He loves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she loves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they love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100"/>
              </a:spcBef>
              <a:tabLst>
                <a:tab pos="1635760" algn="l"/>
                <a:tab pos="4035425" algn="l"/>
              </a:tabLst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You listen to your parents</a:t>
            </a:r>
          </a:p>
          <a:p>
            <a:pPr eaLnBrk="1" hangingPunct="1">
              <a:spcBef>
                <a:spcPts val="100"/>
              </a:spcBef>
              <a:tabLst>
                <a:tab pos="1635760" algn="l"/>
                <a:tab pos="4035425" algn="l"/>
              </a:tabLst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He listens to his parents</a:t>
            </a:r>
          </a:p>
          <a:p>
            <a:pPr marL="0" indent="0" eaLnBrk="1" hangingPunct="1">
              <a:spcBef>
                <a:spcPts val="100"/>
              </a:spcBef>
              <a:buFontTx/>
              <a:buNone/>
              <a:tabLst>
                <a:tab pos="1635760" algn="l"/>
                <a:tab pos="4035425" algn="l"/>
              </a:tabLs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02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b="1" dirty="0" smtClean="0">
                <a:solidFill>
                  <a:schemeClr val="bg2"/>
                </a:solidFill>
              </a:rPr>
              <a:t>Rule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82267"/>
            <a:ext cx="8332470" cy="4764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Collective noun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takes a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singular verb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the collection is thought of as one whole;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plural verb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the individuals of which it is composed are thought of ; as,</a:t>
            </a:r>
          </a:p>
          <a:p>
            <a:pPr>
              <a:defRPr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Committee has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issued its report.</a:t>
            </a:r>
          </a:p>
          <a:p>
            <a:pPr>
              <a:defRPr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Committee are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divided on one minor point.</a:t>
            </a:r>
          </a:p>
        </p:txBody>
      </p:sp>
    </p:spTree>
    <p:extLst>
      <p:ext uri="{BB962C8B-B14F-4D97-AF65-F5344CB8AC3E}">
        <p14:creationId xmlns:p14="http://schemas.microsoft.com/office/powerpoint/2010/main" val="41006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b="1" dirty="0" smtClean="0">
                <a:solidFill>
                  <a:schemeClr val="bg2"/>
                </a:solidFill>
              </a:rPr>
              <a:t>Rule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Some nouns which are plural in form, but singular in meaning, take a singular verb as,</a:t>
            </a:r>
          </a:p>
          <a:p>
            <a:pPr marL="0" indent="0">
              <a:buFontTx/>
              <a:buNone/>
              <a:defRPr/>
            </a:pP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news is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true.</a:t>
            </a:r>
          </a:p>
          <a:p>
            <a:pPr>
              <a:defRPr/>
            </a:pPr>
            <a:r>
              <a:rPr lang="en-US" sz="28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Politics was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him the business of his life.</a:t>
            </a:r>
          </a:p>
          <a:p>
            <a:pPr>
              <a:defRPr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wages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sin </a:t>
            </a:r>
            <a:r>
              <a:rPr lang="en-US" sz="28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death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5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9"/>
            <a:ext cx="8229600" cy="936625"/>
          </a:xfrm>
        </p:spPr>
        <p:txBody>
          <a:bodyPr/>
          <a:lstStyle/>
          <a:p>
            <a:pPr marL="12700" algn="l" eaLnBrk="1" hangingPunct="1">
              <a:spcBef>
                <a:spcPts val="100"/>
              </a:spcBef>
              <a:tabLst>
                <a:tab pos="1800860" algn="l"/>
                <a:tab pos="2687955" algn="l"/>
              </a:tabLst>
              <a:defRPr/>
            </a:pPr>
            <a:r>
              <a:rPr lang="en-US" sz="3600" b="1" spc="275" dirty="0" smtClean="0">
                <a:solidFill>
                  <a:schemeClr val="tx1"/>
                </a:solidFill>
              </a:rPr>
              <a:t/>
            </a:r>
            <a:br>
              <a:rPr lang="en-US" sz="3600" b="1" spc="275" dirty="0" smtClean="0">
                <a:solidFill>
                  <a:schemeClr val="tx1"/>
                </a:solidFill>
              </a:rPr>
            </a:br>
            <a:r>
              <a:rPr lang="en-US" sz="4000" b="1" spc="275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</a:t>
            </a:r>
            <a:r>
              <a:rPr lang="en-GB" sz="4000" b="1" dirty="0" smtClean="0">
                <a:solidFill>
                  <a:schemeClr val="bg2"/>
                </a:solidFill>
              </a:rPr>
              <a:t>Rule 14</a:t>
            </a:r>
            <a:r>
              <a:rPr lang="en-US" sz="4000" b="1" spc="275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le 16</a:t>
            </a:r>
            <a:endParaRPr lang="en-US" sz="4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9"/>
            <a:ext cx="8229600" cy="5183187"/>
          </a:xfrm>
        </p:spPr>
        <p:txBody>
          <a:bodyPr/>
          <a:lstStyle/>
          <a:p>
            <a:pPr marL="0" indent="0" eaLnBrk="1" hangingPunct="1">
              <a:spcBef>
                <a:spcPts val="100"/>
              </a:spcBef>
              <a:buFontTx/>
              <a:buNone/>
              <a:tabLst>
                <a:tab pos="1635760" algn="l"/>
                <a:tab pos="4035425" algn="l"/>
              </a:tabLst>
              <a:defRPr/>
            </a:pPr>
            <a:r>
              <a:rPr lang="en-US" dirty="0" smtClean="0"/>
              <a:t> </a:t>
            </a:r>
            <a:r>
              <a:rPr lang="en-US" sz="28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Words </a:t>
            </a:r>
            <a:r>
              <a:rPr lang="en-US" sz="2800" spc="-10" dirty="0" smtClean="0">
                <a:latin typeface="Calibri" panose="020F0502020204030204" pitchFamily="34" charset="0"/>
                <a:cs typeface="Calibri" panose="020F0502020204030204" pitchFamily="34" charset="0"/>
              </a:rPr>
              <a:t>such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28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glasses</a:t>
            </a:r>
            <a:r>
              <a:rPr lang="en-US" sz="28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8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pants</a:t>
            </a:r>
            <a:r>
              <a:rPr lang="en-US" sz="28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scissors</a:t>
            </a:r>
            <a:r>
              <a:rPr lang="en-US" sz="28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 </a:t>
            </a:r>
            <a:r>
              <a:rPr lang="en-US" sz="28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regarded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28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plural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(and</a:t>
            </a:r>
            <a:r>
              <a:rPr lang="en-US" sz="2800" spc="-25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require plural verbs) unless they're  preceded by the phrase pair of  (in which case the word </a:t>
            </a:r>
            <a:r>
              <a:rPr lang="en-US" sz="2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  <a:r>
              <a:rPr lang="en-US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  becomes the subject).</a:t>
            </a:r>
          </a:p>
          <a:p>
            <a:pPr eaLnBrk="1" hangingPunct="1">
              <a:spcBef>
                <a:spcPts val="100"/>
              </a:spcBef>
              <a:buFont typeface="Arial" pitchFamily="34" charset="0"/>
              <a:buChar char="•"/>
              <a:tabLst>
                <a:tab pos="1635760" algn="l"/>
                <a:tab pos="4035425" algn="l"/>
              </a:tabLst>
              <a:defRPr/>
            </a:pP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My glasses were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on the bed.</a:t>
            </a:r>
          </a:p>
          <a:p>
            <a:pPr eaLnBrk="1" hangingPunct="1">
              <a:spcBef>
                <a:spcPts val="100"/>
              </a:spcBef>
              <a:buFont typeface="Arial" pitchFamily="34" charset="0"/>
              <a:buChar char="•"/>
              <a:tabLst>
                <a:tab pos="1635760" algn="l"/>
                <a:tab pos="4035425" algn="l"/>
              </a:tabLst>
              <a:defRPr/>
            </a:pPr>
            <a:r>
              <a:rPr lang="en-US" sz="28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His </a:t>
            </a:r>
            <a:r>
              <a:rPr lang="en-US" sz="28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pants were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torn.</a:t>
            </a:r>
          </a:p>
          <a:p>
            <a:pPr eaLnBrk="1" hangingPunct="1">
              <a:spcBef>
                <a:spcPts val="100"/>
              </a:spcBef>
              <a:buFont typeface="Arial" pitchFamily="34" charset="0"/>
              <a:buChar char="•"/>
              <a:tabLst>
                <a:tab pos="1635760" algn="l"/>
                <a:tab pos="4035425" algn="l"/>
              </a:tabLst>
              <a:defRPr/>
            </a:pP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A pair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8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trousers </a:t>
            </a: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cupboa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rd.</a:t>
            </a:r>
          </a:p>
        </p:txBody>
      </p:sp>
    </p:spTree>
    <p:extLst>
      <p:ext uri="{BB962C8B-B14F-4D97-AF65-F5344CB8AC3E}">
        <p14:creationId xmlns:p14="http://schemas.microsoft.com/office/powerpoint/2010/main" val="12590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357514"/>
            <a:ext cx="8229600" cy="1143000"/>
          </a:xfrm>
        </p:spPr>
        <p:txBody>
          <a:bodyPr/>
          <a:lstStyle/>
          <a:p>
            <a:pPr algn="l"/>
            <a:r>
              <a:rPr lang="en-GB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GB" sz="4000" b="1" dirty="0" smtClean="0">
                <a:solidFill>
                  <a:schemeClr val="bg2"/>
                </a:solidFill>
              </a:rPr>
              <a:t>Rule 15</a:t>
            </a:r>
            <a:r>
              <a:rPr lang="en-GB" sz="4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 17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69102" y="1439972"/>
            <a:ext cx="8229600" cy="3314700"/>
          </a:xfrm>
        </p:spPr>
        <p:txBody>
          <a:bodyPr/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a measurements or amount is described in a sentence, that quantity or amount takes a singular verb: </a:t>
            </a:r>
          </a:p>
          <a:p>
            <a:r>
              <a:rPr lang="en-US" sz="28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Fifteen minutes is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allowed to each speaker.</a:t>
            </a:r>
          </a:p>
          <a:p>
            <a:r>
              <a:rPr lang="en-US" sz="28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Ten kilometers is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 long walk.</a:t>
            </a:r>
          </a:p>
          <a:p>
            <a:r>
              <a:rPr lang="en-US" sz="28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Fifty thousand rupees is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 large sum.</a:t>
            </a:r>
          </a:p>
          <a:p>
            <a:r>
              <a:rPr lang="en-US" sz="28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Three parts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the business </a:t>
            </a:r>
            <a:r>
              <a:rPr lang="en-US" sz="28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left for me to do. </a:t>
            </a:r>
          </a:p>
          <a:p>
            <a:endParaRPr lang="en-GB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6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82358"/>
            <a:ext cx="8229600" cy="1143000"/>
          </a:xfrm>
        </p:spPr>
        <p:txBody>
          <a:bodyPr/>
          <a:lstStyle/>
          <a:p>
            <a:r>
              <a:rPr lang="en-GB" sz="4000" b="1" dirty="0" smtClean="0">
                <a:solidFill>
                  <a:schemeClr val="bg2"/>
                </a:solidFill>
              </a:rPr>
              <a:t>Bad Example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If your subjects and verbs disagree, you </a:t>
            </a:r>
            <a:r>
              <a:rPr lang="en-US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not sound so good. In fact, a writer who </a:t>
            </a:r>
            <a:r>
              <a:rPr lang="en-US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not understand the elementary concepts of grammar </a:t>
            </a:r>
            <a:r>
              <a:rPr lang="en-US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no credibility.</a:t>
            </a:r>
          </a:p>
          <a:p>
            <a:pPr marL="25400" indent="0">
              <a:buNone/>
            </a:pP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0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194676"/>
            <a:ext cx="8229600" cy="1143000"/>
          </a:xfrm>
        </p:spPr>
        <p:txBody>
          <a:bodyPr/>
          <a:lstStyle/>
          <a:p>
            <a:pPr algn="l"/>
            <a:r>
              <a:rPr lang="en-GB" sz="4000" b="1" dirty="0" smtClean="0">
                <a:solidFill>
                  <a:schemeClr val="bg2"/>
                </a:solidFill>
              </a:rPr>
              <a:t>Rule 16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34340" y="1470159"/>
            <a:ext cx="8275320" cy="47648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roup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nouns such as 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team, group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family</a:t>
            </a:r>
            <a:r>
              <a:rPr lang="en-U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American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English</a:t>
            </a:r>
          </a:p>
          <a:p>
            <a:pPr marL="0" indent="0">
              <a:buFontTx/>
              <a:buNone/>
              <a:defRPr/>
            </a:pP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His family 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 very proud</a:t>
            </a:r>
            <a:r>
              <a:rPr lang="en-U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This is also correct in British English, but we allow a plural verb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too</a:t>
            </a:r>
          </a:p>
          <a:p>
            <a:pPr marL="0" indent="0">
              <a:buFontTx/>
              <a:buNone/>
              <a:defRPr/>
            </a:pP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His family 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were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 very proud</a:t>
            </a:r>
            <a:r>
              <a:rPr lang="en-US" sz="2800" i="1" dirty="0"/>
              <a:t>.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8532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Practise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876"/>
            <a:ext cx="8229600" cy="49688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1.  Annie and her brothers (is, are) at school.</a:t>
            </a:r>
          </a:p>
          <a:p>
            <a:pPr marL="0" indent="0">
              <a:buFontTx/>
              <a:buNone/>
              <a:defRPr/>
            </a:pPr>
            <a:r>
              <a:rPr lang="en-US" dirty="0" smtClean="0"/>
              <a:t>2. Either my mother or my father (is, are) coming to the meeting.</a:t>
            </a:r>
          </a:p>
          <a:p>
            <a:pPr marL="0" indent="0">
              <a:buFontTx/>
              <a:buNone/>
              <a:defRPr/>
            </a:pPr>
            <a:r>
              <a:rPr lang="en-US" dirty="0" smtClean="0"/>
              <a:t>3. The dog or the cats (is, are) outside.</a:t>
            </a:r>
          </a:p>
          <a:p>
            <a:pPr marL="0" indent="0">
              <a:buFontTx/>
              <a:buNone/>
              <a:defRPr/>
            </a:pPr>
            <a:r>
              <a:rPr lang="en-US" dirty="0" smtClean="0"/>
              <a:t>4. Either my shoes or your coat (is, are) always on the floor.</a:t>
            </a:r>
          </a:p>
          <a:p>
            <a:pPr marL="0" indent="0">
              <a:buFontTx/>
              <a:buNone/>
              <a:defRPr/>
            </a:pPr>
            <a:r>
              <a:rPr lang="en-US" dirty="0" smtClean="0"/>
              <a:t>5. George and Tamara (doesn't, don't) want to see that movie.</a:t>
            </a:r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030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Practise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876"/>
            <a:ext cx="8229600" cy="49688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1.  Annie and her brothers (are) at school.</a:t>
            </a:r>
          </a:p>
          <a:p>
            <a:pPr marL="0" indent="0">
              <a:buFontTx/>
              <a:buNone/>
              <a:defRPr/>
            </a:pPr>
            <a:r>
              <a:rPr lang="en-US" dirty="0" smtClean="0"/>
              <a:t>2. Either my mother or my father (is) coming to the meeting.</a:t>
            </a:r>
          </a:p>
          <a:p>
            <a:pPr marL="0" indent="0">
              <a:buFontTx/>
              <a:buNone/>
              <a:defRPr/>
            </a:pPr>
            <a:r>
              <a:rPr lang="en-US" dirty="0" smtClean="0"/>
              <a:t>3. The dog or the cats (are) outside.</a:t>
            </a:r>
          </a:p>
          <a:p>
            <a:pPr marL="0" indent="0">
              <a:buFontTx/>
              <a:buNone/>
              <a:defRPr/>
            </a:pPr>
            <a:r>
              <a:rPr lang="en-US" dirty="0" smtClean="0"/>
              <a:t>4. Either my shoes or your coat (is) always on the floor.</a:t>
            </a:r>
          </a:p>
          <a:p>
            <a:pPr marL="0" indent="0">
              <a:buFontTx/>
              <a:buNone/>
              <a:defRPr/>
            </a:pPr>
            <a:r>
              <a:rPr lang="en-US" dirty="0" smtClean="0"/>
              <a:t>5. George and Tamara (don't) want to see that movie.</a:t>
            </a:r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26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Practise Exercise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412876"/>
            <a:ext cx="8229600" cy="4968875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6.  </a:t>
            </a:r>
            <a:r>
              <a:rPr lang="en-US" dirty="0" err="1" smtClean="0"/>
              <a:t>Sohail</a:t>
            </a:r>
            <a:r>
              <a:rPr lang="en-US" dirty="0" smtClean="0"/>
              <a:t> (doesn't, don't) know the answer.</a:t>
            </a:r>
          </a:p>
          <a:p>
            <a:pPr marL="0" indent="0">
              <a:buFontTx/>
              <a:buNone/>
            </a:pPr>
            <a:r>
              <a:rPr lang="en-US" dirty="0" smtClean="0"/>
              <a:t>7. One of my sisters (is, are) going on a trip to France.</a:t>
            </a:r>
          </a:p>
          <a:p>
            <a:pPr marL="0" indent="0">
              <a:buFontTx/>
              <a:buNone/>
            </a:pPr>
            <a:r>
              <a:rPr lang="en-US" dirty="0" smtClean="0"/>
              <a:t>8. The man with all the birds (live, lives) on my street.</a:t>
            </a:r>
          </a:p>
          <a:p>
            <a:pPr marL="0" indent="0">
              <a:buFontTx/>
              <a:buNone/>
            </a:pPr>
            <a:r>
              <a:rPr lang="en-US" dirty="0" smtClean="0"/>
              <a:t>9. The movie, including all the previews, (take, takes) about two hours to watch.</a:t>
            </a:r>
          </a:p>
          <a:p>
            <a:pPr marL="0" indent="0">
              <a:buFontTx/>
              <a:buNone/>
            </a:pPr>
            <a:r>
              <a:rPr lang="en-US" dirty="0" smtClean="0"/>
              <a:t>10. The players, as well as the captain, (want, wants) to win.</a:t>
            </a:r>
          </a:p>
          <a:p>
            <a:pPr marL="0" indent="0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35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Practise Exercise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412876"/>
            <a:ext cx="8229600" cy="49688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6.  Benito (doesn't) know the answer.</a:t>
            </a:r>
          </a:p>
          <a:p>
            <a:pPr marL="0" indent="0">
              <a:buFontTx/>
              <a:buNone/>
            </a:pPr>
            <a:r>
              <a:rPr lang="en-US" smtClean="0"/>
              <a:t>7. One of my sisters (is) going on a trip to France.</a:t>
            </a:r>
          </a:p>
          <a:p>
            <a:pPr marL="0" indent="0">
              <a:buFontTx/>
              <a:buNone/>
            </a:pPr>
            <a:r>
              <a:rPr lang="en-US" smtClean="0"/>
              <a:t>8. The man with all the birds ( lives) on my street.</a:t>
            </a:r>
          </a:p>
          <a:p>
            <a:pPr marL="0" indent="0">
              <a:buFontTx/>
              <a:buNone/>
            </a:pPr>
            <a:r>
              <a:rPr lang="en-US" smtClean="0"/>
              <a:t>9. The movie, including all the previews, (takes) about two hours to watch.</a:t>
            </a:r>
          </a:p>
          <a:p>
            <a:pPr marL="0" indent="0">
              <a:buFontTx/>
              <a:buNone/>
            </a:pPr>
            <a:r>
              <a:rPr lang="en-US" smtClean="0"/>
              <a:t>10. The players, as well as the captain, (want) to win.</a:t>
            </a:r>
          </a:p>
          <a:p>
            <a:pPr marL="0" indent="0">
              <a:buFontTx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082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Practise Exercise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196977"/>
            <a:ext cx="8229600" cy="5661025"/>
          </a:xfrm>
          <a:solidFill>
            <a:schemeClr val="accent2"/>
          </a:solidFill>
        </p:spPr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11. Either answer </a:t>
            </a:r>
            <a:r>
              <a:rPr lang="en-US" b="1" dirty="0" smtClean="0"/>
              <a:t>is, are</a:t>
            </a:r>
            <a:r>
              <a:rPr lang="en-US" dirty="0" smtClean="0"/>
              <a:t> acceptable.</a:t>
            </a:r>
          </a:p>
          <a:p>
            <a:pPr marL="0" indent="0">
              <a:buFontTx/>
              <a:buNone/>
            </a:pPr>
            <a:r>
              <a:rPr lang="en-US" dirty="0" smtClean="0"/>
              <a:t>12. Every one of those books </a:t>
            </a:r>
            <a:r>
              <a:rPr lang="en-US" b="1" dirty="0" smtClean="0"/>
              <a:t>is, are</a:t>
            </a:r>
            <a:r>
              <a:rPr lang="en-US" dirty="0" smtClean="0"/>
              <a:t> fiction.</a:t>
            </a:r>
          </a:p>
          <a:p>
            <a:pPr marL="0" indent="0">
              <a:buFontTx/>
              <a:buNone/>
            </a:pPr>
            <a:r>
              <a:rPr lang="en-US" dirty="0" smtClean="0"/>
              <a:t>13. Nobody </a:t>
            </a:r>
            <a:r>
              <a:rPr lang="en-US" b="1" dirty="0" smtClean="0">
                <a:solidFill>
                  <a:srgbClr val="FF0000"/>
                </a:solidFill>
              </a:rPr>
              <a:t>knows, know</a:t>
            </a:r>
            <a:r>
              <a:rPr lang="en-US" dirty="0" smtClean="0"/>
              <a:t> the trouble I've seen.</a:t>
            </a:r>
          </a:p>
          <a:p>
            <a:pPr marL="0" indent="0">
              <a:buFontTx/>
              <a:buNone/>
            </a:pPr>
            <a:r>
              <a:rPr lang="en-US" dirty="0" smtClean="0"/>
              <a:t>14. </a:t>
            </a:r>
            <a:r>
              <a:rPr lang="en-US" b="1" dirty="0" smtClean="0"/>
              <a:t>Is, Are</a:t>
            </a:r>
            <a:r>
              <a:rPr lang="en-US" dirty="0" smtClean="0"/>
              <a:t> the news on at five or six?</a:t>
            </a:r>
          </a:p>
          <a:p>
            <a:pPr marL="0" indent="0">
              <a:buFontTx/>
              <a:buNone/>
            </a:pPr>
            <a:r>
              <a:rPr lang="en-US" dirty="0" smtClean="0"/>
              <a:t>15. Mathematics </a:t>
            </a:r>
            <a:r>
              <a:rPr lang="en-US" b="1" dirty="0" smtClean="0"/>
              <a:t>is, are</a:t>
            </a:r>
            <a:r>
              <a:rPr lang="en-US" dirty="0" smtClean="0"/>
              <a:t> John's favorite subject, while Civics </a:t>
            </a:r>
            <a:r>
              <a:rPr lang="en-US" b="1" dirty="0" smtClean="0"/>
              <a:t>is</a:t>
            </a:r>
            <a:r>
              <a:rPr lang="en-US" dirty="0" smtClean="0"/>
              <a:t>, are Andrea's favorite subject.</a:t>
            </a:r>
          </a:p>
          <a:p>
            <a:pPr marL="0" indent="0">
              <a:buFontTx/>
              <a:buNone/>
            </a:pPr>
            <a:r>
              <a:rPr lang="en-US" dirty="0" smtClean="0"/>
              <a:t>16. Eight dollars </a:t>
            </a:r>
            <a:r>
              <a:rPr lang="en-US" b="1" dirty="0" smtClean="0"/>
              <a:t>is, are</a:t>
            </a:r>
            <a:r>
              <a:rPr lang="en-US" dirty="0" smtClean="0"/>
              <a:t> the price of a movie these days.</a:t>
            </a:r>
          </a:p>
        </p:txBody>
      </p:sp>
    </p:spTree>
    <p:extLst>
      <p:ext uri="{BB962C8B-B14F-4D97-AF65-F5344CB8AC3E}">
        <p14:creationId xmlns:p14="http://schemas.microsoft.com/office/powerpoint/2010/main" val="1740886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Practise Exercise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412876"/>
            <a:ext cx="8229600" cy="49688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11. Either answer </a:t>
            </a:r>
            <a:r>
              <a:rPr lang="en-US" b="1" smtClean="0"/>
              <a:t>is</a:t>
            </a:r>
            <a:r>
              <a:rPr lang="en-US" smtClean="0"/>
              <a:t> acceptable.</a:t>
            </a:r>
          </a:p>
          <a:p>
            <a:pPr marL="0" indent="0">
              <a:buFontTx/>
              <a:buNone/>
            </a:pPr>
            <a:r>
              <a:rPr lang="en-US" smtClean="0"/>
              <a:t>12. Every one of those books </a:t>
            </a:r>
            <a:r>
              <a:rPr lang="en-US" b="1" smtClean="0"/>
              <a:t>is</a:t>
            </a:r>
            <a:r>
              <a:rPr lang="en-US" smtClean="0"/>
              <a:t> fiction.</a:t>
            </a:r>
          </a:p>
          <a:p>
            <a:pPr marL="0" indent="0">
              <a:buFontTx/>
              <a:buNone/>
            </a:pPr>
            <a:r>
              <a:rPr lang="en-US" smtClean="0"/>
              <a:t>13. Nobody </a:t>
            </a:r>
            <a:r>
              <a:rPr lang="en-US" b="1" smtClean="0"/>
              <a:t>knows</a:t>
            </a:r>
            <a:r>
              <a:rPr lang="en-US" smtClean="0"/>
              <a:t> the trouble I've seen.</a:t>
            </a:r>
          </a:p>
          <a:p>
            <a:pPr marL="0" indent="0">
              <a:buFontTx/>
              <a:buNone/>
            </a:pPr>
            <a:r>
              <a:rPr lang="en-US" smtClean="0"/>
              <a:t>14. </a:t>
            </a:r>
            <a:r>
              <a:rPr lang="en-US" b="1" smtClean="0"/>
              <a:t>Is</a:t>
            </a:r>
            <a:r>
              <a:rPr lang="en-US" smtClean="0"/>
              <a:t> the news on at five or six?</a:t>
            </a:r>
          </a:p>
          <a:p>
            <a:pPr marL="0" indent="0">
              <a:buFontTx/>
              <a:buNone/>
            </a:pPr>
            <a:r>
              <a:rPr lang="en-US" smtClean="0"/>
              <a:t>15. Mathematics </a:t>
            </a:r>
            <a:r>
              <a:rPr lang="en-US" b="1" smtClean="0"/>
              <a:t>is</a:t>
            </a:r>
            <a:r>
              <a:rPr lang="en-US" smtClean="0"/>
              <a:t> John's favorite subject, while Civics </a:t>
            </a:r>
            <a:r>
              <a:rPr lang="en-US" b="1" smtClean="0"/>
              <a:t>is</a:t>
            </a:r>
            <a:r>
              <a:rPr lang="en-US" smtClean="0"/>
              <a:t> Andrea's favorite subject.</a:t>
            </a:r>
          </a:p>
          <a:p>
            <a:pPr marL="0" indent="0">
              <a:buFontTx/>
              <a:buNone/>
            </a:pPr>
            <a:r>
              <a:rPr lang="en-US" smtClean="0"/>
              <a:t>16. Eight dollars </a:t>
            </a:r>
            <a:r>
              <a:rPr lang="en-US" b="1" smtClean="0"/>
              <a:t>is</a:t>
            </a:r>
            <a:r>
              <a:rPr lang="en-US" smtClean="0"/>
              <a:t> the price of a movie these days.</a:t>
            </a:r>
          </a:p>
        </p:txBody>
      </p:sp>
    </p:spTree>
    <p:extLst>
      <p:ext uri="{BB962C8B-B14F-4D97-AF65-F5344CB8AC3E}">
        <p14:creationId xmlns:p14="http://schemas.microsoft.com/office/powerpoint/2010/main" val="2756204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Practise Exercise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412876"/>
            <a:ext cx="8229600" cy="4968875"/>
          </a:xfrm>
          <a:solidFill>
            <a:schemeClr val="accent2"/>
          </a:solidFill>
        </p:spPr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17. </a:t>
            </a:r>
            <a:r>
              <a:rPr lang="en-US" b="1" dirty="0" smtClean="0"/>
              <a:t>Are, Is</a:t>
            </a:r>
            <a:r>
              <a:rPr lang="en-US" dirty="0" smtClean="0"/>
              <a:t> the glasses in this drawer?</a:t>
            </a:r>
          </a:p>
          <a:p>
            <a:pPr marL="0" indent="0">
              <a:buFontTx/>
              <a:buNone/>
            </a:pPr>
            <a:r>
              <a:rPr lang="en-US" dirty="0" smtClean="0"/>
              <a:t>18. Your pants </a:t>
            </a:r>
            <a:r>
              <a:rPr lang="en-US" b="1" dirty="0" smtClean="0"/>
              <a:t>are, is</a:t>
            </a:r>
            <a:r>
              <a:rPr lang="en-US" dirty="0" smtClean="0"/>
              <a:t> at the cleaner's.</a:t>
            </a:r>
          </a:p>
          <a:p>
            <a:pPr marL="0" indent="0">
              <a:buFontTx/>
              <a:buNone/>
            </a:pPr>
            <a:r>
              <a:rPr lang="en-US" dirty="0" smtClean="0"/>
              <a:t>19. There </a:t>
            </a:r>
            <a:r>
              <a:rPr lang="en-US" b="1" dirty="0" smtClean="0"/>
              <a:t>were, was</a:t>
            </a:r>
            <a:r>
              <a:rPr lang="en-US" dirty="0" smtClean="0"/>
              <a:t> fifteen candies in that bag. Now there </a:t>
            </a:r>
            <a:r>
              <a:rPr lang="en-US" b="1" dirty="0" smtClean="0"/>
              <a:t>is, are</a:t>
            </a:r>
            <a:r>
              <a:rPr lang="en-US" dirty="0" smtClean="0"/>
              <a:t> only one left!</a:t>
            </a:r>
          </a:p>
          <a:p>
            <a:pPr marL="0" indent="0">
              <a:buFontTx/>
              <a:buNone/>
            </a:pPr>
            <a:r>
              <a:rPr lang="en-US" dirty="0" smtClean="0"/>
              <a:t>20. The committee </a:t>
            </a:r>
            <a:r>
              <a:rPr lang="en-US" b="1" dirty="0" smtClean="0"/>
              <a:t>debates, debate</a:t>
            </a:r>
            <a:r>
              <a:rPr lang="en-US" dirty="0" smtClean="0"/>
              <a:t> these questions carefully.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dirty="0" smtClean="0">
                <a:latin typeface="Times New Roman" charset="0"/>
                <a:cs typeface="Times New Roman" charset="0"/>
              </a:rPr>
              <a:t>21. Either </a:t>
            </a:r>
            <a:r>
              <a:rPr lang="en-US" b="1" u="sng" dirty="0" smtClean="0">
                <a:latin typeface="Times New Roman" charset="0"/>
                <a:cs typeface="Times New Roman" charset="0"/>
              </a:rPr>
              <a:t>he</a:t>
            </a:r>
            <a:r>
              <a:rPr lang="en-US" dirty="0" smtClean="0">
                <a:latin typeface="Times New Roman" charset="0"/>
                <a:cs typeface="Times New Roman" charset="0"/>
              </a:rPr>
              <a:t> or </a:t>
            </a:r>
            <a:r>
              <a:rPr lang="en-US" b="1" u="sng" dirty="0" smtClean="0">
                <a:latin typeface="Times New Roman" charset="0"/>
                <a:cs typeface="Times New Roman" charset="0"/>
              </a:rPr>
              <a:t>I is am </a:t>
            </a:r>
            <a:r>
              <a:rPr lang="en-US" dirty="0" smtClean="0">
                <a:latin typeface="Times New Roman" charset="0"/>
                <a:cs typeface="Times New Roman" charset="0"/>
              </a:rPr>
              <a:t>mistaken.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dirty="0" smtClean="0">
                <a:latin typeface="Times New Roman" charset="0"/>
                <a:cs typeface="Times New Roman" charset="0"/>
              </a:rPr>
              <a:t>22. Either </a:t>
            </a:r>
            <a:r>
              <a:rPr lang="en-US" b="1" u="sng" dirty="0" smtClean="0">
                <a:latin typeface="Times New Roman" charset="0"/>
                <a:cs typeface="Times New Roman" charset="0"/>
              </a:rPr>
              <a:t>you</a:t>
            </a:r>
            <a:r>
              <a:rPr lang="en-US" dirty="0" smtClean="0">
                <a:latin typeface="Times New Roman" charset="0"/>
                <a:cs typeface="Times New Roman" charset="0"/>
              </a:rPr>
              <a:t> or </a:t>
            </a:r>
            <a:r>
              <a:rPr lang="en-US" b="1" u="sng" dirty="0" smtClean="0">
                <a:latin typeface="Times New Roman" charset="0"/>
                <a:cs typeface="Times New Roman" charset="0"/>
              </a:rPr>
              <a:t>he are is </a:t>
            </a:r>
            <a:r>
              <a:rPr lang="en-US" dirty="0" smtClean="0">
                <a:latin typeface="Times New Roman" charset="0"/>
                <a:cs typeface="Times New Roman" charset="0"/>
              </a:rPr>
              <a:t>mistaken.</a:t>
            </a:r>
          </a:p>
          <a:p>
            <a:pPr marL="0" indent="0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6972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Practise Exercise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412876"/>
            <a:ext cx="8229600" cy="49688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17. </a:t>
            </a:r>
            <a:r>
              <a:rPr lang="en-US" b="1" smtClean="0"/>
              <a:t>Are</a:t>
            </a:r>
            <a:r>
              <a:rPr lang="en-US" smtClean="0"/>
              <a:t> the glasses in this drawer?</a:t>
            </a:r>
          </a:p>
          <a:p>
            <a:pPr marL="0" indent="0">
              <a:buFontTx/>
              <a:buNone/>
            </a:pPr>
            <a:r>
              <a:rPr lang="en-US" smtClean="0"/>
              <a:t>18. Your pants </a:t>
            </a:r>
            <a:r>
              <a:rPr lang="en-US" b="1" smtClean="0"/>
              <a:t>are</a:t>
            </a:r>
            <a:r>
              <a:rPr lang="en-US" smtClean="0"/>
              <a:t> at the cleaner's.</a:t>
            </a:r>
          </a:p>
          <a:p>
            <a:pPr marL="0" indent="0">
              <a:buFontTx/>
              <a:buNone/>
            </a:pPr>
            <a:r>
              <a:rPr lang="en-US" smtClean="0"/>
              <a:t>19. There </a:t>
            </a:r>
            <a:r>
              <a:rPr lang="en-US" b="1" smtClean="0"/>
              <a:t>were</a:t>
            </a:r>
            <a:r>
              <a:rPr lang="en-US" smtClean="0"/>
              <a:t> fifteen candies in that bag. Now there </a:t>
            </a:r>
            <a:r>
              <a:rPr lang="en-US" b="1" smtClean="0"/>
              <a:t>is</a:t>
            </a:r>
            <a:r>
              <a:rPr lang="en-US" smtClean="0"/>
              <a:t> only one left!</a:t>
            </a:r>
          </a:p>
          <a:p>
            <a:pPr marL="0" indent="0">
              <a:buFontTx/>
              <a:buNone/>
            </a:pPr>
            <a:r>
              <a:rPr lang="en-US" smtClean="0"/>
              <a:t>20. The committee </a:t>
            </a:r>
            <a:r>
              <a:rPr lang="en-US" b="1" smtClean="0"/>
              <a:t>debates</a:t>
            </a:r>
            <a:r>
              <a:rPr lang="en-US" smtClean="0"/>
              <a:t> these questions carefully.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smtClean="0"/>
              <a:t>21. </a:t>
            </a:r>
            <a:r>
              <a:rPr lang="en-US" smtClean="0">
                <a:latin typeface="Times New Roman" charset="0"/>
                <a:cs typeface="Times New Roman" charset="0"/>
              </a:rPr>
              <a:t>Either </a:t>
            </a:r>
            <a:r>
              <a:rPr lang="en-US" b="1" u="sng" smtClean="0">
                <a:latin typeface="Times New Roman" charset="0"/>
                <a:cs typeface="Times New Roman" charset="0"/>
              </a:rPr>
              <a:t>he</a:t>
            </a:r>
            <a:r>
              <a:rPr lang="en-US" smtClean="0">
                <a:latin typeface="Times New Roman" charset="0"/>
                <a:cs typeface="Times New Roman" charset="0"/>
              </a:rPr>
              <a:t> or </a:t>
            </a:r>
            <a:r>
              <a:rPr lang="en-US" b="1" u="sng" smtClean="0">
                <a:latin typeface="Times New Roman" charset="0"/>
                <a:cs typeface="Times New Roman" charset="0"/>
              </a:rPr>
              <a:t>I am </a:t>
            </a:r>
            <a:r>
              <a:rPr lang="en-US" smtClean="0">
                <a:latin typeface="Times New Roman" charset="0"/>
                <a:cs typeface="Times New Roman" charset="0"/>
              </a:rPr>
              <a:t>mistaken.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smtClean="0">
                <a:latin typeface="Times New Roman" charset="0"/>
                <a:cs typeface="Times New Roman" charset="0"/>
              </a:rPr>
              <a:t>22. Either </a:t>
            </a:r>
            <a:r>
              <a:rPr lang="en-US" b="1" u="sng" smtClean="0">
                <a:latin typeface="Times New Roman" charset="0"/>
                <a:cs typeface="Times New Roman" charset="0"/>
              </a:rPr>
              <a:t>you</a:t>
            </a:r>
            <a:r>
              <a:rPr lang="en-US" smtClean="0">
                <a:latin typeface="Times New Roman" charset="0"/>
                <a:cs typeface="Times New Roman" charset="0"/>
              </a:rPr>
              <a:t> or </a:t>
            </a:r>
            <a:r>
              <a:rPr lang="en-US" b="1" u="sng" smtClean="0">
                <a:latin typeface="Times New Roman" charset="0"/>
                <a:cs typeface="Times New Roman" charset="0"/>
              </a:rPr>
              <a:t>he is </a:t>
            </a:r>
            <a:r>
              <a:rPr lang="en-US" smtClean="0">
                <a:latin typeface="Times New Roman" charset="0"/>
                <a:cs typeface="Times New Roman" charset="0"/>
              </a:rPr>
              <a:t>mistaken.</a:t>
            </a:r>
          </a:p>
          <a:p>
            <a:pPr marL="0" indent="0">
              <a:buFontTx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50049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Practise Exercise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412876"/>
            <a:ext cx="8229600" cy="4968875"/>
          </a:xfrm>
          <a:solidFill>
            <a:schemeClr val="accent2"/>
          </a:solidFill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23. </a:t>
            </a:r>
            <a:r>
              <a:rPr lang="en-US" dirty="0"/>
              <a:t>My friend and benefactor </a:t>
            </a:r>
            <a:r>
              <a:rPr lang="en-US" b="1" u="sng" dirty="0" smtClean="0"/>
              <a:t>has, have</a:t>
            </a:r>
            <a:r>
              <a:rPr lang="en-US" dirty="0" smtClean="0"/>
              <a:t> come.</a:t>
            </a:r>
          </a:p>
          <a:p>
            <a:pPr marL="0" indent="0">
              <a:buFontTx/>
              <a:buNone/>
              <a:defRPr/>
            </a:pPr>
            <a:r>
              <a:rPr lang="en-US" dirty="0" smtClean="0"/>
              <a:t>24. The </a:t>
            </a:r>
            <a:r>
              <a:rPr lang="en-US" dirty="0"/>
              <a:t>novelist and poet </a:t>
            </a:r>
            <a:r>
              <a:rPr lang="en-US" b="1" u="sng" dirty="0" smtClean="0"/>
              <a:t>is, are </a:t>
            </a:r>
            <a:r>
              <a:rPr lang="en-US" dirty="0"/>
              <a:t>dead. </a:t>
            </a:r>
            <a:endParaRPr lang="en-US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dirty="0" smtClean="0"/>
              <a:t>25.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Everyone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has have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done his or her  homework.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26. Somebody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has, have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left her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purse.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27. </a:t>
            </a:r>
            <a:r>
              <a:rPr lang="en-US" b="1" dirty="0"/>
              <a:t>Neither</a:t>
            </a:r>
            <a:r>
              <a:rPr lang="en-US" dirty="0"/>
              <a:t> </a:t>
            </a:r>
            <a:r>
              <a:rPr lang="en-US" dirty="0" err="1" smtClean="0"/>
              <a:t>Aslam</a:t>
            </a:r>
            <a:r>
              <a:rPr lang="en-US" dirty="0"/>
              <a:t> </a:t>
            </a:r>
            <a:r>
              <a:rPr lang="en-US" b="1" dirty="0"/>
              <a:t>nor</a:t>
            </a:r>
            <a:r>
              <a:rPr lang="en-US" dirty="0"/>
              <a:t> </a:t>
            </a:r>
            <a:r>
              <a:rPr lang="en-US" dirty="0" err="1" smtClean="0"/>
              <a:t>Akram</a:t>
            </a:r>
            <a:r>
              <a:rPr lang="en-US" dirty="0" smtClean="0"/>
              <a:t> </a:t>
            </a:r>
            <a:r>
              <a:rPr lang="en-US" b="1" u="sng" dirty="0" smtClean="0"/>
              <a:t>is, are </a:t>
            </a:r>
            <a:r>
              <a:rPr lang="en-US" dirty="0"/>
              <a:t>available. </a:t>
            </a:r>
            <a:endParaRPr lang="en-US" sz="2800" dirty="0"/>
          </a:p>
          <a:p>
            <a:pPr marL="0" indent="0" eaLnBrk="1" hangingPunct="1">
              <a:buFontTx/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712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 smtClean="0">
                <a:solidFill>
                  <a:schemeClr val="bg2"/>
                </a:solidFill>
              </a:rPr>
              <a:t>Subject Verb Agreement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If your subjects and verbs disagree, you </a:t>
            </a:r>
            <a:r>
              <a:rPr lang="en-US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not sound so good. In fact, a writer who </a:t>
            </a:r>
            <a:r>
              <a:rPr lang="en-US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not understand the elementary concepts of grammar </a:t>
            </a:r>
            <a:r>
              <a:rPr lang="en-US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no credibility.</a:t>
            </a:r>
          </a:p>
          <a:p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25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Practise Exercise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412876"/>
            <a:ext cx="8229600" cy="49688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28. Fifteen minutes</a:t>
            </a:r>
            <a:r>
              <a:rPr lang="en-US" b="1" u="sng" dirty="0" smtClean="0"/>
              <a:t> are, is </a:t>
            </a:r>
            <a:r>
              <a:rPr lang="en-US" dirty="0" smtClean="0"/>
              <a:t>allowed to each speaker.</a:t>
            </a:r>
          </a:p>
          <a:p>
            <a:pPr marL="0" indent="0">
              <a:buFontTx/>
              <a:buNone/>
              <a:defRPr/>
            </a:pPr>
            <a:r>
              <a:rPr lang="en-US" dirty="0" smtClean="0"/>
              <a:t>29. Ten kilometers </a:t>
            </a:r>
            <a:r>
              <a:rPr lang="en-US" b="1" u="sng" dirty="0" smtClean="0"/>
              <a:t>are, is </a:t>
            </a:r>
            <a:r>
              <a:rPr lang="en-US" dirty="0" smtClean="0"/>
              <a:t>a long walk.</a:t>
            </a:r>
          </a:p>
          <a:p>
            <a:pPr marL="0" indent="0">
              <a:buFontTx/>
              <a:buNone/>
              <a:defRPr/>
            </a:pPr>
            <a:r>
              <a:rPr lang="en-US" dirty="0" smtClean="0"/>
              <a:t>30</a:t>
            </a:r>
            <a:r>
              <a:rPr lang="en-US" b="1" dirty="0" smtClean="0"/>
              <a:t>. </a:t>
            </a:r>
            <a:r>
              <a:rPr lang="en-US" dirty="0" smtClean="0"/>
              <a:t>Fifty thousand rupees</a:t>
            </a:r>
            <a:r>
              <a:rPr lang="en-US" b="1" u="sng" dirty="0" smtClean="0"/>
              <a:t> are, is </a:t>
            </a:r>
            <a:r>
              <a:rPr lang="en-US" dirty="0" smtClean="0"/>
              <a:t>a large sum.</a:t>
            </a:r>
          </a:p>
          <a:p>
            <a:pPr marL="0" indent="0">
              <a:buFontTx/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185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9"/>
            <a:ext cx="8229600" cy="936625"/>
          </a:xfrm>
        </p:spPr>
        <p:txBody>
          <a:bodyPr/>
          <a:lstStyle/>
          <a:p>
            <a:pPr marL="12700" algn="l" eaLnBrk="1" hangingPunct="1">
              <a:spcBef>
                <a:spcPts val="100"/>
              </a:spcBef>
              <a:tabLst>
                <a:tab pos="1800860" algn="l"/>
                <a:tab pos="2687955" algn="l"/>
              </a:tabLst>
              <a:defRPr/>
            </a:pPr>
            <a:r>
              <a:rPr lang="en-US" sz="4000" b="1" spc="275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sz="4000" b="1" spc="275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4000" b="1" spc="275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Rule </a:t>
            </a:r>
            <a:r>
              <a:rPr lang="en-US" sz="4000" b="1" spc="185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en-US" sz="4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2839"/>
            <a:ext cx="8229600" cy="5183187"/>
          </a:xfrm>
        </p:spPr>
        <p:txBody>
          <a:bodyPr/>
          <a:lstStyle/>
          <a:p>
            <a:pPr eaLnBrk="1" hangingPunct="1">
              <a:defRPr/>
            </a:pPr>
            <a:endParaRPr lang="en-US" b="1" spc="37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b="1" spc="370" dirty="0" smtClean="0">
                <a:latin typeface="Calibri" panose="020F0502020204030204" pitchFamily="34" charset="0"/>
                <a:cs typeface="Calibri" panose="020F0502020204030204" pitchFamily="34" charset="0"/>
              </a:rPr>
              <a:t>Sin</a:t>
            </a:r>
            <a:r>
              <a:rPr lang="en-US" b="1" spc="385" dirty="0" smtClean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b="1" spc="370" dirty="0" smtClean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b="1" spc="365" dirty="0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b="1" spc="370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  </a:t>
            </a:r>
            <a:r>
              <a:rPr lang="en-US" b="1" spc="320" dirty="0" smtClean="0">
                <a:latin typeface="Calibri" panose="020F0502020204030204" pitchFamily="34" charset="0"/>
                <a:cs typeface="Calibri" panose="020F0502020204030204" pitchFamily="34" charset="0"/>
              </a:rPr>
              <a:t>subjects </a:t>
            </a:r>
            <a:r>
              <a:rPr lang="en-US" b="1" spc="275" dirty="0" smtClean="0">
                <a:latin typeface="Calibri" panose="020F0502020204030204" pitchFamily="34" charset="0"/>
                <a:cs typeface="Calibri" panose="020F0502020204030204" pitchFamily="34" charset="0"/>
              </a:rPr>
              <a:t>need </a:t>
            </a:r>
            <a:r>
              <a:rPr lang="en-US" b="1" spc="370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b="1" spc="365" dirty="0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b="1" spc="385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="1" spc="370" dirty="0" smtClean="0">
                <a:latin typeface="Calibri" panose="020F0502020204030204" pitchFamily="34" charset="0"/>
                <a:cs typeface="Calibri" panose="020F0502020204030204" pitchFamily="34" charset="0"/>
              </a:rPr>
              <a:t>gula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 </a:t>
            </a:r>
            <a:r>
              <a:rPr lang="en-GB" b="1" spc="370" dirty="0" smtClean="0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GB" b="1" spc="375" dirty="0" smtClean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GB" b="1" spc="385" dirty="0" smtClean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b="1" spc="370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b="1" spc="370" dirty="0" smtClean="0">
                <a:latin typeface="Calibri" panose="020F0502020204030204" pitchFamily="34" charset="0"/>
                <a:cs typeface="Calibri" panose="020F0502020204030204" pitchFamily="34" charset="0"/>
              </a:rPr>
              <a:t>plu</a:t>
            </a:r>
            <a:r>
              <a:rPr lang="en-US" b="1" spc="375" dirty="0" smtClean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b="1" spc="370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  </a:t>
            </a:r>
            <a:r>
              <a:rPr lang="en-US" b="1" spc="320" dirty="0" smtClean="0">
                <a:latin typeface="Calibri" panose="020F0502020204030204" pitchFamily="34" charset="0"/>
                <a:cs typeface="Calibri" panose="020F0502020204030204" pitchFamily="34" charset="0"/>
              </a:rPr>
              <a:t>subjects </a:t>
            </a:r>
            <a:r>
              <a:rPr lang="en-US" b="1" spc="275" dirty="0" smtClean="0">
                <a:latin typeface="Calibri" panose="020F0502020204030204" pitchFamily="34" charset="0"/>
                <a:cs typeface="Calibri" panose="020F0502020204030204" pitchFamily="34" charset="0"/>
              </a:rPr>
              <a:t>need </a:t>
            </a:r>
            <a:r>
              <a:rPr lang="en-US" b="1" spc="305" dirty="0" smtClean="0">
                <a:latin typeface="Calibri" panose="020F0502020204030204" pitchFamily="34" charset="0"/>
                <a:cs typeface="Calibri" panose="020F0502020204030204" pitchFamily="34" charset="0"/>
              </a:rPr>
              <a:t>plural  verbs.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b="1" spc="305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  <a:p>
            <a:pPr eaLnBrk="1" hangingPunct="1">
              <a:defRPr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My brother is a nutritionist. </a:t>
            </a:r>
          </a:p>
          <a:p>
            <a:pPr eaLnBrk="1" hangingPunct="1">
              <a:defRPr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My sisters  are mathematicians.</a:t>
            </a:r>
          </a:p>
          <a:p>
            <a:pPr eaLnBrk="1" hangingPunct="1">
              <a:defRPr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sz="36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2232056" y="594548"/>
            <a:ext cx="23399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>
                <a:solidFill>
                  <a:schemeClr val="bg2"/>
                </a:solidFill>
              </a:rPr>
              <a:t>Rule </a:t>
            </a:r>
            <a:r>
              <a:rPr lang="en-GB" sz="4000" b="1" dirty="0" smtClean="0">
                <a:solidFill>
                  <a:schemeClr val="bg2"/>
                </a:solidFill>
              </a:rPr>
              <a:t>1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49621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786150" y="166987"/>
            <a:ext cx="7571700" cy="936800"/>
          </a:xfrm>
        </p:spPr>
        <p:txBody>
          <a:bodyPr/>
          <a:lstStyle/>
          <a:p>
            <a:r>
              <a:rPr lang="en-GB" sz="4000" b="1" dirty="0" smtClean="0">
                <a:solidFill>
                  <a:schemeClr val="bg2"/>
                </a:solidFill>
              </a:rPr>
              <a:t>Rule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12" y="1398551"/>
            <a:ext cx="7571700" cy="4764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Two or more singular nouns or pronouns require a plural verb; as,</a:t>
            </a:r>
          </a:p>
          <a:p>
            <a:pPr>
              <a:defRPr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Gold and silver </a:t>
            </a:r>
            <a:r>
              <a:rPr lang="en-US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precious metals.</a:t>
            </a:r>
          </a:p>
          <a:p>
            <a:pPr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Fire and water </a:t>
            </a:r>
            <a:r>
              <a:rPr lang="en-US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not agree.</a:t>
            </a:r>
          </a:p>
        </p:txBody>
      </p:sp>
    </p:spTree>
    <p:extLst>
      <p:ext uri="{BB962C8B-B14F-4D97-AF65-F5344CB8AC3E}">
        <p14:creationId xmlns:p14="http://schemas.microsoft.com/office/powerpoint/2010/main" val="2801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786150" y="166987"/>
            <a:ext cx="7571700" cy="936800"/>
          </a:xfrm>
        </p:spPr>
        <p:txBody>
          <a:bodyPr/>
          <a:lstStyle/>
          <a:p>
            <a:r>
              <a:rPr lang="en-GB" sz="4000" b="1" dirty="0" smtClean="0">
                <a:solidFill>
                  <a:schemeClr val="bg2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12" y="1398551"/>
            <a:ext cx="7571700" cy="4764800"/>
          </a:xfrm>
        </p:spPr>
        <p:txBody>
          <a:bodyPr/>
          <a:lstStyle/>
          <a:p>
            <a:pPr>
              <a:defRPr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Knowledge and wisdom </a:t>
            </a:r>
            <a:r>
              <a:rPr lang="en-US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have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no connection.</a:t>
            </a:r>
          </a:p>
          <a:p>
            <a:pPr>
              <a:defRPr/>
            </a:pPr>
            <a:r>
              <a:rPr lang="en-US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your father and mother at home?</a:t>
            </a:r>
          </a:p>
          <a:p>
            <a:pPr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 him </a:t>
            </a:r>
            <a:r>
              <a:rPr lang="en-US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were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centred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their love and their ambition.</a:t>
            </a:r>
          </a:p>
          <a:p>
            <a:pPr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He and I </a:t>
            </a:r>
            <a:r>
              <a:rPr lang="en-US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were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playing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GB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 smtClean="0">
                <a:solidFill>
                  <a:schemeClr val="bg2"/>
                </a:solidFill>
              </a:rPr>
              <a:t>Rule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976"/>
            <a:ext cx="8229600" cy="482441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But if the nouns suggest one idea to the mind, or refer to the same person or thing, the verb is singular; as,</a:t>
            </a:r>
          </a:p>
          <a:p>
            <a:pPr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Time and tide </a:t>
            </a:r>
            <a:r>
              <a:rPr lang="en-US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waits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for no man.</a:t>
            </a:r>
          </a:p>
          <a:p>
            <a:pPr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horse and carriage </a:t>
            </a:r>
            <a:r>
              <a:rPr lang="en-US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at the door.</a:t>
            </a:r>
          </a:p>
        </p:txBody>
      </p:sp>
    </p:spTree>
    <p:extLst>
      <p:ext uri="{BB962C8B-B14F-4D97-AF65-F5344CB8AC3E}">
        <p14:creationId xmlns:p14="http://schemas.microsoft.com/office/powerpoint/2010/main" val="180031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 smtClean="0">
                <a:solidFill>
                  <a:schemeClr val="bg2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976"/>
            <a:ext cx="8229600" cy="4824413"/>
          </a:xfrm>
        </p:spPr>
        <p:txBody>
          <a:bodyPr/>
          <a:lstStyle/>
          <a:p>
            <a:pPr marL="25400" indent="0">
              <a:buNone/>
              <a:defRPr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Bread and butter </a:t>
            </a:r>
            <a:r>
              <a:rPr lang="en-US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his only food.</a:t>
            </a:r>
          </a:p>
          <a:p>
            <a:pPr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Honor and glory </a:t>
            </a:r>
            <a:r>
              <a:rPr lang="en-US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his reward.</a:t>
            </a:r>
          </a:p>
          <a:p>
            <a:pPr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My friend and benefactor </a:t>
            </a:r>
            <a:r>
              <a:rPr lang="en-US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arrived.</a:t>
            </a:r>
          </a:p>
          <a:p>
            <a:pPr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novelist and poet </a:t>
            </a:r>
            <a:r>
              <a:rPr lang="en-US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dead. </a:t>
            </a:r>
          </a:p>
          <a:p>
            <a:pPr>
              <a:defRPr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15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</TotalTime>
  <Words>1121</Words>
  <Application>Microsoft Office PowerPoint</Application>
  <PresentationFormat>On-screen Show (4:3)</PresentationFormat>
  <Paragraphs>222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1_Default Design</vt:lpstr>
      <vt:lpstr>PowerPoint Presentation</vt:lpstr>
      <vt:lpstr>Learning Outcome</vt:lpstr>
      <vt:lpstr>Bad Example</vt:lpstr>
      <vt:lpstr>Subject Verb Agreement</vt:lpstr>
      <vt:lpstr> Rule 1</vt:lpstr>
      <vt:lpstr>Rule 2</vt:lpstr>
      <vt:lpstr>Examples</vt:lpstr>
      <vt:lpstr>Rule 3</vt:lpstr>
      <vt:lpstr>Examples</vt:lpstr>
      <vt:lpstr> Rule 4</vt:lpstr>
      <vt:lpstr> Rule 4</vt:lpstr>
      <vt:lpstr> Rule 5</vt:lpstr>
      <vt:lpstr> Rule 5</vt:lpstr>
      <vt:lpstr> Rule 6</vt:lpstr>
      <vt:lpstr> Rule Examples </vt:lpstr>
      <vt:lpstr> Rule 7</vt:lpstr>
      <vt:lpstr> Rule Examples 7</vt:lpstr>
      <vt:lpstr> Rule 8</vt:lpstr>
      <vt:lpstr>Rule 9</vt:lpstr>
      <vt:lpstr> Rule 11</vt:lpstr>
      <vt:lpstr> Rule 11</vt:lpstr>
      <vt:lpstr>Examples</vt:lpstr>
      <vt:lpstr> Rule 11</vt:lpstr>
      <vt:lpstr> Rule 13</vt:lpstr>
      <vt:lpstr> Rule 13</vt:lpstr>
      <vt:lpstr>Rule 12</vt:lpstr>
      <vt:lpstr>Rule 13</vt:lpstr>
      <vt:lpstr> RRule 14le 16</vt:lpstr>
      <vt:lpstr> Rule 15e 17</vt:lpstr>
      <vt:lpstr>Rule 16</vt:lpstr>
      <vt:lpstr>Practise Exercise</vt:lpstr>
      <vt:lpstr>Practise Exercise</vt:lpstr>
      <vt:lpstr>Practise Exercise</vt:lpstr>
      <vt:lpstr>Practise Exercise</vt:lpstr>
      <vt:lpstr>Practise Exercise</vt:lpstr>
      <vt:lpstr>Practise Exercise</vt:lpstr>
      <vt:lpstr>Practise Exercise</vt:lpstr>
      <vt:lpstr>Practise Exercise</vt:lpstr>
      <vt:lpstr>Practise Exercise</vt:lpstr>
      <vt:lpstr>Practise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Farzana khan</dc:creator>
  <cp:lastModifiedBy>Farzana Khan</cp:lastModifiedBy>
  <cp:revision>143</cp:revision>
  <dcterms:modified xsi:type="dcterms:W3CDTF">2022-01-24T06:42:10Z</dcterms:modified>
</cp:coreProperties>
</file>