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9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8A28-6E63-4AB0-9AC6-BC071887C19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D9D6-2FB2-40B7-ABBE-7719D6D0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Cascading 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1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Selectors and Element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selectors are used to "find" (or select) HTML elements based on their element name, id, class, attribute, and </a:t>
            </a:r>
            <a:r>
              <a:rPr lang="en-US" dirty="0" smtClean="0"/>
              <a:t>more</a:t>
            </a:r>
          </a:p>
          <a:p>
            <a:r>
              <a:rPr lang="en-US" dirty="0"/>
              <a:t>The element selector selects elements based on the element name.</a:t>
            </a:r>
          </a:p>
          <a:p>
            <a:r>
              <a:rPr lang="en-US" dirty="0"/>
              <a:t>You can select all &lt;p&gt; elements on a page like this (in this case, all &lt;p&gt; elements will be center-aligned, with a red text color):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		text-align</a:t>
            </a:r>
            <a:r>
              <a:rPr lang="en-US" dirty="0"/>
              <a:t>: center;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		color</a:t>
            </a:r>
            <a:r>
              <a:rPr lang="en-US" dirty="0"/>
              <a:t>: red;</a:t>
            </a:r>
            <a:br>
              <a:rPr lang="en-US" dirty="0"/>
            </a:b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 selector uses the id attribute of an HTML element to select a specific element.</a:t>
            </a:r>
          </a:p>
          <a:p>
            <a:r>
              <a:rPr lang="en-US" dirty="0"/>
              <a:t>The id of an element should be unique within a page, so the id selector is used to select one unique element!</a:t>
            </a:r>
          </a:p>
          <a:p>
            <a:r>
              <a:rPr lang="en-US" dirty="0"/>
              <a:t>To select an element with a specific id, write a hash (#) character, followed by the id of the element.</a:t>
            </a:r>
          </a:p>
          <a:p>
            <a:r>
              <a:rPr lang="en-US" dirty="0"/>
              <a:t>The style rule below will be applied to the HTML element with id="para1":</a:t>
            </a:r>
          </a:p>
        </p:txBody>
      </p:sp>
    </p:spTree>
    <p:extLst>
      <p:ext uri="{BB962C8B-B14F-4D97-AF65-F5344CB8AC3E}">
        <p14:creationId xmlns:p14="http://schemas.microsoft.com/office/powerpoint/2010/main" val="330786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Border-Style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447801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following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values </a:t>
            </a: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are use for border-style.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dotted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- </a:t>
            </a:r>
            <a:r>
              <a:rPr lang="en-US" dirty="0">
                <a:latin typeface="Arial" pitchFamily="34" charset="0"/>
                <a:cs typeface="Arial" pitchFamily="34" charset="0"/>
              </a:rPr>
              <a:t>Defines a dotted border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Dashed	</a:t>
            </a:r>
            <a:r>
              <a:rPr lang="en-US" dirty="0">
                <a:latin typeface="Arial" pitchFamily="34" charset="0"/>
                <a:cs typeface="Arial" pitchFamily="34" charset="0"/>
              </a:rPr>
              <a:t> - Defines a dashed border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Solid		</a:t>
            </a:r>
            <a:r>
              <a:rPr lang="en-US" dirty="0">
                <a:latin typeface="Arial" pitchFamily="34" charset="0"/>
                <a:cs typeface="Arial" pitchFamily="34" charset="0"/>
              </a:rPr>
              <a:t> - Defines a solid border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- </a:t>
            </a:r>
            <a:r>
              <a:rPr lang="en-US" dirty="0">
                <a:latin typeface="Arial" pitchFamily="34" charset="0"/>
                <a:cs typeface="Arial" pitchFamily="34" charset="0"/>
              </a:rPr>
              <a:t>Defines a double border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Groove	</a:t>
            </a:r>
            <a:r>
              <a:rPr lang="en-US" dirty="0">
                <a:latin typeface="Arial" pitchFamily="34" charset="0"/>
                <a:cs typeface="Arial" pitchFamily="34" charset="0"/>
              </a:rPr>
              <a:t> - Defines a 3D grooved border. The effect depends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on </a:t>
            </a:r>
            <a:r>
              <a:rPr lang="en-US" dirty="0">
                <a:latin typeface="Arial" pitchFamily="34" charset="0"/>
                <a:cs typeface="Arial" pitchFamily="34" charset="0"/>
              </a:rPr>
              <a:t>the border-color value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ridge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- </a:t>
            </a:r>
            <a:r>
              <a:rPr lang="en-US" dirty="0">
                <a:latin typeface="Arial" pitchFamily="34" charset="0"/>
                <a:cs typeface="Arial" pitchFamily="34" charset="0"/>
              </a:rPr>
              <a:t>Defines a 3D ridged border. The effect depends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the </a:t>
            </a:r>
            <a:r>
              <a:rPr lang="en-US" dirty="0">
                <a:latin typeface="Arial" pitchFamily="34" charset="0"/>
                <a:cs typeface="Arial" pitchFamily="34" charset="0"/>
              </a:rPr>
              <a:t>border-color value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Inset		</a:t>
            </a:r>
            <a:r>
              <a:rPr lang="en-US" dirty="0">
                <a:latin typeface="Arial" pitchFamily="34" charset="0"/>
                <a:cs typeface="Arial" pitchFamily="34" charset="0"/>
              </a:rPr>
              <a:t> - Defines a 3D inset border. The effect depends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the border-color </a:t>
            </a:r>
            <a:r>
              <a:rPr lang="en-US" dirty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Outset	</a:t>
            </a:r>
            <a:r>
              <a:rPr lang="en-US" dirty="0">
                <a:latin typeface="Arial" pitchFamily="34" charset="0"/>
                <a:cs typeface="Arial" pitchFamily="34" charset="0"/>
              </a:rPr>
              <a:t> - Defines a 3D outset border. The effect depends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the </a:t>
            </a:r>
            <a:r>
              <a:rPr lang="en-US" dirty="0">
                <a:latin typeface="Arial" pitchFamily="34" charset="0"/>
                <a:cs typeface="Arial" pitchFamily="34" charset="0"/>
              </a:rPr>
              <a:t>border-color value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None		</a:t>
            </a:r>
            <a:r>
              <a:rPr lang="en-US" dirty="0">
                <a:latin typeface="Arial" pitchFamily="34" charset="0"/>
                <a:cs typeface="Arial" pitchFamily="34" charset="0"/>
              </a:rPr>
              <a:t> - Defines no border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Hidden	</a:t>
            </a:r>
            <a:r>
              <a:rPr lang="en-US" dirty="0">
                <a:latin typeface="Arial" pitchFamily="34" charset="0"/>
                <a:cs typeface="Arial" pitchFamily="34" charset="0"/>
              </a:rPr>
              <a:t> - Defines a hidden border</a:t>
            </a:r>
          </a:p>
          <a:p>
            <a:pPr marL="109728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2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p.dotted</a:t>
            </a: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 {border-style: dotted;}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p.dashed {border-style: dashed;}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p.solid {border-style: solid;}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p.double {border-style: double;}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p.groove {border-style: groove;}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p.ridge</a:t>
            </a: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 {border-style: ridge;}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p.inset {border-style: inset;}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p.outset {border-style: outset;}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p.none {border-style: none;}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p.hidden {border-style: hidden;}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p.mix {border-style: dotted dashed solid double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;}</a:t>
            </a:r>
            <a:endParaRPr lang="en-US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5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Border </a:t>
            </a:r>
            <a:r>
              <a:rPr lang="en-US" b="0" dirty="0" smtClean="0">
                <a:effectLst/>
              </a:rPr>
              <a:t>Width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Border-width has three values: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Thin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Medium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Thick</a:t>
            </a:r>
          </a:p>
          <a:p>
            <a:pPr marL="624078" indent="-514350">
              <a:buAutoNum type="arabicPeriod"/>
            </a:pPr>
            <a:endParaRPr lang="en-US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 {	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border-style:solid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border-width:thin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109728" indent="0">
              <a:buNone/>
            </a:pPr>
            <a:endParaRPr lang="en-US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 {</a:t>
            </a: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border-style:solid</a:t>
            </a: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border-width:medium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109728" indent="0">
              <a:buNone/>
            </a:pPr>
            <a:endParaRPr lang="en-US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 {</a:t>
            </a: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border-style:solid</a:t>
            </a: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border-width:thick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109728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2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Border </a:t>
            </a:r>
            <a:r>
              <a:rPr lang="en-US" b="0" dirty="0" smtClean="0">
                <a:effectLst/>
              </a:rPr>
              <a:t>Color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Border-color property sets the color of the border on its edges 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 {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    border-style: solid;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    border-color: red;</a:t>
            </a:r>
            <a:b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0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text formatting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376672"/>
          </a:xfrm>
        </p:spPr>
        <p:txBody>
          <a:bodyPr>
            <a:normAutofit fontScale="55000" lnSpcReduction="20000"/>
          </a:bodyPr>
          <a:lstStyle/>
          <a:p>
            <a:pPr marL="398463" indent="-398463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Text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Color: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81025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color property is used to set the color of the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98463" indent="-398463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Text Alignment:</a:t>
            </a:r>
          </a:p>
          <a:p>
            <a:pPr marL="633413" indent="0">
              <a:lnSpc>
                <a:spcPct val="17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dirty="0">
                <a:latin typeface="Arial" pitchFamily="34" charset="0"/>
                <a:cs typeface="Arial" pitchFamily="34" charset="0"/>
              </a:rPr>
              <a:t> text-align property is used to set the horizontal alignment of a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 A text can be left or right aligned, centered, or justified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Text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Decoration: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70008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text-decoration property is used to set or remove decorations from text.</a:t>
            </a:r>
          </a:p>
          <a:p>
            <a:pPr marL="70008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value text-decoration: none; is often used to remove underlines from links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Text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Transformation: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70008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text-transform property is used to specify uppercase and lowercase letters in a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8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text formatting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Text Indentation</a:t>
            </a:r>
          </a:p>
          <a:p>
            <a:pPr marL="70008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text-indent property is used to specify the indentation of the first line of a text:</a:t>
            </a:r>
          </a:p>
          <a:p>
            <a:pPr marL="457200" indent="-457200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Letter Spacing</a:t>
            </a:r>
          </a:p>
          <a:p>
            <a:pPr marL="70008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letter-spacing property is used to specify the space between the characters in a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Word Spacing</a:t>
            </a:r>
          </a:p>
          <a:p>
            <a:pPr marL="70008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word-spacing property is used to specify the space between the words in a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Line Height</a:t>
            </a:r>
          </a:p>
          <a:p>
            <a:pPr marL="70008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line-height property is used to specify the space between lines:</a:t>
            </a:r>
          </a:p>
          <a:p>
            <a:pPr marL="109728" indent="0">
              <a:lnSpc>
                <a:spcPct val="17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8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h1 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 green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text-align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 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center/left/right;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text-align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 justify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text-decoration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 </a:t>
            </a:r>
            <a:r>
              <a:rPr lang="en-US" sz="16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overline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/underline/line-through;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Text-transform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 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uppercase/lowercase/capitalize;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text-indent: 50px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letter-spacing: 3px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line-height: 1.8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7938">
              <a:lnSpc>
                <a:spcPct val="170000"/>
              </a:lnSpc>
              <a:buNone/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word-spacing: 10px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51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fonts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Font Family</a:t>
            </a:r>
          </a:p>
          <a:p>
            <a:pPr marL="581025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font family of a text is set with the font-family property.</a:t>
            </a:r>
          </a:p>
          <a:p>
            <a:pPr marL="581025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font-family property should hold several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font names </a:t>
            </a:r>
            <a:r>
              <a:rPr lang="en-US" dirty="0">
                <a:latin typeface="Arial" pitchFamily="34" charset="0"/>
                <a:cs typeface="Arial" pitchFamily="34" charset="0"/>
              </a:rPr>
              <a:t>as a "fallback" system. If the browser does not support the first font, it tries the next font, and so on.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Font Style</a:t>
            </a:r>
          </a:p>
          <a:p>
            <a:pPr marL="581025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font-style property is mostly used to specify italic 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Font Size</a:t>
            </a:r>
          </a:p>
          <a:p>
            <a:pPr marL="581025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font-size property sets the size of the text.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Font Weight</a:t>
            </a:r>
          </a:p>
          <a:p>
            <a:pPr marL="581025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font-weight property specifies the weight of a font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9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925727" y="338329"/>
            <a:ext cx="8610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100000"/>
              </a:lnSpc>
              <a:defRPr/>
            </a:pPr>
            <a:r>
              <a:rPr lang="en-US" sz="3210" b="1" dirty="0"/>
              <a:t>What is the structure of HTML documents?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4421" y="1481329"/>
            <a:ext cx="8229600" cy="4233671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CSS (Cascading Style Sheets)</a:t>
            </a:r>
            <a:r>
              <a:rPr lang="en-US" dirty="0"/>
              <a:t> describes how HTML elements are to be displayed on screen; controls the design and layout of the page. </a:t>
            </a:r>
            <a:endParaRPr lang="en-US" dirty="0" smtClean="0"/>
          </a:p>
          <a:p>
            <a:pPr marL="109728" indent="0">
              <a:buNone/>
            </a:pPr>
            <a:endParaRPr lang="en-US" sz="1200" dirty="0"/>
          </a:p>
          <a:p>
            <a:pPr lvl="0" fontAlgn="base"/>
            <a:r>
              <a:rPr lang="en-US" dirty="0"/>
              <a:t>A </a:t>
            </a:r>
            <a:r>
              <a:rPr lang="en-US" b="1" dirty="0"/>
              <a:t>style sheet</a:t>
            </a:r>
            <a:r>
              <a:rPr lang="en-US" dirty="0"/>
              <a:t> is a file that describes how an HTML file should look</a:t>
            </a:r>
            <a:r>
              <a:rPr lang="en-US" dirty="0" smtClean="0"/>
              <a:t>.</a:t>
            </a:r>
          </a:p>
          <a:p>
            <a:pPr marL="109728" indent="0" fontAlgn="base">
              <a:buNone/>
            </a:pPr>
            <a:endParaRPr lang="en-US" sz="1200" dirty="0"/>
          </a:p>
          <a:p>
            <a:pPr lvl="0" fontAlgn="base"/>
            <a:r>
              <a:rPr lang="en-US" dirty="0"/>
              <a:t>Style sheets are</a:t>
            </a:r>
            <a:r>
              <a:rPr lang="en-US" b="1" dirty="0"/>
              <a:t> cascading</a:t>
            </a:r>
            <a:r>
              <a:rPr lang="en-US" dirty="0"/>
              <a:t> because the sheets can apply formatting when more than one style applies.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 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lnSpc>
                <a:spcPct val="20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font-family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 "Times New Roman", Times, serif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109728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font-style: 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normal/italic/oblique;</a:t>
            </a:r>
          </a:p>
          <a:p>
            <a:pPr marL="109728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font-size: 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40px/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/%;</a:t>
            </a:r>
          </a:p>
          <a:p>
            <a:pPr marL="109728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font-weight: 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normal/bold/value in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px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10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49527" y="363771"/>
            <a:ext cx="8763000" cy="1206690"/>
          </a:xfrm>
        </p:spPr>
        <p:txBody>
          <a:bodyPr>
            <a:normAutofit/>
          </a:bodyPr>
          <a:lstStyle/>
          <a:p>
            <a:pPr lvl="0" fontAlgn="base"/>
            <a:r>
              <a:rPr lang="en-US" sz="3200" b="1" dirty="0"/>
              <a:t>What is the relationship between HTML &amp; CSS?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6119" y="1631092"/>
            <a:ext cx="9444681" cy="4190272"/>
          </a:xfrm>
        </p:spPr>
        <p:txBody>
          <a:bodyPr/>
          <a:lstStyle/>
          <a:p>
            <a:pPr lvl="0"/>
            <a:r>
              <a:rPr lang="en-US" b="1" dirty="0"/>
              <a:t>HTML and CSS are two different types of markup code</a:t>
            </a:r>
            <a:r>
              <a:rPr lang="en-US" dirty="0"/>
              <a:t>, which have their own unique syntax (the arrangement in which code is written). </a:t>
            </a:r>
            <a:endParaRPr lang="en-US" dirty="0" smtClean="0"/>
          </a:p>
          <a:p>
            <a:pPr marL="109728" indent="0">
              <a:buNone/>
            </a:pPr>
            <a:endParaRPr lang="en-US" sz="800" dirty="0"/>
          </a:p>
          <a:p>
            <a:pPr lvl="0"/>
            <a:r>
              <a:rPr lang="en-US" dirty="0" smtClean="0"/>
              <a:t>The </a:t>
            </a:r>
            <a:r>
              <a:rPr lang="en-US" dirty="0"/>
              <a:t>distinction between the two: </a:t>
            </a:r>
            <a:r>
              <a:rPr lang="en-US" dirty="0" smtClean="0"/>
              <a:t>HTML </a:t>
            </a:r>
            <a:r>
              <a:rPr lang="en-US" dirty="0"/>
              <a:t>is the structure for the page, while CSS gives the HTML its styling:  HTML = Structure    CSS =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0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72772" y="-316718"/>
            <a:ext cx="8995228" cy="1524000"/>
          </a:xfrm>
        </p:spPr>
        <p:txBody>
          <a:bodyPr>
            <a:normAutofit/>
          </a:bodyPr>
          <a:lstStyle/>
          <a:p>
            <a:pPr lvl="0" fontAlgn="base"/>
            <a:r>
              <a:rPr lang="en-US" sz="3100" dirty="0"/>
              <a:t>How can CSS be used to enhance a web page?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754" y="722312"/>
            <a:ext cx="8229600" cy="5602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elements are added to a web page they are styled using </a:t>
            </a:r>
            <a:r>
              <a:rPr lang="en-US" dirty="0" smtClean="0"/>
              <a:t>CSS. HTML has tags and CSS has Selectors.</a:t>
            </a:r>
          </a:p>
          <a:p>
            <a:pPr marL="109728" indent="0">
              <a:buNone/>
            </a:pPr>
            <a:endParaRPr lang="en-US" sz="1000" dirty="0"/>
          </a:p>
          <a:p>
            <a:pPr lvl="2"/>
            <a:r>
              <a:rPr lang="en-US" sz="2400" b="1" dirty="0">
                <a:solidFill>
                  <a:srgbClr val="7030A0"/>
                </a:solidFill>
              </a:rPr>
              <a:t>Selectors </a:t>
            </a:r>
            <a:r>
              <a:rPr lang="en-US" sz="2400" dirty="0"/>
              <a:t>designate which element or elements within HTML to target and apply styles (such as color, size, and position) to.</a:t>
            </a:r>
          </a:p>
          <a:p>
            <a:pPr marL="630936" lvl="2" indent="0">
              <a:buNone/>
            </a:pPr>
            <a:endParaRPr lang="en-US" sz="1000" dirty="0"/>
          </a:p>
          <a:p>
            <a:pPr lvl="4"/>
            <a:r>
              <a:rPr lang="en-US" sz="2400" dirty="0"/>
              <a:t>For each selector there are properties inside curly brackets.</a:t>
            </a:r>
          </a:p>
          <a:p>
            <a:pPr marL="1143000" lvl="4" indent="0">
              <a:buNone/>
            </a:pPr>
            <a:endParaRPr lang="en-US" sz="1000" dirty="0"/>
          </a:p>
          <a:p>
            <a:pPr lvl="6"/>
            <a:r>
              <a:rPr lang="en-US" sz="2200" b="1" dirty="0"/>
              <a:t>Properties </a:t>
            </a:r>
            <a:r>
              <a:rPr lang="en-US" sz="2200" dirty="0"/>
              <a:t>determine the styles that will be applied to a designated element.</a:t>
            </a:r>
          </a:p>
          <a:p>
            <a:pPr marL="1600200" lvl="6" indent="0">
              <a:buNone/>
            </a:pPr>
            <a:endParaRPr lang="en-US" sz="1000" dirty="0"/>
          </a:p>
          <a:p>
            <a:pPr lvl="8"/>
            <a:r>
              <a:rPr lang="en-US" sz="2000" b="1" dirty="0"/>
              <a:t>Values </a:t>
            </a:r>
            <a:r>
              <a:rPr lang="en-US" sz="2000" dirty="0"/>
              <a:t>are given to properties following a colon. Values</a:t>
            </a:r>
            <a:r>
              <a:rPr lang="en-US" sz="2000" b="1" dirty="0"/>
              <a:t> </a:t>
            </a:r>
            <a:r>
              <a:rPr lang="en-US" sz="2000" dirty="0"/>
              <a:t>determine the behavior of a property.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72772" y="-316718"/>
            <a:ext cx="8995228" cy="1524000"/>
          </a:xfrm>
        </p:spPr>
        <p:txBody>
          <a:bodyPr>
            <a:normAutofit/>
          </a:bodyPr>
          <a:lstStyle/>
          <a:p>
            <a:pPr lvl="0" fontAlgn="base"/>
            <a:r>
              <a:rPr lang="en-US" sz="3100" dirty="0"/>
              <a:t>How can CSS be used to enhance a web page?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1738790"/>
            <a:ext cx="6019800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CC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3200" dirty="0">
                <a:solidFill>
                  <a:srgbClr val="CC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14px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CC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3200" dirty="0">
                <a:solidFill>
                  <a:srgbClr val="CC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navy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Property: value;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C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32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1672772" y="609600"/>
            <a:ext cx="2213428" cy="129316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/>
            <a:r>
              <a:rPr lang="en-US" sz="3100" dirty="0">
                <a:solidFill>
                  <a:srgbClr val="0070C0"/>
                </a:solidFill>
                <a:effectLst/>
              </a:rPr>
              <a:t>Example: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14800" y="1304914"/>
            <a:ext cx="1219200" cy="1057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70610" y="1074081"/>
            <a:ext cx="1223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Selector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895600" y="3462336"/>
            <a:ext cx="609600" cy="1033464"/>
            <a:chOff x="1371600" y="3462336"/>
            <a:chExt cx="609600" cy="103346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524000" y="3462336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524000" y="44958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ket 38"/>
            <p:cNvSpPr/>
            <p:nvPr/>
          </p:nvSpPr>
          <p:spPr>
            <a:xfrm>
              <a:off x="1371600" y="3462336"/>
              <a:ext cx="152400" cy="1033464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 rot="16200000">
            <a:off x="1972159" y="3748236"/>
            <a:ext cx="15113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6819900" y="3718018"/>
            <a:ext cx="273596" cy="1632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826746" y="4672369"/>
            <a:ext cx="1266751" cy="653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96244" y="5241363"/>
            <a:ext cx="8986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BC7D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8224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/>
      <p:bldP spid="16" grpId="0"/>
      <p:bldP spid="40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CSS is used to define styles for your web pages, including the design, layout and variations in display for different devices and screen sizes. </a:t>
            </a:r>
          </a:p>
          <a:p>
            <a:r>
              <a:rPr lang="en-US" dirty="0"/>
              <a:t>HTML was NEVER intended to contain tags for formatting a web page!</a:t>
            </a:r>
          </a:p>
          <a:p>
            <a:r>
              <a:rPr lang="en-US" dirty="0"/>
              <a:t>HTML was created to </a:t>
            </a:r>
            <a:r>
              <a:rPr lang="en-US" b="1" dirty="0"/>
              <a:t>describe the content</a:t>
            </a:r>
            <a:r>
              <a:rPr lang="en-US" dirty="0"/>
              <a:t> of a web page, like:</a:t>
            </a:r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dirty="0"/>
              <a:t>To solve this problem, the World Wide Web Consortium (W3C) created CSS.</a:t>
            </a:r>
          </a:p>
          <a:p>
            <a:r>
              <a:rPr lang="en-US" dirty="0"/>
              <a:t>CSS removed the style formatting from the HTML page!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CSS rule-set consists of a selector and a declaration block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767012"/>
            <a:ext cx="5781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0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CSS property name and a value, separated by a colon.</a:t>
            </a:r>
          </a:p>
          <a:p>
            <a:r>
              <a:rPr lang="en-US" dirty="0"/>
              <a:t>A CSS declaration always ends with a semicolon, and declaration blocks are surrounded by curly braces.</a:t>
            </a:r>
          </a:p>
          <a:p>
            <a:r>
              <a:rPr lang="en-US" dirty="0"/>
              <a:t>In the following example all &lt;p&gt; elements will be center-aligned, with a red text color:</a:t>
            </a:r>
          </a:p>
        </p:txBody>
      </p:sp>
    </p:spTree>
    <p:extLst>
      <p:ext uri="{BB962C8B-B14F-4D97-AF65-F5344CB8AC3E}">
        <p14:creationId xmlns:p14="http://schemas.microsoft.com/office/powerpoint/2010/main" val="43508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47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 Theme</vt:lpstr>
      <vt:lpstr>Cascading Style Sheets</vt:lpstr>
      <vt:lpstr>What is the structure of HTML documents?</vt:lpstr>
      <vt:lpstr>What is the relationship between HTML &amp; CSS?</vt:lpstr>
      <vt:lpstr>How can CSS be used to enhance a web page?</vt:lpstr>
      <vt:lpstr>How can CSS be used to enhance a web page?</vt:lpstr>
      <vt:lpstr>Why Use CSS?</vt:lpstr>
      <vt:lpstr>CSS Syntax</vt:lpstr>
      <vt:lpstr>Syntax</vt:lpstr>
      <vt:lpstr>Syntax</vt:lpstr>
      <vt:lpstr>CSS Selectors and Element Selector</vt:lpstr>
      <vt:lpstr>The id Selector</vt:lpstr>
      <vt:lpstr> Border-Style</vt:lpstr>
      <vt:lpstr>Example</vt:lpstr>
      <vt:lpstr>Border Width</vt:lpstr>
      <vt:lpstr>Border Color</vt:lpstr>
      <vt:lpstr>Css text formatting</vt:lpstr>
      <vt:lpstr>Css text formatting</vt:lpstr>
      <vt:lpstr>Example</vt:lpstr>
      <vt:lpstr>Css fonts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Microsoft account</dc:creator>
  <cp:lastModifiedBy>Microsoft account</cp:lastModifiedBy>
  <cp:revision>1</cp:revision>
  <dcterms:created xsi:type="dcterms:W3CDTF">2021-12-20T04:56:35Z</dcterms:created>
  <dcterms:modified xsi:type="dcterms:W3CDTF">2021-12-20T04:56:44Z</dcterms:modified>
</cp:coreProperties>
</file>