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7"/>
  </p:notesMasterIdLst>
  <p:sldIdLst>
    <p:sldId id="257" r:id="rId2"/>
    <p:sldId id="298" r:id="rId3"/>
    <p:sldId id="299" r:id="rId4"/>
    <p:sldId id="321" r:id="rId5"/>
    <p:sldId id="300" r:id="rId6"/>
    <p:sldId id="323" r:id="rId7"/>
    <p:sldId id="305" r:id="rId8"/>
    <p:sldId id="322" r:id="rId9"/>
    <p:sldId id="306" r:id="rId10"/>
    <p:sldId id="307" r:id="rId11"/>
    <p:sldId id="308" r:id="rId12"/>
    <p:sldId id="309" r:id="rId13"/>
    <p:sldId id="310" r:id="rId14"/>
    <p:sldId id="311" r:id="rId15"/>
    <p:sldId id="312" r:id="rId16"/>
    <p:sldId id="313" r:id="rId17"/>
    <p:sldId id="314" r:id="rId18"/>
    <p:sldId id="315" r:id="rId19"/>
    <p:sldId id="324" r:id="rId20"/>
    <p:sldId id="325" r:id="rId21"/>
    <p:sldId id="326" r:id="rId22"/>
    <p:sldId id="318" r:id="rId23"/>
    <p:sldId id="273" r:id="rId24"/>
    <p:sldId id="274" r:id="rId25"/>
    <p:sldId id="275" r:id="rId26"/>
    <p:sldId id="284" r:id="rId27"/>
    <p:sldId id="285" r:id="rId28"/>
    <p:sldId id="286" r:id="rId29"/>
    <p:sldId id="287" r:id="rId30"/>
    <p:sldId id="288" r:id="rId31"/>
    <p:sldId id="327" r:id="rId32"/>
    <p:sldId id="328" r:id="rId33"/>
    <p:sldId id="329" r:id="rId34"/>
    <p:sldId id="330" r:id="rId35"/>
    <p:sldId id="332" r:id="rId36"/>
    <p:sldId id="334" r:id="rId37"/>
    <p:sldId id="339" r:id="rId38"/>
    <p:sldId id="340" r:id="rId39"/>
    <p:sldId id="341" r:id="rId40"/>
    <p:sldId id="342" r:id="rId41"/>
    <p:sldId id="343" r:id="rId42"/>
    <p:sldId id="344" r:id="rId43"/>
    <p:sldId id="345" r:id="rId44"/>
    <p:sldId id="346" r:id="rId45"/>
    <p:sldId id="34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sorterViewPr>
    <p:cViewPr>
      <p:scale>
        <a:sx n="60" d="100"/>
        <a:sy n="60" d="100"/>
      </p:scale>
      <p:origin x="0" y="-189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C89607-F769-431F-8B5B-AAE3586EF882}" type="datetimeFigureOut">
              <a:rPr lang="en-US" smtClean="0"/>
              <a:pPr/>
              <a:t>5/8/2018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55299A-AF72-4BC2-9C50-B006A62B253D}" type="slidenum">
              <a:rPr lang="en-US" smtClean="0"/>
              <a:pPr/>
              <a:t>‹#›</a:t>
            </a:fld>
            <a:endParaRPr lang="en-US"/>
          </a:p>
        </p:txBody>
      </p:sp>
    </p:spTree>
    <p:extLst>
      <p:ext uri="{BB962C8B-B14F-4D97-AF65-F5344CB8AC3E}">
        <p14:creationId xmlns:p14="http://schemas.microsoft.com/office/powerpoint/2010/main" val="428456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96840DA8-5933-4D88-B6EC-675B086BC3E6}" type="slidenum">
              <a:rPr lang="he-IL" sz="1200" smtClean="0"/>
              <a:pPr/>
              <a:t>4</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spTree>
    <p:extLst>
      <p:ext uri="{BB962C8B-B14F-4D97-AF65-F5344CB8AC3E}">
        <p14:creationId xmlns:p14="http://schemas.microsoft.com/office/powerpoint/2010/main" val="2167117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55288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18826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29359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0604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1657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65446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731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204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9226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1358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57205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97603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93262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61424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68546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EC14A27-3C02-47AF-84E4-F03EAB8F34CD}" type="datetimeFigureOut">
              <a:rPr lang="en-US" smtClean="0"/>
              <a:pPr/>
              <a:t>5/8/2018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64F2C4A-BA62-4F93-8518-50FBC0B43DE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C14A27-3C02-47AF-84E4-F03EAB8F34CD}" type="datetimeFigureOut">
              <a:rPr lang="en-US" smtClean="0"/>
              <a:pPr/>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F2C4A-BA62-4F93-8518-50FBC0B43D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C14A27-3C02-47AF-84E4-F03EAB8F34CD}" type="datetimeFigureOut">
              <a:rPr lang="en-US" smtClean="0"/>
              <a:pPr/>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F2C4A-BA62-4F93-8518-50FBC0B43DE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DDF09617-CDBF-489D-98CB-AA3854FE37BA}" type="slidenum">
              <a:rPr lang="en-US"/>
              <a:pPr/>
              <a:t>‹#›</a:t>
            </a:fld>
            <a:endParaRPr lang="en-US"/>
          </a:p>
        </p:txBody>
      </p:sp>
    </p:spTree>
    <p:extLst>
      <p:ext uri="{BB962C8B-B14F-4D97-AF65-F5344CB8AC3E}">
        <p14:creationId xmlns:p14="http://schemas.microsoft.com/office/powerpoint/2010/main" val="3462443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EC14A27-3C02-47AF-84E4-F03EAB8F34CD}" type="datetimeFigureOut">
              <a:rPr lang="en-US" smtClean="0"/>
              <a:pPr/>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F2C4A-BA62-4F93-8518-50FBC0B43DE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EC14A27-3C02-47AF-84E4-F03EAB8F34CD}" type="datetimeFigureOut">
              <a:rPr lang="en-US" smtClean="0"/>
              <a:pPr/>
              <a:t>5/8/2018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64F2C4A-BA62-4F93-8518-50FBC0B43DE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EC14A27-3C02-47AF-84E4-F03EAB8F34CD}" type="datetimeFigureOut">
              <a:rPr lang="en-US" smtClean="0"/>
              <a:pPr/>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F2C4A-BA62-4F93-8518-50FBC0B43DE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EC14A27-3C02-47AF-84E4-F03EAB8F34CD}" type="datetimeFigureOut">
              <a:rPr lang="en-US" smtClean="0"/>
              <a:pPr/>
              <a:t>5/8/2018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F2C4A-BA62-4F93-8518-50FBC0B43DE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EC14A27-3C02-47AF-84E4-F03EAB8F34CD}" type="datetimeFigureOut">
              <a:rPr lang="en-US" smtClean="0"/>
              <a:pPr/>
              <a:t>5/8/2018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F2C4A-BA62-4F93-8518-50FBC0B43D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14A27-3C02-47AF-84E4-F03EAB8F34CD}" type="datetimeFigureOut">
              <a:rPr lang="en-US" smtClean="0"/>
              <a:pPr/>
              <a:t>5/8/2018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F2C4A-BA62-4F93-8518-50FBC0B43D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EC14A27-3C02-47AF-84E4-F03EAB8F34CD}" type="datetimeFigureOut">
              <a:rPr lang="en-US" smtClean="0"/>
              <a:pPr/>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F2C4A-BA62-4F93-8518-50FBC0B43DE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EC14A27-3C02-47AF-84E4-F03EAB8F34CD}" type="datetimeFigureOut">
              <a:rPr lang="en-US" smtClean="0"/>
              <a:pPr/>
              <a:t>5/8/2018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64F2C4A-BA62-4F93-8518-50FBC0B43DE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C14A27-3C02-47AF-84E4-F03EAB8F34CD}" type="datetimeFigureOut">
              <a:rPr lang="en-US" smtClean="0"/>
              <a:pPr/>
              <a:t>5/8/2018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64F2C4A-BA62-4F93-8518-50FBC0B43D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normAutofit fontScale="90000"/>
          </a:bodyPr>
          <a:lstStyle/>
          <a:p>
            <a:r>
              <a:rPr sz="6700" i="1" dirty="0" err="1" smtClean="0"/>
              <a:t>Softwares</a:t>
            </a:r>
            <a:r>
              <a:rPr i="1" dirty="0"/>
              <a:t/>
            </a:r>
            <a:br>
              <a:rPr i="1" dirty="0"/>
            </a:br>
            <a:endParaRPr lang="en-US" dirty="0"/>
          </a:p>
        </p:txBody>
      </p:sp>
    </p:spTree>
    <p:extLst>
      <p:ext uri="{BB962C8B-B14F-4D97-AF65-F5344CB8AC3E}">
        <p14:creationId xmlns:p14="http://schemas.microsoft.com/office/powerpoint/2010/main" val="111977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685800"/>
            <a:ext cx="8153400" cy="762000"/>
          </a:xfrm>
        </p:spPr>
        <p:txBody>
          <a:bodyPr>
            <a:normAutofit/>
          </a:bodyPr>
          <a:lstStyle/>
          <a:p>
            <a:r>
              <a:rPr lang="en-US" dirty="0"/>
              <a:t>Common </a:t>
            </a:r>
            <a:r>
              <a:rPr lang="en-US"/>
              <a:t>Operating Systems</a:t>
            </a:r>
          </a:p>
        </p:txBody>
      </p:sp>
      <p:sp>
        <p:nvSpPr>
          <p:cNvPr id="35843" name="Rectangle 3"/>
          <p:cNvSpPr>
            <a:spLocks noGrp="1" noChangeArrowheads="1"/>
          </p:cNvSpPr>
          <p:nvPr>
            <p:ph sz="quarter" idx="1"/>
          </p:nvPr>
        </p:nvSpPr>
        <p:spPr/>
        <p:txBody>
          <a:bodyPr/>
          <a:lstStyle/>
          <a:p>
            <a:endParaRPr lang="en-US" sz="2800" b="1" i="1"/>
          </a:p>
          <a:p>
            <a:r>
              <a:rPr lang="en-US" sz="2800"/>
              <a:t>Network Operating System</a:t>
            </a:r>
          </a:p>
          <a:p>
            <a:pPr lvl="1"/>
            <a:r>
              <a:rPr lang="en-US" sz="2400"/>
              <a:t>UNIX / Linux / MS Windows2000 Server</a:t>
            </a:r>
          </a:p>
          <a:p>
            <a:pPr lvl="2">
              <a:buFontTx/>
              <a:buNone/>
            </a:pPr>
            <a:endParaRPr lang="en-US" sz="2000"/>
          </a:p>
          <a:p>
            <a:r>
              <a:rPr lang="en-US" sz="2800"/>
              <a:t>Desktop Operating System</a:t>
            </a:r>
          </a:p>
          <a:p>
            <a:pPr lvl="1"/>
            <a:r>
              <a:rPr lang="en-US" sz="2400"/>
              <a:t>MS Windows 9X/Me  / Mac OS / DOS</a:t>
            </a:r>
          </a:p>
          <a:p>
            <a:pPr lvl="2">
              <a:buFontTx/>
              <a:buNone/>
            </a:pPr>
            <a:endParaRPr lang="en-US" sz="2000"/>
          </a:p>
          <a:p>
            <a:r>
              <a:rPr lang="en-US" sz="2800"/>
              <a:t>Mobile Operating System</a:t>
            </a:r>
          </a:p>
          <a:p>
            <a:pPr lvl="1"/>
            <a:r>
              <a:rPr lang="en-US" sz="2400"/>
              <a:t>Palm OS and Pocket PC</a:t>
            </a:r>
          </a:p>
          <a:p>
            <a:pPr lvl="1"/>
            <a:endParaRPr lang="en-US" sz="2400"/>
          </a:p>
        </p:txBody>
      </p:sp>
    </p:spTree>
    <p:extLst>
      <p:ext uri="{BB962C8B-B14F-4D97-AF65-F5344CB8AC3E}">
        <p14:creationId xmlns:p14="http://schemas.microsoft.com/office/powerpoint/2010/main" val="3172401074"/>
      </p:ext>
    </p:extLst>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TW"/>
              <a:t>Examples</a:t>
            </a:r>
          </a:p>
        </p:txBody>
      </p:sp>
      <p:sp>
        <p:nvSpPr>
          <p:cNvPr id="7171" name="Rectangle 3"/>
          <p:cNvSpPr>
            <a:spLocks noGrp="1" noChangeArrowheads="1"/>
          </p:cNvSpPr>
          <p:nvPr>
            <p:ph sz="quarter" idx="1"/>
          </p:nvPr>
        </p:nvSpPr>
        <p:spPr/>
        <p:txBody>
          <a:bodyPr/>
          <a:lstStyle/>
          <a:p>
            <a:r>
              <a:rPr lang="en-US" altLang="zh-TW"/>
              <a:t>Common operating systems</a:t>
            </a:r>
          </a:p>
          <a:p>
            <a:pPr lvl="1"/>
            <a:r>
              <a:rPr lang="en-US" altLang="zh-TW"/>
              <a:t>WINDOW</a:t>
            </a:r>
          </a:p>
          <a:p>
            <a:pPr lvl="2"/>
            <a:r>
              <a:rPr lang="en-US" altLang="zh-TW"/>
              <a:t>used in IBM compatible microcomputers</a:t>
            </a:r>
          </a:p>
          <a:p>
            <a:pPr lvl="1"/>
            <a:r>
              <a:rPr lang="en-US" altLang="zh-TW"/>
              <a:t>UNIX</a:t>
            </a:r>
          </a:p>
          <a:p>
            <a:pPr lvl="2"/>
            <a:r>
              <a:rPr lang="en-US" altLang="zh-TW"/>
              <a:t>multi-user, multi-tasking OS used in minicomputers and microcomputers</a:t>
            </a:r>
          </a:p>
          <a:p>
            <a:pPr lvl="1"/>
            <a:r>
              <a:rPr lang="en-US" altLang="zh-TW"/>
              <a:t>VAX/VMS</a:t>
            </a:r>
          </a:p>
          <a:p>
            <a:pPr lvl="2"/>
            <a:r>
              <a:rPr lang="en-US" altLang="zh-TW"/>
              <a:t>used in DEC’s VAX series of minicomputers</a:t>
            </a:r>
          </a:p>
        </p:txBody>
      </p:sp>
    </p:spTree>
    <p:extLst>
      <p:ext uri="{BB962C8B-B14F-4D97-AF65-F5344CB8AC3E}">
        <p14:creationId xmlns:p14="http://schemas.microsoft.com/office/powerpoint/2010/main" val="295653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304800"/>
            <a:ext cx="8839200" cy="1143000"/>
          </a:xfrm>
        </p:spPr>
        <p:txBody>
          <a:bodyPr>
            <a:normAutofit/>
          </a:bodyPr>
          <a:lstStyle/>
          <a:p>
            <a:r>
              <a:rPr lang="en-US" altLang="zh-TW"/>
              <a:t>Different Types of Operating System</a:t>
            </a: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b="2135"/>
          <a:stretch>
            <a:fillRect/>
          </a:stretch>
        </p:blipFill>
        <p:spPr bwMode="auto">
          <a:xfrm>
            <a:off x="0" y="1524000"/>
            <a:ext cx="9144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59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a:t>Good Operating System</a:t>
            </a:r>
          </a:p>
        </p:txBody>
      </p:sp>
      <p:sp>
        <p:nvSpPr>
          <p:cNvPr id="10243" name="Rectangle 3"/>
          <p:cNvSpPr>
            <a:spLocks noGrp="1" noChangeArrowheads="1"/>
          </p:cNvSpPr>
          <p:nvPr>
            <p:ph sz="quarter" idx="1"/>
          </p:nvPr>
        </p:nvSpPr>
        <p:spPr/>
        <p:txBody>
          <a:bodyPr/>
          <a:lstStyle/>
          <a:p>
            <a:r>
              <a:rPr lang="en-US" altLang="zh-TW"/>
              <a:t>efficient</a:t>
            </a:r>
          </a:p>
          <a:p>
            <a:pPr lvl="1"/>
            <a:r>
              <a:rPr lang="en-US" altLang="zh-TW"/>
              <a:t>time spent to execute its programs should be short</a:t>
            </a:r>
          </a:p>
          <a:p>
            <a:r>
              <a:rPr lang="en-US" altLang="zh-TW"/>
              <a:t>small in size</a:t>
            </a:r>
          </a:p>
          <a:p>
            <a:pPr lvl="1"/>
            <a:r>
              <a:rPr lang="en-US" altLang="zh-TW"/>
              <a:t>memory occupied should be as small as possible</a:t>
            </a:r>
          </a:p>
          <a:p>
            <a:r>
              <a:rPr lang="en-US" altLang="zh-TW"/>
              <a:t>reliable</a:t>
            </a:r>
          </a:p>
        </p:txBody>
      </p:sp>
    </p:spTree>
    <p:extLst>
      <p:ext uri="{BB962C8B-B14F-4D97-AF65-F5344CB8AC3E}">
        <p14:creationId xmlns:p14="http://schemas.microsoft.com/office/powerpoint/2010/main" val="899404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a:t>Type of Operating System</a:t>
            </a:r>
          </a:p>
        </p:txBody>
      </p:sp>
      <p:sp>
        <p:nvSpPr>
          <p:cNvPr id="19459" name="Rectangle 3"/>
          <p:cNvSpPr>
            <a:spLocks noGrp="1" noChangeArrowheads="1"/>
          </p:cNvSpPr>
          <p:nvPr>
            <p:ph sz="quarter" idx="1"/>
          </p:nvPr>
        </p:nvSpPr>
        <p:spPr/>
        <p:txBody>
          <a:bodyPr/>
          <a:lstStyle/>
          <a:p>
            <a:r>
              <a:rPr lang="en-US" altLang="zh-TW"/>
              <a:t>Batch processing</a:t>
            </a:r>
          </a:p>
          <a:p>
            <a:r>
              <a:rPr lang="en-US" altLang="zh-TW"/>
              <a:t>Real time processing</a:t>
            </a:r>
          </a:p>
          <a:p>
            <a:r>
              <a:rPr lang="en-US" altLang="zh-TW"/>
              <a:t>Time sharing processing</a:t>
            </a:r>
          </a:p>
        </p:txBody>
      </p:sp>
    </p:spTree>
    <p:extLst>
      <p:ext uri="{BB962C8B-B14F-4D97-AF65-F5344CB8AC3E}">
        <p14:creationId xmlns:p14="http://schemas.microsoft.com/office/powerpoint/2010/main" val="2671717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a:t>Batch processing</a:t>
            </a:r>
          </a:p>
        </p:txBody>
      </p:sp>
      <p:sp>
        <p:nvSpPr>
          <p:cNvPr id="22531" name="Rectangle 3"/>
          <p:cNvSpPr>
            <a:spLocks noGrp="1" noChangeArrowheads="1"/>
          </p:cNvSpPr>
          <p:nvPr>
            <p:ph sz="quarter" idx="1"/>
          </p:nvPr>
        </p:nvSpPr>
        <p:spPr>
          <a:xfrm>
            <a:off x="685800" y="1981200"/>
            <a:ext cx="7772400" cy="2743200"/>
          </a:xfrm>
        </p:spPr>
        <p:txBody>
          <a:bodyPr>
            <a:normAutofit/>
          </a:bodyPr>
          <a:lstStyle/>
          <a:p>
            <a:r>
              <a:rPr lang="en-US" altLang="zh-TW"/>
              <a:t>Jobs, together with input data, are fed into the system in a batch. </a:t>
            </a:r>
          </a:p>
          <a:p>
            <a:r>
              <a:rPr lang="en-US" altLang="zh-TW"/>
              <a:t>The jobs are then run one after another.</a:t>
            </a:r>
          </a:p>
          <a:p>
            <a:r>
              <a:rPr lang="en-US" altLang="zh-TW"/>
              <a:t>No job can be started until previous job is completed</a:t>
            </a:r>
          </a:p>
        </p:txBody>
      </p:sp>
      <p:pic>
        <p:nvPicPr>
          <p:cNvPr id="22532" name="Picture 4" descr="G:\Computer\CS\Vol_2\cspicture2\13.2-e.jpg"/>
          <p:cNvPicPr>
            <a:picLocks noChangeAspect="1" noChangeArrowheads="1"/>
          </p:cNvPicPr>
          <p:nvPr/>
        </p:nvPicPr>
        <p:blipFill>
          <a:blip r:embed="rId2">
            <a:extLst>
              <a:ext uri="{28A0092B-C50C-407E-A947-70E740481C1C}">
                <a14:useLocalDpi xmlns:a14="http://schemas.microsoft.com/office/drawing/2010/main" val="0"/>
              </a:ext>
            </a:extLst>
          </a:blip>
          <a:srcRect b="27846"/>
          <a:stretch>
            <a:fillRect/>
          </a:stretch>
        </p:blipFill>
        <p:spPr bwMode="auto">
          <a:xfrm>
            <a:off x="533400" y="4876800"/>
            <a:ext cx="8229600" cy="1579563"/>
          </a:xfrm>
          <a:prstGeom prst="rect">
            <a:avLst/>
          </a:prstGeom>
          <a:noFill/>
          <a:ln w="9525">
            <a:solidFill>
              <a:srgbClr val="000000"/>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855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a:t>Real time processing</a:t>
            </a:r>
          </a:p>
        </p:txBody>
      </p:sp>
      <p:sp>
        <p:nvSpPr>
          <p:cNvPr id="23555" name="Rectangle 3"/>
          <p:cNvSpPr>
            <a:spLocks noGrp="1" noChangeArrowheads="1"/>
          </p:cNvSpPr>
          <p:nvPr>
            <p:ph sz="quarter" idx="1"/>
          </p:nvPr>
        </p:nvSpPr>
        <p:spPr/>
        <p:txBody>
          <a:bodyPr/>
          <a:lstStyle/>
          <a:p>
            <a:r>
              <a:rPr lang="en-US" altLang="zh-TW"/>
              <a:t>immediate response is needed.</a:t>
            </a:r>
          </a:p>
          <a:p>
            <a:endParaRPr lang="en-US" altLang="zh-TW"/>
          </a:p>
          <a:p>
            <a:r>
              <a:rPr lang="en-US" altLang="zh-TW"/>
              <a:t>For example </a:t>
            </a:r>
          </a:p>
          <a:p>
            <a:pPr lvl="1"/>
            <a:r>
              <a:rPr lang="en-US" altLang="zh-TW"/>
              <a:t>anti-missile defense system</a:t>
            </a:r>
          </a:p>
          <a:p>
            <a:pPr lvl="1"/>
            <a:r>
              <a:rPr lang="en-US" altLang="zh-TW"/>
              <a:t>airplane landing control system</a:t>
            </a:r>
          </a:p>
          <a:p>
            <a:pPr lvl="1"/>
            <a:r>
              <a:rPr lang="en-US" altLang="zh-TW"/>
              <a:t>interrupt error in computer system</a:t>
            </a:r>
          </a:p>
        </p:txBody>
      </p:sp>
    </p:spTree>
    <p:extLst>
      <p:ext uri="{BB962C8B-B14F-4D97-AF65-F5344CB8AC3E}">
        <p14:creationId xmlns:p14="http://schemas.microsoft.com/office/powerpoint/2010/main" val="1573608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TW"/>
              <a:t>Time sharing processing</a:t>
            </a:r>
          </a:p>
        </p:txBody>
      </p:sp>
      <p:sp>
        <p:nvSpPr>
          <p:cNvPr id="20483" name="Rectangle 3"/>
          <p:cNvSpPr>
            <a:spLocks noGrp="1" noChangeArrowheads="1"/>
          </p:cNvSpPr>
          <p:nvPr>
            <p:ph sz="quarter" idx="1"/>
          </p:nvPr>
        </p:nvSpPr>
        <p:spPr>
          <a:xfrm>
            <a:off x="685800" y="1981200"/>
            <a:ext cx="7772400" cy="3200400"/>
          </a:xfrm>
        </p:spPr>
        <p:txBody>
          <a:bodyPr/>
          <a:lstStyle/>
          <a:p>
            <a:r>
              <a:rPr lang="en-US" altLang="zh-TW"/>
              <a:t>Each user is given a time slice to interact with the CPU. </a:t>
            </a:r>
          </a:p>
          <a:p>
            <a:r>
              <a:rPr lang="en-US" altLang="zh-TW"/>
              <a:t>The size of the time slice will depend on the system.</a:t>
            </a:r>
          </a:p>
          <a:p>
            <a:r>
              <a:rPr lang="en-US" altLang="zh-TW"/>
              <a:t>Each user is served in sequence.</a:t>
            </a:r>
          </a:p>
          <a:p>
            <a:endParaRPr lang="en-US" altLang="zh-TW"/>
          </a:p>
        </p:txBody>
      </p:sp>
    </p:spTree>
    <p:extLst>
      <p:ext uri="{BB962C8B-B14F-4D97-AF65-F5344CB8AC3E}">
        <p14:creationId xmlns:p14="http://schemas.microsoft.com/office/powerpoint/2010/main" val="1601789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G:\Computer\CS\Vol_2\cspicture2\13.6-e.jpg"/>
          <p:cNvPicPr>
            <a:picLocks noChangeAspect="1" noChangeArrowheads="1"/>
          </p:cNvPicPr>
          <p:nvPr/>
        </p:nvPicPr>
        <p:blipFill>
          <a:blip r:embed="rId2">
            <a:extLst>
              <a:ext uri="{28A0092B-C50C-407E-A947-70E740481C1C}">
                <a14:useLocalDpi xmlns:a14="http://schemas.microsoft.com/office/drawing/2010/main" val="0"/>
              </a:ext>
            </a:extLst>
          </a:blip>
          <a:srcRect b="6087"/>
          <a:stretch>
            <a:fillRect/>
          </a:stretch>
        </p:blipFill>
        <p:spPr bwMode="auto">
          <a:xfrm>
            <a:off x="990600" y="685800"/>
            <a:ext cx="7315200" cy="5486400"/>
          </a:xfrm>
          <a:prstGeom prst="rect">
            <a:avLst/>
          </a:prstGeom>
          <a:noFill/>
          <a:ln w="9525">
            <a:solidFill>
              <a:srgbClr val="000000"/>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407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738" r="12738"/>
          <a:stretch/>
        </p:blipFill>
        <p:spPr bwMode="auto">
          <a:xfrm>
            <a:off x="0" y="0"/>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586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xfrm>
            <a:off x="457200" y="609600"/>
            <a:ext cx="8153400" cy="762000"/>
          </a:xfrm>
        </p:spPr>
        <p:txBody>
          <a:bodyPr>
            <a:normAutofit fontScale="90000"/>
          </a:bodyPr>
          <a:lstStyle/>
          <a:p>
            <a:r>
              <a:rPr lang="en-US"/>
              <a:t>System Software, Application Software and Driver Programs</a:t>
            </a:r>
          </a:p>
        </p:txBody>
      </p:sp>
      <p:sp>
        <p:nvSpPr>
          <p:cNvPr id="37890" name="Rectangle 2"/>
          <p:cNvSpPr>
            <a:spLocks noGrp="1" noChangeArrowheads="1"/>
          </p:cNvSpPr>
          <p:nvPr>
            <p:ph sz="quarter" idx="1"/>
          </p:nvPr>
        </p:nvSpPr>
        <p:spPr>
          <a:xfrm>
            <a:off x="852488" y="1905000"/>
            <a:ext cx="8291512" cy="3048000"/>
          </a:xfrm>
        </p:spPr>
        <p:txBody>
          <a:bodyPr>
            <a:normAutofit fontScale="70000" lnSpcReduction="20000"/>
          </a:bodyPr>
          <a:lstStyle/>
          <a:p>
            <a:pPr marL="385763" indent="-385763">
              <a:lnSpc>
                <a:spcPct val="90000"/>
              </a:lnSpc>
            </a:pPr>
            <a:r>
              <a:rPr lang="en-US" altLang="zh-CN" sz="2400" dirty="0"/>
              <a:t>System Software- </a:t>
            </a:r>
            <a:r>
              <a:rPr lang="en-US" altLang="zh-CN" sz="2800" dirty="0"/>
              <a:t>Performs essential operation tasks</a:t>
            </a:r>
            <a:endParaRPr lang="zh-CN" altLang="en-US" sz="2800" dirty="0"/>
          </a:p>
          <a:p>
            <a:pPr marL="952500" lvl="1" indent="-376238">
              <a:lnSpc>
                <a:spcPct val="90000"/>
              </a:lnSpc>
            </a:pPr>
            <a:r>
              <a:rPr lang="en-US" altLang="zh-CN" sz="2400" dirty="0"/>
              <a:t>Operating system </a:t>
            </a:r>
          </a:p>
          <a:p>
            <a:pPr marL="952500" lvl="1" indent="-376238">
              <a:lnSpc>
                <a:spcPct val="90000"/>
              </a:lnSpc>
            </a:pPr>
            <a:r>
              <a:rPr lang="en-US" altLang="zh-CN" sz="2400" dirty="0"/>
              <a:t>Utility programs (</a:t>
            </a:r>
            <a:r>
              <a:rPr lang="en-US" dirty="0"/>
              <a:t>A </a:t>
            </a:r>
            <a:r>
              <a:rPr lang="en-US" b="1" dirty="0"/>
              <a:t>program</a:t>
            </a:r>
            <a:r>
              <a:rPr lang="en-US" dirty="0"/>
              <a:t> that performs a very specific task, usually related to managing system resources)</a:t>
            </a:r>
            <a:r>
              <a:rPr lang="en-US" dirty="0" err="1"/>
              <a:t>i.e</a:t>
            </a:r>
            <a:r>
              <a:rPr lang="en-US" dirty="0"/>
              <a:t> disk cleaner, antivirus, screen savers</a:t>
            </a:r>
            <a:endParaRPr lang="zh-CN" altLang="en-US" sz="2400" dirty="0"/>
          </a:p>
          <a:p>
            <a:pPr marL="385763" indent="-385763">
              <a:lnSpc>
                <a:spcPct val="90000"/>
              </a:lnSpc>
            </a:pPr>
            <a:r>
              <a:rPr lang="en-US" altLang="zh-CN" sz="2400" dirty="0"/>
              <a:t>Application Software - </a:t>
            </a:r>
            <a:r>
              <a:rPr lang="en-US" altLang="zh-CN" sz="2800" dirty="0"/>
              <a:t>Performs specific tasks for users</a:t>
            </a:r>
          </a:p>
          <a:p>
            <a:pPr marL="952500" lvl="1" indent="-376238">
              <a:lnSpc>
                <a:spcPct val="90000"/>
              </a:lnSpc>
            </a:pPr>
            <a:r>
              <a:rPr lang="en-US" altLang="zh-CN" sz="2400" dirty="0"/>
              <a:t>Business application</a:t>
            </a:r>
          </a:p>
          <a:p>
            <a:pPr marL="952500" lvl="1" indent="-376238">
              <a:lnSpc>
                <a:spcPct val="90000"/>
              </a:lnSpc>
            </a:pPr>
            <a:r>
              <a:rPr lang="en-US" altLang="zh-CN" sz="2400" dirty="0"/>
              <a:t>Communications application</a:t>
            </a:r>
          </a:p>
          <a:p>
            <a:pPr marL="952500" lvl="1" indent="-376238">
              <a:lnSpc>
                <a:spcPct val="90000"/>
              </a:lnSpc>
            </a:pPr>
            <a:r>
              <a:rPr lang="en-US" altLang="zh-CN" sz="2400" dirty="0"/>
              <a:t>Multimedia application</a:t>
            </a:r>
          </a:p>
          <a:p>
            <a:pPr marL="952500" lvl="1" indent="-376238">
              <a:lnSpc>
                <a:spcPct val="90000"/>
              </a:lnSpc>
            </a:pPr>
            <a:r>
              <a:rPr lang="en-US" altLang="zh-CN" sz="2400" dirty="0"/>
              <a:t>Entertainment and educational software</a:t>
            </a:r>
            <a:endParaRPr lang="zh-CN" altLang="en-US" sz="2400" dirty="0"/>
          </a:p>
          <a:p>
            <a:pPr marL="385763" indent="-385763">
              <a:lnSpc>
                <a:spcPct val="90000"/>
              </a:lnSpc>
            </a:pPr>
            <a:r>
              <a:rPr lang="en-US" altLang="zh-CN" sz="2400" dirty="0"/>
              <a:t>Driver Programs (Device Driver)</a:t>
            </a:r>
            <a:endParaRPr lang="zh-CN" altLang="en-US" sz="2800" dirty="0"/>
          </a:p>
          <a:p>
            <a:pPr marL="952500" lvl="1" indent="-376238">
              <a:lnSpc>
                <a:spcPct val="90000"/>
              </a:lnSpc>
            </a:pPr>
            <a:r>
              <a:rPr lang="en-US" altLang="zh-CN" sz="2400" dirty="0"/>
              <a:t>small program that allows a specific input or output device to communicate with the rest of the computer system</a:t>
            </a:r>
            <a:endParaRPr lang="zh-CN" altLang="en-US" sz="2400" dirty="0"/>
          </a:p>
        </p:txBody>
      </p:sp>
    </p:spTree>
    <p:extLst>
      <p:ext uri="{BB962C8B-B14F-4D97-AF65-F5344CB8AC3E}">
        <p14:creationId xmlns:p14="http://schemas.microsoft.com/office/powerpoint/2010/main" val="193798911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 calcmode="lin" valueType="num">
                                      <p:cBhvr additive="base">
                                        <p:cTn id="7" dur="500" fill="hold"/>
                                        <p:tgtEl>
                                          <p:spTgt spid="378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0">
                                            <p:txEl>
                                              <p:pRg st="1" end="1"/>
                                            </p:txEl>
                                          </p:spTgt>
                                        </p:tgtEl>
                                        <p:attrNameLst>
                                          <p:attrName>style.visibility</p:attrName>
                                        </p:attrNameLst>
                                      </p:cBhvr>
                                      <p:to>
                                        <p:strVal val="visible"/>
                                      </p:to>
                                    </p:set>
                                    <p:anim calcmode="lin" valueType="num">
                                      <p:cBhvr additive="base">
                                        <p:cTn id="13" dur="500" fill="hold"/>
                                        <p:tgtEl>
                                          <p:spTgt spid="378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0">
                                            <p:txEl>
                                              <p:pRg st="2" end="2"/>
                                            </p:txEl>
                                          </p:spTgt>
                                        </p:tgtEl>
                                        <p:attrNameLst>
                                          <p:attrName>style.visibility</p:attrName>
                                        </p:attrNameLst>
                                      </p:cBhvr>
                                      <p:to>
                                        <p:strVal val="visible"/>
                                      </p:to>
                                    </p:set>
                                    <p:anim calcmode="lin" valueType="num">
                                      <p:cBhvr additive="base">
                                        <p:cTn id="19" dur="500" fill="hold"/>
                                        <p:tgtEl>
                                          <p:spTgt spid="378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890">
                                            <p:txEl>
                                              <p:pRg st="3" end="3"/>
                                            </p:txEl>
                                          </p:spTgt>
                                        </p:tgtEl>
                                        <p:attrNameLst>
                                          <p:attrName>style.visibility</p:attrName>
                                        </p:attrNameLst>
                                      </p:cBhvr>
                                      <p:to>
                                        <p:strVal val="visible"/>
                                      </p:to>
                                    </p:set>
                                    <p:anim calcmode="lin" valueType="num">
                                      <p:cBhvr additive="base">
                                        <p:cTn id="25" dur="500" fill="hold"/>
                                        <p:tgtEl>
                                          <p:spTgt spid="3789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8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890">
                                            <p:txEl>
                                              <p:pRg st="4" end="4"/>
                                            </p:txEl>
                                          </p:spTgt>
                                        </p:tgtEl>
                                        <p:attrNameLst>
                                          <p:attrName>style.visibility</p:attrName>
                                        </p:attrNameLst>
                                      </p:cBhvr>
                                      <p:to>
                                        <p:strVal val="visible"/>
                                      </p:to>
                                    </p:set>
                                    <p:anim calcmode="lin" valueType="num">
                                      <p:cBhvr additive="base">
                                        <p:cTn id="31" dur="500" fill="hold"/>
                                        <p:tgtEl>
                                          <p:spTgt spid="3789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8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890">
                                            <p:txEl>
                                              <p:pRg st="5" end="5"/>
                                            </p:txEl>
                                          </p:spTgt>
                                        </p:tgtEl>
                                        <p:attrNameLst>
                                          <p:attrName>style.visibility</p:attrName>
                                        </p:attrNameLst>
                                      </p:cBhvr>
                                      <p:to>
                                        <p:strVal val="visible"/>
                                      </p:to>
                                    </p:set>
                                    <p:anim calcmode="lin" valueType="num">
                                      <p:cBhvr additive="base">
                                        <p:cTn id="37" dur="500" fill="hold"/>
                                        <p:tgtEl>
                                          <p:spTgt spid="3789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8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890">
                                            <p:txEl>
                                              <p:pRg st="6" end="6"/>
                                            </p:txEl>
                                          </p:spTgt>
                                        </p:tgtEl>
                                        <p:attrNameLst>
                                          <p:attrName>style.visibility</p:attrName>
                                        </p:attrNameLst>
                                      </p:cBhvr>
                                      <p:to>
                                        <p:strVal val="visible"/>
                                      </p:to>
                                    </p:set>
                                    <p:anim calcmode="lin" valueType="num">
                                      <p:cBhvr additive="base">
                                        <p:cTn id="43" dur="500" fill="hold"/>
                                        <p:tgtEl>
                                          <p:spTgt spid="3789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89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890">
                                            <p:txEl>
                                              <p:pRg st="7" end="7"/>
                                            </p:txEl>
                                          </p:spTgt>
                                        </p:tgtEl>
                                        <p:attrNameLst>
                                          <p:attrName>style.visibility</p:attrName>
                                        </p:attrNameLst>
                                      </p:cBhvr>
                                      <p:to>
                                        <p:strVal val="visible"/>
                                      </p:to>
                                    </p:set>
                                    <p:anim calcmode="lin" valueType="num">
                                      <p:cBhvr additive="base">
                                        <p:cTn id="49" dur="500" fill="hold"/>
                                        <p:tgtEl>
                                          <p:spTgt spid="3789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89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890">
                                            <p:txEl>
                                              <p:pRg st="8" end="8"/>
                                            </p:txEl>
                                          </p:spTgt>
                                        </p:tgtEl>
                                        <p:attrNameLst>
                                          <p:attrName>style.visibility</p:attrName>
                                        </p:attrNameLst>
                                      </p:cBhvr>
                                      <p:to>
                                        <p:strVal val="visible"/>
                                      </p:to>
                                    </p:set>
                                    <p:anim calcmode="lin" valueType="num">
                                      <p:cBhvr additive="base">
                                        <p:cTn id="55" dur="500" fill="hold"/>
                                        <p:tgtEl>
                                          <p:spTgt spid="3789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789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7890">
                                            <p:txEl>
                                              <p:pRg st="9" end="9"/>
                                            </p:txEl>
                                          </p:spTgt>
                                        </p:tgtEl>
                                        <p:attrNameLst>
                                          <p:attrName>style.visibility</p:attrName>
                                        </p:attrNameLst>
                                      </p:cBhvr>
                                      <p:to>
                                        <p:strVal val="visible"/>
                                      </p:to>
                                    </p:set>
                                    <p:anim calcmode="lin" valueType="num">
                                      <p:cBhvr additive="base">
                                        <p:cTn id="61" dur="500" fill="hold"/>
                                        <p:tgtEl>
                                          <p:spTgt spid="37890">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789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666" r="13031" b="6250"/>
          <a:stretch/>
        </p:blipFill>
        <p:spPr bwMode="auto">
          <a:xfrm>
            <a:off x="38100" y="0"/>
            <a:ext cx="91059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6824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45" t="4687" r="16545" b="2084"/>
          <a:stretch/>
        </p:blipFill>
        <p:spPr bwMode="auto">
          <a:xfrm>
            <a:off x="0" y="38100"/>
            <a:ext cx="9144000" cy="681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237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Role of Systems Software</a:t>
            </a:r>
          </a:p>
        </p:txBody>
      </p:sp>
      <p:sp>
        <p:nvSpPr>
          <p:cNvPr id="210947" name="Rectangle 3"/>
          <p:cNvSpPr>
            <a:spLocks noGrp="1" noChangeArrowheads="1"/>
          </p:cNvSpPr>
          <p:nvPr>
            <p:ph sz="quarter" idx="1"/>
          </p:nvPr>
        </p:nvSpPr>
        <p:spPr/>
        <p:txBody>
          <a:bodyPr/>
          <a:lstStyle/>
          <a:p>
            <a:r>
              <a:rPr lang="en-US" sz="2800"/>
              <a:t>System software…</a:t>
            </a:r>
          </a:p>
          <a:p>
            <a:pPr lvl="1"/>
            <a:r>
              <a:rPr lang="en-US"/>
              <a:t>Is an interface or buffer between application software and hardware</a:t>
            </a:r>
          </a:p>
          <a:p>
            <a:pPr lvl="1"/>
            <a:r>
              <a:rPr lang="en-US"/>
              <a:t>Controls the computer hardware and acts as an interface with applications programs</a:t>
            </a:r>
          </a:p>
          <a:p>
            <a:pPr lvl="1"/>
            <a:endParaRPr lang="en-US"/>
          </a:p>
        </p:txBody>
      </p:sp>
      <p:sp>
        <p:nvSpPr>
          <p:cNvPr id="5" name="Text Box 24"/>
          <p:cNvSpPr txBox="1">
            <a:spLocks noChangeArrowheads="1"/>
          </p:cNvSpPr>
          <p:nvPr/>
        </p:nvSpPr>
        <p:spPr bwMode="auto">
          <a:xfrm>
            <a:off x="762000" y="4995104"/>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0"/>
              <a:t>Users</a:t>
            </a:r>
          </a:p>
        </p:txBody>
      </p:sp>
      <p:sp>
        <p:nvSpPr>
          <p:cNvPr id="6" name="Rectangle 25"/>
          <p:cNvSpPr>
            <a:spLocks noChangeArrowheads="1"/>
          </p:cNvSpPr>
          <p:nvPr/>
        </p:nvSpPr>
        <p:spPr bwMode="auto">
          <a:xfrm>
            <a:off x="2819400" y="3699704"/>
            <a:ext cx="1371600" cy="1219200"/>
          </a:xfrm>
          <a:prstGeom prst="rect">
            <a:avLst/>
          </a:prstGeom>
          <a:gradFill rotWithShape="0">
            <a:gsLst>
              <a:gs pos="0">
                <a:schemeClr val="folHlink"/>
              </a:gs>
              <a:gs pos="100000">
                <a:schemeClr val="folHlink">
                  <a:gamma/>
                  <a:tint val="48627"/>
                  <a:invGamma/>
                </a:schemeClr>
              </a:gs>
            </a:gsLst>
            <a:lin ang="5400000" scaled="1"/>
          </a:gradFill>
          <a:ln w="9525">
            <a:solidFill>
              <a:schemeClr val="tx1"/>
            </a:solidFill>
            <a:miter lim="800000"/>
            <a:headEnd/>
            <a:tailEnd/>
          </a:ln>
          <a:effectLst>
            <a:outerShdw dist="107763" dir="2700000" algn="ctr" rotWithShape="0">
              <a:schemeClr val="bg2"/>
            </a:outerShdw>
          </a:effectLst>
        </p:spPr>
        <p:txBody>
          <a:bodyPr wrap="none" anchor="ctr"/>
          <a:lstStyle/>
          <a:p>
            <a:r>
              <a:rPr lang="en-US" b="0"/>
              <a:t>Application</a:t>
            </a:r>
            <a:br>
              <a:rPr lang="en-US" b="0"/>
            </a:br>
            <a:r>
              <a:rPr lang="en-US" b="0"/>
              <a:t>software</a:t>
            </a:r>
          </a:p>
        </p:txBody>
      </p:sp>
      <p:sp>
        <p:nvSpPr>
          <p:cNvPr id="7" name="Rectangle 26"/>
          <p:cNvSpPr>
            <a:spLocks noChangeArrowheads="1"/>
          </p:cNvSpPr>
          <p:nvPr/>
        </p:nvSpPr>
        <p:spPr bwMode="auto">
          <a:xfrm>
            <a:off x="4876800" y="3699704"/>
            <a:ext cx="1371600" cy="1219200"/>
          </a:xfrm>
          <a:prstGeom prst="rect">
            <a:avLst/>
          </a:prstGeom>
          <a:gradFill rotWithShape="0">
            <a:gsLst>
              <a:gs pos="0">
                <a:schemeClr val="folHlink"/>
              </a:gs>
              <a:gs pos="100000">
                <a:schemeClr val="folHlink">
                  <a:gamma/>
                  <a:tint val="48627"/>
                  <a:invGamma/>
                </a:schemeClr>
              </a:gs>
            </a:gsLst>
            <a:lin ang="5400000" scaled="1"/>
          </a:gradFill>
          <a:ln w="9525">
            <a:solidFill>
              <a:schemeClr val="tx1"/>
            </a:solidFill>
            <a:miter lim="800000"/>
            <a:headEnd/>
            <a:tailEnd/>
          </a:ln>
          <a:effectLst>
            <a:outerShdw dist="107763" dir="2700000" algn="ctr" rotWithShape="0">
              <a:schemeClr val="bg2"/>
            </a:outerShdw>
          </a:effectLst>
        </p:spPr>
        <p:txBody>
          <a:bodyPr wrap="none" anchor="ctr"/>
          <a:lstStyle/>
          <a:p>
            <a:r>
              <a:rPr lang="en-US" b="0"/>
              <a:t>Operating</a:t>
            </a:r>
            <a:br>
              <a:rPr lang="en-US" b="0"/>
            </a:br>
            <a:r>
              <a:rPr lang="en-US" b="0"/>
              <a:t>and</a:t>
            </a:r>
            <a:br>
              <a:rPr lang="en-US" b="0"/>
            </a:br>
            <a:r>
              <a:rPr lang="en-US" b="0"/>
              <a:t>systems</a:t>
            </a:r>
            <a:br>
              <a:rPr lang="en-US" b="0"/>
            </a:br>
            <a:r>
              <a:rPr lang="en-US" b="0"/>
              <a:t>software</a:t>
            </a:r>
          </a:p>
        </p:txBody>
      </p:sp>
      <p:pic>
        <p:nvPicPr>
          <p:cNvPr id="8"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47304"/>
            <a:ext cx="1531938"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471104"/>
            <a:ext cx="1398588"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9"/>
          <p:cNvSpPr txBox="1">
            <a:spLocks noChangeArrowheads="1"/>
          </p:cNvSpPr>
          <p:nvPr/>
        </p:nvSpPr>
        <p:spPr bwMode="auto">
          <a:xfrm>
            <a:off x="7086600" y="5376104"/>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0"/>
              <a:t>Hardware</a:t>
            </a:r>
          </a:p>
        </p:txBody>
      </p:sp>
      <p:sp>
        <p:nvSpPr>
          <p:cNvPr id="11" name="Line 30"/>
          <p:cNvSpPr>
            <a:spLocks noChangeShapeType="1"/>
          </p:cNvSpPr>
          <p:nvPr/>
        </p:nvSpPr>
        <p:spPr bwMode="auto">
          <a:xfrm>
            <a:off x="2209800" y="4385504"/>
            <a:ext cx="457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31"/>
          <p:cNvSpPr>
            <a:spLocks noChangeShapeType="1"/>
          </p:cNvSpPr>
          <p:nvPr/>
        </p:nvSpPr>
        <p:spPr bwMode="auto">
          <a:xfrm>
            <a:off x="4343400" y="4385504"/>
            <a:ext cx="457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32"/>
          <p:cNvSpPr>
            <a:spLocks noChangeShapeType="1"/>
          </p:cNvSpPr>
          <p:nvPr/>
        </p:nvSpPr>
        <p:spPr bwMode="auto">
          <a:xfrm>
            <a:off x="6400800" y="4385504"/>
            <a:ext cx="457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99629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a:t>Systems Software</a:t>
            </a:r>
          </a:p>
        </p:txBody>
      </p:sp>
      <p:sp>
        <p:nvSpPr>
          <p:cNvPr id="215043" name="Rectangle 3"/>
          <p:cNvSpPr>
            <a:spLocks noGrp="1" noChangeArrowheads="1"/>
          </p:cNvSpPr>
          <p:nvPr>
            <p:ph sz="quarter" idx="1"/>
          </p:nvPr>
        </p:nvSpPr>
        <p:spPr/>
        <p:txBody>
          <a:bodyPr/>
          <a:lstStyle/>
          <a:p>
            <a:pPr>
              <a:lnSpc>
                <a:spcPct val="90000"/>
              </a:lnSpc>
            </a:pPr>
            <a:r>
              <a:rPr lang="en-US"/>
              <a:t>Hardware independence</a:t>
            </a:r>
          </a:p>
          <a:p>
            <a:pPr lvl="1">
              <a:lnSpc>
                <a:spcPct val="90000"/>
              </a:lnSpc>
            </a:pPr>
            <a:r>
              <a:rPr lang="en-US"/>
              <a:t>Operating system (OS) provides hardware independence for application software</a:t>
            </a:r>
          </a:p>
          <a:p>
            <a:pPr lvl="1">
              <a:lnSpc>
                <a:spcPct val="90000"/>
              </a:lnSpc>
            </a:pPr>
            <a:r>
              <a:rPr lang="en-US"/>
              <a:t>Application software interfaces with the operating system which interfaces with the hardware</a:t>
            </a:r>
          </a:p>
          <a:p>
            <a:pPr lvl="1">
              <a:lnSpc>
                <a:spcPct val="90000"/>
              </a:lnSpc>
            </a:pPr>
            <a:r>
              <a:rPr lang="en-US"/>
              <a:t>When the hardware is changed, the operating system is changed so that the application software is not required to be changed</a:t>
            </a:r>
          </a:p>
        </p:txBody>
      </p:sp>
    </p:spTree>
    <p:extLst>
      <p:ext uri="{BB962C8B-B14F-4D97-AF65-F5344CB8AC3E}">
        <p14:creationId xmlns:p14="http://schemas.microsoft.com/office/powerpoint/2010/main" val="967536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Software Concepts</a:t>
            </a:r>
          </a:p>
        </p:txBody>
      </p:sp>
      <p:sp>
        <p:nvSpPr>
          <p:cNvPr id="216067" name="Rectangle 3"/>
          <p:cNvSpPr>
            <a:spLocks noGrp="1" noChangeArrowheads="1"/>
          </p:cNvSpPr>
          <p:nvPr>
            <p:ph sz="quarter" idx="1"/>
          </p:nvPr>
        </p:nvSpPr>
        <p:spPr/>
        <p:txBody>
          <a:bodyPr/>
          <a:lstStyle/>
          <a:p>
            <a:r>
              <a:rPr lang="en-US" dirty="0"/>
              <a:t>Memory management</a:t>
            </a:r>
          </a:p>
          <a:p>
            <a:r>
              <a:rPr lang="en-US" dirty="0"/>
              <a:t>Multitasking</a:t>
            </a:r>
          </a:p>
          <a:p>
            <a:r>
              <a:rPr lang="en-US" dirty="0"/>
              <a:t>Multithreading</a:t>
            </a:r>
          </a:p>
          <a:p>
            <a:r>
              <a:rPr lang="en-US" dirty="0"/>
              <a:t>Timesharing</a:t>
            </a:r>
          </a:p>
          <a:p>
            <a:endParaRPr lang="en-US" dirty="0"/>
          </a:p>
        </p:txBody>
      </p:sp>
    </p:spTree>
    <p:extLst>
      <p:ext uri="{BB962C8B-B14F-4D97-AF65-F5344CB8AC3E}">
        <p14:creationId xmlns:p14="http://schemas.microsoft.com/office/powerpoint/2010/main" val="604617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Memory Management</a:t>
            </a:r>
          </a:p>
        </p:txBody>
      </p:sp>
      <p:sp>
        <p:nvSpPr>
          <p:cNvPr id="217091" name="Rectangle 3"/>
          <p:cNvSpPr>
            <a:spLocks noGrp="1" noChangeArrowheads="1"/>
          </p:cNvSpPr>
          <p:nvPr>
            <p:ph sz="half" idx="2"/>
          </p:nvPr>
        </p:nvSpPr>
        <p:spPr>
          <a:xfrm>
            <a:off x="318028" y="1676400"/>
            <a:ext cx="8686800" cy="1524001"/>
          </a:xfrm>
        </p:spPr>
        <p:txBody>
          <a:bodyPr/>
          <a:lstStyle/>
          <a:p>
            <a:r>
              <a:rPr lang="en-US" dirty="0"/>
              <a:t>Memory management…</a:t>
            </a:r>
          </a:p>
          <a:p>
            <a:pPr lvl="1"/>
            <a:r>
              <a:rPr lang="en-US" dirty="0"/>
              <a:t>Controls how memory is accessed and maximizes available memory and storage</a:t>
            </a:r>
          </a:p>
        </p:txBody>
      </p:sp>
      <p:grpSp>
        <p:nvGrpSpPr>
          <p:cNvPr id="5" name="Group 4"/>
          <p:cNvGrpSpPr/>
          <p:nvPr/>
        </p:nvGrpSpPr>
        <p:grpSpPr>
          <a:xfrm>
            <a:off x="1439711" y="2981673"/>
            <a:ext cx="6248400" cy="3631055"/>
            <a:chOff x="914400" y="1752600"/>
            <a:chExt cx="6778625" cy="3932238"/>
          </a:xfrm>
        </p:grpSpPr>
        <p:pic>
          <p:nvPicPr>
            <p:cNvPr id="6" name="Picture 2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905000"/>
              <a:ext cx="19018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reeform 2063"/>
            <p:cNvSpPr>
              <a:spLocks/>
            </p:cNvSpPr>
            <p:nvPr/>
          </p:nvSpPr>
          <p:spPr bwMode="auto">
            <a:xfrm>
              <a:off x="5638800" y="3200400"/>
              <a:ext cx="1905000" cy="2057400"/>
            </a:xfrm>
            <a:custGeom>
              <a:avLst/>
              <a:gdLst>
                <a:gd name="T0" fmla="*/ 0 w 1008"/>
                <a:gd name="T1" fmla="*/ 864 h 1248"/>
                <a:gd name="T2" fmla="*/ 720 w 1008"/>
                <a:gd name="T3" fmla="*/ 0 h 1248"/>
                <a:gd name="T4" fmla="*/ 1008 w 1008"/>
                <a:gd name="T5" fmla="*/ 0 h 1248"/>
                <a:gd name="T6" fmla="*/ 912 w 1008"/>
                <a:gd name="T7" fmla="*/ 1248 h 1248"/>
              </a:gdLst>
              <a:ahLst/>
              <a:cxnLst>
                <a:cxn ang="0">
                  <a:pos x="T0" y="T1"/>
                </a:cxn>
                <a:cxn ang="0">
                  <a:pos x="T2" y="T3"/>
                </a:cxn>
                <a:cxn ang="0">
                  <a:pos x="T4" y="T5"/>
                </a:cxn>
                <a:cxn ang="0">
                  <a:pos x="T6" y="T7"/>
                </a:cxn>
              </a:cxnLst>
              <a:rect l="0" t="0" r="r" b="b"/>
              <a:pathLst>
                <a:path w="1008" h="1248">
                  <a:moveTo>
                    <a:pt x="0" y="864"/>
                  </a:moveTo>
                  <a:lnTo>
                    <a:pt x="720" y="0"/>
                  </a:lnTo>
                  <a:lnTo>
                    <a:pt x="1008" y="0"/>
                  </a:lnTo>
                  <a:lnTo>
                    <a:pt x="912" y="1248"/>
                  </a:lnTo>
                </a:path>
              </a:pathLst>
            </a:custGeom>
            <a:gradFill rotWithShape="0">
              <a:gsLst>
                <a:gs pos="0">
                  <a:srgbClr val="DDEEFF"/>
                </a:gs>
                <a:gs pos="100000">
                  <a:srgbClr val="DDEEFF">
                    <a:gamma/>
                    <a:tint val="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Rectangle 2052"/>
            <p:cNvSpPr>
              <a:spLocks noChangeArrowheads="1"/>
            </p:cNvSpPr>
            <p:nvPr/>
          </p:nvSpPr>
          <p:spPr bwMode="auto">
            <a:xfrm>
              <a:off x="1371600" y="2133600"/>
              <a:ext cx="1371600" cy="1524000"/>
            </a:xfrm>
            <a:prstGeom prst="rect">
              <a:avLst/>
            </a:prstGeom>
            <a:gradFill rotWithShape="0">
              <a:gsLst>
                <a:gs pos="0">
                  <a:schemeClr val="accent1"/>
                </a:gs>
                <a:gs pos="100000">
                  <a:schemeClr val="accent1">
                    <a:gamma/>
                    <a:tint val="0"/>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600" b="0"/>
                <a:t>What is the price of TIBA35 (TIBA35$)</a:t>
              </a:r>
            </a:p>
          </p:txBody>
        </p:sp>
        <p:sp>
          <p:nvSpPr>
            <p:cNvPr id="9" name="Rectangle 2053"/>
            <p:cNvSpPr>
              <a:spLocks noChangeArrowheads="1"/>
            </p:cNvSpPr>
            <p:nvPr/>
          </p:nvSpPr>
          <p:spPr bwMode="auto">
            <a:xfrm>
              <a:off x="3505200" y="2133600"/>
              <a:ext cx="1371600" cy="1524000"/>
            </a:xfrm>
            <a:prstGeom prst="rect">
              <a:avLst/>
            </a:prstGeom>
            <a:gradFill rotWithShape="0">
              <a:gsLst>
                <a:gs pos="0">
                  <a:srgbClr val="FFFF66"/>
                </a:gs>
                <a:gs pos="100000">
                  <a:srgbClr val="FFFF66">
                    <a:gamma/>
                    <a:tint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600" b="0"/>
                <a:t>Fetch TIBA35$ from hard disk, track 1, sector 7</a:t>
              </a:r>
            </a:p>
          </p:txBody>
        </p:sp>
        <p:sp>
          <p:nvSpPr>
            <p:cNvPr id="10" name="Text Box 2054"/>
            <p:cNvSpPr txBox="1">
              <a:spLocks noChangeArrowheads="1"/>
            </p:cNvSpPr>
            <p:nvPr/>
          </p:nvSpPr>
          <p:spPr bwMode="auto">
            <a:xfrm>
              <a:off x="914400" y="1766888"/>
              <a:ext cx="2514600" cy="39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800" b="0" dirty="0"/>
                <a:t>Application Software</a:t>
              </a:r>
            </a:p>
          </p:txBody>
        </p:sp>
        <p:sp>
          <p:nvSpPr>
            <p:cNvPr id="11" name="Text Box 2055"/>
            <p:cNvSpPr txBox="1">
              <a:spLocks noChangeArrowheads="1"/>
            </p:cNvSpPr>
            <p:nvPr/>
          </p:nvSpPr>
          <p:spPr bwMode="auto">
            <a:xfrm>
              <a:off x="38862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a:t>OS</a:t>
              </a:r>
            </a:p>
          </p:txBody>
        </p:sp>
        <p:sp>
          <p:nvSpPr>
            <p:cNvPr id="12" name="Line 2056"/>
            <p:cNvSpPr>
              <a:spLocks noChangeShapeType="1"/>
            </p:cNvSpPr>
            <p:nvPr/>
          </p:nvSpPr>
          <p:spPr bwMode="auto">
            <a:xfrm>
              <a:off x="2819400" y="2895600"/>
              <a:ext cx="609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057"/>
            <p:cNvSpPr>
              <a:spLocks noChangeShapeType="1"/>
            </p:cNvSpPr>
            <p:nvPr/>
          </p:nvSpPr>
          <p:spPr bwMode="auto">
            <a:xfrm>
              <a:off x="5029200" y="2895600"/>
              <a:ext cx="609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Oval 2058"/>
            <p:cNvSpPr>
              <a:spLocks noChangeArrowheads="1"/>
            </p:cNvSpPr>
            <p:nvPr/>
          </p:nvSpPr>
          <p:spPr bwMode="auto">
            <a:xfrm>
              <a:off x="5257800" y="4460875"/>
              <a:ext cx="2133600" cy="1219200"/>
            </a:xfrm>
            <a:prstGeom prst="ellipse">
              <a:avLst/>
            </a:prstGeom>
            <a:solidFill>
              <a:srgbClr val="DDEE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2059"/>
            <p:cNvSpPr>
              <a:spLocks noChangeArrowheads="1"/>
            </p:cNvSpPr>
            <p:nvPr/>
          </p:nvSpPr>
          <p:spPr bwMode="auto">
            <a:xfrm>
              <a:off x="5486400" y="4537075"/>
              <a:ext cx="1676400" cy="914400"/>
            </a:xfrm>
            <a:prstGeom prst="ellipse">
              <a:avLst/>
            </a:prstGeom>
            <a:solidFill>
              <a:srgbClr val="DDEE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2060"/>
            <p:cNvSpPr>
              <a:spLocks noChangeArrowheads="1"/>
            </p:cNvSpPr>
            <p:nvPr/>
          </p:nvSpPr>
          <p:spPr bwMode="auto">
            <a:xfrm>
              <a:off x="5676900" y="4613275"/>
              <a:ext cx="1295400" cy="609600"/>
            </a:xfrm>
            <a:prstGeom prst="ellipse">
              <a:avLst/>
            </a:prstGeom>
            <a:solidFill>
              <a:srgbClr val="DDEE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2061"/>
            <p:cNvSpPr>
              <a:spLocks noChangeArrowheads="1"/>
            </p:cNvSpPr>
            <p:nvPr/>
          </p:nvSpPr>
          <p:spPr bwMode="auto">
            <a:xfrm>
              <a:off x="5867400" y="4689475"/>
              <a:ext cx="914400" cy="457200"/>
            </a:xfrm>
            <a:prstGeom prst="ellipse">
              <a:avLst/>
            </a:prstGeom>
            <a:solidFill>
              <a:srgbClr val="DDEE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2062"/>
            <p:cNvSpPr>
              <a:spLocks noChangeArrowheads="1"/>
            </p:cNvSpPr>
            <p:nvPr/>
          </p:nvSpPr>
          <p:spPr bwMode="auto">
            <a:xfrm>
              <a:off x="6057900" y="4765675"/>
              <a:ext cx="533400" cy="304800"/>
            </a:xfrm>
            <a:prstGeom prst="ellipse">
              <a:avLst/>
            </a:prstGeom>
            <a:solidFill>
              <a:srgbClr val="DDEE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064"/>
            <p:cNvSpPr txBox="1">
              <a:spLocks noChangeArrowheads="1"/>
            </p:cNvSpPr>
            <p:nvPr/>
          </p:nvSpPr>
          <p:spPr bwMode="auto">
            <a:xfrm>
              <a:off x="5638800" y="5410200"/>
              <a:ext cx="1371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TIBA35$</a:t>
              </a:r>
            </a:p>
          </p:txBody>
        </p:sp>
        <p:sp>
          <p:nvSpPr>
            <p:cNvPr id="20" name="Line 2065"/>
            <p:cNvSpPr>
              <a:spLocks noChangeShapeType="1"/>
            </p:cNvSpPr>
            <p:nvPr/>
          </p:nvSpPr>
          <p:spPr bwMode="auto">
            <a:xfrm flipH="1">
              <a:off x="5943600" y="5421313"/>
              <a:ext cx="66675" cy="217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066"/>
            <p:cNvSpPr>
              <a:spLocks noChangeShapeType="1"/>
            </p:cNvSpPr>
            <p:nvPr/>
          </p:nvSpPr>
          <p:spPr bwMode="auto">
            <a:xfrm>
              <a:off x="6627813" y="5421313"/>
              <a:ext cx="77787" cy="217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825144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304800"/>
            <a:ext cx="7772400" cy="1371600"/>
          </a:xfrm>
        </p:spPr>
        <p:txBody>
          <a:bodyPr>
            <a:normAutofit/>
          </a:bodyPr>
          <a:lstStyle/>
          <a:p>
            <a:r>
              <a:rPr lang="en-US"/>
              <a:t>Multitasking, Multithreading, Time-sharing</a:t>
            </a:r>
          </a:p>
        </p:txBody>
      </p:sp>
      <p:sp>
        <p:nvSpPr>
          <p:cNvPr id="226307" name="Rectangle 3"/>
          <p:cNvSpPr>
            <a:spLocks noGrp="1" noChangeArrowheads="1"/>
          </p:cNvSpPr>
          <p:nvPr>
            <p:ph sz="quarter" idx="1"/>
          </p:nvPr>
        </p:nvSpPr>
        <p:spPr/>
        <p:txBody>
          <a:bodyPr/>
          <a:lstStyle/>
          <a:p>
            <a:r>
              <a:rPr lang="en-US" sz="2800"/>
              <a:t>Multitasking</a:t>
            </a:r>
          </a:p>
          <a:p>
            <a:pPr lvl="1"/>
            <a:r>
              <a:rPr lang="en-US" sz="2400"/>
              <a:t>A processing activity that allows a user to run more than one application at the same time</a:t>
            </a:r>
          </a:p>
          <a:p>
            <a:r>
              <a:rPr lang="en-US" sz="2800"/>
              <a:t>Multithreading</a:t>
            </a:r>
          </a:p>
          <a:p>
            <a:pPr lvl="1"/>
            <a:r>
              <a:rPr lang="en-US" sz="2400"/>
              <a:t>A processing activity that is basically multitasking within a single application</a:t>
            </a:r>
          </a:p>
          <a:p>
            <a:r>
              <a:rPr lang="en-US" sz="2800"/>
              <a:t>Time-sharing</a:t>
            </a:r>
          </a:p>
          <a:p>
            <a:pPr lvl="1"/>
            <a:r>
              <a:rPr lang="en-US" sz="2400"/>
              <a:t>A processing activity that allows more than one person to use a computer system at the same time</a:t>
            </a:r>
          </a:p>
        </p:txBody>
      </p:sp>
    </p:spTree>
    <p:extLst>
      <p:ext uri="{BB962C8B-B14F-4D97-AF65-F5344CB8AC3E}">
        <p14:creationId xmlns:p14="http://schemas.microsoft.com/office/powerpoint/2010/main" val="3006200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Software Concepts</a:t>
            </a:r>
          </a:p>
        </p:txBody>
      </p:sp>
      <p:sp>
        <p:nvSpPr>
          <p:cNvPr id="227331" name="Rectangle 3"/>
          <p:cNvSpPr>
            <a:spLocks noGrp="1" noChangeArrowheads="1"/>
          </p:cNvSpPr>
          <p:nvPr>
            <p:ph sz="quarter" idx="1"/>
          </p:nvPr>
        </p:nvSpPr>
        <p:spPr/>
        <p:txBody>
          <a:bodyPr/>
          <a:lstStyle/>
          <a:p>
            <a:pPr>
              <a:lnSpc>
                <a:spcPct val="90000"/>
              </a:lnSpc>
            </a:pPr>
            <a:r>
              <a:rPr lang="en-US"/>
              <a:t>Network capability</a:t>
            </a:r>
          </a:p>
          <a:p>
            <a:pPr lvl="1">
              <a:lnSpc>
                <a:spcPct val="90000"/>
              </a:lnSpc>
            </a:pPr>
            <a:r>
              <a:rPr lang="en-US"/>
              <a:t>Aids in connecting the computer to a network</a:t>
            </a:r>
          </a:p>
          <a:p>
            <a:pPr>
              <a:lnSpc>
                <a:spcPct val="90000"/>
              </a:lnSpc>
            </a:pPr>
            <a:r>
              <a:rPr lang="en-US"/>
              <a:t>Access to system resources</a:t>
            </a:r>
          </a:p>
          <a:p>
            <a:pPr lvl="1">
              <a:lnSpc>
                <a:spcPct val="90000"/>
              </a:lnSpc>
            </a:pPr>
            <a:r>
              <a:rPr lang="en-US"/>
              <a:t>Provides security for unauthorized access</a:t>
            </a:r>
          </a:p>
          <a:p>
            <a:pPr>
              <a:lnSpc>
                <a:spcPct val="90000"/>
              </a:lnSpc>
            </a:pPr>
            <a:r>
              <a:rPr lang="en-US"/>
              <a:t>File management</a:t>
            </a:r>
          </a:p>
          <a:p>
            <a:pPr lvl="1">
              <a:lnSpc>
                <a:spcPct val="90000"/>
              </a:lnSpc>
            </a:pPr>
            <a:r>
              <a:rPr lang="en-US"/>
              <a:t>Ensures that files in secondary storage are available when needed, and they are protected against unauthorized usage</a:t>
            </a:r>
          </a:p>
          <a:p>
            <a:pPr>
              <a:lnSpc>
                <a:spcPct val="90000"/>
              </a:lnSpc>
            </a:pPr>
            <a:endParaRPr lang="en-US"/>
          </a:p>
        </p:txBody>
      </p:sp>
    </p:spTree>
    <p:extLst>
      <p:ext uri="{BB962C8B-B14F-4D97-AF65-F5344CB8AC3E}">
        <p14:creationId xmlns:p14="http://schemas.microsoft.com/office/powerpoint/2010/main" val="134704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Utility Programs</a:t>
            </a:r>
          </a:p>
        </p:txBody>
      </p:sp>
      <p:sp>
        <p:nvSpPr>
          <p:cNvPr id="228355" name="Rectangle 3"/>
          <p:cNvSpPr>
            <a:spLocks noGrp="1" noChangeArrowheads="1"/>
          </p:cNvSpPr>
          <p:nvPr>
            <p:ph sz="quarter" idx="1"/>
          </p:nvPr>
        </p:nvSpPr>
        <p:spPr/>
        <p:txBody>
          <a:bodyPr/>
          <a:lstStyle/>
          <a:p>
            <a:r>
              <a:rPr lang="en-US"/>
              <a:t>Utility programs…</a:t>
            </a:r>
          </a:p>
          <a:p>
            <a:pPr lvl="1"/>
            <a:r>
              <a:rPr lang="en-US"/>
              <a:t>Programs used to merge and sort sets of data, keep track of computer jobs being run, compress files of data before they are stored or transmitted over a network, and perform other important tasks</a:t>
            </a:r>
          </a:p>
          <a:p>
            <a:endParaRPr lang="en-US"/>
          </a:p>
        </p:txBody>
      </p:sp>
    </p:spTree>
    <p:extLst>
      <p:ext uri="{BB962C8B-B14F-4D97-AF65-F5344CB8AC3E}">
        <p14:creationId xmlns:p14="http://schemas.microsoft.com/office/powerpoint/2010/main" val="372917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Types of Application Software</a:t>
            </a:r>
          </a:p>
        </p:txBody>
      </p:sp>
      <p:sp>
        <p:nvSpPr>
          <p:cNvPr id="229379" name="Rectangle 3"/>
          <p:cNvSpPr>
            <a:spLocks noGrp="1" noChangeArrowheads="1"/>
          </p:cNvSpPr>
          <p:nvPr>
            <p:ph sz="quarter" idx="1"/>
          </p:nvPr>
        </p:nvSpPr>
        <p:spPr/>
        <p:txBody>
          <a:bodyPr/>
          <a:lstStyle/>
          <a:p>
            <a:pPr>
              <a:lnSpc>
                <a:spcPct val="90000"/>
              </a:lnSpc>
            </a:pPr>
            <a:r>
              <a:rPr lang="en-US" sz="2800"/>
              <a:t>Proprietary</a:t>
            </a:r>
          </a:p>
          <a:p>
            <a:pPr lvl="1">
              <a:lnSpc>
                <a:spcPct val="90000"/>
              </a:lnSpc>
            </a:pPr>
            <a:r>
              <a:rPr lang="en-US" sz="2400"/>
              <a:t>Designed to solve a unique and specific problem</a:t>
            </a:r>
          </a:p>
          <a:p>
            <a:pPr>
              <a:lnSpc>
                <a:spcPct val="90000"/>
              </a:lnSpc>
            </a:pPr>
            <a:r>
              <a:rPr lang="en-US" sz="2800"/>
              <a:t>In-house</a:t>
            </a:r>
          </a:p>
          <a:p>
            <a:pPr lvl="1">
              <a:lnSpc>
                <a:spcPct val="90000"/>
              </a:lnSpc>
            </a:pPr>
            <a:r>
              <a:rPr lang="en-US" sz="2400"/>
              <a:t>Development of application software using the company’s resources</a:t>
            </a:r>
          </a:p>
          <a:p>
            <a:pPr>
              <a:lnSpc>
                <a:spcPct val="90000"/>
              </a:lnSpc>
            </a:pPr>
            <a:r>
              <a:rPr lang="en-US" sz="2800"/>
              <a:t>Contract</a:t>
            </a:r>
          </a:p>
          <a:p>
            <a:pPr lvl="1">
              <a:lnSpc>
                <a:spcPct val="90000"/>
              </a:lnSpc>
            </a:pPr>
            <a:r>
              <a:rPr lang="en-US" sz="2400"/>
              <a:t>Developed for a particular company</a:t>
            </a:r>
          </a:p>
          <a:p>
            <a:pPr>
              <a:lnSpc>
                <a:spcPct val="90000"/>
              </a:lnSpc>
            </a:pPr>
            <a:r>
              <a:rPr lang="en-US" sz="2800"/>
              <a:t>Off-the-shelf</a:t>
            </a:r>
          </a:p>
          <a:p>
            <a:pPr lvl="1">
              <a:lnSpc>
                <a:spcPct val="90000"/>
              </a:lnSpc>
            </a:pPr>
            <a:r>
              <a:rPr lang="en-US" sz="2400"/>
              <a:t>An existing software program that can be used without considerable changes expected</a:t>
            </a:r>
          </a:p>
        </p:txBody>
      </p:sp>
    </p:spTree>
    <p:extLst>
      <p:ext uri="{BB962C8B-B14F-4D97-AF65-F5344CB8AC3E}">
        <p14:creationId xmlns:p14="http://schemas.microsoft.com/office/powerpoint/2010/main" val="556313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a:t>3 type of programs</a:t>
            </a:r>
          </a:p>
        </p:txBody>
      </p:sp>
      <p:sp>
        <p:nvSpPr>
          <p:cNvPr id="17411" name="Rectangle 3"/>
          <p:cNvSpPr>
            <a:spLocks noGrp="1" noChangeArrowheads="1"/>
          </p:cNvSpPr>
          <p:nvPr>
            <p:ph sz="quarter" idx="1"/>
          </p:nvPr>
        </p:nvSpPr>
        <p:spPr/>
        <p:txBody>
          <a:bodyPr/>
          <a:lstStyle/>
          <a:p>
            <a:r>
              <a:rPr lang="en-US" altLang="zh-TW"/>
              <a:t>user / application programs</a:t>
            </a:r>
          </a:p>
          <a:p>
            <a:pPr lvl="1"/>
            <a:r>
              <a:rPr lang="en-US" altLang="zh-TW"/>
              <a:t>programs used by the users to perform a task</a:t>
            </a:r>
          </a:p>
          <a:p>
            <a:r>
              <a:rPr lang="en-US" altLang="zh-TW"/>
              <a:t>system programs</a:t>
            </a:r>
          </a:p>
          <a:p>
            <a:pPr lvl="1"/>
            <a:r>
              <a:rPr lang="en-US" altLang="zh-TW"/>
              <a:t>an interface between user and computer</a:t>
            </a:r>
          </a:p>
          <a:p>
            <a:r>
              <a:rPr lang="en-US" altLang="zh-TW"/>
              <a:t>driver programs</a:t>
            </a:r>
          </a:p>
          <a:p>
            <a:pPr lvl="1"/>
            <a:r>
              <a:rPr lang="en-US" altLang="zh-TW"/>
              <a:t>communicate I/O devices with computer</a:t>
            </a:r>
          </a:p>
        </p:txBody>
      </p:sp>
    </p:spTree>
    <p:extLst>
      <p:ext uri="{BB962C8B-B14F-4D97-AF65-F5344CB8AC3E}">
        <p14:creationId xmlns:p14="http://schemas.microsoft.com/office/powerpoint/2010/main" val="3981927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230403" name="Rectangle 3"/>
          <p:cNvSpPr>
            <a:spLocks noGrp="1" noChangeArrowheads="1"/>
          </p:cNvSpPr>
          <p:nvPr>
            <p:ph sz="quarter" idx="1"/>
          </p:nvPr>
        </p:nvSpPr>
        <p:spPr/>
        <p:txBody>
          <a:bodyPr/>
          <a:lstStyle/>
          <a:p>
            <a:r>
              <a:rPr lang="en-US"/>
              <a:t>Customized package</a:t>
            </a:r>
          </a:p>
          <a:p>
            <a:pPr lvl="1"/>
            <a:r>
              <a:rPr lang="en-US"/>
              <a:t>Blend of external and internal software development</a:t>
            </a:r>
          </a:p>
          <a:p>
            <a:pPr lvl="2"/>
            <a:r>
              <a:rPr lang="en-US"/>
              <a:t>In-house customized</a:t>
            </a:r>
          </a:p>
          <a:p>
            <a:pPr lvl="2"/>
            <a:r>
              <a:rPr lang="en-US"/>
              <a:t>Contract customization</a:t>
            </a:r>
          </a:p>
          <a:p>
            <a:endParaRPr lang="en-US"/>
          </a:p>
        </p:txBody>
      </p:sp>
    </p:spTree>
    <p:extLst>
      <p:ext uri="{BB962C8B-B14F-4D97-AF65-F5344CB8AC3E}">
        <p14:creationId xmlns:p14="http://schemas.microsoft.com/office/powerpoint/2010/main" val="143196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en-US" smtClean="0"/>
              <a:t>Storage Structure</a:t>
            </a:r>
          </a:p>
        </p:txBody>
      </p:sp>
      <p:sp>
        <p:nvSpPr>
          <p:cNvPr id="25603" name="Rectangle 3"/>
          <p:cNvSpPr>
            <a:spLocks noGrp="1" noChangeArrowheads="1"/>
          </p:cNvSpPr>
          <p:nvPr>
            <p:ph type="body" idx="4294967295"/>
          </p:nvPr>
        </p:nvSpPr>
        <p:spPr>
          <a:xfrm>
            <a:off x="709613" y="1319213"/>
            <a:ext cx="7181850" cy="4186237"/>
          </a:xfrm>
        </p:spPr>
        <p:txBody>
          <a:bodyPr>
            <a:normAutofit fontScale="77500" lnSpcReduction="20000"/>
          </a:bodyPr>
          <a:lstStyle/>
          <a:p>
            <a:pPr eaLnBrk="1" hangingPunct="1"/>
            <a:r>
              <a:rPr lang="en-US" altLang="en-US" smtClean="0"/>
              <a:t>Main memory – only large storage media that the CPU can access directly</a:t>
            </a:r>
          </a:p>
          <a:p>
            <a:pPr eaLnBrk="1" hangingPunct="1"/>
            <a:r>
              <a:rPr lang="en-US" altLang="en-US" smtClean="0"/>
              <a:t>Programs and data cannot reside in main memory permanently because:</a:t>
            </a:r>
          </a:p>
          <a:p>
            <a:pPr lvl="1" eaLnBrk="1" hangingPunct="1"/>
            <a:r>
              <a:rPr lang="en-US" altLang="en-US" smtClean="0"/>
              <a:t>Main memory is limited (too small) to store all programs and data permanently</a:t>
            </a:r>
          </a:p>
          <a:p>
            <a:pPr lvl="1" eaLnBrk="1" hangingPunct="1"/>
            <a:r>
              <a:rPr lang="en-US" altLang="en-US" smtClean="0"/>
              <a:t>Main memory is volatile</a:t>
            </a:r>
          </a:p>
          <a:p>
            <a:pPr eaLnBrk="1" hangingPunct="1"/>
            <a:r>
              <a:rPr lang="en-US" altLang="en-US" smtClean="0"/>
              <a:t>So secondary storage is provided – extension of main memory that provides large nonvolatile storage capacity</a:t>
            </a:r>
          </a:p>
          <a:p>
            <a:pPr eaLnBrk="1" hangingPunct="1"/>
            <a:r>
              <a:rPr lang="en-US" altLang="en-US" smtClean="0"/>
              <a:t>Magnetic disks – rigid metal or glass platters covered with magnetic recording material </a:t>
            </a:r>
          </a:p>
          <a:p>
            <a:pPr lvl="1" eaLnBrk="1" hangingPunct="1"/>
            <a:r>
              <a:rPr lang="en-US" altLang="en-US" smtClean="0"/>
              <a:t>Disk surface is logically divided into </a:t>
            </a:r>
            <a:r>
              <a:rPr lang="en-US" altLang="en-US" b="1" smtClean="0">
                <a:solidFill>
                  <a:srgbClr val="3366FF"/>
                </a:solidFill>
              </a:rPr>
              <a:t>tracks</a:t>
            </a:r>
            <a:r>
              <a:rPr lang="en-US" altLang="en-US" smtClean="0"/>
              <a:t>, which are subdivided into </a:t>
            </a:r>
            <a:r>
              <a:rPr lang="en-US" altLang="en-US" b="1" smtClean="0">
                <a:solidFill>
                  <a:srgbClr val="3366FF"/>
                </a:solidFill>
              </a:rPr>
              <a:t>sectors</a:t>
            </a:r>
          </a:p>
          <a:p>
            <a:pPr lvl="1" eaLnBrk="1" hangingPunct="1"/>
            <a:r>
              <a:rPr lang="en-US" altLang="en-US" smtClean="0"/>
              <a:t>The </a:t>
            </a:r>
            <a:r>
              <a:rPr lang="en-US" altLang="en-US" b="1" smtClean="0">
                <a:solidFill>
                  <a:srgbClr val="3366FF"/>
                </a:solidFill>
              </a:rPr>
              <a:t>disk controller </a:t>
            </a:r>
            <a:r>
              <a:rPr lang="en-US" altLang="en-US" smtClean="0"/>
              <a:t>determines the logical interaction between the device and the computer </a:t>
            </a:r>
          </a:p>
        </p:txBody>
      </p:sp>
    </p:spTree>
    <p:extLst>
      <p:ext uri="{BB962C8B-B14F-4D97-AF65-F5344CB8AC3E}">
        <p14:creationId xmlns:p14="http://schemas.microsoft.com/office/powerpoint/2010/main" val="3852075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60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altLang="en-US" smtClean="0"/>
              <a:t>Storage Hierarchy</a:t>
            </a:r>
          </a:p>
        </p:txBody>
      </p:sp>
      <p:sp>
        <p:nvSpPr>
          <p:cNvPr id="26627" name="Rectangle 3"/>
          <p:cNvSpPr>
            <a:spLocks noGrp="1" noChangeArrowheads="1"/>
          </p:cNvSpPr>
          <p:nvPr>
            <p:ph type="body" idx="4294967295"/>
          </p:nvPr>
        </p:nvSpPr>
        <p:spPr>
          <a:xfrm>
            <a:off x="990600" y="1233488"/>
            <a:ext cx="7731125" cy="4530725"/>
          </a:xfrm>
        </p:spPr>
        <p:txBody>
          <a:bodyPr>
            <a:normAutofit fontScale="92500"/>
          </a:bodyPr>
          <a:lstStyle/>
          <a:p>
            <a:pPr eaLnBrk="1" hangingPunct="1">
              <a:defRPr/>
            </a:pPr>
            <a:r>
              <a:rPr lang="en-US" altLang="en-US" dirty="0" smtClean="0"/>
              <a:t>Storage systems organized in hierarchy by</a:t>
            </a:r>
          </a:p>
          <a:p>
            <a:pPr lvl="1" eaLnBrk="1" hangingPunct="1">
              <a:defRPr/>
            </a:pPr>
            <a:r>
              <a:rPr lang="en-US" altLang="en-US" dirty="0" smtClean="0"/>
              <a:t>Speed</a:t>
            </a:r>
          </a:p>
          <a:p>
            <a:pPr lvl="1" eaLnBrk="1" hangingPunct="1">
              <a:defRPr/>
            </a:pPr>
            <a:r>
              <a:rPr lang="en-US" altLang="en-US" dirty="0" smtClean="0"/>
              <a:t>Cost</a:t>
            </a:r>
          </a:p>
          <a:p>
            <a:pPr lvl="1" eaLnBrk="1" hangingPunct="1">
              <a:defRPr/>
            </a:pPr>
            <a:r>
              <a:rPr lang="en-US" altLang="en-US" dirty="0" smtClean="0"/>
              <a:t>Volatility</a:t>
            </a:r>
          </a:p>
          <a:p>
            <a:pPr marL="457200" lvl="1" indent="0" eaLnBrk="1" hangingPunct="1">
              <a:buFont typeface="Wingdings" panose="05000000000000000000" pitchFamily="2" charset="2"/>
              <a:buNone/>
              <a:defRPr/>
            </a:pPr>
            <a:endParaRPr lang="en-US" altLang="en-US" dirty="0" smtClean="0"/>
          </a:p>
          <a:p>
            <a:pPr eaLnBrk="1" hangingPunct="1">
              <a:defRPr/>
            </a:pPr>
            <a:r>
              <a:rPr lang="en-US" altLang="en-US" dirty="0" smtClean="0"/>
              <a:t>The higher levels in the hierarchy are expensive but fast. As we move down the hierarchy, the cost per bit generally decreases, whereas the access time generally increases.</a:t>
            </a:r>
          </a:p>
          <a:p>
            <a:pPr lvl="1" eaLnBrk="1" hangingPunct="1">
              <a:defRPr/>
            </a:pPr>
            <a:endParaRPr lang="en-US" altLang="en-US" dirty="0" smtClean="0"/>
          </a:p>
          <a:p>
            <a:pPr eaLnBrk="1" hangingPunct="1">
              <a:defRPr/>
            </a:pPr>
            <a:r>
              <a:rPr lang="en-US" altLang="en-US" b="1" dirty="0" smtClean="0">
                <a:solidFill>
                  <a:srgbClr val="3366FF"/>
                </a:solidFill>
              </a:rPr>
              <a:t>Caching</a:t>
            </a:r>
            <a:r>
              <a:rPr lang="en-US" altLang="en-US" dirty="0" smtClean="0"/>
              <a:t> – copying information into faster storage system; main memory can be viewed as a last </a:t>
            </a:r>
            <a:r>
              <a:rPr lang="en-US" altLang="en-US" i="1" dirty="0" smtClean="0"/>
              <a:t>cache</a:t>
            </a:r>
            <a:r>
              <a:rPr lang="en-US" altLang="en-US" dirty="0" smtClean="0"/>
              <a:t> for secondary storage</a:t>
            </a:r>
          </a:p>
        </p:txBody>
      </p:sp>
    </p:spTree>
    <p:extLst>
      <p:ext uri="{BB962C8B-B14F-4D97-AF65-F5344CB8AC3E}">
        <p14:creationId xmlns:p14="http://schemas.microsoft.com/office/powerpoint/2010/main" val="2491739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en-US" altLang="en-US" smtClean="0"/>
              <a:t>Storage-Device Hierarchy</a:t>
            </a:r>
          </a:p>
        </p:txBody>
      </p:sp>
      <p:pic>
        <p:nvPicPr>
          <p:cNvPr id="256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1639888"/>
            <a:ext cx="5026025"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5734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en-US" smtClean="0"/>
              <a:t>Caching</a:t>
            </a:r>
          </a:p>
        </p:txBody>
      </p:sp>
      <p:sp>
        <p:nvSpPr>
          <p:cNvPr id="26627" name="Rectangle 3"/>
          <p:cNvSpPr>
            <a:spLocks noGrp="1" noChangeArrowheads="1"/>
          </p:cNvSpPr>
          <p:nvPr>
            <p:ph type="body" idx="4294967295"/>
          </p:nvPr>
        </p:nvSpPr>
        <p:spPr>
          <a:xfrm>
            <a:off x="882650" y="1319213"/>
            <a:ext cx="6896100" cy="4186237"/>
          </a:xfrm>
        </p:spPr>
        <p:txBody>
          <a:bodyPr>
            <a:normAutofit fontScale="92500" lnSpcReduction="10000"/>
          </a:bodyPr>
          <a:lstStyle/>
          <a:p>
            <a:pPr eaLnBrk="1" hangingPunct="1"/>
            <a:r>
              <a:rPr lang="en-US" altLang="en-US" smtClean="0"/>
              <a:t>Important principle, performed at many levels in a computer (in hardware, operating system, software)</a:t>
            </a:r>
          </a:p>
          <a:p>
            <a:pPr eaLnBrk="1" hangingPunct="1"/>
            <a:r>
              <a:rPr lang="en-US" altLang="en-US" smtClean="0"/>
              <a:t>Information in use copied from slower to faster storage temporarily</a:t>
            </a:r>
          </a:p>
          <a:p>
            <a:pPr eaLnBrk="1" hangingPunct="1"/>
            <a:r>
              <a:rPr lang="en-US" altLang="en-US" smtClean="0"/>
              <a:t>Faster storage (cache) checked first to determine if information is there</a:t>
            </a:r>
          </a:p>
          <a:p>
            <a:pPr lvl="1" eaLnBrk="1" hangingPunct="1"/>
            <a:r>
              <a:rPr lang="en-US" altLang="en-US" smtClean="0"/>
              <a:t>If it is, information used directly from the cache (fast)</a:t>
            </a:r>
          </a:p>
          <a:p>
            <a:pPr lvl="1" eaLnBrk="1" hangingPunct="1"/>
            <a:r>
              <a:rPr lang="en-US" altLang="en-US" smtClean="0"/>
              <a:t>If not, data copied to cache and used there</a:t>
            </a:r>
          </a:p>
          <a:p>
            <a:pPr eaLnBrk="1" hangingPunct="1"/>
            <a:r>
              <a:rPr lang="en-US" altLang="en-US" smtClean="0"/>
              <a:t>Cache smaller than storage being cached</a:t>
            </a:r>
          </a:p>
          <a:p>
            <a:pPr lvl="1" eaLnBrk="1" hangingPunct="1"/>
            <a:r>
              <a:rPr lang="en-US" altLang="en-US" smtClean="0"/>
              <a:t>Cache management important design problem</a:t>
            </a:r>
          </a:p>
          <a:p>
            <a:pPr lvl="1" eaLnBrk="1" hangingPunct="1"/>
            <a:r>
              <a:rPr lang="en-US" altLang="en-US" smtClean="0"/>
              <a:t>Cache size and replacement policy</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1291622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pPr eaLnBrk="1" hangingPunct="1"/>
            <a:r>
              <a:rPr lang="en-US" altLang="en-US" smtClean="0"/>
              <a:t>Computer-System Architecture</a:t>
            </a:r>
          </a:p>
        </p:txBody>
      </p:sp>
      <p:sp>
        <p:nvSpPr>
          <p:cNvPr id="29699" name="Content Placeholder 2"/>
          <p:cNvSpPr>
            <a:spLocks noGrp="1"/>
          </p:cNvSpPr>
          <p:nvPr>
            <p:ph idx="4294967295"/>
          </p:nvPr>
        </p:nvSpPr>
        <p:spPr>
          <a:xfrm>
            <a:off x="754063" y="1319213"/>
            <a:ext cx="7542212" cy="4186237"/>
          </a:xfrm>
        </p:spPr>
        <p:txBody>
          <a:bodyPr>
            <a:normAutofit lnSpcReduction="10000"/>
          </a:bodyPr>
          <a:lstStyle/>
          <a:p>
            <a:pPr eaLnBrk="1" hangingPunct="1"/>
            <a:r>
              <a:rPr lang="en-US" altLang="en-US" smtClean="0"/>
              <a:t>Most systems use a single general-purpose processor  </a:t>
            </a:r>
          </a:p>
          <a:p>
            <a:pPr lvl="1" eaLnBrk="1" hangingPunct="1"/>
            <a:r>
              <a:rPr lang="en-US" altLang="en-US" smtClean="0"/>
              <a:t>Most systems have special-purpose processors as well</a:t>
            </a:r>
          </a:p>
          <a:p>
            <a:pPr eaLnBrk="1" hangingPunct="1"/>
            <a:r>
              <a:rPr lang="en-US" altLang="en-US" smtClean="0">
                <a:solidFill>
                  <a:srgbClr val="3366FF"/>
                </a:solidFill>
              </a:rPr>
              <a:t>Multiprocessors </a:t>
            </a:r>
            <a:r>
              <a:rPr lang="en-US" altLang="en-US" smtClean="0"/>
              <a:t>systems growing in use and importance</a:t>
            </a:r>
          </a:p>
          <a:p>
            <a:pPr lvl="1" eaLnBrk="1" hangingPunct="1"/>
            <a:r>
              <a:rPr lang="en-US" altLang="en-US" smtClean="0"/>
              <a:t>Also known as </a:t>
            </a:r>
            <a:r>
              <a:rPr lang="en-US" altLang="en-US" smtClean="0">
                <a:solidFill>
                  <a:srgbClr val="3366FF"/>
                </a:solidFill>
              </a:rPr>
              <a:t>parallel systems</a:t>
            </a:r>
            <a:r>
              <a:rPr lang="en-US" altLang="en-US" smtClean="0"/>
              <a:t>, </a:t>
            </a:r>
            <a:r>
              <a:rPr lang="en-US" altLang="en-US" smtClean="0">
                <a:solidFill>
                  <a:srgbClr val="3366FF"/>
                </a:solidFill>
              </a:rPr>
              <a:t>tightly-coupled systems</a:t>
            </a:r>
          </a:p>
          <a:p>
            <a:pPr lvl="1" eaLnBrk="1" hangingPunct="1"/>
            <a:r>
              <a:rPr lang="en-US" altLang="en-US" smtClean="0"/>
              <a:t>Advantages include</a:t>
            </a:r>
          </a:p>
          <a:p>
            <a:pPr marL="1200150" lvl="2" indent="-342900" eaLnBrk="1" hangingPunct="1">
              <a:buFont typeface="Arial" panose="020B0604020202020204" pitchFamily="34" charset="0"/>
              <a:buAutoNum type="arabicPeriod"/>
            </a:pPr>
            <a:r>
              <a:rPr lang="en-US" altLang="en-US" smtClean="0">
                <a:solidFill>
                  <a:srgbClr val="3366FF"/>
                </a:solidFill>
              </a:rPr>
              <a:t>Increased throughput</a:t>
            </a:r>
          </a:p>
          <a:p>
            <a:pPr marL="1200150" lvl="2" indent="-342900" eaLnBrk="1" hangingPunct="1">
              <a:buFont typeface="Arial" panose="020B0604020202020204" pitchFamily="34" charset="0"/>
              <a:buAutoNum type="arabicPeriod"/>
            </a:pPr>
            <a:r>
              <a:rPr lang="en-US" altLang="en-US" smtClean="0">
                <a:solidFill>
                  <a:srgbClr val="3366FF"/>
                </a:solidFill>
              </a:rPr>
              <a:t>Economy of scale</a:t>
            </a:r>
          </a:p>
          <a:p>
            <a:pPr marL="1200150" lvl="2" indent="-342900" eaLnBrk="1" hangingPunct="1">
              <a:buFont typeface="Arial" panose="020B0604020202020204" pitchFamily="34" charset="0"/>
              <a:buAutoNum type="arabicPeriod"/>
            </a:pPr>
            <a:r>
              <a:rPr lang="en-US" altLang="en-US" smtClean="0">
                <a:solidFill>
                  <a:srgbClr val="3366FF"/>
                </a:solidFill>
              </a:rPr>
              <a:t>Increased reliability – graceful degradation </a:t>
            </a:r>
            <a:r>
              <a:rPr lang="en-US" altLang="en-US" smtClean="0">
                <a:solidFill>
                  <a:srgbClr val="000000"/>
                </a:solidFill>
              </a:rPr>
              <a:t>or </a:t>
            </a:r>
            <a:r>
              <a:rPr lang="en-US" altLang="en-US" smtClean="0">
                <a:solidFill>
                  <a:srgbClr val="3366FF"/>
                </a:solidFill>
              </a:rPr>
              <a:t>fault tolerance</a:t>
            </a:r>
          </a:p>
          <a:p>
            <a:pPr lvl="1" eaLnBrk="1" hangingPunct="1"/>
            <a:r>
              <a:rPr lang="en-US" altLang="en-US" smtClean="0"/>
              <a:t>Two types</a:t>
            </a:r>
          </a:p>
          <a:p>
            <a:pPr marL="1200150" lvl="2" indent="-342900" eaLnBrk="1" hangingPunct="1">
              <a:buFont typeface="Arial" panose="020B0604020202020204" pitchFamily="34" charset="0"/>
              <a:buAutoNum type="arabicPeriod"/>
            </a:pPr>
            <a:r>
              <a:rPr lang="en-US" altLang="en-US" smtClean="0">
                <a:solidFill>
                  <a:srgbClr val="3366FF"/>
                </a:solidFill>
              </a:rPr>
              <a:t>Asymmetric Multiprocessing</a:t>
            </a:r>
          </a:p>
          <a:p>
            <a:pPr marL="1200150" lvl="2" indent="-342900" eaLnBrk="1" hangingPunct="1">
              <a:buFont typeface="Arial" panose="020B0604020202020204" pitchFamily="34" charset="0"/>
              <a:buAutoNum type="arabicPeriod"/>
            </a:pPr>
            <a:r>
              <a:rPr lang="en-US" altLang="en-US" smtClean="0">
                <a:solidFill>
                  <a:srgbClr val="3366FF"/>
                </a:solidFill>
              </a:rPr>
              <a:t>Symmetric Multiprocessing</a:t>
            </a:r>
          </a:p>
          <a:p>
            <a:pPr marL="1200150" lvl="2" indent="-342900" eaLnBrk="1" hangingPunct="1">
              <a:buFont typeface="Webdings" panose="05030102010509060703" pitchFamily="18" charset="2"/>
              <a:buNone/>
            </a:pPr>
            <a:endParaRPr lang="en-US" altLang="en-US" smtClean="0">
              <a:solidFill>
                <a:srgbClr val="3366FF"/>
              </a:solidFill>
            </a:endParaRPr>
          </a:p>
        </p:txBody>
      </p:sp>
    </p:spTree>
    <p:extLst>
      <p:ext uri="{BB962C8B-B14F-4D97-AF65-F5344CB8AC3E}">
        <p14:creationId xmlns:p14="http://schemas.microsoft.com/office/powerpoint/2010/main" val="3058787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9699">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699">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a:lstStyle/>
          <a:p>
            <a:pPr eaLnBrk="1" hangingPunct="1"/>
            <a:r>
              <a:rPr lang="en-US" altLang="en-US" smtClean="0"/>
              <a:t>A Dual-Core Design</a:t>
            </a:r>
          </a:p>
        </p:txBody>
      </p:sp>
      <p:pic>
        <p:nvPicPr>
          <p:cNvPr id="30723" name="Picture 10"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070100"/>
            <a:ext cx="4783138"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8475" y="2070100"/>
            <a:ext cx="3214688" cy="372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8727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en-US" altLang="en-US" smtClean="0"/>
              <a:t>Operating System Structure</a:t>
            </a:r>
          </a:p>
        </p:txBody>
      </p:sp>
      <p:sp>
        <p:nvSpPr>
          <p:cNvPr id="35843" name="Rectangle 3"/>
          <p:cNvSpPr>
            <a:spLocks noGrp="1" noChangeArrowheads="1"/>
          </p:cNvSpPr>
          <p:nvPr>
            <p:ph type="body" idx="4294967295"/>
          </p:nvPr>
        </p:nvSpPr>
        <p:spPr>
          <a:xfrm>
            <a:off x="827088" y="1168400"/>
            <a:ext cx="6896100" cy="5005388"/>
          </a:xfrm>
        </p:spPr>
        <p:txBody>
          <a:bodyPr/>
          <a:lstStyle/>
          <a:p>
            <a:pPr eaLnBrk="1" hangingPunct="1">
              <a:lnSpc>
                <a:spcPct val="90000"/>
              </a:lnSpc>
              <a:buFont typeface="Wingdings" panose="05000000000000000000" pitchFamily="2" charset="2"/>
              <a:buNone/>
            </a:pPr>
            <a:endParaRPr lang="en-US" altLang="en-US" sz="1600" smtClean="0"/>
          </a:p>
          <a:p>
            <a:pPr eaLnBrk="1" hangingPunct="1">
              <a:lnSpc>
                <a:spcPct val="90000"/>
              </a:lnSpc>
            </a:pPr>
            <a:r>
              <a:rPr lang="en-US" altLang="en-US" b="1" smtClean="0">
                <a:solidFill>
                  <a:srgbClr val="3366FF"/>
                </a:solidFill>
              </a:rPr>
              <a:t>Multiprogramming</a:t>
            </a:r>
            <a:r>
              <a:rPr lang="en-US" altLang="en-US" sz="1600" smtClean="0"/>
              <a:t> needed for efficiency</a:t>
            </a:r>
          </a:p>
          <a:p>
            <a:pPr lvl="1" eaLnBrk="1" hangingPunct="1">
              <a:lnSpc>
                <a:spcPct val="90000"/>
              </a:lnSpc>
            </a:pPr>
            <a:r>
              <a:rPr lang="en-US" altLang="en-US" sz="1600" smtClean="0"/>
              <a:t>Single user cannot keep CPU and I/O devices busy at all times</a:t>
            </a:r>
          </a:p>
          <a:p>
            <a:pPr lvl="1" eaLnBrk="1" hangingPunct="1">
              <a:lnSpc>
                <a:spcPct val="90000"/>
              </a:lnSpc>
            </a:pPr>
            <a:r>
              <a:rPr lang="en-US" altLang="en-US" sz="1600" smtClean="0"/>
              <a:t>Multiprogramming organizes jobs (code and data) so CPU always has one to execute</a:t>
            </a:r>
          </a:p>
          <a:p>
            <a:pPr lvl="1" eaLnBrk="1" hangingPunct="1">
              <a:lnSpc>
                <a:spcPct val="90000"/>
              </a:lnSpc>
            </a:pPr>
            <a:r>
              <a:rPr lang="en-US" altLang="en-US" sz="1600" smtClean="0"/>
              <a:t>A subset of total jobs in system is kept in memory</a:t>
            </a:r>
          </a:p>
          <a:p>
            <a:pPr lvl="1" eaLnBrk="1" hangingPunct="1">
              <a:lnSpc>
                <a:spcPct val="90000"/>
              </a:lnSpc>
            </a:pPr>
            <a:r>
              <a:rPr lang="en-US" altLang="en-US" sz="1600" smtClean="0"/>
              <a:t>One job selected and run via </a:t>
            </a:r>
            <a:r>
              <a:rPr lang="en-US" altLang="en-US" b="1" smtClean="0">
                <a:solidFill>
                  <a:srgbClr val="3366FF"/>
                </a:solidFill>
              </a:rPr>
              <a:t>job scheduling</a:t>
            </a:r>
          </a:p>
          <a:p>
            <a:pPr lvl="1" eaLnBrk="1" hangingPunct="1">
              <a:lnSpc>
                <a:spcPct val="90000"/>
              </a:lnSpc>
            </a:pPr>
            <a:r>
              <a:rPr lang="en-US" altLang="en-US" sz="1600" smtClean="0"/>
              <a:t>When it has to wait (for I/O for example), OS switches to another job</a:t>
            </a:r>
          </a:p>
        </p:txBody>
      </p:sp>
    </p:spTree>
    <p:extLst>
      <p:ext uri="{BB962C8B-B14F-4D97-AF65-F5344CB8AC3E}">
        <p14:creationId xmlns:p14="http://schemas.microsoft.com/office/powerpoint/2010/main" val="18888901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57225" y="201613"/>
            <a:ext cx="8215313" cy="576262"/>
          </a:xfrm>
        </p:spPr>
        <p:txBody>
          <a:bodyPr>
            <a:normAutofit fontScale="90000"/>
          </a:bodyPr>
          <a:lstStyle/>
          <a:p>
            <a:pPr eaLnBrk="1" hangingPunct="1"/>
            <a:r>
              <a:rPr lang="en-US" altLang="en-US" smtClean="0"/>
              <a:t>Operating System Structure (Cont.)</a:t>
            </a:r>
          </a:p>
        </p:txBody>
      </p:sp>
      <p:sp>
        <p:nvSpPr>
          <p:cNvPr id="36867" name="Rectangle 3"/>
          <p:cNvSpPr>
            <a:spLocks noGrp="1" noChangeArrowheads="1"/>
          </p:cNvSpPr>
          <p:nvPr>
            <p:ph type="body" idx="4294967295"/>
          </p:nvPr>
        </p:nvSpPr>
        <p:spPr>
          <a:xfrm>
            <a:off x="827088" y="1039813"/>
            <a:ext cx="7424737" cy="5005387"/>
          </a:xfrm>
        </p:spPr>
        <p:txBody>
          <a:bodyPr/>
          <a:lstStyle/>
          <a:p>
            <a:pPr eaLnBrk="1" hangingPunct="1">
              <a:lnSpc>
                <a:spcPct val="90000"/>
              </a:lnSpc>
              <a:buFont typeface="Wingdings" panose="05000000000000000000" pitchFamily="2" charset="2"/>
              <a:buNone/>
            </a:pPr>
            <a:endParaRPr lang="en-US" altLang="en-US" sz="1600" smtClean="0"/>
          </a:p>
          <a:p>
            <a:pPr eaLnBrk="1" hangingPunct="1">
              <a:lnSpc>
                <a:spcPct val="90000"/>
              </a:lnSpc>
            </a:pPr>
            <a:r>
              <a:rPr lang="en-US" altLang="en-US" b="1" smtClean="0">
                <a:solidFill>
                  <a:srgbClr val="3366FF"/>
                </a:solidFill>
              </a:rPr>
              <a:t>Timesharing (multitasking) </a:t>
            </a:r>
            <a:r>
              <a:rPr lang="en-US" altLang="en-US" sz="1600" smtClean="0"/>
              <a:t>is logical extension in which CPU switches jobs so frequently that users can interact with each job while it is running, creating </a:t>
            </a:r>
            <a:r>
              <a:rPr lang="en-US" altLang="en-US" b="1" smtClean="0">
                <a:solidFill>
                  <a:srgbClr val="3366FF"/>
                </a:solidFill>
              </a:rPr>
              <a:t>interactive</a:t>
            </a:r>
            <a:r>
              <a:rPr lang="en-US" altLang="en-US" sz="1600" smtClean="0"/>
              <a:t> computing</a:t>
            </a:r>
          </a:p>
          <a:p>
            <a:pPr lvl="1" eaLnBrk="1" hangingPunct="1">
              <a:lnSpc>
                <a:spcPct val="90000"/>
              </a:lnSpc>
            </a:pPr>
            <a:r>
              <a:rPr lang="en-US" altLang="en-US" b="1" smtClean="0">
                <a:solidFill>
                  <a:srgbClr val="3366FF"/>
                </a:solidFill>
              </a:rPr>
              <a:t>Response time </a:t>
            </a:r>
            <a:r>
              <a:rPr lang="en-US" altLang="en-US" sz="1600" smtClean="0"/>
              <a:t>should be &lt; 1 second</a:t>
            </a:r>
          </a:p>
          <a:p>
            <a:pPr lvl="1" eaLnBrk="1" hangingPunct="1">
              <a:lnSpc>
                <a:spcPct val="90000"/>
              </a:lnSpc>
            </a:pPr>
            <a:r>
              <a:rPr lang="en-US" altLang="en-US" sz="1600" smtClean="0"/>
              <a:t>Each user has at least one program executing in memory </a:t>
            </a:r>
            <a:r>
              <a:rPr lang="en-US" altLang="en-US" sz="1600" smtClean="0">
                <a:sym typeface="Wingdings 3" panose="05040102010807070707" pitchFamily="18" charset="2"/>
              </a:rPr>
              <a:t></a:t>
            </a:r>
            <a:r>
              <a:rPr lang="en-US" altLang="en-US" b="1" smtClean="0">
                <a:solidFill>
                  <a:srgbClr val="3366FF"/>
                </a:solidFill>
                <a:sym typeface="Wingdings 3" panose="05040102010807070707" pitchFamily="18" charset="2"/>
              </a:rPr>
              <a:t>process</a:t>
            </a:r>
          </a:p>
          <a:p>
            <a:pPr lvl="1" eaLnBrk="1" hangingPunct="1">
              <a:lnSpc>
                <a:spcPct val="90000"/>
              </a:lnSpc>
            </a:pPr>
            <a:r>
              <a:rPr lang="en-US" altLang="en-US" sz="1600" smtClean="0">
                <a:sym typeface="Wingdings 3" panose="05040102010807070707" pitchFamily="18" charset="2"/>
              </a:rPr>
              <a:t>If several jobs ready to run at the same time  </a:t>
            </a:r>
            <a:r>
              <a:rPr lang="en-US" altLang="en-US" b="1" smtClean="0">
                <a:solidFill>
                  <a:srgbClr val="3366FF"/>
                </a:solidFill>
                <a:sym typeface="Wingdings 3" panose="05040102010807070707" pitchFamily="18" charset="2"/>
              </a:rPr>
              <a:t>CPU scheduling</a:t>
            </a:r>
          </a:p>
          <a:p>
            <a:pPr lvl="1" eaLnBrk="1" hangingPunct="1">
              <a:lnSpc>
                <a:spcPct val="90000"/>
              </a:lnSpc>
            </a:pPr>
            <a:r>
              <a:rPr lang="en-US" altLang="en-US" sz="1600" smtClean="0">
                <a:sym typeface="Wingdings 3" panose="05040102010807070707" pitchFamily="18" charset="2"/>
              </a:rPr>
              <a:t>If processes don’t fit in memory, </a:t>
            </a:r>
            <a:r>
              <a:rPr lang="en-US" altLang="en-US" b="1" smtClean="0">
                <a:solidFill>
                  <a:srgbClr val="3366FF"/>
                </a:solidFill>
                <a:sym typeface="Wingdings 3" panose="05040102010807070707" pitchFamily="18" charset="2"/>
              </a:rPr>
              <a:t>swapping</a:t>
            </a:r>
            <a:r>
              <a:rPr lang="en-US" altLang="en-US" sz="1600" smtClean="0">
                <a:sym typeface="Wingdings 3" panose="05040102010807070707" pitchFamily="18" charset="2"/>
              </a:rPr>
              <a:t> moves them in and out to run</a:t>
            </a:r>
          </a:p>
          <a:p>
            <a:pPr lvl="1" eaLnBrk="1" hangingPunct="1">
              <a:lnSpc>
                <a:spcPct val="90000"/>
              </a:lnSpc>
            </a:pPr>
            <a:r>
              <a:rPr lang="en-US" altLang="en-US" b="1" smtClean="0">
                <a:solidFill>
                  <a:srgbClr val="3366FF"/>
                </a:solidFill>
                <a:sym typeface="Wingdings 3" panose="05040102010807070707" pitchFamily="18" charset="2"/>
              </a:rPr>
              <a:t>Virtual memory </a:t>
            </a:r>
            <a:r>
              <a:rPr lang="en-US" altLang="en-US" sz="1600" smtClean="0">
                <a:sym typeface="Wingdings 3" panose="05040102010807070707" pitchFamily="18" charset="2"/>
              </a:rPr>
              <a:t>allows execution of processes not completely in memory</a:t>
            </a:r>
          </a:p>
        </p:txBody>
      </p:sp>
    </p:spTree>
    <p:extLst>
      <p:ext uri="{BB962C8B-B14F-4D97-AF65-F5344CB8AC3E}">
        <p14:creationId xmlns:p14="http://schemas.microsoft.com/office/powerpoint/2010/main" val="23931660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985838" y="277813"/>
            <a:ext cx="8229600" cy="576262"/>
          </a:xfrm>
        </p:spPr>
        <p:txBody>
          <a:bodyPr/>
          <a:lstStyle/>
          <a:p>
            <a:pPr eaLnBrk="1" hangingPunct="1"/>
            <a:r>
              <a:rPr lang="en-US" altLang="en-US" sz="2800" smtClean="0"/>
              <a:t>Memory Layout for Multiprogrammed System</a:t>
            </a:r>
          </a:p>
        </p:txBody>
      </p:sp>
      <p:pic>
        <p:nvPicPr>
          <p:cNvPr id="378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276350"/>
            <a:ext cx="31115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546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Grp="1" noChangeArrowheads="1"/>
          </p:cNvSpPr>
          <p:nvPr>
            <p:ph type="title"/>
          </p:nvPr>
        </p:nvSpPr>
        <p:spPr>
          <a:xfrm>
            <a:off x="711200" y="762000"/>
            <a:ext cx="8432800" cy="533400"/>
          </a:xfrm>
        </p:spPr>
        <p:txBody>
          <a:bodyPr>
            <a:normAutofit fontScale="90000"/>
          </a:bodyPr>
          <a:lstStyle/>
          <a:p>
            <a:pPr eaLnBrk="1" hangingPunct="1"/>
            <a:r>
              <a:rPr lang="en-US" sz="3600"/>
              <a:t>Where does the OS fit in?</a:t>
            </a:r>
          </a:p>
        </p:txBody>
      </p:sp>
      <p:pic>
        <p:nvPicPr>
          <p:cNvPr id="9220" name="Picture 4" descr="01-01"/>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a:xfrm>
            <a:off x="1400175" y="1843087"/>
            <a:ext cx="6800850" cy="3781425"/>
          </a:xfrm>
          <a:noFill/>
        </p:spPr>
      </p:pic>
    </p:spTree>
    <p:extLst>
      <p:ext uri="{BB962C8B-B14F-4D97-AF65-F5344CB8AC3E}">
        <p14:creationId xmlns:p14="http://schemas.microsoft.com/office/powerpoint/2010/main" val="592465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en-US" smtClean="0"/>
              <a:t>Operating-System Operations</a:t>
            </a:r>
          </a:p>
        </p:txBody>
      </p:sp>
      <p:sp>
        <p:nvSpPr>
          <p:cNvPr id="38915" name="Rectangle 3"/>
          <p:cNvSpPr>
            <a:spLocks noGrp="1" noChangeArrowheads="1"/>
          </p:cNvSpPr>
          <p:nvPr>
            <p:ph type="body" idx="4294967295"/>
          </p:nvPr>
        </p:nvSpPr>
        <p:spPr>
          <a:xfrm>
            <a:off x="796925" y="1319213"/>
            <a:ext cx="7527925" cy="4186237"/>
          </a:xfrm>
        </p:spPr>
        <p:txBody>
          <a:bodyPr>
            <a:normAutofit fontScale="92500" lnSpcReduction="20000"/>
          </a:bodyPr>
          <a:lstStyle/>
          <a:p>
            <a:pPr eaLnBrk="1" hangingPunct="1">
              <a:lnSpc>
                <a:spcPct val="90000"/>
              </a:lnSpc>
            </a:pPr>
            <a:r>
              <a:rPr lang="en-US" altLang="en-US" smtClean="0"/>
              <a:t>Interrupt driven by hardware</a:t>
            </a:r>
          </a:p>
          <a:p>
            <a:pPr eaLnBrk="1" hangingPunct="1">
              <a:lnSpc>
                <a:spcPct val="90000"/>
              </a:lnSpc>
            </a:pPr>
            <a:r>
              <a:rPr lang="en-US" altLang="en-US" smtClean="0"/>
              <a:t>Software error or request creates </a:t>
            </a:r>
            <a:r>
              <a:rPr lang="en-US" altLang="en-US" b="1" smtClean="0">
                <a:solidFill>
                  <a:srgbClr val="3366FF"/>
                </a:solidFill>
              </a:rPr>
              <a:t>exception </a:t>
            </a:r>
            <a:r>
              <a:rPr lang="en-US" altLang="en-US" smtClean="0"/>
              <a:t>or </a:t>
            </a:r>
            <a:r>
              <a:rPr lang="en-US" altLang="en-US" b="1" smtClean="0">
                <a:solidFill>
                  <a:srgbClr val="3366FF"/>
                </a:solidFill>
              </a:rPr>
              <a:t>trap</a:t>
            </a:r>
          </a:p>
          <a:p>
            <a:pPr lvl="1" eaLnBrk="1" hangingPunct="1">
              <a:lnSpc>
                <a:spcPct val="90000"/>
              </a:lnSpc>
            </a:pPr>
            <a:r>
              <a:rPr lang="en-US" altLang="en-US" smtClean="0"/>
              <a:t>Division by zero, request for operating system service</a:t>
            </a:r>
          </a:p>
          <a:p>
            <a:pPr eaLnBrk="1" hangingPunct="1">
              <a:lnSpc>
                <a:spcPct val="90000"/>
              </a:lnSpc>
            </a:pPr>
            <a:r>
              <a:rPr lang="en-US" altLang="en-US" smtClean="0"/>
              <a:t>Other process problems include infinite loop, processes modifying each other or the operating system</a:t>
            </a:r>
          </a:p>
          <a:p>
            <a:pPr eaLnBrk="1" hangingPunct="1">
              <a:lnSpc>
                <a:spcPct val="90000"/>
              </a:lnSpc>
            </a:pPr>
            <a:r>
              <a:rPr lang="en-US" altLang="en-US" b="1" smtClean="0">
                <a:solidFill>
                  <a:srgbClr val="3366FF"/>
                </a:solidFill>
              </a:rPr>
              <a:t>Dual-mode </a:t>
            </a:r>
            <a:r>
              <a:rPr lang="en-US" altLang="en-US" smtClean="0"/>
              <a:t>operation allows OS to protect itself and other system components</a:t>
            </a:r>
          </a:p>
          <a:p>
            <a:pPr lvl="1" eaLnBrk="1" hangingPunct="1">
              <a:lnSpc>
                <a:spcPct val="90000"/>
              </a:lnSpc>
            </a:pPr>
            <a:r>
              <a:rPr lang="en-US" altLang="en-US" b="1" smtClean="0">
                <a:solidFill>
                  <a:srgbClr val="3366FF"/>
                </a:solidFill>
              </a:rPr>
              <a:t>User mode </a:t>
            </a:r>
            <a:r>
              <a:rPr lang="en-US" altLang="en-US" smtClean="0"/>
              <a:t>and </a:t>
            </a:r>
            <a:r>
              <a:rPr lang="en-US" altLang="en-US" b="1" smtClean="0">
                <a:solidFill>
                  <a:srgbClr val="3366FF"/>
                </a:solidFill>
              </a:rPr>
              <a:t>kernel mode </a:t>
            </a:r>
          </a:p>
          <a:p>
            <a:pPr lvl="1" eaLnBrk="1" hangingPunct="1">
              <a:lnSpc>
                <a:spcPct val="90000"/>
              </a:lnSpc>
            </a:pPr>
            <a:r>
              <a:rPr lang="en-US" altLang="en-US" b="1" smtClean="0">
                <a:solidFill>
                  <a:srgbClr val="3366FF"/>
                </a:solidFill>
              </a:rPr>
              <a:t>Mode bit </a:t>
            </a:r>
            <a:r>
              <a:rPr lang="en-US" altLang="en-US" smtClean="0"/>
              <a:t>provided by hardware</a:t>
            </a:r>
          </a:p>
          <a:p>
            <a:pPr lvl="2" eaLnBrk="1" hangingPunct="1">
              <a:lnSpc>
                <a:spcPct val="90000"/>
              </a:lnSpc>
            </a:pPr>
            <a:r>
              <a:rPr lang="en-US" altLang="en-US" smtClean="0"/>
              <a:t>Provides ability to distinguish when system is running user code or kernel code</a:t>
            </a:r>
          </a:p>
          <a:p>
            <a:pPr lvl="2" eaLnBrk="1" hangingPunct="1">
              <a:lnSpc>
                <a:spcPct val="90000"/>
              </a:lnSpc>
            </a:pPr>
            <a:r>
              <a:rPr lang="en-US" altLang="en-US" smtClean="0"/>
              <a:t>Some instructions designated as </a:t>
            </a:r>
            <a:r>
              <a:rPr lang="en-US" altLang="en-US" b="1" smtClean="0">
                <a:solidFill>
                  <a:srgbClr val="3366FF"/>
                </a:solidFill>
              </a:rPr>
              <a:t>privileged</a:t>
            </a:r>
            <a:r>
              <a:rPr lang="en-US" altLang="en-US" smtClean="0"/>
              <a:t>, only executable in kernel mode</a:t>
            </a:r>
          </a:p>
          <a:p>
            <a:pPr lvl="2" eaLnBrk="1" hangingPunct="1">
              <a:lnSpc>
                <a:spcPct val="90000"/>
              </a:lnSpc>
            </a:pPr>
            <a:r>
              <a:rPr lang="en-US" altLang="en-US" smtClean="0"/>
              <a:t>System call changes mode to kernel, return from call resets it to user</a:t>
            </a:r>
          </a:p>
          <a:p>
            <a:pPr lvl="1" eaLnBrk="1" hangingPunct="1">
              <a:lnSpc>
                <a:spcPct val="90000"/>
              </a:lnSpc>
            </a:pPr>
            <a:endParaRPr lang="en-US" altLang="en-US" smtClean="0"/>
          </a:p>
        </p:txBody>
      </p:sp>
    </p:spTree>
    <p:extLst>
      <p:ext uri="{BB962C8B-B14F-4D97-AF65-F5344CB8AC3E}">
        <p14:creationId xmlns:p14="http://schemas.microsoft.com/office/powerpoint/2010/main" val="8969422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957263" y="277813"/>
            <a:ext cx="8229600" cy="576262"/>
          </a:xfrm>
        </p:spPr>
        <p:txBody>
          <a:bodyPr>
            <a:normAutofit fontScale="90000"/>
          </a:bodyPr>
          <a:lstStyle/>
          <a:p>
            <a:pPr eaLnBrk="1" hangingPunct="1"/>
            <a:r>
              <a:rPr lang="en-US" altLang="en-US" smtClean="0"/>
              <a:t>Transition from User to Kernel Mode</a:t>
            </a:r>
          </a:p>
        </p:txBody>
      </p:sp>
      <p:sp>
        <p:nvSpPr>
          <p:cNvPr id="39939" name="Rectangle 4"/>
          <p:cNvSpPr>
            <a:spLocks noGrp="1" noChangeArrowheads="1"/>
          </p:cNvSpPr>
          <p:nvPr>
            <p:ph type="body" idx="4294967295"/>
          </p:nvPr>
        </p:nvSpPr>
        <p:spPr>
          <a:xfrm>
            <a:off x="762000" y="1233488"/>
            <a:ext cx="7731125" cy="4530725"/>
          </a:xfrm>
        </p:spPr>
        <p:txBody>
          <a:bodyPr/>
          <a:lstStyle/>
          <a:p>
            <a:pPr eaLnBrk="1" hangingPunct="1"/>
            <a:r>
              <a:rPr lang="en-US" altLang="en-US" smtClean="0"/>
              <a:t>Timer to prevent infinite loop / process hogging resources</a:t>
            </a:r>
          </a:p>
          <a:p>
            <a:pPr lvl="1" eaLnBrk="1" hangingPunct="1"/>
            <a:r>
              <a:rPr lang="en-US" altLang="en-US" smtClean="0"/>
              <a:t>Set interrupt after specific period</a:t>
            </a:r>
          </a:p>
          <a:p>
            <a:pPr lvl="1" eaLnBrk="1" hangingPunct="1"/>
            <a:r>
              <a:rPr lang="en-US" altLang="en-US" smtClean="0"/>
              <a:t>Operating system decrements counter</a:t>
            </a:r>
          </a:p>
          <a:p>
            <a:pPr lvl="1" eaLnBrk="1" hangingPunct="1"/>
            <a:r>
              <a:rPr lang="en-US" altLang="en-US" smtClean="0"/>
              <a:t>When counter zero generate an interrupt</a:t>
            </a:r>
          </a:p>
          <a:p>
            <a:pPr lvl="1" eaLnBrk="1" hangingPunct="1"/>
            <a:r>
              <a:rPr lang="en-US" altLang="en-US" smtClean="0"/>
              <a:t>Set up before scheduling process to regain control or terminate program that exceeds allotted time</a:t>
            </a:r>
          </a:p>
        </p:txBody>
      </p:sp>
      <p:pic>
        <p:nvPicPr>
          <p:cNvPr id="399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788" y="3838575"/>
            <a:ext cx="67691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938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en-US" smtClean="0"/>
              <a:t>Process Management</a:t>
            </a:r>
          </a:p>
        </p:txBody>
      </p:sp>
      <p:sp>
        <p:nvSpPr>
          <p:cNvPr id="40963" name="Rectangle 3"/>
          <p:cNvSpPr>
            <a:spLocks noGrp="1" noChangeArrowheads="1"/>
          </p:cNvSpPr>
          <p:nvPr>
            <p:ph type="body" idx="4294967295"/>
          </p:nvPr>
        </p:nvSpPr>
        <p:spPr>
          <a:xfrm>
            <a:off x="646113" y="1325563"/>
            <a:ext cx="7015162" cy="4141787"/>
          </a:xfrm>
        </p:spPr>
        <p:txBody>
          <a:bodyPr/>
          <a:lstStyle/>
          <a:p>
            <a:pPr eaLnBrk="1" hangingPunct="1">
              <a:lnSpc>
                <a:spcPct val="80000"/>
              </a:lnSpc>
            </a:pPr>
            <a:endParaRPr lang="en-US" altLang="en-US" sz="1600" smtClean="0"/>
          </a:p>
          <a:p>
            <a:pPr eaLnBrk="1" hangingPunct="1">
              <a:lnSpc>
                <a:spcPct val="80000"/>
              </a:lnSpc>
            </a:pPr>
            <a:r>
              <a:rPr lang="en-US" altLang="en-US" sz="1600" smtClean="0"/>
              <a:t>A process is a program in execution. It is a unit of work within the system. Program is a </a:t>
            </a:r>
            <a:r>
              <a:rPr lang="en-US" altLang="en-US" sz="1600" i="1" smtClean="0"/>
              <a:t>passive entity</a:t>
            </a:r>
            <a:r>
              <a:rPr lang="en-US" altLang="en-US" sz="1600" smtClean="0"/>
              <a:t>, process is </a:t>
            </a:r>
            <a:r>
              <a:rPr lang="en-US" altLang="en-US" sz="1600" smtClean="0">
                <a:solidFill>
                  <a:srgbClr val="000000"/>
                </a:solidFill>
              </a:rPr>
              <a:t>an </a:t>
            </a:r>
            <a:r>
              <a:rPr lang="en-US" altLang="en-US" sz="1600" i="1" smtClean="0">
                <a:solidFill>
                  <a:srgbClr val="000000"/>
                </a:solidFill>
              </a:rPr>
              <a:t>active entity</a:t>
            </a:r>
            <a:r>
              <a:rPr lang="en-US" altLang="en-US" sz="1600" smtClean="0"/>
              <a:t>.</a:t>
            </a:r>
          </a:p>
          <a:p>
            <a:pPr eaLnBrk="1" hangingPunct="1">
              <a:lnSpc>
                <a:spcPct val="80000"/>
              </a:lnSpc>
            </a:pPr>
            <a:r>
              <a:rPr lang="en-US" altLang="en-US" sz="1600" smtClean="0"/>
              <a:t>Process needs resources to accomplish its task</a:t>
            </a:r>
          </a:p>
          <a:p>
            <a:pPr lvl="1" eaLnBrk="1" hangingPunct="1">
              <a:lnSpc>
                <a:spcPct val="80000"/>
              </a:lnSpc>
            </a:pPr>
            <a:r>
              <a:rPr lang="en-US" altLang="en-US" sz="1600" smtClean="0"/>
              <a:t>CPU, memory, I/O, files</a:t>
            </a:r>
          </a:p>
          <a:p>
            <a:pPr lvl="1" eaLnBrk="1" hangingPunct="1">
              <a:lnSpc>
                <a:spcPct val="80000"/>
              </a:lnSpc>
            </a:pPr>
            <a:r>
              <a:rPr lang="en-US" altLang="en-US" sz="1600" smtClean="0"/>
              <a:t>Initialization data</a:t>
            </a:r>
          </a:p>
          <a:p>
            <a:pPr eaLnBrk="1" hangingPunct="1">
              <a:lnSpc>
                <a:spcPct val="80000"/>
              </a:lnSpc>
            </a:pPr>
            <a:r>
              <a:rPr lang="en-US" altLang="en-US" sz="1600" smtClean="0"/>
              <a:t>Process termination requires reclaim of any reusable resources</a:t>
            </a:r>
          </a:p>
          <a:p>
            <a:pPr eaLnBrk="1" hangingPunct="1">
              <a:lnSpc>
                <a:spcPct val="80000"/>
              </a:lnSpc>
            </a:pPr>
            <a:r>
              <a:rPr lang="en-US" altLang="en-US" sz="1600" smtClean="0"/>
              <a:t>Single-threaded process has one </a:t>
            </a:r>
            <a:r>
              <a:rPr lang="en-US" altLang="en-US" b="1" smtClean="0">
                <a:solidFill>
                  <a:srgbClr val="3366FF"/>
                </a:solidFill>
              </a:rPr>
              <a:t>program counter </a:t>
            </a:r>
            <a:r>
              <a:rPr lang="en-US" altLang="en-US" sz="1600" smtClean="0"/>
              <a:t>specifying location of next instruction to execute</a:t>
            </a:r>
          </a:p>
          <a:p>
            <a:pPr lvl="1" eaLnBrk="1" hangingPunct="1">
              <a:lnSpc>
                <a:spcPct val="80000"/>
              </a:lnSpc>
            </a:pPr>
            <a:r>
              <a:rPr lang="en-US" altLang="en-US" sz="1600" smtClean="0"/>
              <a:t>Process executes instructions sequentially, one at a time, until completion</a:t>
            </a:r>
          </a:p>
          <a:p>
            <a:pPr eaLnBrk="1" hangingPunct="1">
              <a:lnSpc>
                <a:spcPct val="80000"/>
              </a:lnSpc>
            </a:pPr>
            <a:r>
              <a:rPr lang="en-US" altLang="en-US" sz="1600" smtClean="0"/>
              <a:t>Multi-threaded process has one program counter per thread</a:t>
            </a:r>
          </a:p>
          <a:p>
            <a:pPr eaLnBrk="1" hangingPunct="1">
              <a:lnSpc>
                <a:spcPct val="80000"/>
              </a:lnSpc>
            </a:pPr>
            <a:r>
              <a:rPr lang="en-US" altLang="en-US" sz="1600" smtClean="0"/>
              <a:t>Typically system has many processes, some user, some operating system running concurrently on one or more CPUs</a:t>
            </a:r>
          </a:p>
          <a:p>
            <a:pPr lvl="1" eaLnBrk="1" hangingPunct="1">
              <a:lnSpc>
                <a:spcPct val="80000"/>
              </a:lnSpc>
            </a:pPr>
            <a:r>
              <a:rPr lang="en-US" altLang="en-US" sz="1600" smtClean="0"/>
              <a:t>Concurrency by multiplexing the CPUs among the processes / threads</a:t>
            </a:r>
          </a:p>
          <a:p>
            <a:pPr eaLnBrk="1" hangingPunct="1">
              <a:lnSpc>
                <a:spcPct val="80000"/>
              </a:lnSpc>
              <a:buFont typeface="Wingdings" panose="05000000000000000000" pitchFamily="2" charset="2"/>
              <a:buNone/>
            </a:pPr>
            <a:endParaRPr lang="en-US" altLang="en-US" sz="1600" smtClean="0"/>
          </a:p>
        </p:txBody>
      </p:sp>
    </p:spTree>
    <p:extLst>
      <p:ext uri="{BB962C8B-B14F-4D97-AF65-F5344CB8AC3E}">
        <p14:creationId xmlns:p14="http://schemas.microsoft.com/office/powerpoint/2010/main" val="1152056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096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9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altLang="en-US" smtClean="0"/>
              <a:t>Process Management Activities</a:t>
            </a:r>
          </a:p>
        </p:txBody>
      </p:sp>
      <p:sp>
        <p:nvSpPr>
          <p:cNvPr id="41987" name="Rectangle 3"/>
          <p:cNvSpPr>
            <a:spLocks noGrp="1" noChangeArrowheads="1"/>
          </p:cNvSpPr>
          <p:nvPr>
            <p:ph type="body" idx="4294967295"/>
          </p:nvPr>
        </p:nvSpPr>
        <p:spPr>
          <a:xfrm>
            <a:off x="652463" y="1358900"/>
            <a:ext cx="7686675" cy="4186238"/>
          </a:xfrm>
        </p:spPr>
        <p:txBody>
          <a:bodyPr/>
          <a:lstStyle/>
          <a:p>
            <a:pPr marL="0" indent="0" eaLnBrk="1" hangingPunct="1">
              <a:buFont typeface="Wingdings" panose="05000000000000000000" pitchFamily="2" charset="2"/>
              <a:buNone/>
            </a:pPr>
            <a:r>
              <a:rPr lang="en-US" altLang="en-US" smtClean="0"/>
              <a:t>The operating system is responsible for the following activities in  connection with process management:</a:t>
            </a:r>
          </a:p>
          <a:p>
            <a:pPr marL="0" indent="0" eaLnBrk="1" hangingPunct="1">
              <a:buFont typeface="Wingdings" panose="05000000000000000000" pitchFamily="2" charset="2"/>
              <a:buNone/>
            </a:pPr>
            <a:endParaRPr lang="en-US" altLang="en-US" smtClean="0"/>
          </a:p>
          <a:p>
            <a:pPr marL="0" indent="0" eaLnBrk="1" hangingPunct="1"/>
            <a:r>
              <a:rPr lang="en-US" altLang="en-US" smtClean="0"/>
              <a:t>Creating and deleting both user and system processes</a:t>
            </a:r>
          </a:p>
          <a:p>
            <a:pPr marL="0" indent="0" eaLnBrk="1" hangingPunct="1"/>
            <a:r>
              <a:rPr lang="en-US" altLang="en-US" smtClean="0"/>
              <a:t>Suspending and resuming processes</a:t>
            </a:r>
          </a:p>
          <a:p>
            <a:pPr marL="0" indent="0" eaLnBrk="1" hangingPunct="1"/>
            <a:r>
              <a:rPr lang="en-US" altLang="en-US" smtClean="0"/>
              <a:t>Providing mechanisms for process synchronization</a:t>
            </a:r>
          </a:p>
          <a:p>
            <a:pPr marL="0" indent="0" eaLnBrk="1" hangingPunct="1"/>
            <a:r>
              <a:rPr lang="en-US" altLang="en-US" smtClean="0"/>
              <a:t>Providing mechanisms for process communication</a:t>
            </a:r>
          </a:p>
          <a:p>
            <a:pPr marL="0" indent="0" eaLnBrk="1" hangingPunct="1"/>
            <a:r>
              <a:rPr lang="en-US" altLang="en-US" smtClean="0"/>
              <a:t>Providing mechanisms for deadlock handling</a:t>
            </a:r>
          </a:p>
        </p:txBody>
      </p:sp>
    </p:spTree>
    <p:extLst>
      <p:ext uri="{BB962C8B-B14F-4D97-AF65-F5344CB8AC3E}">
        <p14:creationId xmlns:p14="http://schemas.microsoft.com/office/powerpoint/2010/main" val="1197519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en-US" altLang="en-US" smtClean="0"/>
              <a:t>Memory Management</a:t>
            </a:r>
          </a:p>
        </p:txBody>
      </p:sp>
      <p:sp>
        <p:nvSpPr>
          <p:cNvPr id="43011" name="Rectangle 3"/>
          <p:cNvSpPr>
            <a:spLocks noGrp="1" noChangeArrowheads="1"/>
          </p:cNvSpPr>
          <p:nvPr>
            <p:ph type="body" idx="4294967295"/>
          </p:nvPr>
        </p:nvSpPr>
        <p:spPr>
          <a:xfrm>
            <a:off x="681038" y="1319213"/>
            <a:ext cx="7283450" cy="4186237"/>
          </a:xfrm>
        </p:spPr>
        <p:txBody>
          <a:bodyPr/>
          <a:lstStyle/>
          <a:p>
            <a:pPr eaLnBrk="1" hangingPunct="1"/>
            <a:r>
              <a:rPr lang="en-US" altLang="en-US" smtClean="0"/>
              <a:t>All data in memory before and after processing</a:t>
            </a:r>
          </a:p>
          <a:p>
            <a:pPr eaLnBrk="1" hangingPunct="1"/>
            <a:r>
              <a:rPr lang="en-US" altLang="en-US" smtClean="0"/>
              <a:t>All instructions required in memory in order to execute</a:t>
            </a:r>
          </a:p>
          <a:p>
            <a:pPr eaLnBrk="1" hangingPunct="1"/>
            <a:r>
              <a:rPr lang="en-US" altLang="en-US" smtClean="0"/>
              <a:t>Memory management activities</a:t>
            </a:r>
          </a:p>
          <a:p>
            <a:pPr lvl="1" eaLnBrk="1" hangingPunct="1"/>
            <a:r>
              <a:rPr lang="en-US" altLang="en-US" smtClean="0"/>
              <a:t>Keeping track of which parts of memory are currently being used and by whom</a:t>
            </a:r>
          </a:p>
          <a:p>
            <a:pPr lvl="1" eaLnBrk="1" hangingPunct="1"/>
            <a:r>
              <a:rPr lang="en-US" altLang="en-US" smtClean="0"/>
              <a:t>Deciding which processes (or parts thereof) and data to move into and out of memory</a:t>
            </a:r>
          </a:p>
          <a:p>
            <a:pPr lvl="1" eaLnBrk="1" hangingPunct="1"/>
            <a:r>
              <a:rPr lang="en-US" altLang="en-US" smtClean="0"/>
              <a:t>Allocating and deallocating memory space as needed</a:t>
            </a:r>
          </a:p>
          <a:p>
            <a:pPr lvl="1"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1855175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en-US" altLang="en-US" smtClean="0"/>
              <a:t>Storage Management</a:t>
            </a:r>
          </a:p>
        </p:txBody>
      </p:sp>
      <p:sp>
        <p:nvSpPr>
          <p:cNvPr id="44035" name="Rectangle 3"/>
          <p:cNvSpPr>
            <a:spLocks noGrp="1" noChangeArrowheads="1"/>
          </p:cNvSpPr>
          <p:nvPr>
            <p:ph type="body" idx="4294967295"/>
          </p:nvPr>
        </p:nvSpPr>
        <p:spPr>
          <a:xfrm>
            <a:off x="673100" y="1428750"/>
            <a:ext cx="7497763" cy="4554538"/>
          </a:xfrm>
        </p:spPr>
        <p:txBody>
          <a:bodyPr>
            <a:normAutofit fontScale="92500"/>
          </a:bodyPr>
          <a:lstStyle/>
          <a:p>
            <a:pPr eaLnBrk="1" hangingPunct="1">
              <a:lnSpc>
                <a:spcPct val="90000"/>
              </a:lnSpc>
            </a:pPr>
            <a:r>
              <a:rPr lang="en-US" altLang="en-US" smtClean="0"/>
              <a:t>OS provides uniform, logical view of information storage</a:t>
            </a:r>
          </a:p>
          <a:p>
            <a:pPr lvl="1" eaLnBrk="1" hangingPunct="1">
              <a:lnSpc>
                <a:spcPct val="90000"/>
              </a:lnSpc>
            </a:pPr>
            <a:r>
              <a:rPr lang="en-US" altLang="en-US" smtClean="0"/>
              <a:t>Abstracts physical properties to logical storage unit  - </a:t>
            </a:r>
            <a:r>
              <a:rPr lang="en-US" altLang="en-US" b="1" smtClean="0">
                <a:solidFill>
                  <a:srgbClr val="3366FF"/>
                </a:solidFill>
              </a:rPr>
              <a:t>file</a:t>
            </a:r>
          </a:p>
          <a:p>
            <a:pPr lvl="1" eaLnBrk="1" hangingPunct="1">
              <a:lnSpc>
                <a:spcPct val="90000"/>
              </a:lnSpc>
            </a:pPr>
            <a:r>
              <a:rPr lang="en-US" altLang="en-US" smtClean="0"/>
              <a:t>Each medium is controlled by device (i.e., disk drive, tape drive)</a:t>
            </a:r>
          </a:p>
          <a:p>
            <a:pPr lvl="2" eaLnBrk="1" hangingPunct="1">
              <a:lnSpc>
                <a:spcPct val="90000"/>
              </a:lnSpc>
            </a:pPr>
            <a:r>
              <a:rPr lang="en-US" altLang="en-US" smtClean="0"/>
              <a:t>Varying properties include access speed, capacity, data-transfer rate, access method (sequential or random)</a:t>
            </a:r>
          </a:p>
          <a:p>
            <a:pPr eaLnBrk="1" hangingPunct="1">
              <a:lnSpc>
                <a:spcPct val="90000"/>
              </a:lnSpc>
            </a:pPr>
            <a:r>
              <a:rPr lang="en-US" altLang="en-US" smtClean="0"/>
              <a:t>File-System management</a:t>
            </a:r>
          </a:p>
          <a:p>
            <a:pPr lvl="1" eaLnBrk="1" hangingPunct="1">
              <a:lnSpc>
                <a:spcPct val="90000"/>
              </a:lnSpc>
            </a:pPr>
            <a:r>
              <a:rPr lang="en-US" altLang="en-US" smtClean="0"/>
              <a:t>Files usually organized into directories</a:t>
            </a:r>
          </a:p>
          <a:p>
            <a:pPr lvl="1" eaLnBrk="1" hangingPunct="1">
              <a:lnSpc>
                <a:spcPct val="90000"/>
              </a:lnSpc>
            </a:pPr>
            <a:r>
              <a:rPr lang="en-US" altLang="en-US" smtClean="0"/>
              <a:t>Access control on most systems to determine who can access what</a:t>
            </a:r>
          </a:p>
          <a:p>
            <a:pPr lvl="1" eaLnBrk="1" hangingPunct="1">
              <a:lnSpc>
                <a:spcPct val="90000"/>
              </a:lnSpc>
            </a:pPr>
            <a:r>
              <a:rPr lang="en-US" altLang="en-US" smtClean="0"/>
              <a:t>OS activities include</a:t>
            </a:r>
          </a:p>
          <a:p>
            <a:pPr lvl="2" eaLnBrk="1" hangingPunct="1">
              <a:lnSpc>
                <a:spcPct val="90000"/>
              </a:lnSpc>
            </a:pPr>
            <a:r>
              <a:rPr lang="en-US" altLang="en-US" smtClean="0"/>
              <a:t>Creating and deleting files and directories</a:t>
            </a:r>
          </a:p>
          <a:p>
            <a:pPr lvl="2" eaLnBrk="1" hangingPunct="1">
              <a:lnSpc>
                <a:spcPct val="90000"/>
              </a:lnSpc>
            </a:pPr>
            <a:r>
              <a:rPr lang="en-US" altLang="en-US" smtClean="0"/>
              <a:t>Primitives to manipulate files and directories</a:t>
            </a:r>
          </a:p>
          <a:p>
            <a:pPr lvl="2" eaLnBrk="1" hangingPunct="1">
              <a:lnSpc>
                <a:spcPct val="90000"/>
              </a:lnSpc>
            </a:pPr>
            <a:r>
              <a:rPr lang="en-US" altLang="en-US" smtClean="0"/>
              <a:t>Mapping files onto secondary storage</a:t>
            </a:r>
          </a:p>
          <a:p>
            <a:pPr lvl="2" eaLnBrk="1" hangingPunct="1">
              <a:lnSpc>
                <a:spcPct val="90000"/>
              </a:lnSpc>
            </a:pPr>
            <a:r>
              <a:rPr lang="en-US" altLang="en-US" smtClean="0"/>
              <a:t>Backup files onto stable (non-volatile) storage media</a:t>
            </a:r>
          </a:p>
        </p:txBody>
      </p:sp>
    </p:spTree>
    <p:extLst>
      <p:ext uri="{BB962C8B-B14F-4D97-AF65-F5344CB8AC3E}">
        <p14:creationId xmlns:p14="http://schemas.microsoft.com/office/powerpoint/2010/main" val="3796244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0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403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03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03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03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0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TW"/>
              <a:t>Hierarchy of computer software</a:t>
            </a:r>
          </a:p>
        </p:txBody>
      </p:sp>
      <p:pic>
        <p:nvPicPr>
          <p:cNvPr id="38915" name="Picture 3"/>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838200" y="1905000"/>
            <a:ext cx="7162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58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3600"/>
              <a:t>Definition</a:t>
            </a:r>
          </a:p>
        </p:txBody>
      </p:sp>
      <p:sp>
        <p:nvSpPr>
          <p:cNvPr id="9219" name="Rectangle 3"/>
          <p:cNvSpPr>
            <a:spLocks noGrp="1" noChangeArrowheads="1"/>
          </p:cNvSpPr>
          <p:nvPr>
            <p:ph type="body" sz="half" idx="1"/>
          </p:nvPr>
        </p:nvSpPr>
        <p:spPr>
          <a:xfrm>
            <a:off x="228600" y="1752600"/>
            <a:ext cx="4267200" cy="4724400"/>
          </a:xfrm>
        </p:spPr>
        <p:txBody>
          <a:bodyPr>
            <a:normAutofit/>
          </a:bodyPr>
          <a:lstStyle/>
          <a:p>
            <a:pPr algn="just">
              <a:lnSpc>
                <a:spcPct val="90000"/>
              </a:lnSpc>
              <a:buFont typeface="Wingdings" pitchFamily="2" charset="2"/>
              <a:buChar char="Ø"/>
            </a:pPr>
            <a:r>
              <a:rPr lang="en-US" sz="2000" dirty="0"/>
              <a:t>An Operating System, or OS, is low-level software that enables a user and higher-level application software to interact with a computer’s hardware and the data and other programs stored on the computer.</a:t>
            </a:r>
          </a:p>
          <a:p>
            <a:pPr algn="just">
              <a:lnSpc>
                <a:spcPct val="90000"/>
              </a:lnSpc>
              <a:buFont typeface="Wingdings" pitchFamily="2" charset="2"/>
              <a:buChar char="Ø"/>
            </a:pPr>
            <a:r>
              <a:rPr lang="en-US" sz="2000" dirty="0"/>
              <a:t>An OS performs basic tasks, such as recognizing input from the keyboard, sending output to the display screen, keeping track of files and directories on the disk, and controlling peripheral devices such as printers. </a:t>
            </a:r>
          </a:p>
          <a:p>
            <a:pPr algn="just">
              <a:lnSpc>
                <a:spcPct val="90000"/>
              </a:lnSpc>
            </a:pPr>
            <a:endParaRPr lang="en-US" sz="2000" dirty="0"/>
          </a:p>
        </p:txBody>
      </p:sp>
      <p:pic>
        <p:nvPicPr>
          <p:cNvPr id="9220" name="Picture 4" descr="Os"/>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tretch>
            <a:fillRect/>
          </a:stretch>
        </p:blipFill>
        <p:spPr>
          <a:xfrm>
            <a:off x="4910137" y="2277269"/>
            <a:ext cx="3514725" cy="3171825"/>
          </a:xfrm>
        </p:spPr>
      </p:pic>
    </p:spTree>
    <p:extLst>
      <p:ext uri="{BB962C8B-B14F-4D97-AF65-F5344CB8AC3E}">
        <p14:creationId xmlns:p14="http://schemas.microsoft.com/office/powerpoint/2010/main" val="425072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
          <p:cNvSpPr>
            <a:spLocks noChangeArrowheads="1"/>
          </p:cNvSpPr>
          <p:nvPr/>
        </p:nvSpPr>
        <p:spPr bwMode="auto">
          <a:xfrm>
            <a:off x="392113" y="3178175"/>
            <a:ext cx="1727200" cy="1728788"/>
          </a:xfrm>
          <a:prstGeom prst="ellipse">
            <a:avLst/>
          </a:prstGeom>
          <a:solidFill>
            <a:srgbClr val="3399FF"/>
          </a:solidFill>
          <a:ln>
            <a:noFill/>
          </a:ln>
          <a:effectLst/>
          <a:extLst>
            <a:ext uri="{91240B29-F687-4F45-9708-019B960494DF}">
              <a14:hiddenLine xmlns:a14="http://schemas.microsoft.com/office/drawing/2010/main" w="2857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b="1">
                <a:solidFill>
                  <a:schemeClr val="bg1"/>
                </a:solidFill>
                <a:latin typeface="Arial" pitchFamily="34" charset="0"/>
                <a:ea typeface="標楷體" pitchFamily="65" charset="-120"/>
              </a:rPr>
              <a:t>Operating</a:t>
            </a:r>
          </a:p>
          <a:p>
            <a:pPr algn="ctr">
              <a:spcBef>
                <a:spcPct val="20000"/>
              </a:spcBef>
            </a:pPr>
            <a:r>
              <a:rPr lang="en-US" altLang="zh-CN" b="1">
                <a:solidFill>
                  <a:schemeClr val="bg1"/>
                </a:solidFill>
                <a:latin typeface="Arial" pitchFamily="34" charset="0"/>
                <a:ea typeface="標楷體" pitchFamily="65" charset="-120"/>
              </a:rPr>
              <a:t>System</a:t>
            </a:r>
          </a:p>
        </p:txBody>
      </p:sp>
      <p:sp>
        <p:nvSpPr>
          <p:cNvPr id="34819" name="Rectangle 3"/>
          <p:cNvSpPr>
            <a:spLocks noChangeArrowheads="1"/>
          </p:cNvSpPr>
          <p:nvPr/>
        </p:nvSpPr>
        <p:spPr bwMode="auto">
          <a:xfrm>
            <a:off x="2551113" y="1738313"/>
            <a:ext cx="5832475" cy="719137"/>
          </a:xfrm>
          <a:prstGeom prst="rect">
            <a:avLst/>
          </a:prstGeom>
          <a:solidFill>
            <a:schemeClr val="bg1"/>
          </a:solidFill>
          <a:ln w="38100">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lang="en-US" altLang="zh-CN" sz="2000" b="1">
                <a:latin typeface="Arial" pitchFamily="34" charset="0"/>
                <a:ea typeface="標楷體" pitchFamily="65" charset="-120"/>
              </a:rPr>
              <a:t>Device configuration</a:t>
            </a:r>
          </a:p>
          <a:p>
            <a:pPr>
              <a:spcBef>
                <a:spcPct val="20000"/>
              </a:spcBef>
            </a:pPr>
            <a:r>
              <a:rPr lang="en-US" altLang="zh-CN" sz="1800">
                <a:latin typeface="Arial" pitchFamily="34" charset="0"/>
                <a:ea typeface="標楷體" pitchFamily="65" charset="-120"/>
              </a:rPr>
              <a:t>Controls peripheral devices connected to the computer</a:t>
            </a:r>
          </a:p>
        </p:txBody>
      </p:sp>
      <p:sp>
        <p:nvSpPr>
          <p:cNvPr id="34820" name="Rectangle 4"/>
          <p:cNvSpPr>
            <a:spLocks noChangeArrowheads="1"/>
          </p:cNvSpPr>
          <p:nvPr/>
        </p:nvSpPr>
        <p:spPr bwMode="auto">
          <a:xfrm>
            <a:off x="2551113" y="2598738"/>
            <a:ext cx="5832475" cy="1589087"/>
          </a:xfrm>
          <a:prstGeom prst="rect">
            <a:avLst/>
          </a:prstGeom>
          <a:solidFill>
            <a:schemeClr val="bg1"/>
          </a:solidFill>
          <a:ln w="38100">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pPr>
            <a:r>
              <a:rPr lang="en-US" altLang="zh-CN" sz="2000" b="1">
                <a:latin typeface="Arial" pitchFamily="34" charset="0"/>
                <a:ea typeface="標楷體" pitchFamily="65" charset="-120"/>
              </a:rPr>
              <a:t>File management</a:t>
            </a:r>
          </a:p>
          <a:p>
            <a:pPr>
              <a:spcBef>
                <a:spcPct val="20000"/>
              </a:spcBef>
            </a:pPr>
            <a:r>
              <a:rPr lang="en-US" altLang="zh-CN" sz="1800">
                <a:latin typeface="Arial" pitchFamily="34" charset="0"/>
                <a:ea typeface="標楷體" pitchFamily="65" charset="-120"/>
              </a:rPr>
              <a:t>Transfers files between main memory and secondary storage, manages file folders, allocates the secondary storage space, and provides file protection and recovery</a:t>
            </a:r>
          </a:p>
        </p:txBody>
      </p:sp>
      <p:sp>
        <p:nvSpPr>
          <p:cNvPr id="34821" name="Rectangle 5"/>
          <p:cNvSpPr>
            <a:spLocks noChangeArrowheads="1"/>
          </p:cNvSpPr>
          <p:nvPr/>
        </p:nvSpPr>
        <p:spPr bwMode="auto">
          <a:xfrm>
            <a:off x="2551113" y="4295775"/>
            <a:ext cx="5832475" cy="1039813"/>
          </a:xfrm>
          <a:prstGeom prst="rect">
            <a:avLst/>
          </a:prstGeom>
          <a:solidFill>
            <a:schemeClr val="bg1"/>
          </a:solidFill>
          <a:ln w="38100">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pPr>
            <a:r>
              <a:rPr lang="en-US" altLang="zh-CN" sz="2000" b="1">
                <a:latin typeface="Arial" pitchFamily="34" charset="0"/>
                <a:ea typeface="標楷體" pitchFamily="65" charset="-120"/>
              </a:rPr>
              <a:t>Memory management</a:t>
            </a:r>
          </a:p>
          <a:p>
            <a:pPr>
              <a:spcBef>
                <a:spcPct val="20000"/>
              </a:spcBef>
            </a:pPr>
            <a:r>
              <a:rPr lang="en-US" altLang="zh-CN" sz="1800">
                <a:latin typeface="Arial" pitchFamily="34" charset="0"/>
                <a:ea typeface="標楷體" pitchFamily="65" charset="-120"/>
              </a:rPr>
              <a:t>Allocates the use of random access memory (RAM) to requesting processes</a:t>
            </a:r>
          </a:p>
        </p:txBody>
      </p:sp>
      <p:sp>
        <p:nvSpPr>
          <p:cNvPr id="34822" name="Rectangle 6"/>
          <p:cNvSpPr>
            <a:spLocks noChangeArrowheads="1"/>
          </p:cNvSpPr>
          <p:nvPr/>
        </p:nvSpPr>
        <p:spPr bwMode="auto">
          <a:xfrm>
            <a:off x="2551113" y="5483225"/>
            <a:ext cx="5832475" cy="765175"/>
          </a:xfrm>
          <a:prstGeom prst="rect">
            <a:avLst/>
          </a:prstGeom>
          <a:solidFill>
            <a:schemeClr val="bg1"/>
          </a:solidFill>
          <a:ln w="38100">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pPr>
            <a:r>
              <a:rPr lang="en-US" altLang="zh-CN" sz="2000" b="1">
                <a:latin typeface="Arial" pitchFamily="34" charset="0"/>
                <a:ea typeface="標楷體" pitchFamily="65" charset="-120"/>
              </a:rPr>
              <a:t>Interface platform</a:t>
            </a:r>
          </a:p>
          <a:p>
            <a:pPr>
              <a:spcBef>
                <a:spcPct val="20000"/>
              </a:spcBef>
            </a:pPr>
            <a:r>
              <a:rPr lang="en-US" altLang="zh-CN" sz="1800">
                <a:latin typeface="Arial" pitchFamily="34" charset="0"/>
                <a:ea typeface="標楷體" pitchFamily="65" charset="-120"/>
              </a:rPr>
              <a:t>Allows the computer to run other applications</a:t>
            </a:r>
          </a:p>
        </p:txBody>
      </p:sp>
      <p:sp>
        <p:nvSpPr>
          <p:cNvPr id="34823" name="AutoShape 7"/>
          <p:cNvSpPr>
            <a:spLocks/>
          </p:cNvSpPr>
          <p:nvPr/>
        </p:nvSpPr>
        <p:spPr bwMode="auto">
          <a:xfrm>
            <a:off x="2335213" y="2098675"/>
            <a:ext cx="215900" cy="3887788"/>
          </a:xfrm>
          <a:prstGeom prst="leftBracket">
            <a:avLst>
              <a:gd name="adj" fmla="val 150061"/>
            </a:avLst>
          </a:prstGeom>
          <a:noFill/>
          <a:ln w="38100">
            <a:solidFill>
              <a:srgbClr val="66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Line 8"/>
          <p:cNvSpPr>
            <a:spLocks noChangeShapeType="1"/>
          </p:cNvSpPr>
          <p:nvPr/>
        </p:nvSpPr>
        <p:spPr bwMode="auto">
          <a:xfrm>
            <a:off x="2335213" y="3394075"/>
            <a:ext cx="215900" cy="0"/>
          </a:xfrm>
          <a:prstGeom prst="line">
            <a:avLst/>
          </a:prstGeom>
          <a:noFill/>
          <a:ln w="38100">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25" name="Line 9"/>
          <p:cNvSpPr>
            <a:spLocks noChangeShapeType="1"/>
          </p:cNvSpPr>
          <p:nvPr/>
        </p:nvSpPr>
        <p:spPr bwMode="auto">
          <a:xfrm>
            <a:off x="2335213" y="4691063"/>
            <a:ext cx="215900" cy="0"/>
          </a:xfrm>
          <a:prstGeom prst="line">
            <a:avLst/>
          </a:prstGeom>
          <a:noFill/>
          <a:ln w="38100">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26" name="Line 10"/>
          <p:cNvSpPr>
            <a:spLocks noChangeShapeType="1"/>
          </p:cNvSpPr>
          <p:nvPr/>
        </p:nvSpPr>
        <p:spPr bwMode="auto">
          <a:xfrm>
            <a:off x="2119313" y="4043363"/>
            <a:ext cx="215900" cy="0"/>
          </a:xfrm>
          <a:prstGeom prst="line">
            <a:avLst/>
          </a:prstGeom>
          <a:noFill/>
          <a:ln w="38100">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27" name="Rectangle 11"/>
          <p:cNvSpPr>
            <a:spLocks noGrp="1" noChangeArrowheads="1"/>
          </p:cNvSpPr>
          <p:nvPr>
            <p:ph type="title"/>
          </p:nvPr>
        </p:nvSpPr>
        <p:spPr>
          <a:xfrm>
            <a:off x="304800" y="533400"/>
            <a:ext cx="8153400" cy="762000"/>
          </a:xfrm>
        </p:spPr>
        <p:txBody>
          <a:bodyPr>
            <a:normAutofit fontScale="90000"/>
          </a:bodyPr>
          <a:lstStyle/>
          <a:p>
            <a:r>
              <a:rPr lang="en-US" sz="4000"/>
              <a:t>Basic functions of the operating system</a:t>
            </a:r>
          </a:p>
        </p:txBody>
      </p:sp>
    </p:spTree>
    <p:extLst>
      <p:ext uri="{BB962C8B-B14F-4D97-AF65-F5344CB8AC3E}">
        <p14:creationId xmlns:p14="http://schemas.microsoft.com/office/powerpoint/2010/main" val="464962451"/>
      </p:ext>
    </p:extLst>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4000" b="1" u="sng">
                <a:latin typeface="Arial" charset="0"/>
              </a:rPr>
              <a:t>Operating Systems functions:</a:t>
            </a:r>
          </a:p>
        </p:txBody>
      </p:sp>
      <p:sp>
        <p:nvSpPr>
          <p:cNvPr id="39939" name="Rectangle 3"/>
          <p:cNvSpPr>
            <a:spLocks noGrp="1" noChangeArrowheads="1"/>
          </p:cNvSpPr>
          <p:nvPr>
            <p:ph sz="quarter" idx="1"/>
          </p:nvPr>
        </p:nvSpPr>
        <p:spPr/>
        <p:txBody>
          <a:bodyPr/>
          <a:lstStyle/>
          <a:p>
            <a:pPr marL="571500" indent="-571500"/>
            <a:r>
              <a:rPr lang="en-US" sz="2400"/>
              <a:t>The main functions of operating systems are:</a:t>
            </a:r>
          </a:p>
          <a:p>
            <a:pPr marL="571500" indent="-571500">
              <a:buFont typeface="Wingdings" pitchFamily="2" charset="2"/>
              <a:buNone/>
            </a:pPr>
            <a:endParaRPr lang="en-US" sz="2400"/>
          </a:p>
          <a:p>
            <a:pPr marL="1090613" lvl="2" indent="-419100">
              <a:buSzPct val="90000"/>
              <a:buFont typeface="Wingdings" pitchFamily="2" charset="2"/>
              <a:buAutoNum type="arabicPeriod"/>
            </a:pPr>
            <a:r>
              <a:rPr lang="en-US" sz="2400"/>
              <a:t>Program creation</a:t>
            </a:r>
          </a:p>
          <a:p>
            <a:pPr marL="1090613" lvl="2" indent="-419100">
              <a:buSzPct val="90000"/>
              <a:buFont typeface="Wingdings" pitchFamily="2" charset="2"/>
              <a:buAutoNum type="arabicPeriod"/>
            </a:pPr>
            <a:r>
              <a:rPr lang="en-US" sz="2400"/>
              <a:t>Program execution</a:t>
            </a:r>
          </a:p>
          <a:p>
            <a:pPr marL="1090613" lvl="2" indent="-419100">
              <a:buSzPct val="90000"/>
              <a:buFont typeface="Wingdings" pitchFamily="2" charset="2"/>
              <a:buAutoNum type="arabicPeriod"/>
            </a:pPr>
            <a:r>
              <a:rPr lang="en-US" sz="2400"/>
              <a:t>Input/Output operations</a:t>
            </a:r>
          </a:p>
          <a:p>
            <a:pPr marL="1090613" lvl="2" indent="-419100">
              <a:buSzPct val="90000"/>
              <a:buFont typeface="Wingdings" pitchFamily="2" charset="2"/>
              <a:buAutoNum type="arabicPeriod"/>
            </a:pPr>
            <a:r>
              <a:rPr lang="en-US" sz="2400"/>
              <a:t>Error detection</a:t>
            </a:r>
          </a:p>
          <a:p>
            <a:pPr marL="1090613" lvl="2" indent="-419100">
              <a:buSzPct val="90000"/>
              <a:buFont typeface="Wingdings" pitchFamily="2" charset="2"/>
              <a:buAutoNum type="arabicPeriod"/>
            </a:pPr>
            <a:r>
              <a:rPr lang="en-US" sz="2400"/>
              <a:t>Resource allocation</a:t>
            </a:r>
          </a:p>
          <a:p>
            <a:pPr marL="1090613" lvl="2" indent="-419100">
              <a:buSzPct val="90000"/>
              <a:buFont typeface="Wingdings" pitchFamily="2" charset="2"/>
              <a:buAutoNum type="arabicPeriod"/>
            </a:pPr>
            <a:r>
              <a:rPr lang="en-US" sz="2400"/>
              <a:t>Accounting</a:t>
            </a:r>
          </a:p>
          <a:p>
            <a:pPr marL="1090613" lvl="2" indent="-419100">
              <a:buSzPct val="90000"/>
              <a:buFont typeface="Wingdings" pitchFamily="2" charset="2"/>
              <a:buAutoNum type="arabicPeriod"/>
            </a:pPr>
            <a:r>
              <a:rPr lang="en-US" sz="2400"/>
              <a:t>protection</a:t>
            </a:r>
          </a:p>
        </p:txBody>
      </p:sp>
    </p:spTree>
    <p:extLst>
      <p:ext uri="{BB962C8B-B14F-4D97-AF65-F5344CB8AC3E}">
        <p14:creationId xmlns:p14="http://schemas.microsoft.com/office/powerpoint/2010/main" val="103629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457200"/>
            <a:ext cx="7772400" cy="1143000"/>
          </a:xfrm>
        </p:spPr>
        <p:txBody>
          <a:bodyPr>
            <a:normAutofit/>
          </a:bodyPr>
          <a:lstStyle/>
          <a:p>
            <a:r>
              <a:rPr lang="en-US" altLang="zh-TW"/>
              <a:t>Other function of Operating System</a:t>
            </a:r>
          </a:p>
        </p:txBody>
      </p:sp>
      <p:sp>
        <p:nvSpPr>
          <p:cNvPr id="6147" name="Rectangle 3"/>
          <p:cNvSpPr>
            <a:spLocks noGrp="1" noChangeArrowheads="1"/>
          </p:cNvSpPr>
          <p:nvPr>
            <p:ph sz="quarter" idx="1"/>
          </p:nvPr>
        </p:nvSpPr>
        <p:spPr>
          <a:xfrm>
            <a:off x="685800" y="1752600"/>
            <a:ext cx="7772400" cy="4114800"/>
          </a:xfrm>
        </p:spPr>
        <p:txBody>
          <a:bodyPr>
            <a:normAutofit/>
          </a:bodyPr>
          <a:lstStyle/>
          <a:p>
            <a:r>
              <a:rPr lang="en-US" altLang="zh-TW"/>
              <a:t>best use of the computer resources</a:t>
            </a:r>
          </a:p>
          <a:p>
            <a:r>
              <a:rPr lang="en-US" altLang="zh-TW"/>
              <a:t>provide a background for user’s programs to execute</a:t>
            </a:r>
          </a:p>
          <a:p>
            <a:r>
              <a:rPr lang="en-US" altLang="zh-TW"/>
              <a:t>display and deal with errors when it happens</a:t>
            </a:r>
          </a:p>
          <a:p>
            <a:r>
              <a:rPr lang="en-US" altLang="zh-TW"/>
              <a:t>control the selection and operation of the peripherals</a:t>
            </a:r>
          </a:p>
          <a:p>
            <a:r>
              <a:rPr lang="en-US" altLang="zh-TW"/>
              <a:t>act as a communication link between users</a:t>
            </a:r>
          </a:p>
          <a:p>
            <a:r>
              <a:rPr lang="en-US" altLang="zh-TW"/>
              <a:t>system protection</a:t>
            </a:r>
          </a:p>
        </p:txBody>
      </p:sp>
    </p:spTree>
    <p:extLst>
      <p:ext uri="{BB962C8B-B14F-4D97-AF65-F5344CB8AC3E}">
        <p14:creationId xmlns:p14="http://schemas.microsoft.com/office/powerpoint/2010/main" val="3120264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2572</TotalTime>
  <Words>1728</Words>
  <Application>Microsoft Office PowerPoint</Application>
  <PresentationFormat>On-screen Show (4:3)</PresentationFormat>
  <Paragraphs>268</Paragraphs>
  <Slides>45</Slides>
  <Notes>16</Notes>
  <HiddenSlides>9</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微軟正黑體</vt:lpstr>
      <vt:lpstr>ＭＳ Ｐゴシック</vt:lpstr>
      <vt:lpstr>宋体</vt:lpstr>
      <vt:lpstr>Arial</vt:lpstr>
      <vt:lpstr>Calibri</vt:lpstr>
      <vt:lpstr>標楷體</vt:lpstr>
      <vt:lpstr>Franklin Gothic Book</vt:lpstr>
      <vt:lpstr>Perpetua</vt:lpstr>
      <vt:lpstr>新細明體</vt:lpstr>
      <vt:lpstr>Times New Roman</vt:lpstr>
      <vt:lpstr>Webdings</vt:lpstr>
      <vt:lpstr>Wingdings</vt:lpstr>
      <vt:lpstr>Wingdings 2</vt:lpstr>
      <vt:lpstr>Wingdings 3</vt:lpstr>
      <vt:lpstr>Equity</vt:lpstr>
      <vt:lpstr>Softwares </vt:lpstr>
      <vt:lpstr>System Software, Application Software and Driver Programs</vt:lpstr>
      <vt:lpstr>3 type of programs</vt:lpstr>
      <vt:lpstr>Where does the OS fit in?</vt:lpstr>
      <vt:lpstr>Hierarchy of computer software</vt:lpstr>
      <vt:lpstr>Definition</vt:lpstr>
      <vt:lpstr>Basic functions of the operating system</vt:lpstr>
      <vt:lpstr>Operating Systems functions:</vt:lpstr>
      <vt:lpstr>Other function of Operating System</vt:lpstr>
      <vt:lpstr>Common Operating Systems</vt:lpstr>
      <vt:lpstr>Examples</vt:lpstr>
      <vt:lpstr>Different Types of Operating System</vt:lpstr>
      <vt:lpstr>Good Operating System</vt:lpstr>
      <vt:lpstr>Type of Operating System</vt:lpstr>
      <vt:lpstr>Batch processing</vt:lpstr>
      <vt:lpstr>Real time processing</vt:lpstr>
      <vt:lpstr>Time sharing processing</vt:lpstr>
      <vt:lpstr>PowerPoint Presentation</vt:lpstr>
      <vt:lpstr>PowerPoint Presentation</vt:lpstr>
      <vt:lpstr>PowerPoint Presentation</vt:lpstr>
      <vt:lpstr>PowerPoint Presentation</vt:lpstr>
      <vt:lpstr>Role of Systems Software</vt:lpstr>
      <vt:lpstr>Systems Software</vt:lpstr>
      <vt:lpstr>Software Concepts</vt:lpstr>
      <vt:lpstr>Memory Management</vt:lpstr>
      <vt:lpstr>Multitasking, Multithreading, Time-sharing</vt:lpstr>
      <vt:lpstr>Software Concepts</vt:lpstr>
      <vt:lpstr>Utility Programs</vt:lpstr>
      <vt:lpstr>Types of Application Software</vt:lpstr>
      <vt:lpstr>PowerPoint Presentation</vt:lpstr>
      <vt:lpstr>Storage Structure</vt:lpstr>
      <vt:lpstr>Storage Hierarchy</vt:lpstr>
      <vt:lpstr>Storage-Device Hierarchy</vt:lpstr>
      <vt:lpstr>Caching</vt:lpstr>
      <vt:lpstr>Computer-System Architecture</vt:lpstr>
      <vt:lpstr>A Dual-Core Design</vt:lpstr>
      <vt:lpstr>Operating System Structure</vt:lpstr>
      <vt:lpstr>Operating System Structure (Cont.)</vt:lpstr>
      <vt:lpstr>Memory Layout for Multiprogrammed System</vt:lpstr>
      <vt:lpstr>Operating-System Operations</vt:lpstr>
      <vt:lpstr>Transition from User to Kernel Mode</vt:lpstr>
      <vt:lpstr>Process Management</vt:lpstr>
      <vt:lpstr>Process Management Activities</vt:lpstr>
      <vt:lpstr>Memory Management</vt:lpstr>
      <vt:lpstr>Storage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Zarmina</dc:creator>
  <cp:lastModifiedBy>Umair</cp:lastModifiedBy>
  <cp:revision>36</cp:revision>
  <dcterms:created xsi:type="dcterms:W3CDTF">2016-10-07T06:39:56Z</dcterms:created>
  <dcterms:modified xsi:type="dcterms:W3CDTF">2018-05-08T05:56:37Z</dcterms:modified>
</cp:coreProperties>
</file>