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70" r:id="rId3"/>
    <p:sldId id="257" r:id="rId4"/>
    <p:sldId id="273" r:id="rId5"/>
    <p:sldId id="261" r:id="rId6"/>
    <p:sldId id="259" r:id="rId7"/>
    <p:sldId id="262" r:id="rId8"/>
    <p:sldId id="274"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3063"/>
    <a:srgbClr val="E380BD"/>
    <a:srgbClr val="432653"/>
    <a:srgbClr val="6830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F4B00-FB93-4C0E-AD95-7D314150B2A9}"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9DFE3-55F6-47C0-A830-06FF90A0C1A1}" type="slidenum">
              <a:rPr lang="en-US" smtClean="0"/>
              <a:t>‹#›</a:t>
            </a:fld>
            <a:endParaRPr lang="en-US"/>
          </a:p>
        </p:txBody>
      </p:sp>
    </p:spTree>
    <p:extLst>
      <p:ext uri="{BB962C8B-B14F-4D97-AF65-F5344CB8AC3E}">
        <p14:creationId xmlns:p14="http://schemas.microsoft.com/office/powerpoint/2010/main" val="390430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E84E9B4-7126-4629-A5D9-339838A41A4D}" type="datetime1">
              <a:rPr lang="en-US" smtClean="0"/>
              <a:t>1/22/2024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Riphah International University</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DB73-D09A-4021-AB32-22CF4A4C9262}" type="datetime1">
              <a:rPr lang="en-US" smtClean="0"/>
              <a:t>1/22/2024</a:t>
            </a:fld>
            <a:endParaRPr lang="en-US" dirty="0"/>
          </a:p>
        </p:txBody>
      </p:sp>
      <p:sp>
        <p:nvSpPr>
          <p:cNvPr id="6" name="Footer Placeholder 5"/>
          <p:cNvSpPr>
            <a:spLocks noGrp="1"/>
          </p:cNvSpPr>
          <p:nvPr>
            <p:ph type="ftr" sz="quarter" idx="11"/>
          </p:nvPr>
        </p:nvSpPr>
        <p:spPr/>
        <p:txBody>
          <a:bodyPr/>
          <a:lstStyle/>
          <a:p>
            <a:r>
              <a:rPr lang="en-US" smtClean="0"/>
              <a:t>Riphah International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DCDC67-0B4D-4150-920E-44BFFC609D2A}" type="datetime1">
              <a:rPr lang="en-US" smtClean="0"/>
              <a:t>1/22/2024</a:t>
            </a:fld>
            <a:endParaRPr lang="en-US" dirty="0"/>
          </a:p>
        </p:txBody>
      </p:sp>
      <p:sp>
        <p:nvSpPr>
          <p:cNvPr id="5" name="Footer Placeholder 4"/>
          <p:cNvSpPr>
            <a:spLocks noGrp="1"/>
          </p:cNvSpPr>
          <p:nvPr>
            <p:ph type="ftr" sz="quarter" idx="11"/>
          </p:nvPr>
        </p:nvSpPr>
        <p:spPr/>
        <p:txBody>
          <a:bodyPr/>
          <a:lstStyle/>
          <a:p>
            <a:r>
              <a:rPr lang="en-US" smtClean="0"/>
              <a:t>Riphah International University</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FB64E-8B10-4AFC-844A-7FA179865CAC}" type="datetime1">
              <a:rPr lang="en-US" smtClean="0"/>
              <a:t>1/22/2024</a:t>
            </a:fld>
            <a:endParaRPr lang="en-US" dirty="0"/>
          </a:p>
        </p:txBody>
      </p:sp>
      <p:sp>
        <p:nvSpPr>
          <p:cNvPr id="5" name="Footer Placeholder 4"/>
          <p:cNvSpPr>
            <a:spLocks noGrp="1"/>
          </p:cNvSpPr>
          <p:nvPr>
            <p:ph type="ftr" sz="quarter" idx="11"/>
          </p:nvPr>
        </p:nvSpPr>
        <p:spPr/>
        <p:txBody>
          <a:bodyPr/>
          <a:lstStyle/>
          <a:p>
            <a:r>
              <a:rPr lang="en-US" smtClean="0"/>
              <a:t>Riphah International University</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90078-888A-4A2C-94FC-473453EB4E42}" type="datetime1">
              <a:rPr lang="en-US" smtClean="0"/>
              <a:t>1/22/2024</a:t>
            </a:fld>
            <a:endParaRPr lang="en-US" dirty="0"/>
          </a:p>
        </p:txBody>
      </p:sp>
      <p:sp>
        <p:nvSpPr>
          <p:cNvPr id="5" name="Footer Placeholder 4"/>
          <p:cNvSpPr>
            <a:spLocks noGrp="1"/>
          </p:cNvSpPr>
          <p:nvPr>
            <p:ph type="ftr" sz="quarter" idx="11"/>
          </p:nvPr>
        </p:nvSpPr>
        <p:spPr/>
        <p:txBody>
          <a:bodyPr/>
          <a:lstStyle/>
          <a:p>
            <a:r>
              <a:rPr lang="en-US" smtClean="0"/>
              <a:t>Riphah International University</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27F669-1365-4BBF-930B-FF0F8250CE92}" type="datetime1">
              <a:rPr lang="en-US" smtClean="0"/>
              <a:t>1/22/2024</a:t>
            </a:fld>
            <a:endParaRPr lang="en-US" dirty="0"/>
          </a:p>
        </p:txBody>
      </p:sp>
      <p:sp>
        <p:nvSpPr>
          <p:cNvPr id="8" name="Footer Placeholder 7"/>
          <p:cNvSpPr>
            <a:spLocks noGrp="1"/>
          </p:cNvSpPr>
          <p:nvPr>
            <p:ph type="ftr" sz="quarter" idx="11"/>
          </p:nvPr>
        </p:nvSpPr>
        <p:spPr/>
        <p:txBody>
          <a:bodyPr/>
          <a:lstStyle/>
          <a:p>
            <a:r>
              <a:rPr lang="en-US" smtClean="0"/>
              <a:t>Riphah International University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B8E0AB-BEE6-440F-9EF6-0B25AA73387A}" type="datetime1">
              <a:rPr lang="en-US" smtClean="0"/>
              <a:t>1/22/2024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smtClean="0"/>
              <a:t>Riphah International University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84FAB9C-372C-4AE5-9284-80F900EC37FD}" type="datetime1">
              <a:rPr lang="en-US" smtClean="0"/>
              <a:t>1/22/2024</a:t>
            </a:fld>
            <a:endParaRPr lang="en-US" dirty="0"/>
          </a:p>
        </p:txBody>
      </p:sp>
      <p:sp>
        <p:nvSpPr>
          <p:cNvPr id="5" name="Footer Placeholder 4"/>
          <p:cNvSpPr>
            <a:spLocks noGrp="1"/>
          </p:cNvSpPr>
          <p:nvPr>
            <p:ph type="ftr" sz="quarter" idx="11"/>
          </p:nvPr>
        </p:nvSpPr>
        <p:spPr/>
        <p:txBody>
          <a:bodyPr/>
          <a:lstStyle/>
          <a:p>
            <a:r>
              <a:rPr lang="en-US" smtClean="0"/>
              <a:t>Riphah International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1434A41-F5EE-4965-96DF-E555E10E343D}" type="datetime1">
              <a:rPr lang="en-US" smtClean="0"/>
              <a:t>1/22/2024</a:t>
            </a:fld>
            <a:endParaRPr lang="en-US" dirty="0"/>
          </a:p>
        </p:txBody>
      </p:sp>
      <p:sp>
        <p:nvSpPr>
          <p:cNvPr id="5" name="Footer Placeholder 4"/>
          <p:cNvSpPr>
            <a:spLocks noGrp="1"/>
          </p:cNvSpPr>
          <p:nvPr>
            <p:ph type="ftr" sz="quarter" idx="11"/>
          </p:nvPr>
        </p:nvSpPr>
        <p:spPr/>
        <p:txBody>
          <a:bodyPr/>
          <a:lstStyle/>
          <a:p>
            <a:r>
              <a:rPr lang="en-US" smtClean="0"/>
              <a:t>Riphah International University</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F9697B-E7C1-4449-AD78-C1CA62524809}" type="datetime1">
              <a:rPr lang="en-US" smtClean="0"/>
              <a:t>1/22/2024</a:t>
            </a:fld>
            <a:endParaRPr lang="en-US" dirty="0"/>
          </a:p>
        </p:txBody>
      </p:sp>
      <p:sp>
        <p:nvSpPr>
          <p:cNvPr id="5" name="Footer Placeholder 4"/>
          <p:cNvSpPr>
            <a:spLocks noGrp="1"/>
          </p:cNvSpPr>
          <p:nvPr>
            <p:ph type="ftr" sz="quarter" idx="11"/>
          </p:nvPr>
        </p:nvSpPr>
        <p:spPr/>
        <p:txBody>
          <a:bodyPr/>
          <a:lstStyle/>
          <a:p>
            <a:r>
              <a:rPr lang="en-US" smtClean="0"/>
              <a:t>Riphah International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5D09C0-AFF7-416A-98D6-B5201AA65D3E}" type="datetime1">
              <a:rPr lang="en-US" smtClean="0"/>
              <a:t>1/22/2024</a:t>
            </a:fld>
            <a:endParaRPr lang="en-US" dirty="0"/>
          </a:p>
        </p:txBody>
      </p:sp>
      <p:sp>
        <p:nvSpPr>
          <p:cNvPr id="5" name="Footer Placeholder 4"/>
          <p:cNvSpPr>
            <a:spLocks noGrp="1"/>
          </p:cNvSpPr>
          <p:nvPr>
            <p:ph type="ftr" sz="quarter" idx="11"/>
          </p:nvPr>
        </p:nvSpPr>
        <p:spPr/>
        <p:txBody>
          <a:bodyPr/>
          <a:lstStyle/>
          <a:p>
            <a:r>
              <a:rPr lang="en-US" smtClean="0"/>
              <a:t>Riphah International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2CC484-0BF9-4D78-972C-85AFB4B5794D}" type="datetime1">
              <a:rPr lang="en-US" smtClean="0"/>
              <a:t>1/22/2024</a:t>
            </a:fld>
            <a:endParaRPr lang="en-US" dirty="0"/>
          </a:p>
        </p:txBody>
      </p:sp>
      <p:sp>
        <p:nvSpPr>
          <p:cNvPr id="6" name="Footer Placeholder 5"/>
          <p:cNvSpPr>
            <a:spLocks noGrp="1"/>
          </p:cNvSpPr>
          <p:nvPr>
            <p:ph type="ftr" sz="quarter" idx="11"/>
          </p:nvPr>
        </p:nvSpPr>
        <p:spPr/>
        <p:txBody>
          <a:bodyPr/>
          <a:lstStyle/>
          <a:p>
            <a:r>
              <a:rPr lang="en-US" smtClean="0"/>
              <a:t>Riphah International University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974CC0-70DF-4EBA-84F6-F9EC3C3E642B}" type="datetime1">
              <a:rPr lang="en-US" smtClean="0"/>
              <a:t>1/22/2024</a:t>
            </a:fld>
            <a:endParaRPr lang="en-US" dirty="0"/>
          </a:p>
        </p:txBody>
      </p:sp>
      <p:sp>
        <p:nvSpPr>
          <p:cNvPr id="8" name="Footer Placeholder 7"/>
          <p:cNvSpPr>
            <a:spLocks noGrp="1"/>
          </p:cNvSpPr>
          <p:nvPr>
            <p:ph type="ftr" sz="quarter" idx="11"/>
          </p:nvPr>
        </p:nvSpPr>
        <p:spPr/>
        <p:txBody>
          <a:bodyPr/>
          <a:lstStyle/>
          <a:p>
            <a:r>
              <a:rPr lang="en-US" smtClean="0"/>
              <a:t>Riphah International University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5372D1-C9C4-443D-851A-89AE8646F8C1}" type="datetime1">
              <a:rPr lang="en-US" smtClean="0"/>
              <a:t>1/22/2024</a:t>
            </a:fld>
            <a:endParaRPr lang="en-US" dirty="0"/>
          </a:p>
        </p:txBody>
      </p:sp>
      <p:sp>
        <p:nvSpPr>
          <p:cNvPr id="4" name="Footer Placeholder 3"/>
          <p:cNvSpPr>
            <a:spLocks noGrp="1"/>
          </p:cNvSpPr>
          <p:nvPr>
            <p:ph type="ftr" sz="quarter" idx="11"/>
          </p:nvPr>
        </p:nvSpPr>
        <p:spPr/>
        <p:txBody>
          <a:bodyPr/>
          <a:lstStyle/>
          <a:p>
            <a:r>
              <a:rPr lang="en-US" smtClean="0"/>
              <a:t>Riphah International University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03F6D-61AD-4706-8C5D-01089CD4270F}" type="datetime1">
              <a:rPr lang="en-US" smtClean="0"/>
              <a:t>1/22/2024</a:t>
            </a:fld>
            <a:endParaRPr lang="en-US" dirty="0"/>
          </a:p>
        </p:txBody>
      </p:sp>
      <p:sp>
        <p:nvSpPr>
          <p:cNvPr id="3" name="Footer Placeholder 2"/>
          <p:cNvSpPr>
            <a:spLocks noGrp="1"/>
          </p:cNvSpPr>
          <p:nvPr>
            <p:ph type="ftr" sz="quarter" idx="11"/>
          </p:nvPr>
        </p:nvSpPr>
        <p:spPr/>
        <p:txBody>
          <a:bodyPr/>
          <a:lstStyle/>
          <a:p>
            <a:r>
              <a:rPr lang="en-US" smtClean="0"/>
              <a:t>Riphah International University</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05CA01-40AF-41CB-AA7C-258F69C58543}" type="datetime1">
              <a:rPr lang="en-US" smtClean="0"/>
              <a:t>1/22/2024</a:t>
            </a:fld>
            <a:endParaRPr lang="en-US" dirty="0"/>
          </a:p>
        </p:txBody>
      </p:sp>
      <p:sp>
        <p:nvSpPr>
          <p:cNvPr id="6" name="Footer Placeholder 5"/>
          <p:cNvSpPr>
            <a:spLocks noGrp="1"/>
          </p:cNvSpPr>
          <p:nvPr>
            <p:ph type="ftr" sz="quarter" idx="11"/>
          </p:nvPr>
        </p:nvSpPr>
        <p:spPr/>
        <p:txBody>
          <a:bodyPr/>
          <a:lstStyle/>
          <a:p>
            <a:r>
              <a:rPr lang="en-US" smtClean="0"/>
              <a:t>Riphah International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7996E0-B61F-4A1F-AE28-BC6BD1F9E003}" type="datetime1">
              <a:rPr lang="en-US" smtClean="0"/>
              <a:t>1/22/2024</a:t>
            </a:fld>
            <a:endParaRPr lang="en-US" dirty="0"/>
          </a:p>
        </p:txBody>
      </p:sp>
      <p:sp>
        <p:nvSpPr>
          <p:cNvPr id="6" name="Footer Placeholder 5"/>
          <p:cNvSpPr>
            <a:spLocks noGrp="1"/>
          </p:cNvSpPr>
          <p:nvPr>
            <p:ph type="ftr" sz="quarter" idx="11"/>
          </p:nvPr>
        </p:nvSpPr>
        <p:spPr/>
        <p:txBody>
          <a:bodyPr/>
          <a:lstStyle/>
          <a:p>
            <a:r>
              <a:rPr lang="en-US" smtClean="0"/>
              <a:t>Riphah International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4404CB-9B19-4202-BBED-6A3BC2A2332E}" type="datetime1">
              <a:rPr lang="en-US" smtClean="0"/>
              <a:t>1/22/2024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Riphah International University</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265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4025069"/>
            <a:ext cx="5951240" cy="752312"/>
          </a:xfrm>
        </p:spPr>
        <p:txBody>
          <a:bodyPr/>
          <a:lstStyle/>
          <a:p>
            <a:r>
              <a:rPr lang="en-US" dirty="0" smtClean="0"/>
              <a:t>Semester Project</a:t>
            </a:r>
            <a:endParaRPr lang="en-US" dirty="0"/>
          </a:p>
        </p:txBody>
      </p:sp>
      <p:sp>
        <p:nvSpPr>
          <p:cNvPr id="3" name="Subtitle 2"/>
          <p:cNvSpPr>
            <a:spLocks noGrp="1"/>
          </p:cNvSpPr>
          <p:nvPr>
            <p:ph type="subTitle" idx="1"/>
          </p:nvPr>
        </p:nvSpPr>
        <p:spPr>
          <a:xfrm>
            <a:off x="954495" y="4777381"/>
            <a:ext cx="6151699" cy="1179283"/>
          </a:xfrm>
        </p:spPr>
        <p:txBody>
          <a:bodyPr>
            <a:noAutofit/>
          </a:bodyPr>
          <a:lstStyle/>
          <a:p>
            <a:r>
              <a:rPr lang="en-US" dirty="0"/>
              <a:t>	</a:t>
            </a:r>
            <a:r>
              <a:rPr lang="en-US" sz="2000" dirty="0" smtClean="0"/>
              <a:t>N-queen problem visualizer</a:t>
            </a:r>
            <a:endParaRPr lang="en-US" sz="2000" dirty="0" smtClean="0"/>
          </a:p>
          <a:p>
            <a:r>
              <a:rPr lang="en-US" sz="1400" i="1" dirty="0">
                <a:solidFill>
                  <a:schemeClr val="bg1"/>
                </a:solidFill>
              </a:rPr>
              <a:t> </a:t>
            </a:r>
            <a:r>
              <a:rPr lang="en-US" sz="1400" i="1" dirty="0" smtClean="0">
                <a:solidFill>
                  <a:schemeClr val="bg1"/>
                </a:solidFill>
              </a:rPr>
              <a:t>    	</a:t>
            </a:r>
            <a:r>
              <a:rPr lang="en-US" sz="1200" i="1" dirty="0" smtClean="0">
                <a:solidFill>
                  <a:schemeClr val="bg1"/>
                </a:solidFill>
              </a:rPr>
              <a:t>presented By: Husnain </a:t>
            </a:r>
            <a:r>
              <a:rPr lang="en-US" sz="1200" i="1" dirty="0" err="1" smtClean="0">
                <a:solidFill>
                  <a:schemeClr val="bg1"/>
                </a:solidFill>
              </a:rPr>
              <a:t>momin</a:t>
            </a:r>
            <a:r>
              <a:rPr lang="en-US" sz="1200" i="1" dirty="0" smtClean="0">
                <a:solidFill>
                  <a:schemeClr val="bg1"/>
                </a:solidFill>
              </a:rPr>
              <a:t>, Muhammad </a:t>
            </a:r>
            <a:r>
              <a:rPr lang="en-US" sz="1200" i="1" dirty="0" err="1" smtClean="0">
                <a:solidFill>
                  <a:schemeClr val="bg1"/>
                </a:solidFill>
              </a:rPr>
              <a:t>qasim</a:t>
            </a:r>
            <a:r>
              <a:rPr lang="en-US" sz="1200" i="1" dirty="0" smtClean="0">
                <a:solidFill>
                  <a:schemeClr val="bg1"/>
                </a:solidFill>
              </a:rPr>
              <a:t> and </a:t>
            </a:r>
            <a:r>
              <a:rPr lang="en-US" sz="1200" i="1" dirty="0" err="1" smtClean="0">
                <a:solidFill>
                  <a:schemeClr val="bg1"/>
                </a:solidFill>
              </a:rPr>
              <a:t>imran</a:t>
            </a:r>
            <a:endParaRPr lang="en-US" sz="2000" dirty="0" smtClean="0"/>
          </a:p>
        </p:txBody>
      </p:sp>
      <p:sp>
        <p:nvSpPr>
          <p:cNvPr id="4" name="TextBox 3"/>
          <p:cNvSpPr txBox="1"/>
          <p:nvPr/>
        </p:nvSpPr>
        <p:spPr>
          <a:xfrm>
            <a:off x="10528418" y="188007"/>
            <a:ext cx="512748" cy="830997"/>
          </a:xfrm>
          <a:prstGeom prst="rect">
            <a:avLst/>
          </a:prstGeom>
          <a:noFill/>
        </p:spPr>
        <p:txBody>
          <a:bodyPr wrap="square" rtlCol="0">
            <a:spAutoFit/>
          </a:bodyPr>
          <a:lstStyle/>
          <a:p>
            <a:r>
              <a:rPr lang="en-US" sz="4800" dirty="0" smtClean="0"/>
              <a:t>1</a:t>
            </a:r>
            <a:endParaRPr lang="en-US" dirty="0"/>
          </a:p>
        </p:txBody>
      </p:sp>
    </p:spTree>
    <p:extLst>
      <p:ext uri="{BB962C8B-B14F-4D97-AF65-F5344CB8AC3E}">
        <p14:creationId xmlns:p14="http://schemas.microsoft.com/office/powerpoint/2010/main" val="169885124"/>
      </p:ext>
    </p:extLst>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50"/>
                                        <p:tgtEl>
                                          <p:spTgt spid="3">
                                            <p:txEl>
                                              <p:pRg st="1" end="1"/>
                                            </p:txEl>
                                          </p:spTgt>
                                        </p:tgtEl>
                                      </p:cBhvr>
                                    </p:animEffect>
                                    <p:anim calcmode="lin" valueType="num">
                                      <p:cBhvr>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154954" y="2639508"/>
            <a:ext cx="8825659" cy="2912206"/>
          </a:xfrm>
        </p:spPr>
        <p:txBody>
          <a:bodyPr>
            <a:noAutofit/>
          </a:bodyPr>
          <a:lstStyle/>
          <a:p>
            <a:pPr marL="0" indent="0">
              <a:buNone/>
            </a:pPr>
            <a:r>
              <a:rPr lang="en-US" b="1" dirty="0"/>
              <a:t>N-Queen </a:t>
            </a:r>
            <a:r>
              <a:rPr lang="en-US" b="1" dirty="0" smtClean="0"/>
              <a:t>Algorithm</a:t>
            </a:r>
          </a:p>
          <a:p>
            <a:pPr marL="0" indent="0">
              <a:buNone/>
            </a:pPr>
            <a:endParaRPr lang="en-US" dirty="0"/>
          </a:p>
          <a:p>
            <a:pPr marL="0" indent="0">
              <a:buNone/>
            </a:pPr>
            <a:r>
              <a:rPr lang="en-US" i="1" dirty="0"/>
              <a:t>The idea is to place queens one by one in different columns, starting from the leftmost column. When we place a queen in a column, we check for clashes with already placed queens. In the current column, if we find a row for which there is no clash, we mark this row and column as part of the solution. If we do not find such a row due to clashes, then we backtrack and return </a:t>
            </a:r>
            <a:r>
              <a:rPr lang="en-US" b="1" i="1" dirty="0"/>
              <a:t>false</a:t>
            </a:r>
            <a:r>
              <a:rPr lang="en-US" i="1" dirty="0"/>
              <a:t>.</a:t>
            </a:r>
            <a:endParaRPr lang="en-US" dirty="0"/>
          </a:p>
        </p:txBody>
      </p:sp>
      <p:sp>
        <p:nvSpPr>
          <p:cNvPr id="6" name="TextBox 5"/>
          <p:cNvSpPr txBox="1"/>
          <p:nvPr/>
        </p:nvSpPr>
        <p:spPr>
          <a:xfrm>
            <a:off x="10528418" y="142671"/>
            <a:ext cx="495657" cy="830997"/>
          </a:xfrm>
          <a:prstGeom prst="rect">
            <a:avLst/>
          </a:prstGeom>
          <a:noFill/>
        </p:spPr>
        <p:txBody>
          <a:bodyPr wrap="square" rtlCol="0">
            <a:spAutoFit/>
          </a:bodyPr>
          <a:lstStyle/>
          <a:p>
            <a:r>
              <a:rPr lang="en-US" sz="4800" dirty="0"/>
              <a:t>2</a:t>
            </a:r>
            <a:endParaRPr lang="en-US" dirty="0"/>
          </a:p>
        </p:txBody>
      </p:sp>
      <p:sp>
        <p:nvSpPr>
          <p:cNvPr id="7" name="Footer Placeholder 6"/>
          <p:cNvSpPr>
            <a:spLocks noGrp="1"/>
          </p:cNvSpPr>
          <p:nvPr>
            <p:ph type="ftr" sz="quarter" idx="11"/>
          </p:nvPr>
        </p:nvSpPr>
        <p:spPr>
          <a:xfrm>
            <a:off x="150912" y="6553199"/>
            <a:ext cx="3859795" cy="304801"/>
          </a:xfrm>
        </p:spPr>
        <p:txBody>
          <a:bodyPr/>
          <a:lstStyle/>
          <a:p>
            <a:r>
              <a:rPr lang="en-US" dirty="0" err="1" smtClean="0"/>
              <a:t>Riphah</a:t>
            </a:r>
            <a:r>
              <a:rPr lang="en-US" dirty="0" smtClean="0"/>
              <a:t> International University</a:t>
            </a:r>
            <a:endParaRPr lang="en-US" dirty="0"/>
          </a:p>
        </p:txBody>
      </p:sp>
    </p:spTree>
    <p:extLst>
      <p:ext uri="{BB962C8B-B14F-4D97-AF65-F5344CB8AC3E}">
        <p14:creationId xmlns:p14="http://schemas.microsoft.com/office/powerpoint/2010/main" val="367390188"/>
      </p:ext>
    </p:extLst>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750"/>
                                        <p:tgtEl>
                                          <p:spTgt spid="3">
                                            <p:txEl>
                                              <p:pRg st="2" end="2"/>
                                            </p:txEl>
                                          </p:spTgt>
                                        </p:tgtEl>
                                      </p:cBhvr>
                                    </p:animEffect>
                                    <p:anim calcmode="lin" valueType="num">
                                      <p:cBhvr>
                                        <p:cTn id="15"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380BD"/>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latin typeface="Symbol" panose="05050102010706020507" pitchFamily="18" charset="2"/>
            </a:endParaRPr>
          </a:p>
        </p:txBody>
      </p:sp>
      <p:sp>
        <p:nvSpPr>
          <p:cNvPr id="3" name="Content Placeholder 2"/>
          <p:cNvSpPr>
            <a:spLocks noGrp="1"/>
          </p:cNvSpPr>
          <p:nvPr>
            <p:ph idx="1"/>
          </p:nvPr>
        </p:nvSpPr>
        <p:spPr>
          <a:xfrm>
            <a:off x="867571" y="2634509"/>
            <a:ext cx="10575492" cy="3050365"/>
          </a:xfrm>
        </p:spPr>
        <p:txBody>
          <a:bodyPr>
            <a:normAutofit fontScale="92500"/>
          </a:bodyPr>
          <a:lstStyle/>
          <a:p>
            <a:pPr lvl="0"/>
            <a:r>
              <a:rPr lang="en-US" dirty="0"/>
              <a:t>Start in the leftmost column</a:t>
            </a:r>
            <a:endParaRPr lang="en-US" sz="1200" dirty="0"/>
          </a:p>
          <a:p>
            <a:pPr lvl="0"/>
            <a:r>
              <a:rPr lang="en-US" dirty="0"/>
              <a:t>If all queens are placed return true</a:t>
            </a:r>
            <a:endParaRPr lang="en-US" sz="1200" dirty="0"/>
          </a:p>
          <a:p>
            <a:pPr lvl="0"/>
            <a:r>
              <a:rPr lang="en-US" dirty="0"/>
              <a:t>Try all rows in the current column. Do the following for every row.</a:t>
            </a:r>
            <a:endParaRPr lang="en-US" sz="1200" dirty="0"/>
          </a:p>
          <a:p>
            <a:pPr lvl="1"/>
            <a:r>
              <a:rPr lang="en-US" dirty="0"/>
              <a:t>If the queen can be placed safely in this row</a:t>
            </a:r>
            <a:endParaRPr lang="en-US" sz="1200" dirty="0"/>
          </a:p>
          <a:p>
            <a:pPr lvl="2"/>
            <a:r>
              <a:rPr lang="en-US" dirty="0"/>
              <a:t>Then mark this </a:t>
            </a:r>
            <a:r>
              <a:rPr lang="en-US" b="1" dirty="0"/>
              <a:t>[row, column] </a:t>
            </a:r>
            <a:r>
              <a:rPr lang="en-US" dirty="0"/>
              <a:t>as part of the solution and recursively check if placing queen here leads to a solution.</a:t>
            </a:r>
            <a:endParaRPr lang="en-US" sz="1050" dirty="0"/>
          </a:p>
          <a:p>
            <a:pPr lvl="2"/>
            <a:r>
              <a:rPr lang="en-US" dirty="0"/>
              <a:t>If placing the queen in </a:t>
            </a:r>
            <a:r>
              <a:rPr lang="en-US" b="1" dirty="0"/>
              <a:t>[row, column]</a:t>
            </a:r>
            <a:r>
              <a:rPr lang="en-US" dirty="0"/>
              <a:t> leads to a solution then return </a:t>
            </a:r>
            <a:r>
              <a:rPr lang="en-US" b="1" dirty="0"/>
              <a:t>true</a:t>
            </a:r>
            <a:r>
              <a:rPr lang="en-US" dirty="0"/>
              <a:t>.</a:t>
            </a:r>
            <a:endParaRPr lang="en-US" sz="1050" dirty="0"/>
          </a:p>
          <a:p>
            <a:pPr lvl="2"/>
            <a:r>
              <a:rPr lang="en-US" dirty="0"/>
              <a:t>If placing queen doesn’t lead to a solution then unmark this </a:t>
            </a:r>
            <a:r>
              <a:rPr lang="en-US" b="1" dirty="0"/>
              <a:t>[row, column]</a:t>
            </a:r>
            <a:r>
              <a:rPr lang="en-US" dirty="0"/>
              <a:t> then backtrack and try other rows.</a:t>
            </a:r>
            <a:endParaRPr lang="en-US" sz="1050" dirty="0"/>
          </a:p>
          <a:p>
            <a:pPr lvl="1"/>
            <a:r>
              <a:rPr lang="en-US" dirty="0"/>
              <a:t>If all rows have been tried and valid solution is not found return </a:t>
            </a:r>
            <a:r>
              <a:rPr lang="en-US" b="1" dirty="0"/>
              <a:t>false</a:t>
            </a:r>
            <a:r>
              <a:rPr lang="en-US" dirty="0"/>
              <a:t> to trigger backtracking.</a:t>
            </a:r>
            <a:endParaRPr lang="en-US" sz="1200" dirty="0"/>
          </a:p>
        </p:txBody>
      </p:sp>
      <p:sp>
        <p:nvSpPr>
          <p:cNvPr id="4" name="TextBox 3"/>
          <p:cNvSpPr txBox="1"/>
          <p:nvPr/>
        </p:nvSpPr>
        <p:spPr>
          <a:xfrm>
            <a:off x="10511327" y="142671"/>
            <a:ext cx="478565" cy="830997"/>
          </a:xfrm>
          <a:prstGeom prst="rect">
            <a:avLst/>
          </a:prstGeom>
          <a:noFill/>
        </p:spPr>
        <p:txBody>
          <a:bodyPr wrap="square" rtlCol="0">
            <a:spAutoFit/>
          </a:bodyPr>
          <a:lstStyle/>
          <a:p>
            <a:r>
              <a:rPr lang="en-US" sz="4800" dirty="0"/>
              <a:t>3</a:t>
            </a:r>
            <a:endParaRPr lang="en-US" dirty="0"/>
          </a:p>
        </p:txBody>
      </p:sp>
      <p:sp>
        <p:nvSpPr>
          <p:cNvPr id="5" name="Footer Placeholder 4"/>
          <p:cNvSpPr>
            <a:spLocks noGrp="1"/>
          </p:cNvSpPr>
          <p:nvPr>
            <p:ph type="ftr" sz="quarter" idx="11"/>
          </p:nvPr>
        </p:nvSpPr>
        <p:spPr/>
        <p:txBody>
          <a:bodyPr/>
          <a:lstStyle/>
          <a:p>
            <a:r>
              <a:rPr lang="en-US" smtClean="0"/>
              <a:t>Riphah International University</a:t>
            </a:r>
            <a:endParaRPr lang="en-US" dirty="0"/>
          </a:p>
        </p:txBody>
      </p:sp>
    </p:spTree>
    <p:extLst>
      <p:ext uri="{BB962C8B-B14F-4D97-AF65-F5344CB8AC3E}">
        <p14:creationId xmlns:p14="http://schemas.microsoft.com/office/powerpoint/2010/main" val="4097889277"/>
      </p:ext>
    </p:extLst>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Tree</a:t>
            </a:r>
            <a:endParaRPr lang="en-US" dirty="0">
              <a:latin typeface="Symbol" panose="05050102010706020507" pitchFamily="18" charset="2"/>
            </a:endParaRPr>
          </a:p>
        </p:txBody>
      </p:sp>
      <p:sp>
        <p:nvSpPr>
          <p:cNvPr id="4" name="TextBox 3"/>
          <p:cNvSpPr txBox="1"/>
          <p:nvPr/>
        </p:nvSpPr>
        <p:spPr>
          <a:xfrm>
            <a:off x="10511327" y="142671"/>
            <a:ext cx="478565" cy="830997"/>
          </a:xfrm>
          <a:prstGeom prst="rect">
            <a:avLst/>
          </a:prstGeom>
          <a:noFill/>
        </p:spPr>
        <p:txBody>
          <a:bodyPr wrap="square" rtlCol="0">
            <a:spAutoFit/>
          </a:bodyPr>
          <a:lstStyle/>
          <a:p>
            <a:r>
              <a:rPr lang="en-US" sz="4800" dirty="0" smtClean="0"/>
              <a:t>4</a:t>
            </a:r>
            <a:endParaRPr lang="en-US" dirty="0"/>
          </a:p>
        </p:txBody>
      </p:sp>
      <p:sp>
        <p:nvSpPr>
          <p:cNvPr id="5" name="Footer Placeholder 4"/>
          <p:cNvSpPr>
            <a:spLocks noGrp="1"/>
          </p:cNvSpPr>
          <p:nvPr>
            <p:ph type="ftr" sz="quarter" idx="11"/>
          </p:nvPr>
        </p:nvSpPr>
        <p:spPr/>
        <p:txBody>
          <a:bodyPr/>
          <a:lstStyle/>
          <a:p>
            <a:r>
              <a:rPr lang="en-US" smtClean="0"/>
              <a:t>Riphah International University</a:t>
            </a:r>
            <a:endParaRPr lang="en-US" dirty="0"/>
          </a:p>
        </p:txBody>
      </p:sp>
      <p:pic>
        <p:nvPicPr>
          <p:cNvPr id="6" name="Picture 5"/>
          <p:cNvPicPr/>
          <p:nvPr/>
        </p:nvPicPr>
        <p:blipFill rotWithShape="1">
          <a:blip r:embed="rId2">
            <a:extLst>
              <a:ext uri="{28A0092B-C50C-407E-A947-70E740481C1C}">
                <a14:useLocalDpi xmlns:a14="http://schemas.microsoft.com/office/drawing/2010/main" val="0"/>
              </a:ext>
            </a:extLst>
          </a:blip>
          <a:srcRect l="13942" r="15064" b="10577"/>
          <a:stretch/>
        </p:blipFill>
        <p:spPr bwMode="auto">
          <a:xfrm>
            <a:off x="1919014" y="2380161"/>
            <a:ext cx="7612598" cy="36652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6367695"/>
      </p:ext>
    </p:extLst>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28419" y="142671"/>
            <a:ext cx="495655" cy="830997"/>
          </a:xfrm>
          <a:prstGeom prst="rect">
            <a:avLst/>
          </a:prstGeom>
          <a:noFill/>
        </p:spPr>
        <p:txBody>
          <a:bodyPr wrap="square" rtlCol="0">
            <a:spAutoFit/>
          </a:bodyPr>
          <a:lstStyle/>
          <a:p>
            <a:r>
              <a:rPr lang="en-US" sz="4800" dirty="0"/>
              <a:t>5</a:t>
            </a:r>
            <a:endParaRPr lang="en-US" dirty="0"/>
          </a:p>
        </p:txBody>
      </p:sp>
      <p:sp>
        <p:nvSpPr>
          <p:cNvPr id="7" name="Footer Placeholder 6"/>
          <p:cNvSpPr>
            <a:spLocks noGrp="1"/>
          </p:cNvSpPr>
          <p:nvPr>
            <p:ph type="ftr" sz="quarter" idx="11"/>
          </p:nvPr>
        </p:nvSpPr>
        <p:spPr/>
        <p:txBody>
          <a:bodyPr/>
          <a:lstStyle/>
          <a:p>
            <a:r>
              <a:rPr lang="en-US" dirty="0" err="1" smtClean="0"/>
              <a:t>Riphah</a:t>
            </a:r>
            <a:r>
              <a:rPr lang="en-US" dirty="0" smtClean="0"/>
              <a:t> International University</a:t>
            </a:r>
            <a:endParaRPr lang="en-US" dirty="0"/>
          </a:p>
        </p:txBody>
      </p:sp>
      <p:sp>
        <p:nvSpPr>
          <p:cNvPr id="8" name="Title 1"/>
          <p:cNvSpPr>
            <a:spLocks noGrp="1"/>
          </p:cNvSpPr>
          <p:nvPr>
            <p:ph type="title"/>
          </p:nvPr>
        </p:nvSpPr>
        <p:spPr>
          <a:xfrm>
            <a:off x="1154954" y="734938"/>
            <a:ext cx="8761413" cy="945694"/>
          </a:xfrm>
        </p:spPr>
        <p:txBody>
          <a:bodyPr/>
          <a:lstStyle/>
          <a:p>
            <a:r>
              <a:rPr lang="en-US" dirty="0" smtClean="0"/>
              <a:t>Points to Note in Code</a:t>
            </a:r>
            <a:endParaRPr lang="en-US" dirty="0"/>
          </a:p>
        </p:txBody>
      </p:sp>
      <p:sp>
        <p:nvSpPr>
          <p:cNvPr id="2" name="Rectangle 1"/>
          <p:cNvSpPr/>
          <p:nvPr/>
        </p:nvSpPr>
        <p:spPr>
          <a:xfrm>
            <a:off x="1372905" y="2697183"/>
            <a:ext cx="9155514" cy="2873607"/>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US" b="1" dirty="0">
                <a:latin typeface="Calibri" panose="020F0502020204030204" pitchFamily="34" charset="0"/>
                <a:ea typeface="Calibri" panose="020F0502020204030204" pitchFamily="34" charset="0"/>
                <a:cs typeface="Arial" panose="020B0604020202020204" pitchFamily="34" charset="0"/>
              </a:rPr>
              <a:t>It uses a simple 2D array to represent the chessboard. The elements of the array are either 0 or 1, indicating whether a queen is placed or not</a:t>
            </a:r>
            <a:endParaRPr lang="en-US"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The </a:t>
            </a:r>
            <a:r>
              <a:rPr lang="en-US" b="1" dirty="0" err="1">
                <a:latin typeface="Calibri" panose="020F0502020204030204" pitchFamily="34" charset="0"/>
                <a:ea typeface="Calibri" panose="020F0502020204030204" pitchFamily="34" charset="0"/>
                <a:cs typeface="Arial" panose="020B0604020202020204" pitchFamily="34" charset="0"/>
              </a:rPr>
              <a:t>isSafe</a:t>
            </a:r>
            <a:r>
              <a:rPr lang="en-US" dirty="0">
                <a:latin typeface="Calibri" panose="020F0502020204030204" pitchFamily="34" charset="0"/>
                <a:ea typeface="Calibri" panose="020F0502020204030204" pitchFamily="34" charset="0"/>
                <a:cs typeface="Arial" panose="020B0604020202020204" pitchFamily="34" charset="0"/>
              </a:rPr>
              <a:t> function checks if it's safe to place a queen in a given row and column. It checks the row, upper left diagonal, and lower left diagonal for any other queens.</a:t>
            </a:r>
            <a:endParaRPr lang="en-US"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The </a:t>
            </a:r>
            <a:r>
              <a:rPr lang="en-US" b="1" dirty="0" err="1">
                <a:latin typeface="Calibri" panose="020F0502020204030204" pitchFamily="34" charset="0"/>
                <a:ea typeface="Calibri" panose="020F0502020204030204" pitchFamily="34" charset="0"/>
                <a:cs typeface="Arial" panose="020B0604020202020204" pitchFamily="34" charset="0"/>
              </a:rPr>
              <a:t>solveNQUtil</a:t>
            </a:r>
            <a:r>
              <a:rPr lang="en-US" dirty="0">
                <a:latin typeface="Calibri" panose="020F0502020204030204" pitchFamily="34" charset="0"/>
                <a:ea typeface="Calibri" panose="020F0502020204030204" pitchFamily="34" charset="0"/>
                <a:cs typeface="Arial" panose="020B0604020202020204" pitchFamily="34" charset="0"/>
              </a:rPr>
              <a:t> function uses a recursive backtracking approach to try placing queens in different columns, backtracking if it reaches an invalid state.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86071417"/>
      </p:ext>
    </p:extLst>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34938"/>
            <a:ext cx="8761413" cy="945694"/>
          </a:xfrm>
        </p:spPr>
        <p:txBody>
          <a:bodyPr/>
          <a:lstStyle/>
          <a:p>
            <a:r>
              <a:rPr lang="en-US" dirty="0" smtClean="0"/>
              <a:t>Time and Space Complexity</a:t>
            </a:r>
            <a:endParaRPr lang="en-US" dirty="0"/>
          </a:p>
        </p:txBody>
      </p:sp>
      <p:sp>
        <p:nvSpPr>
          <p:cNvPr id="4" name="Content Placeholder 3"/>
          <p:cNvSpPr>
            <a:spLocks noGrp="1"/>
          </p:cNvSpPr>
          <p:nvPr>
            <p:ph sz="half" idx="2"/>
          </p:nvPr>
        </p:nvSpPr>
        <p:spPr>
          <a:xfrm>
            <a:off x="1154954" y="2866386"/>
            <a:ext cx="9817846" cy="3565861"/>
          </a:xfrm>
        </p:spPr>
        <p:txBody>
          <a:bodyPr>
            <a:noAutofit/>
          </a:bodyPr>
          <a:lstStyle/>
          <a:p>
            <a:pPr marL="0" indent="0">
              <a:buNone/>
            </a:pPr>
            <a:r>
              <a:rPr lang="en-US" b="1" dirty="0" smtClean="0"/>
              <a:t>Time </a:t>
            </a:r>
            <a:r>
              <a:rPr lang="en-US" b="1" dirty="0"/>
              <a:t>Complexity: </a:t>
            </a:r>
            <a:r>
              <a:rPr lang="en-US" dirty="0"/>
              <a:t>O(N!) </a:t>
            </a:r>
            <a:br>
              <a:rPr lang="en-US" dirty="0"/>
            </a:br>
            <a:r>
              <a:rPr lang="en-US" b="1" dirty="0"/>
              <a:t>Auxiliary Space: </a:t>
            </a:r>
            <a:r>
              <a:rPr lang="en-US" dirty="0"/>
              <a:t>O(N^2)</a:t>
            </a:r>
          </a:p>
        </p:txBody>
      </p:sp>
      <p:sp>
        <p:nvSpPr>
          <p:cNvPr id="7" name="TextBox 6"/>
          <p:cNvSpPr txBox="1"/>
          <p:nvPr/>
        </p:nvSpPr>
        <p:spPr>
          <a:xfrm>
            <a:off x="10502781" y="142671"/>
            <a:ext cx="470019" cy="830997"/>
          </a:xfrm>
          <a:prstGeom prst="rect">
            <a:avLst/>
          </a:prstGeom>
          <a:noFill/>
        </p:spPr>
        <p:txBody>
          <a:bodyPr wrap="square" rtlCol="0">
            <a:spAutoFit/>
          </a:bodyPr>
          <a:lstStyle/>
          <a:p>
            <a:r>
              <a:rPr lang="en-US" sz="4800" dirty="0"/>
              <a:t>6</a:t>
            </a:r>
            <a:endParaRPr lang="en-US" dirty="0"/>
          </a:p>
        </p:txBody>
      </p:sp>
      <p:sp>
        <p:nvSpPr>
          <p:cNvPr id="23" name="Footer Placeholder 22"/>
          <p:cNvSpPr>
            <a:spLocks noGrp="1"/>
          </p:cNvSpPr>
          <p:nvPr>
            <p:ph type="ftr" sz="quarter" idx="11"/>
          </p:nvPr>
        </p:nvSpPr>
        <p:spPr>
          <a:xfrm>
            <a:off x="374241" y="6432247"/>
            <a:ext cx="3859795" cy="304801"/>
          </a:xfrm>
        </p:spPr>
        <p:txBody>
          <a:bodyPr/>
          <a:lstStyle/>
          <a:p>
            <a:r>
              <a:rPr lang="en-US" dirty="0" err="1" smtClean="0"/>
              <a:t>Riphah</a:t>
            </a:r>
            <a:r>
              <a:rPr lang="en-US" dirty="0" smtClean="0"/>
              <a:t> International University</a:t>
            </a:r>
            <a:endParaRPr lang="en-US" dirty="0"/>
          </a:p>
        </p:txBody>
      </p:sp>
    </p:spTree>
    <p:extLst>
      <p:ext uri="{BB962C8B-B14F-4D97-AF65-F5344CB8AC3E}">
        <p14:creationId xmlns:p14="http://schemas.microsoft.com/office/powerpoint/2010/main" val="3992152580"/>
      </p:ext>
    </p:extLst>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50"/>
                                        <p:tgtEl>
                                          <p:spTgt spid="4">
                                            <p:txEl>
                                              <p:pRg st="0" end="0"/>
                                            </p:txEl>
                                          </p:spTgt>
                                        </p:tgtEl>
                                      </p:cBhvr>
                                    </p:animEffect>
                                    <p:anim calcmode="lin" valueType="num">
                                      <p:cBhvr>
                                        <p:cTn id="8"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77666"/>
            <a:ext cx="4728754" cy="1170774"/>
          </a:xfrm>
        </p:spPr>
        <p:txBody>
          <a:bodyPr/>
          <a:lstStyle/>
          <a:p>
            <a:r>
              <a:rPr lang="en-US" dirty="0" smtClean="0"/>
              <a:t>NP-Hard Problem</a:t>
            </a:r>
            <a:endParaRPr lang="en-US" dirty="0"/>
          </a:p>
        </p:txBody>
      </p:sp>
      <p:sp>
        <p:nvSpPr>
          <p:cNvPr id="4" name="TextBox 3"/>
          <p:cNvSpPr txBox="1"/>
          <p:nvPr/>
        </p:nvSpPr>
        <p:spPr>
          <a:xfrm>
            <a:off x="822960" y="2302725"/>
            <a:ext cx="5332576" cy="2554545"/>
          </a:xfrm>
          <a:prstGeom prst="rect">
            <a:avLst/>
          </a:prstGeom>
          <a:noFill/>
        </p:spPr>
        <p:txBody>
          <a:bodyPr wrap="square" rtlCol="0">
            <a:spAutoFit/>
          </a:bodyPr>
          <a:lstStyle/>
          <a:p>
            <a:r>
              <a:rPr lang="en-US" sz="2000" dirty="0">
                <a:solidFill>
                  <a:schemeClr val="bg1"/>
                </a:solidFill>
              </a:rPr>
              <a:t>The N-Queens problem is an NP-hard problem, meaning that the time complexity can be exponential in the worst case. Different implementations of the backtracking algorithm may explore the solution space in different orders, leading to variations in the number of iterations.</a:t>
            </a:r>
          </a:p>
        </p:txBody>
      </p:sp>
      <p:sp>
        <p:nvSpPr>
          <p:cNvPr id="5" name="TextBox 4"/>
          <p:cNvSpPr txBox="1"/>
          <p:nvPr/>
        </p:nvSpPr>
        <p:spPr>
          <a:xfrm>
            <a:off x="10519873" y="213645"/>
            <a:ext cx="521294" cy="830997"/>
          </a:xfrm>
          <a:prstGeom prst="rect">
            <a:avLst/>
          </a:prstGeom>
          <a:noFill/>
        </p:spPr>
        <p:txBody>
          <a:bodyPr wrap="square" rtlCol="0">
            <a:spAutoFit/>
          </a:bodyPr>
          <a:lstStyle/>
          <a:p>
            <a:r>
              <a:rPr lang="en-US" sz="4800" dirty="0"/>
              <a:t>7</a:t>
            </a:r>
            <a:endParaRPr lang="en-US" dirty="0"/>
          </a:p>
        </p:txBody>
      </p:sp>
      <p:sp>
        <p:nvSpPr>
          <p:cNvPr id="12" name="Footer Placeholder 11"/>
          <p:cNvSpPr>
            <a:spLocks noGrp="1"/>
          </p:cNvSpPr>
          <p:nvPr>
            <p:ph type="ftr" sz="quarter" idx="11"/>
          </p:nvPr>
        </p:nvSpPr>
        <p:spPr/>
        <p:txBody>
          <a:bodyPr/>
          <a:lstStyle/>
          <a:p>
            <a:r>
              <a:rPr lang="en-US" smtClean="0"/>
              <a:t>Riphah International University</a:t>
            </a:r>
            <a:endParaRPr lang="en-US" dirty="0"/>
          </a:p>
        </p:txBody>
      </p:sp>
      <p:pic>
        <p:nvPicPr>
          <p:cNvPr id="7" name="Picture 6"/>
          <p:cNvPicPr/>
          <p:nvPr/>
        </p:nvPicPr>
        <p:blipFill rotWithShape="1">
          <a:blip r:embed="rId2">
            <a:extLst>
              <a:ext uri="{28A0092B-C50C-407E-A947-70E740481C1C}">
                <a14:useLocalDpi xmlns:a14="http://schemas.microsoft.com/office/drawing/2010/main" val="0"/>
              </a:ext>
            </a:extLst>
          </a:blip>
          <a:srcRect t="20949" b="33797"/>
          <a:stretch/>
        </p:blipFill>
        <p:spPr bwMode="auto">
          <a:xfrm>
            <a:off x="7077200" y="1717859"/>
            <a:ext cx="3703320" cy="37242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6585458"/>
      </p:ext>
    </p:extLst>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50"/>
                                        <p:tgtEl>
                                          <p:spTgt spid="4">
                                            <p:txEl>
                                              <p:pRg st="0" end="0"/>
                                            </p:txEl>
                                          </p:spTgt>
                                        </p:tgtEl>
                                      </p:cBhvr>
                                    </p:animEffect>
                                    <p:anim calcmode="lin" valueType="num">
                                      <p:cBhvr>
                                        <p:cTn id="8"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77666"/>
            <a:ext cx="5003074" cy="1170774"/>
          </a:xfrm>
        </p:spPr>
        <p:txBody>
          <a:bodyPr/>
          <a:lstStyle/>
          <a:p>
            <a:r>
              <a:rPr lang="en-US" dirty="0" smtClean="0"/>
              <a:t>Applications</a:t>
            </a:r>
            <a:endParaRPr lang="en-US" dirty="0"/>
          </a:p>
        </p:txBody>
      </p:sp>
      <p:sp>
        <p:nvSpPr>
          <p:cNvPr id="4" name="TextBox 3"/>
          <p:cNvSpPr txBox="1"/>
          <p:nvPr/>
        </p:nvSpPr>
        <p:spPr>
          <a:xfrm>
            <a:off x="914400" y="2369645"/>
            <a:ext cx="533257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rPr>
              <a:t>Puzzle </a:t>
            </a:r>
            <a:r>
              <a:rPr lang="en-US" dirty="0">
                <a:solidFill>
                  <a:schemeClr val="bg1"/>
                </a:solidFill>
              </a:rPr>
              <a:t>and Recreational Games</a:t>
            </a:r>
          </a:p>
          <a:p>
            <a:pPr marL="285750" indent="-285750">
              <a:buFont typeface="Wingdings" panose="05000000000000000000" pitchFamily="2" charset="2"/>
              <a:buChar char="Ø"/>
            </a:pPr>
            <a:r>
              <a:rPr lang="en-US" dirty="0">
                <a:solidFill>
                  <a:schemeClr val="bg1"/>
                </a:solidFill>
              </a:rPr>
              <a:t>Constraint Satisfaction Problems (CSP</a:t>
            </a:r>
            <a:r>
              <a:rPr lang="en-US" dirty="0" smtClean="0">
                <a:solidFill>
                  <a:schemeClr val="bg1"/>
                </a:solidFill>
              </a:rPr>
              <a:t>)</a:t>
            </a:r>
            <a:endParaRPr lang="en-US" dirty="0">
              <a:solidFill>
                <a:schemeClr val="bg1"/>
              </a:solidFill>
            </a:endParaRPr>
          </a:p>
        </p:txBody>
      </p:sp>
      <p:sp>
        <p:nvSpPr>
          <p:cNvPr id="5" name="TextBox 4"/>
          <p:cNvSpPr txBox="1"/>
          <p:nvPr/>
        </p:nvSpPr>
        <p:spPr>
          <a:xfrm>
            <a:off x="10519873" y="213645"/>
            <a:ext cx="521294" cy="830997"/>
          </a:xfrm>
          <a:prstGeom prst="rect">
            <a:avLst/>
          </a:prstGeom>
          <a:noFill/>
        </p:spPr>
        <p:txBody>
          <a:bodyPr wrap="square" rtlCol="0">
            <a:spAutoFit/>
          </a:bodyPr>
          <a:lstStyle/>
          <a:p>
            <a:r>
              <a:rPr lang="en-US" sz="4800" dirty="0" smtClean="0"/>
              <a:t>8</a:t>
            </a:r>
            <a:endParaRPr lang="en-US" dirty="0"/>
          </a:p>
        </p:txBody>
      </p:sp>
      <p:sp>
        <p:nvSpPr>
          <p:cNvPr id="12" name="Footer Placeholder 11"/>
          <p:cNvSpPr>
            <a:spLocks noGrp="1"/>
          </p:cNvSpPr>
          <p:nvPr>
            <p:ph type="ftr" sz="quarter" idx="11"/>
          </p:nvPr>
        </p:nvSpPr>
        <p:spPr/>
        <p:txBody>
          <a:bodyPr/>
          <a:lstStyle/>
          <a:p>
            <a:r>
              <a:rPr lang="en-US" smtClean="0"/>
              <a:t>Riphah International University</a:t>
            </a:r>
            <a:endParaRPr lang="en-US" dirty="0"/>
          </a:p>
        </p:txBody>
      </p:sp>
    </p:spTree>
    <p:extLst>
      <p:ext uri="{BB962C8B-B14F-4D97-AF65-F5344CB8AC3E}">
        <p14:creationId xmlns:p14="http://schemas.microsoft.com/office/powerpoint/2010/main" val="3278111121"/>
      </p:ext>
    </p:extLst>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50"/>
                                        <p:tgtEl>
                                          <p:spTgt spid="4">
                                            <p:txEl>
                                              <p:pRg st="0" end="0"/>
                                            </p:txEl>
                                          </p:spTgt>
                                        </p:tgtEl>
                                      </p:cBhvr>
                                    </p:animEffect>
                                    <p:anim calcmode="lin" valueType="num">
                                      <p:cBhvr>
                                        <p:cTn id="8"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750"/>
                                        <p:tgtEl>
                                          <p:spTgt spid="4">
                                            <p:txEl>
                                              <p:pRg st="1" end="1"/>
                                            </p:txEl>
                                          </p:spTgt>
                                        </p:tgtEl>
                                      </p:cBhvr>
                                    </p:animEffect>
                                    <p:anim calcmode="lin" valueType="num">
                                      <p:cBhvr>
                                        <p:cTn id="15" dur="7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212" y="1250647"/>
            <a:ext cx="8825658" cy="2677648"/>
          </a:xfrm>
        </p:spPr>
        <p:txBody>
          <a:bodyPr/>
          <a:lstStyle/>
          <a:p>
            <a:pPr algn="ctr"/>
            <a:r>
              <a:rPr lang="en-US" dirty="0" smtClean="0"/>
              <a:t>Thank You</a:t>
            </a:r>
            <a:endParaRPr lang="en-US" dirty="0"/>
          </a:p>
        </p:txBody>
      </p:sp>
      <p:sp>
        <p:nvSpPr>
          <p:cNvPr id="5" name="TextBox 4"/>
          <p:cNvSpPr txBox="1"/>
          <p:nvPr/>
        </p:nvSpPr>
        <p:spPr>
          <a:xfrm>
            <a:off x="10519873" y="213645"/>
            <a:ext cx="521294" cy="830997"/>
          </a:xfrm>
          <a:prstGeom prst="rect">
            <a:avLst/>
          </a:prstGeom>
          <a:noFill/>
        </p:spPr>
        <p:txBody>
          <a:bodyPr wrap="square" rtlCol="0">
            <a:spAutoFit/>
          </a:bodyPr>
          <a:lstStyle/>
          <a:p>
            <a:r>
              <a:rPr lang="en-US" sz="4800" dirty="0" smtClean="0"/>
              <a:t>9</a:t>
            </a:r>
            <a:endParaRPr lang="en-US" dirty="0"/>
          </a:p>
        </p:txBody>
      </p:sp>
    </p:spTree>
    <p:extLst>
      <p:ext uri="{BB962C8B-B14F-4D97-AF65-F5344CB8AC3E}">
        <p14:creationId xmlns:p14="http://schemas.microsoft.com/office/powerpoint/2010/main" val="4023756739"/>
      </p:ext>
    </p:extLst>
  </p:cSld>
  <p:clrMapOvr>
    <a:masterClrMapping/>
  </p:clrMapOvr>
  <mc:AlternateContent xmlns:mc="http://schemas.openxmlformats.org/markup-compatibility/2006" xmlns:p14="http://schemas.microsoft.com/office/powerpoint/2010/main">
    <mc:Choice Requires="p14">
      <p:transition spd="slow" p14:dur="105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766</TotalTime>
  <Words>445</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Symbol</vt:lpstr>
      <vt:lpstr>Wingdings</vt:lpstr>
      <vt:lpstr>Wingdings 3</vt:lpstr>
      <vt:lpstr>Ion Boardroom</vt:lpstr>
      <vt:lpstr>Semester Project</vt:lpstr>
      <vt:lpstr>Overview</vt:lpstr>
      <vt:lpstr>Algorithm</vt:lpstr>
      <vt:lpstr>Recursion Tree</vt:lpstr>
      <vt:lpstr>Points to Note in Code</vt:lpstr>
      <vt:lpstr>Time and Space Complexity</vt:lpstr>
      <vt:lpstr>NP-Hard Problem</vt:lpstr>
      <vt:lpstr>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Grading</dc:title>
  <dc:creator>Momin</dc:creator>
  <cp:lastModifiedBy>Husnain Momin</cp:lastModifiedBy>
  <cp:revision>64</cp:revision>
  <dcterms:created xsi:type="dcterms:W3CDTF">2022-02-13T16:20:21Z</dcterms:created>
  <dcterms:modified xsi:type="dcterms:W3CDTF">2024-01-22T12:36:37Z</dcterms:modified>
</cp:coreProperties>
</file>