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B94AB-3FCE-4264-8A2E-5C553B43A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43EFA9-8AC3-44ED-86E0-C1D76B21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0440A5-D4FA-4B51-81A3-2855789F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651E3C-405C-4E81-819A-19140B66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8E2C6-0C59-478D-BB8F-EEB2B189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9858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8236BF-B2B9-4843-B0F7-891BB48D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A754E5-EA4D-436F-8C19-2C4F68175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08702-B9E3-42D8-8E87-6913C75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02C44-2C38-46A8-95F7-A2A9FFF8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75C779-A0CF-4E32-BABD-38090416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21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A4824B-1EA1-4905-88D9-F6B60BFB5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F50568-0D8B-458C-84F7-BBBD5DACA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FC13E-232D-4F93-AB4C-52D5F56D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71724-E2B4-4DEE-A6BD-8BAC9210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6170BC-46C7-4F32-B5BD-82899C53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8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067A8-FA1A-4184-908A-37C5CA7D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3BF87-5E0E-41FC-AFB5-52C25A1F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2D8851-0AA2-4B7E-AC15-E1338F2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B9AC60-F53F-4F1D-80ED-7A93010C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B25C94-F2EA-4BCB-BA0F-B7AE8FDE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8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D61F36-4AED-4847-97F5-9EEE00EB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B1CF44-ACCA-4E4C-8D99-3E5DB11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5F5C9-AB8D-43B6-BAB3-7DFEE646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EE88D0-59D6-4F62-B1E4-E218E169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BC9D0E-2904-4080-B3F1-98D4511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75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E4E95F-7BE0-4568-B81A-49C76A8D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329569-C093-4336-BAE1-1B53C3E66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B12E61-FA67-4036-B9B6-E0DC239CD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D6C6A-CA74-41D3-8780-CCC9F477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B4BC4A-E560-4ADC-9FED-67A6BA35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BDE367-C3C5-4EA4-B759-024E429F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12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92FA88-F966-44F8-A773-498EE6B9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218163-8C06-4716-BA5F-C287948FF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C3A388-E09D-43B9-BF53-EBEEFE6BA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99CB63B-EBD5-47C8-9E68-CAE504AA3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54B86E-DE1D-4CF4-91C2-25890529C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48AE77-8211-40D6-B274-4A979CD2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243C06-176E-45A1-8ADF-8440F91A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27967B-B009-4BF1-A52D-43D17AE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159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6E6783-161B-4918-B30E-6CC3814D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787B98-8B57-4D54-A3F4-77F9CFE2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F59589-8E53-49EA-8A9F-FD402F79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2C7469-B605-40D5-8EF6-3AC33DA3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07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8ABD7F-BE7D-4D08-8EB2-9A1BCEE4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52D891A-269E-41B0-8C69-952D37CB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E7A3545-96A3-4B7F-BADC-8CBA33D9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550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62574-0FFE-4E14-917E-29563457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DB5F66-35D3-4CE1-AC23-966510B0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F6DEC5-AC46-4D77-AE66-90519BFE2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4F3E63-6C88-4704-AD8E-CA4A1F01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7F45BE-CFE3-4620-A7C8-F5DEB64D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415C6-FD45-452B-8FBE-9CFE0B5A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63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CB16B-8F8E-4B5D-A7BF-F5AC4111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AD43F8-D787-4588-8E67-B6A99442B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ADD81B-39B8-4941-A9BB-CA3E926FD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00347A-5C61-4D96-BBC2-6884D94B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996850-E08C-47B3-98FF-F71BC408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685BBE-1C01-435C-8885-02884DFD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1CDB40B-CFEA-4656-8830-C83CF7A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EEE743-B04C-4083-957D-632845D64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AE3D8C-6A65-444D-854D-412653FCA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CD8B-76FF-4EC3-A1CC-6DA462D74AEE}" type="datetimeFigureOut">
              <a:rPr kumimoji="1" lang="ja-JP" altLang="en-US" smtClean="0"/>
              <a:t>2021/7/18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0FD5-9619-4213-8484-8E0EAA2B1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9079CA-50E5-41E7-9FA8-E6A960951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F43B-B341-4FA9-979C-B436E17FAD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58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EB1A61-857D-4700-8863-97E77549C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画像</a:t>
            </a:r>
            <a:r>
              <a:rPr kumimoji="1" lang="ja-JP" altLang="en-US" sz="4000" dirty="0"/>
              <a:t>認識</a:t>
            </a:r>
            <a:r>
              <a:rPr kumimoji="1" lang="en-US" altLang="ja-JP" sz="4000" dirty="0"/>
              <a:t>2021 </a:t>
            </a:r>
            <a:r>
              <a:rPr kumimoji="1" lang="ja-JP" altLang="en-US" sz="4000" dirty="0"/>
              <a:t>期末レポート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A153FF-4CE5-4E6A-8E2C-B0575A7A9E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/>
              <a:t>2110370801</a:t>
            </a:r>
            <a:r>
              <a:rPr kumimoji="1" lang="ja-JP" altLang="en-US" sz="2800" dirty="0"/>
              <a:t>　澤祐里　　</a:t>
            </a:r>
            <a:endParaRPr kumimoji="1" lang="en-US" altLang="ja-JP" sz="2800" dirty="0"/>
          </a:p>
          <a:p>
            <a:r>
              <a:rPr lang="ja-JP" altLang="en-US" sz="2800" dirty="0"/>
              <a:t>提出日　</a:t>
            </a:r>
            <a:r>
              <a:rPr kumimoji="1" lang="en-US" altLang="ja-JP" sz="2800" dirty="0"/>
              <a:t>7/18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824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5444-C9DD-4E11-AFD0-95793E0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4</a:t>
            </a:r>
            <a:r>
              <a:rPr lang="ja-JP" altLang="en-US" dirty="0"/>
              <a:t>では、</a:t>
            </a:r>
            <a:r>
              <a:rPr lang="en-US" altLang="ja-JP" dirty="0"/>
              <a:t>2</a:t>
            </a:r>
            <a:r>
              <a:rPr lang="ja-JP" altLang="en-US" dirty="0"/>
              <a:t>回目に誤分類された</a:t>
            </a:r>
            <a:r>
              <a:rPr lang="en-US" altLang="ja-JP" dirty="0"/>
              <a:t>3</a:t>
            </a:r>
            <a:r>
              <a:rPr lang="ja-JP" altLang="en-US" dirty="0"/>
              <a:t>つの〇の重みを大きくしている。</a:t>
            </a:r>
            <a:r>
              <a:rPr lang="en-US" altLang="ja-JP" dirty="0"/>
              <a:t>×</a:t>
            </a:r>
            <a:r>
              <a:rPr lang="ja-JP" altLang="en-US" dirty="0"/>
              <a:t>の重みが</a:t>
            </a:r>
            <a:r>
              <a:rPr lang="en-US" altLang="ja-JP" dirty="0"/>
              <a:t>2</a:t>
            </a:r>
            <a:r>
              <a:rPr lang="ja-JP" altLang="en-US" dirty="0"/>
              <a:t>回分小さくなっているため、少し</a:t>
            </a:r>
            <a:r>
              <a:rPr lang="en-US" altLang="ja-JP" dirty="0"/>
              <a:t>×</a:t>
            </a:r>
            <a:r>
              <a:rPr lang="ja-JP" altLang="en-US" dirty="0"/>
              <a:t>が入っているものの、〇全てが入るような識別境界ができた。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CC6E01-94B1-4C8B-87C7-11B7AADF497C}"/>
              </a:ext>
            </a:extLst>
          </p:cNvPr>
          <p:cNvSpPr txBox="1"/>
          <p:nvPr/>
        </p:nvSpPr>
        <p:spPr>
          <a:xfrm>
            <a:off x="4397983" y="5801908"/>
            <a:ext cx="269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4</a:t>
            </a:r>
            <a:r>
              <a:rPr kumimoji="1" lang="en-US" altLang="ja-JP" dirty="0"/>
              <a:t>.</a:t>
            </a:r>
            <a:r>
              <a:rPr kumimoji="1" lang="ja-JP" altLang="en-US" dirty="0"/>
              <a:t>　弱学習器</a:t>
            </a:r>
            <a:r>
              <a:rPr kumimoji="1" lang="en-US" altLang="ja-JP" dirty="0"/>
              <a:t>L3</a:t>
            </a:r>
            <a:r>
              <a:rPr kumimoji="1" lang="ja-JP" altLang="en-US" dirty="0"/>
              <a:t>の訓練</a:t>
            </a:r>
          </a:p>
        </p:txBody>
      </p:sp>
      <p:pic>
        <p:nvPicPr>
          <p:cNvPr id="8" name="図 7" descr="グラフ, 散布図&#10;&#10;自動的に生成された説明">
            <a:extLst>
              <a:ext uri="{FF2B5EF4-FFF2-40B4-BE49-F238E27FC236}">
                <a16:creationId xmlns:a16="http://schemas.microsoft.com/office/drawing/2014/main" id="{A59FE7DE-3003-491B-A036-108919C96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98" y="2678564"/>
            <a:ext cx="5958053" cy="31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5444-C9DD-4E11-AFD0-95793E0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r>
              <a:rPr kumimoji="1" lang="en-US" altLang="ja-JP" dirty="0"/>
              <a:t>AdaBoost</a:t>
            </a:r>
            <a:r>
              <a:rPr kumimoji="1" lang="ja-JP" altLang="en-US" dirty="0"/>
              <a:t>アンサンブルが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回のブースティングのみで構成されているならば、</a:t>
            </a:r>
            <a:r>
              <a:rPr lang="ja-JP" altLang="en-US" dirty="0"/>
              <a:t>図</a:t>
            </a:r>
            <a:r>
              <a:rPr lang="en-US" altLang="ja-JP" dirty="0"/>
              <a:t>5</a:t>
            </a:r>
            <a:r>
              <a:rPr lang="ja-JP" altLang="en-US" dirty="0"/>
              <a:t>のように、訓練された</a:t>
            </a:r>
            <a:r>
              <a:rPr lang="en-US" altLang="ja-JP" dirty="0"/>
              <a:t>3</a:t>
            </a:r>
            <a:r>
              <a:rPr lang="ja-JP" altLang="en-US" dirty="0"/>
              <a:t>つの弱学習器の多数決で組み合わせることになる。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CC6E01-94B1-4C8B-87C7-11B7AADF497C}"/>
              </a:ext>
            </a:extLst>
          </p:cNvPr>
          <p:cNvSpPr txBox="1"/>
          <p:nvPr/>
        </p:nvSpPr>
        <p:spPr>
          <a:xfrm>
            <a:off x="4994945" y="5807631"/>
            <a:ext cx="220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.5</a:t>
            </a:r>
            <a:r>
              <a:rPr kumimoji="1" lang="ja-JP" altLang="en-US" dirty="0"/>
              <a:t>　最終的な結果</a:t>
            </a:r>
          </a:p>
        </p:txBody>
      </p:sp>
      <p:pic>
        <p:nvPicPr>
          <p:cNvPr id="4" name="図 3" descr="散布図&#10;&#10;自動的に生成された説明">
            <a:extLst>
              <a:ext uri="{FF2B5EF4-FFF2-40B4-BE49-F238E27FC236}">
                <a16:creationId xmlns:a16="http://schemas.microsoft.com/office/drawing/2014/main" id="{3FFF8099-7530-40A6-A223-24CE143FF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352" y="2763312"/>
            <a:ext cx="5785296" cy="301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F1E5C7-6999-4019-A813-9E24D581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AdaBoost</a:t>
            </a:r>
            <a:r>
              <a:rPr kumimoji="1" lang="ja-JP" altLang="en-US" dirty="0"/>
              <a:t>のハイパーパラメータ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524896-0846-4A6C-BCAB-3C3517C1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クラスの分類手法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ベース分類器</a:t>
            </a:r>
            <a:r>
              <a:rPr lang="en-US" altLang="ja-JP" dirty="0"/>
              <a:t>)‥</a:t>
            </a:r>
            <a:r>
              <a:rPr lang="ja-JP" altLang="en-US" dirty="0"/>
              <a:t>一般的には、決定木が使わ</a:t>
            </a:r>
            <a:r>
              <a:rPr lang="en-US" altLang="ja-JP" dirty="0"/>
              <a:t>						    </a:t>
            </a:r>
            <a:r>
              <a:rPr lang="ja-JP" altLang="en-US" dirty="0"/>
              <a:t>れる。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決定木を使う場合は、決定木のハイパーパラメータである、木の深さ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深さを増やすと学習率が上がるが、学習に時間がかかる</a:t>
            </a:r>
            <a:r>
              <a:rPr lang="en-US" altLang="ja-JP" dirty="0"/>
              <a:t>)</a:t>
            </a:r>
            <a:r>
              <a:rPr lang="ja-JP" altLang="en-US" dirty="0"/>
              <a:t>などを設定する必要がある。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決定木を使わない場合は、説明変数をオートスケーリング</a:t>
            </a:r>
            <a:r>
              <a:rPr lang="en-US" altLang="ja-JP" dirty="0"/>
              <a:t>(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+mn-ea"/>
              </a:rPr>
              <a:t>各変数から平均値を引いて平均を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+mn-ea"/>
              </a:rPr>
              <a:t>0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+mn-ea"/>
              </a:rPr>
              <a:t>にし、各変数を標準偏差で割って標準偏差を</a:t>
            </a:r>
            <a:r>
              <a:rPr lang="en-US" altLang="ja-JP" b="0" i="0" dirty="0"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+mn-ea"/>
              </a:rPr>
              <a:t>にする操作</a:t>
            </a:r>
            <a:r>
              <a:rPr lang="en-US" altLang="ja-JP" dirty="0"/>
              <a:t>)</a:t>
            </a:r>
            <a:r>
              <a:rPr lang="ja-JP" altLang="en-US" dirty="0"/>
              <a:t>するかどうかなどの設定をする必要がある。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弱学習器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モデル</a:t>
            </a:r>
            <a:r>
              <a:rPr lang="en-US" altLang="ja-JP" dirty="0"/>
              <a:t>)</a:t>
            </a:r>
            <a:r>
              <a:rPr lang="ja-JP" altLang="en-US" dirty="0"/>
              <a:t>の数</a:t>
            </a:r>
            <a:r>
              <a:rPr lang="en-US" altLang="ja-JP" dirty="0"/>
              <a:t>‥</a:t>
            </a:r>
            <a:r>
              <a:rPr lang="ja-JP" altLang="en-US" dirty="0"/>
              <a:t>これまでのスライドでは、</a:t>
            </a:r>
            <a:r>
              <a:rPr lang="en-US" altLang="ja-JP" dirty="0"/>
              <a:t>3</a:t>
            </a:r>
            <a:r>
              <a:rPr lang="ja-JP" altLang="en-US" dirty="0"/>
              <a:t>つの弱学習</a:t>
            </a:r>
            <a:r>
              <a:rPr lang="en-US" altLang="ja-JP" dirty="0"/>
              <a:t>			     </a:t>
            </a:r>
            <a:r>
              <a:rPr lang="ja-JP" altLang="en-US" dirty="0"/>
              <a:t>　　 器を使ってきた。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8307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325591-0CF7-4574-B3F3-BF3B18E1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参考文献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54B19-F669-4A39-9D57-79AD5422B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http://univprof.com/archives/16-07-01-4380227.html</a:t>
            </a:r>
          </a:p>
          <a:p>
            <a:r>
              <a:rPr kumimoji="1" lang="en-US" altLang="ja-JP" dirty="0"/>
              <a:t>https://qiita.com/R1ck29/items/50ba7fa5afa49e334a8f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8772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36152-63D2-4C62-93AA-23116D58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400" dirty="0">
                <a:solidFill>
                  <a:schemeClr val="tx1"/>
                </a:solidFill>
              </a:rPr>
              <a:t>AdaBoost</a:t>
            </a:r>
            <a:r>
              <a:rPr kumimoji="1" lang="ja-JP" altLang="en-US" sz="4400" dirty="0">
                <a:solidFill>
                  <a:schemeClr val="tx1"/>
                </a:solidFill>
              </a:rPr>
              <a:t>とは</a:t>
            </a:r>
            <a:br>
              <a:rPr kumimoji="1" lang="en-US" altLang="ja-JP" sz="4400" dirty="0">
                <a:solidFill>
                  <a:schemeClr val="tx1"/>
                </a:solidFill>
              </a:rPr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9912F0-D89D-495C-848D-E022D2DC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</a:rPr>
              <a:t>アンサンブル学習の手法の一つであるブースティングの代表的な手法。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852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D02DDC-4FF3-4B9E-B28A-22DC4A2B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>
                <a:effectLst/>
                <a:latin typeface="+mj-ea"/>
                <a:cs typeface="Times New Roman" panose="02020603050405020304" pitchFamily="18" charset="0"/>
              </a:rPr>
              <a:t>アンサンブル学習とは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E4595-B979-49F7-B0AF-A4F06F6D0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異なるモデルの組み合わせにより、高い予測性能を持ったモデルを作成すること。</a:t>
            </a:r>
            <a:endParaRPr lang="en-US" altLang="ja-JP" dirty="0">
              <a:effectLst/>
              <a:latin typeface="+mn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例えば、</a:t>
            </a:r>
            <a:r>
              <a:rPr lang="en-US" altLang="ja-JP" dirty="0">
                <a:effectLst/>
                <a:latin typeface="+mn-ea"/>
                <a:cs typeface="Times New Roman" panose="02020603050405020304" pitchFamily="18" charset="0"/>
              </a:rPr>
              <a:t>10</a:t>
            </a:r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人の専門家が予測をするとする。アンサンブル学習を利用して、</a:t>
            </a:r>
            <a:r>
              <a:rPr lang="en-US" altLang="ja-JP" dirty="0">
                <a:effectLst/>
                <a:latin typeface="+mn-ea"/>
                <a:cs typeface="Times New Roman" panose="02020603050405020304" pitchFamily="18" charset="0"/>
              </a:rPr>
              <a:t>10</a:t>
            </a:r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人の専門家の予測を戦略的に組み合わせると、</a:t>
            </a:r>
            <a:r>
              <a:rPr lang="en-US" altLang="ja-JP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人</a:t>
            </a:r>
            <a:r>
              <a:rPr lang="en-US" altLang="ja-JP" dirty="0">
                <a:effectLst/>
                <a:latin typeface="+mn-ea"/>
                <a:cs typeface="Times New Roman" panose="02020603050405020304" pitchFamily="18" charset="0"/>
              </a:rPr>
              <a:t>1</a:t>
            </a:r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人の予測よりも正確な予測が得られる。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072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AF86B-997E-4D0C-9D52-6E644858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ja-JP" dirty="0">
                <a:effectLst/>
                <a:latin typeface="+mj-ea"/>
                <a:cs typeface="Times New Roman" panose="02020603050405020304" pitchFamily="18" charset="0"/>
              </a:rPr>
              <a:t>ブースティング</a:t>
            </a:r>
            <a:r>
              <a:rPr lang="ja-JP" altLang="ja-JP" dirty="0">
                <a:effectLst/>
                <a:latin typeface="+mn-ea"/>
                <a:ea typeface="+mn-ea"/>
                <a:cs typeface="Times New Roman" panose="02020603050405020304" pitchFamily="18" charset="0"/>
              </a:rPr>
              <a:t>とは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CEC87-217B-4502-8BE7-8BF748634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誤答から学習する弱学習器</a:t>
            </a:r>
            <a:r>
              <a:rPr lang="en-US" altLang="ja-JP" dirty="0">
                <a:effectLst/>
                <a:latin typeface="+mn-ea"/>
                <a:cs typeface="Times New Roman" panose="02020603050405020304" pitchFamily="18" charset="0"/>
              </a:rPr>
              <a:t>(</a:t>
            </a:r>
            <a:r>
              <a:rPr lang="ja-JP" altLang="en-US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モデル</a:t>
            </a:r>
            <a:r>
              <a:rPr lang="en-US" altLang="ja-JP" dirty="0">
                <a:effectLst/>
                <a:latin typeface="+mn-ea"/>
                <a:cs typeface="Times New Roman" panose="02020603050405020304" pitchFamily="18" charset="0"/>
              </a:rPr>
              <a:t>)</a:t>
            </a:r>
            <a:r>
              <a:rPr lang="ja-JP" altLang="ja-JP" dirty="0">
                <a:effectLst/>
                <a:latin typeface="+mn-ea"/>
                <a:cs typeface="Times New Roman" panose="02020603050405020304" pitchFamily="18" charset="0"/>
              </a:rPr>
              <a:t>により、強力なモデルを構築すること。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986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F7B992-BA8D-405C-997C-B55F343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AdaBoost</a:t>
            </a:r>
            <a:r>
              <a:rPr kumimoji="1" lang="ja-JP" altLang="en-US" dirty="0"/>
              <a:t>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4206-C7B3-4BB6-91EE-633E6D8E5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モデルを複数組み合わせているため、正確な予測結果が得られやすい。</a:t>
            </a:r>
            <a:endParaRPr lang="en-US" altLang="ja-JP" dirty="0"/>
          </a:p>
          <a:p>
            <a:r>
              <a:rPr lang="ja-JP" altLang="en-US" dirty="0"/>
              <a:t>外れ値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同じクラスにおいて、他の値から大きく外れた値</a:t>
            </a:r>
            <a:r>
              <a:rPr lang="en-US" altLang="ja-JP" dirty="0"/>
              <a:t>)</a:t>
            </a:r>
            <a:r>
              <a:rPr lang="ja-JP" altLang="en-US" dirty="0"/>
              <a:t>などに弱く、過学習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識別境界が外れ値に過剰に適合してしまい、その結果として精度が悪くなってしまうこと</a:t>
            </a:r>
            <a:r>
              <a:rPr lang="en-US" altLang="ja-JP" dirty="0"/>
              <a:t>)</a:t>
            </a:r>
            <a:r>
              <a:rPr lang="ja-JP" altLang="en-US" dirty="0"/>
              <a:t>になりやすい。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2679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3FCF8-42F4-414E-B7F4-E327CFB9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AdaBoost</a:t>
            </a:r>
            <a:r>
              <a:rPr lang="ja-JP" altLang="en-US" dirty="0"/>
              <a:t>の流れ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70B962-48B0-41A4-8DF9-28D9116C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全ての訓練データが等しく重み付けされた訓練データセット</a:t>
            </a:r>
            <a:r>
              <a:rPr kumimoji="1" lang="en-US" altLang="ja-JP" dirty="0"/>
              <a:t>D</a:t>
            </a:r>
            <a:r>
              <a:rPr kumimoji="1" lang="ja-JP" altLang="en-US" dirty="0"/>
              <a:t>全体で、ベース分類器</a:t>
            </a:r>
            <a:r>
              <a:rPr kumimoji="1" lang="en-US" altLang="ja-JP" dirty="0"/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決定木など</a:t>
            </a:r>
            <a:r>
              <a:rPr kumimoji="1" lang="en-US" altLang="ja-JP" dirty="0"/>
              <a:t>)</a:t>
            </a:r>
            <a:r>
              <a:rPr kumimoji="1" lang="ja-JP" altLang="en-US" dirty="0"/>
              <a:t>を使って、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つ目の弱学習器</a:t>
            </a:r>
            <a:r>
              <a:rPr kumimoji="1" lang="en-US" altLang="ja-JP" dirty="0"/>
              <a:t>L1</a:t>
            </a:r>
            <a:r>
              <a:rPr kumimoji="1" lang="ja-JP" altLang="en-US" dirty="0"/>
              <a:t>を訓練させる。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弱学習器</a:t>
            </a:r>
            <a:r>
              <a:rPr lang="en-US" altLang="ja-JP" dirty="0"/>
              <a:t>L1</a:t>
            </a:r>
            <a:r>
              <a:rPr lang="ja-JP" altLang="en-US" dirty="0"/>
              <a:t>で誤分類されたデータ</a:t>
            </a:r>
            <a:r>
              <a:rPr lang="en-US" altLang="ja-JP" dirty="0"/>
              <a:t>D1</a:t>
            </a:r>
            <a:r>
              <a:rPr lang="ja-JP" altLang="en-US" dirty="0"/>
              <a:t>の重みを大きくして、二つ目の弱学習器</a:t>
            </a:r>
            <a:r>
              <a:rPr lang="en-US" altLang="ja-JP" dirty="0"/>
              <a:t>L2</a:t>
            </a:r>
            <a:r>
              <a:rPr lang="ja-JP" altLang="en-US" dirty="0"/>
              <a:t>を訓練する。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弱学習器</a:t>
            </a:r>
            <a:r>
              <a:rPr kumimoji="1" lang="en-US" altLang="ja-JP" dirty="0"/>
              <a:t>L1,L2</a:t>
            </a:r>
            <a:r>
              <a:rPr kumimoji="1" lang="ja-JP" altLang="en-US" dirty="0"/>
              <a:t>で結果が異なる訓練データ</a:t>
            </a:r>
            <a:r>
              <a:rPr kumimoji="1" lang="en-US" altLang="ja-JP" dirty="0"/>
              <a:t>D2</a:t>
            </a:r>
            <a:r>
              <a:rPr kumimoji="1" lang="ja-JP" altLang="en-US" dirty="0"/>
              <a:t>を洗い出して、</a:t>
            </a:r>
            <a:r>
              <a:rPr kumimoji="1" lang="en-US" altLang="ja-JP" dirty="0"/>
              <a:t>D2</a:t>
            </a:r>
            <a:r>
              <a:rPr kumimoji="1" lang="ja-JP" altLang="en-US" dirty="0"/>
              <a:t>の重みを大きくしてから、三つ目の弱学習器</a:t>
            </a:r>
            <a:r>
              <a:rPr lang="en-US" altLang="ja-JP" dirty="0"/>
              <a:t>L</a:t>
            </a:r>
            <a:r>
              <a:rPr kumimoji="1" lang="en-US" altLang="ja-JP" dirty="0"/>
              <a:t>3</a:t>
            </a:r>
            <a:r>
              <a:rPr kumimoji="1" lang="ja-JP" altLang="en-US" dirty="0"/>
              <a:t>を訓練する。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弱学習器</a:t>
            </a:r>
            <a:r>
              <a:rPr lang="en-US" altLang="ja-JP" dirty="0"/>
              <a:t>L1,L2,L3</a:t>
            </a:r>
            <a:r>
              <a:rPr lang="ja-JP" altLang="en-US" dirty="0"/>
              <a:t>を多数決により組み合わせる。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895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5444-C9DD-4E11-AFD0-95793E0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r>
              <a:rPr kumimoji="1" lang="ja-JP" altLang="en-US" dirty="0"/>
              <a:t>例えば、以下の図</a:t>
            </a:r>
            <a:r>
              <a:rPr kumimoji="1" lang="en-US" altLang="ja-JP" dirty="0"/>
              <a:t>1</a:t>
            </a:r>
            <a:r>
              <a:rPr kumimoji="1" lang="ja-JP" altLang="en-US" dirty="0"/>
              <a:t>のような〇</a:t>
            </a:r>
            <a:r>
              <a:rPr lang="ja-JP" altLang="en-US" dirty="0"/>
              <a:t>と</a:t>
            </a:r>
            <a:r>
              <a:rPr lang="en-US" altLang="ja-JP" dirty="0"/>
              <a:t>×</a:t>
            </a:r>
            <a:r>
              <a:rPr lang="ja-JP" altLang="en-US" dirty="0"/>
              <a:t>の</a:t>
            </a:r>
            <a:r>
              <a:rPr kumimoji="1" lang="en-US" altLang="ja-JP" dirty="0"/>
              <a:t>2</a:t>
            </a:r>
            <a:r>
              <a:rPr kumimoji="1" lang="ja-JP" altLang="en-US" dirty="0"/>
              <a:t>値分類の訓練データセットを考えたときに、</a:t>
            </a:r>
            <a:r>
              <a:rPr kumimoji="1" lang="en-US" altLang="ja-JP" dirty="0"/>
              <a:t>AdaBoost</a:t>
            </a:r>
            <a:r>
              <a:rPr kumimoji="1" lang="ja-JP" altLang="en-US" dirty="0"/>
              <a:t>を使うとどうなるかを考える。グラフの</a:t>
            </a:r>
            <a:r>
              <a:rPr kumimoji="1" lang="en-US" altLang="ja-JP" dirty="0"/>
              <a:t>x1,x2</a:t>
            </a:r>
            <a:r>
              <a:rPr kumimoji="1" lang="ja-JP" altLang="en-US" dirty="0"/>
              <a:t>軸はデータがどの位置に存在するかを表す。</a:t>
            </a:r>
            <a:endParaRPr kumimoji="1" lang="en-US" altLang="ja-JP" dirty="0"/>
          </a:p>
        </p:txBody>
      </p:sp>
      <p:pic>
        <p:nvPicPr>
          <p:cNvPr id="5" name="図 4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BAD6D4BE-CCA1-4FA8-B448-C1D3EB79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930" y="2218685"/>
            <a:ext cx="6666140" cy="35171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CC6E01-94B1-4C8B-87C7-11B7AADF497C}"/>
              </a:ext>
            </a:extLst>
          </p:cNvPr>
          <p:cNvSpPr txBox="1"/>
          <p:nvPr/>
        </p:nvSpPr>
        <p:spPr>
          <a:xfrm>
            <a:off x="4299358" y="5780184"/>
            <a:ext cx="359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1.2</a:t>
            </a:r>
            <a:r>
              <a:rPr kumimoji="1" lang="ja-JP" altLang="en-US" dirty="0"/>
              <a:t>値分類の訓練データセット</a:t>
            </a:r>
          </a:p>
        </p:txBody>
      </p:sp>
    </p:spTree>
    <p:extLst>
      <p:ext uri="{BB962C8B-B14F-4D97-AF65-F5344CB8AC3E}">
        <p14:creationId xmlns:p14="http://schemas.microsoft.com/office/powerpoint/2010/main" val="97529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5444-C9DD-4E11-AFD0-95793E0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r>
              <a:rPr kumimoji="1" lang="ja-JP" altLang="en-US" dirty="0"/>
              <a:t>以下の</a:t>
            </a:r>
            <a:r>
              <a:rPr lang="ja-JP" altLang="en-US" dirty="0"/>
              <a:t>図</a:t>
            </a:r>
            <a:r>
              <a:rPr lang="en-US" altLang="ja-JP" dirty="0"/>
              <a:t>2</a:t>
            </a:r>
            <a:r>
              <a:rPr lang="ja-JP" altLang="en-US" dirty="0"/>
              <a:t>では、すべての訓練データが等しく重みづけされており、ベース分類器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決定木など</a:t>
            </a:r>
            <a:r>
              <a:rPr lang="en-US" altLang="ja-JP" dirty="0"/>
              <a:t>)</a:t>
            </a:r>
            <a:r>
              <a:rPr lang="ja-JP" altLang="en-US" dirty="0"/>
              <a:t>を使い、〇と</a:t>
            </a:r>
            <a:r>
              <a:rPr lang="en-US" altLang="ja-JP" dirty="0"/>
              <a:t>×</a:t>
            </a:r>
            <a:r>
              <a:rPr lang="ja-JP" altLang="en-US" dirty="0"/>
              <a:t>をできるだけうまく分類しようとしている。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CC6E01-94B1-4C8B-87C7-11B7AADF497C}"/>
              </a:ext>
            </a:extLst>
          </p:cNvPr>
          <p:cNvSpPr txBox="1"/>
          <p:nvPr/>
        </p:nvSpPr>
        <p:spPr>
          <a:xfrm>
            <a:off x="4751050" y="5793907"/>
            <a:ext cx="268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lang="en-US" altLang="ja-JP" dirty="0"/>
              <a:t>2</a:t>
            </a:r>
            <a:r>
              <a:rPr kumimoji="1" lang="en-US" altLang="ja-JP" dirty="0"/>
              <a:t>.</a:t>
            </a:r>
            <a:r>
              <a:rPr kumimoji="1" lang="ja-JP" altLang="en-US" dirty="0"/>
              <a:t>　弱学習器</a:t>
            </a:r>
            <a:r>
              <a:rPr kumimoji="1" lang="en-US" altLang="ja-JP" dirty="0"/>
              <a:t>L1</a:t>
            </a:r>
            <a:r>
              <a:rPr kumimoji="1" lang="ja-JP" altLang="en-US" dirty="0"/>
              <a:t>の訓練</a:t>
            </a:r>
          </a:p>
        </p:txBody>
      </p:sp>
      <p:pic>
        <p:nvPicPr>
          <p:cNvPr id="4" name="図 3" descr="グラフ&#10;&#10;中程度の精度で自動的に生成された説明">
            <a:extLst>
              <a:ext uri="{FF2B5EF4-FFF2-40B4-BE49-F238E27FC236}">
                <a16:creationId xmlns:a16="http://schemas.microsoft.com/office/drawing/2014/main" id="{2951BA96-651E-4F8D-8E9C-6D7E3524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806" y="2602450"/>
            <a:ext cx="6056387" cy="31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81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C5444-C9DD-4E11-AFD0-95793E05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505"/>
            <a:ext cx="10515600" cy="5799458"/>
          </a:xfrm>
        </p:spPr>
        <p:txBody>
          <a:bodyPr/>
          <a:lstStyle/>
          <a:p>
            <a:r>
              <a:rPr lang="ja-JP" altLang="en-US" dirty="0"/>
              <a:t>図</a:t>
            </a:r>
            <a:r>
              <a:rPr lang="en-US" altLang="ja-JP" dirty="0"/>
              <a:t>3</a:t>
            </a:r>
            <a:r>
              <a:rPr lang="ja-JP" altLang="en-US" dirty="0"/>
              <a:t>では、前回に誤分類された二つの〇の重みを大きくしている。重みの合計は常に</a:t>
            </a:r>
            <a:r>
              <a:rPr lang="en-US" altLang="ja-JP" dirty="0"/>
              <a:t>1</a:t>
            </a:r>
            <a:r>
              <a:rPr lang="ja-JP" altLang="en-US" dirty="0"/>
              <a:t>であるため、他のデータの重みは小さくなっている。ここでは、重みが最も大きい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FF0000"/>
                </a:solidFill>
              </a:rPr>
              <a:t>分類が難しい</a:t>
            </a:r>
            <a:r>
              <a:rPr lang="en-US" altLang="ja-JP" dirty="0"/>
              <a:t>)</a:t>
            </a:r>
            <a:r>
              <a:rPr lang="ja-JP" altLang="en-US" dirty="0"/>
              <a:t>データを重視する。</a:t>
            </a:r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CCC6E01-94B1-4C8B-87C7-11B7AADF497C}"/>
              </a:ext>
            </a:extLst>
          </p:cNvPr>
          <p:cNvSpPr txBox="1"/>
          <p:nvPr/>
        </p:nvSpPr>
        <p:spPr>
          <a:xfrm>
            <a:off x="4304600" y="5780184"/>
            <a:ext cx="358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</a:t>
            </a:r>
            <a:r>
              <a:rPr kumimoji="1" lang="en-US" altLang="ja-JP" dirty="0"/>
              <a:t>3.</a:t>
            </a:r>
            <a:r>
              <a:rPr kumimoji="1" lang="ja-JP" altLang="en-US" dirty="0"/>
              <a:t>　弱学習器</a:t>
            </a:r>
            <a:r>
              <a:rPr kumimoji="1" lang="en-US" altLang="ja-JP" dirty="0"/>
              <a:t>L2</a:t>
            </a:r>
            <a:r>
              <a:rPr kumimoji="1" lang="ja-JP" altLang="en-US" dirty="0"/>
              <a:t>の訓練</a:t>
            </a:r>
          </a:p>
        </p:txBody>
      </p:sp>
      <p:pic>
        <p:nvPicPr>
          <p:cNvPr id="4" name="図 3" descr="散布図&#10;&#10;自動的に生成された説明">
            <a:extLst>
              <a:ext uri="{FF2B5EF4-FFF2-40B4-BE49-F238E27FC236}">
                <a16:creationId xmlns:a16="http://schemas.microsoft.com/office/drawing/2014/main" id="{FB6CD710-B17C-4207-8355-504F2F931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729" y="2706352"/>
            <a:ext cx="5748542" cy="307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01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723</Words>
  <Application>Microsoft Office PowerPoint</Application>
  <PresentationFormat>ワイド画面</PresentationFormat>
  <Paragraphs>37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画像認識2021 期末レポート</vt:lpstr>
      <vt:lpstr>AdaBoostとは </vt:lpstr>
      <vt:lpstr>アンサンブル学習とは</vt:lpstr>
      <vt:lpstr>ブースティングとは</vt:lpstr>
      <vt:lpstr>AdaBoostの特徴</vt:lpstr>
      <vt:lpstr>AdaBoostの流れ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AdaBoostのハイパーパラメータ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画像認識2021 期末レポート</dc:title>
  <dc:creator>沢 祐里</dc:creator>
  <cp:lastModifiedBy>沢 祐里</cp:lastModifiedBy>
  <cp:revision>5</cp:revision>
  <dcterms:created xsi:type="dcterms:W3CDTF">2021-07-17T12:38:46Z</dcterms:created>
  <dcterms:modified xsi:type="dcterms:W3CDTF">2021-07-18T02:39:04Z</dcterms:modified>
</cp:coreProperties>
</file>