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6" r:id="rId11"/>
    <p:sldId id="265" r:id="rId12"/>
  </p:sldIdLst>
  <p:sldSz cx="18288000" cy="10287000"/>
  <p:notesSz cx="6858000" cy="9144000"/>
  <p:embeddedFontLst>
    <p:embeddedFont>
      <p:font typeface="Canva Sans Bold Italics" panose="020B0604020202020204" charset="0"/>
      <p:regular r:id="rId13"/>
    </p:embeddedFont>
    <p:embeddedFont>
      <p:font typeface="Canva Sans" panose="020B0604020202020204" charset="0"/>
      <p:regular r:id="rId14"/>
    </p:embeddedFont>
    <p:embeddedFont>
      <p:font typeface="FS Gravity" panose="020B0604020202020204" charset="0"/>
      <p:regular r:id="rId15"/>
    </p:embeddedFont>
    <p:embeddedFont>
      <p:font typeface="Calibri" panose="020F0502020204030204" pitchFamily="34" charset="0"/>
      <p:regular r:id="rId16"/>
      <p:bold r:id="rId17"/>
      <p:italic r:id="rId18"/>
      <p:boldItalic r:id="rId19"/>
    </p:embeddedFont>
    <p:embeddedFont>
      <p:font typeface="Canva San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39" y="9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44.svg"/><Relationship Id="rId7" Type="http://schemas.openxmlformats.org/officeDocument/2006/relationships/image" Target="../media/image27.jp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38.svg"/></Relationships>
</file>

<file path=ppt/slides/_rels/slide11.xml.rels><?xml version="1.0" encoding="UTF-8" standalone="yes"?>
<Relationships xmlns="http://schemas.openxmlformats.org/package/2006/relationships"><Relationship Id="rId3" Type="http://schemas.openxmlformats.org/officeDocument/2006/relationships/image" Target="../media/image48.svg"/><Relationship Id="rId7" Type="http://schemas.openxmlformats.org/officeDocument/2006/relationships/image" Target="../media/image52.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5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6.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8.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17.png"/><Relationship Id="rId12" Type="http://schemas.openxmlformats.org/officeDocument/2006/relationships/image" Target="../media/image16.png"/><Relationship Id="rId17" Type="http://schemas.openxmlformats.org/officeDocument/2006/relationships/image" Target="../media/image34.svg"/><Relationship Id="rId2" Type="http://schemas.openxmlformats.org/officeDocument/2006/relationships/image" Target="../media/image13.png"/><Relationship Id="rId16" Type="http://schemas.openxmlformats.org/officeDocument/2006/relationships/image" Target="../media/image20.png"/><Relationship Id="rId1" Type="http://schemas.openxmlformats.org/officeDocument/2006/relationships/slideLayout" Target="../slideLayouts/slideLayout7.xml"/><Relationship Id="rId11" Type="http://schemas.openxmlformats.org/officeDocument/2006/relationships/image" Target="../media/image15.png"/><Relationship Id="rId15" Type="http://schemas.openxmlformats.org/officeDocument/2006/relationships/image" Target="../media/image19.png"/><Relationship Id="rId10" Type="http://schemas.openxmlformats.org/officeDocument/2006/relationships/image" Target="../media/image14.png"/><Relationship Id="rId9" Type="http://schemas.openxmlformats.org/officeDocument/2006/relationships/image" Target="../media/image32.sv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6.sv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8.svg"/><Relationship Id="rId10" Type="http://schemas.openxmlformats.org/officeDocument/2006/relationships/image" Target="../media/image42.sv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46.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6EAC9"/>
        </a:solidFill>
        <a:effectLst/>
      </p:bgPr>
    </p:bg>
    <p:spTree>
      <p:nvGrpSpPr>
        <p:cNvPr id="1" name=""/>
        <p:cNvGrpSpPr/>
        <p:nvPr/>
      </p:nvGrpSpPr>
      <p:grpSpPr>
        <a:xfrm>
          <a:off x="0" y="0"/>
          <a:ext cx="0" cy="0"/>
          <a:chOff x="0" y="0"/>
          <a:chExt cx="0" cy="0"/>
        </a:xfrm>
      </p:grpSpPr>
      <p:grpSp>
        <p:nvGrpSpPr>
          <p:cNvPr id="2" name="Group 2"/>
          <p:cNvGrpSpPr/>
          <p:nvPr/>
        </p:nvGrpSpPr>
        <p:grpSpPr>
          <a:xfrm>
            <a:off x="1491522" y="7776974"/>
            <a:ext cx="6637408" cy="1271131"/>
            <a:chOff x="0" y="0"/>
            <a:chExt cx="4518752" cy="865387"/>
          </a:xfrm>
        </p:grpSpPr>
        <p:sp>
          <p:nvSpPr>
            <p:cNvPr id="3" name="Freeform 3"/>
            <p:cNvSpPr/>
            <p:nvPr/>
          </p:nvSpPr>
          <p:spPr>
            <a:xfrm>
              <a:off x="80010" y="80137"/>
              <a:ext cx="4358731" cy="705113"/>
            </a:xfrm>
            <a:custGeom>
              <a:avLst/>
              <a:gdLst/>
              <a:ahLst/>
              <a:cxnLst/>
              <a:rect l="l" t="t" r="r" b="b"/>
              <a:pathLst>
                <a:path w="4358731" h="705113">
                  <a:moveTo>
                    <a:pt x="4358731" y="705113"/>
                  </a:moveTo>
                  <a:lnTo>
                    <a:pt x="0" y="705113"/>
                  </a:lnTo>
                  <a:lnTo>
                    <a:pt x="0" y="0"/>
                  </a:lnTo>
                  <a:lnTo>
                    <a:pt x="4358604" y="0"/>
                  </a:lnTo>
                  <a:lnTo>
                    <a:pt x="4358604" y="705113"/>
                  </a:lnTo>
                  <a:lnTo>
                    <a:pt x="4358731" y="705113"/>
                  </a:lnTo>
                  <a:close/>
                </a:path>
              </a:pathLst>
            </a:custGeom>
            <a:solidFill>
              <a:srgbClr val="C6EAC9"/>
            </a:solidFill>
          </p:spPr>
        </p:sp>
        <p:sp>
          <p:nvSpPr>
            <p:cNvPr id="4" name="Freeform 4"/>
            <p:cNvSpPr/>
            <p:nvPr/>
          </p:nvSpPr>
          <p:spPr>
            <a:xfrm>
              <a:off x="73660" y="73787"/>
              <a:ext cx="4371431" cy="717940"/>
            </a:xfrm>
            <a:custGeom>
              <a:avLst/>
              <a:gdLst/>
              <a:ahLst/>
              <a:cxnLst/>
              <a:rect l="l" t="t" r="r" b="b"/>
              <a:pathLst>
                <a:path w="4371431" h="717940">
                  <a:moveTo>
                    <a:pt x="4371431" y="717940"/>
                  </a:moveTo>
                  <a:lnTo>
                    <a:pt x="0" y="717940"/>
                  </a:lnTo>
                  <a:lnTo>
                    <a:pt x="0" y="0"/>
                  </a:lnTo>
                  <a:lnTo>
                    <a:pt x="4371304" y="0"/>
                  </a:lnTo>
                  <a:lnTo>
                    <a:pt x="4371304" y="717940"/>
                  </a:lnTo>
                  <a:lnTo>
                    <a:pt x="4371431" y="717940"/>
                  </a:lnTo>
                  <a:close/>
                  <a:moveTo>
                    <a:pt x="12700" y="705240"/>
                  </a:moveTo>
                  <a:lnTo>
                    <a:pt x="4358604" y="705240"/>
                  </a:lnTo>
                  <a:lnTo>
                    <a:pt x="4358604" y="12700"/>
                  </a:lnTo>
                  <a:lnTo>
                    <a:pt x="12700" y="12700"/>
                  </a:lnTo>
                  <a:lnTo>
                    <a:pt x="12700" y="705240"/>
                  </a:lnTo>
                  <a:close/>
                </a:path>
              </a:pathLst>
            </a:custGeom>
            <a:solidFill>
              <a:srgbClr val="000000"/>
            </a:solidFill>
          </p:spPr>
        </p:sp>
        <p:sp>
          <p:nvSpPr>
            <p:cNvPr id="5" name="Freeform 5"/>
            <p:cNvSpPr/>
            <p:nvPr/>
          </p:nvSpPr>
          <p:spPr>
            <a:xfrm>
              <a:off x="6350" y="6350"/>
              <a:ext cx="4506051" cy="852687"/>
            </a:xfrm>
            <a:custGeom>
              <a:avLst/>
              <a:gdLst/>
              <a:ahLst/>
              <a:cxnLst/>
              <a:rect l="l" t="t" r="r" b="b"/>
              <a:pathLst>
                <a:path w="4506051" h="852687">
                  <a:moveTo>
                    <a:pt x="0" y="0"/>
                  </a:moveTo>
                  <a:lnTo>
                    <a:pt x="147447" y="0"/>
                  </a:lnTo>
                  <a:lnTo>
                    <a:pt x="147447" y="147447"/>
                  </a:lnTo>
                  <a:lnTo>
                    <a:pt x="0" y="147447"/>
                  </a:lnTo>
                  <a:lnTo>
                    <a:pt x="0" y="0"/>
                  </a:lnTo>
                  <a:close/>
                  <a:moveTo>
                    <a:pt x="4358604" y="0"/>
                  </a:moveTo>
                  <a:lnTo>
                    <a:pt x="4358604" y="147447"/>
                  </a:lnTo>
                  <a:lnTo>
                    <a:pt x="4506051" y="147447"/>
                  </a:lnTo>
                  <a:lnTo>
                    <a:pt x="4506051" y="0"/>
                  </a:lnTo>
                  <a:lnTo>
                    <a:pt x="4358604" y="0"/>
                  </a:lnTo>
                  <a:close/>
                  <a:moveTo>
                    <a:pt x="4358604" y="852687"/>
                  </a:moveTo>
                  <a:lnTo>
                    <a:pt x="4506051" y="852687"/>
                  </a:lnTo>
                  <a:lnTo>
                    <a:pt x="4506051" y="705240"/>
                  </a:lnTo>
                  <a:lnTo>
                    <a:pt x="4358604" y="705240"/>
                  </a:lnTo>
                  <a:lnTo>
                    <a:pt x="4358604" y="852687"/>
                  </a:lnTo>
                  <a:close/>
                  <a:moveTo>
                    <a:pt x="0" y="852687"/>
                  </a:moveTo>
                  <a:lnTo>
                    <a:pt x="147447" y="852687"/>
                  </a:lnTo>
                  <a:lnTo>
                    <a:pt x="147447" y="705240"/>
                  </a:lnTo>
                  <a:lnTo>
                    <a:pt x="0" y="705240"/>
                  </a:lnTo>
                  <a:lnTo>
                    <a:pt x="0" y="852687"/>
                  </a:lnTo>
                  <a:close/>
                </a:path>
              </a:pathLst>
            </a:custGeom>
            <a:solidFill>
              <a:srgbClr val="FFFFFF"/>
            </a:solidFill>
          </p:spPr>
        </p:sp>
        <p:sp>
          <p:nvSpPr>
            <p:cNvPr id="6" name="Freeform 6"/>
            <p:cNvSpPr/>
            <p:nvPr/>
          </p:nvSpPr>
          <p:spPr>
            <a:xfrm>
              <a:off x="0" y="0"/>
              <a:ext cx="4518751" cy="865387"/>
            </a:xfrm>
            <a:custGeom>
              <a:avLst/>
              <a:gdLst/>
              <a:ahLst/>
              <a:cxnLst/>
              <a:rect l="l" t="t" r="r" b="b"/>
              <a:pathLst>
                <a:path w="4518751" h="865387">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4358604" y="0"/>
                  </a:moveTo>
                  <a:lnTo>
                    <a:pt x="4358604" y="160147"/>
                  </a:lnTo>
                  <a:lnTo>
                    <a:pt x="4518751" y="160147"/>
                  </a:lnTo>
                  <a:lnTo>
                    <a:pt x="4518751" y="0"/>
                  </a:lnTo>
                  <a:lnTo>
                    <a:pt x="4358604" y="0"/>
                  </a:lnTo>
                  <a:close/>
                  <a:moveTo>
                    <a:pt x="4506052" y="147447"/>
                  </a:moveTo>
                  <a:lnTo>
                    <a:pt x="4371305" y="147447"/>
                  </a:lnTo>
                  <a:lnTo>
                    <a:pt x="4371305" y="12700"/>
                  </a:lnTo>
                  <a:lnTo>
                    <a:pt x="4506052" y="12700"/>
                  </a:lnTo>
                  <a:lnTo>
                    <a:pt x="4506052" y="147447"/>
                  </a:lnTo>
                  <a:close/>
                  <a:moveTo>
                    <a:pt x="4358604" y="865387"/>
                  </a:moveTo>
                  <a:lnTo>
                    <a:pt x="4518751" y="865387"/>
                  </a:lnTo>
                  <a:lnTo>
                    <a:pt x="4518751" y="705240"/>
                  </a:lnTo>
                  <a:lnTo>
                    <a:pt x="4358604" y="705240"/>
                  </a:lnTo>
                  <a:lnTo>
                    <a:pt x="4358604" y="865387"/>
                  </a:lnTo>
                  <a:close/>
                  <a:moveTo>
                    <a:pt x="4371304" y="717940"/>
                  </a:moveTo>
                  <a:lnTo>
                    <a:pt x="4506051" y="717940"/>
                  </a:lnTo>
                  <a:lnTo>
                    <a:pt x="4506051" y="852686"/>
                  </a:lnTo>
                  <a:lnTo>
                    <a:pt x="4371304" y="852686"/>
                  </a:lnTo>
                  <a:lnTo>
                    <a:pt x="4371304" y="717940"/>
                  </a:lnTo>
                  <a:close/>
                  <a:moveTo>
                    <a:pt x="0" y="865387"/>
                  </a:moveTo>
                  <a:lnTo>
                    <a:pt x="160147" y="865387"/>
                  </a:lnTo>
                  <a:lnTo>
                    <a:pt x="160147" y="705240"/>
                  </a:lnTo>
                  <a:lnTo>
                    <a:pt x="0" y="705240"/>
                  </a:lnTo>
                  <a:lnTo>
                    <a:pt x="0" y="865387"/>
                  </a:lnTo>
                  <a:close/>
                  <a:moveTo>
                    <a:pt x="12700" y="717940"/>
                  </a:moveTo>
                  <a:lnTo>
                    <a:pt x="147447" y="717940"/>
                  </a:lnTo>
                  <a:lnTo>
                    <a:pt x="147447" y="852686"/>
                  </a:lnTo>
                  <a:lnTo>
                    <a:pt x="12700" y="852686"/>
                  </a:lnTo>
                  <a:lnTo>
                    <a:pt x="12700" y="717940"/>
                  </a:lnTo>
                  <a:close/>
                </a:path>
              </a:pathLst>
            </a:custGeom>
            <a:solidFill>
              <a:srgbClr val="000000"/>
            </a:solidFill>
          </p:spPr>
        </p:sp>
      </p:grpSp>
      <p:sp>
        <p:nvSpPr>
          <p:cNvPr id="7" name="TextBox 7"/>
          <p:cNvSpPr txBox="1"/>
          <p:nvPr/>
        </p:nvSpPr>
        <p:spPr>
          <a:xfrm>
            <a:off x="1491522" y="8173354"/>
            <a:ext cx="5671647" cy="353060"/>
          </a:xfrm>
          <a:prstGeom prst="rect">
            <a:avLst/>
          </a:prstGeom>
        </p:spPr>
        <p:txBody>
          <a:bodyPr lIns="0" tIns="0" rIns="0" bIns="0" rtlCol="0" anchor="t">
            <a:spAutoFit/>
          </a:bodyPr>
          <a:lstStyle/>
          <a:p>
            <a:pPr marL="0" lvl="0" indent="0" algn="ctr">
              <a:lnSpc>
                <a:spcPts val="2859"/>
              </a:lnSpc>
              <a:spcBef>
                <a:spcPct val="0"/>
              </a:spcBef>
            </a:pPr>
            <a:r>
              <a:rPr lang="en-US" sz="2199">
                <a:solidFill>
                  <a:srgbClr val="000000"/>
                </a:solidFill>
                <a:latin typeface="Canva Sans"/>
              </a:rPr>
              <a:t>M. BENALLA HICHAM</a:t>
            </a:r>
          </a:p>
        </p:txBody>
      </p:sp>
      <p:grpSp>
        <p:nvGrpSpPr>
          <p:cNvPr id="8" name="Group 8"/>
          <p:cNvGrpSpPr/>
          <p:nvPr/>
        </p:nvGrpSpPr>
        <p:grpSpPr>
          <a:xfrm>
            <a:off x="1491522" y="2104231"/>
            <a:ext cx="9668955" cy="2330359"/>
            <a:chOff x="0" y="0"/>
            <a:chExt cx="6582631" cy="1586510"/>
          </a:xfrm>
        </p:grpSpPr>
        <p:sp>
          <p:nvSpPr>
            <p:cNvPr id="9" name="Freeform 9"/>
            <p:cNvSpPr/>
            <p:nvPr/>
          </p:nvSpPr>
          <p:spPr>
            <a:xfrm>
              <a:off x="80010" y="80137"/>
              <a:ext cx="6422610" cy="1426236"/>
            </a:xfrm>
            <a:custGeom>
              <a:avLst/>
              <a:gdLst/>
              <a:ahLst/>
              <a:cxnLst/>
              <a:rect l="l" t="t" r="r" b="b"/>
              <a:pathLst>
                <a:path w="6422610" h="1426236">
                  <a:moveTo>
                    <a:pt x="6422610" y="1426236"/>
                  </a:moveTo>
                  <a:lnTo>
                    <a:pt x="0" y="1426236"/>
                  </a:lnTo>
                  <a:lnTo>
                    <a:pt x="0" y="0"/>
                  </a:lnTo>
                  <a:lnTo>
                    <a:pt x="6422483" y="0"/>
                  </a:lnTo>
                  <a:lnTo>
                    <a:pt x="6422483" y="1426236"/>
                  </a:lnTo>
                  <a:lnTo>
                    <a:pt x="6422610" y="1426236"/>
                  </a:lnTo>
                  <a:close/>
                </a:path>
              </a:pathLst>
            </a:custGeom>
            <a:solidFill>
              <a:srgbClr val="000000"/>
            </a:solidFill>
          </p:spPr>
        </p:sp>
        <p:sp>
          <p:nvSpPr>
            <p:cNvPr id="10" name="Freeform 10"/>
            <p:cNvSpPr/>
            <p:nvPr/>
          </p:nvSpPr>
          <p:spPr>
            <a:xfrm>
              <a:off x="73660" y="73787"/>
              <a:ext cx="6435310" cy="1439063"/>
            </a:xfrm>
            <a:custGeom>
              <a:avLst/>
              <a:gdLst/>
              <a:ahLst/>
              <a:cxnLst/>
              <a:rect l="l" t="t" r="r" b="b"/>
              <a:pathLst>
                <a:path w="6435310" h="1439063">
                  <a:moveTo>
                    <a:pt x="6435310" y="1439063"/>
                  </a:moveTo>
                  <a:lnTo>
                    <a:pt x="0" y="1439063"/>
                  </a:lnTo>
                  <a:lnTo>
                    <a:pt x="0" y="0"/>
                  </a:lnTo>
                  <a:lnTo>
                    <a:pt x="6435183" y="0"/>
                  </a:lnTo>
                  <a:lnTo>
                    <a:pt x="6435183" y="1439063"/>
                  </a:lnTo>
                  <a:lnTo>
                    <a:pt x="6435310" y="1439063"/>
                  </a:lnTo>
                  <a:close/>
                  <a:moveTo>
                    <a:pt x="12700" y="1426363"/>
                  </a:moveTo>
                  <a:lnTo>
                    <a:pt x="6422483" y="1426363"/>
                  </a:lnTo>
                  <a:lnTo>
                    <a:pt x="6422483" y="12700"/>
                  </a:lnTo>
                  <a:lnTo>
                    <a:pt x="12700" y="12700"/>
                  </a:lnTo>
                  <a:lnTo>
                    <a:pt x="12700" y="1426363"/>
                  </a:lnTo>
                  <a:close/>
                </a:path>
              </a:pathLst>
            </a:custGeom>
            <a:solidFill>
              <a:srgbClr val="000000"/>
            </a:solidFill>
          </p:spPr>
        </p:sp>
        <p:sp>
          <p:nvSpPr>
            <p:cNvPr id="11" name="Freeform 11"/>
            <p:cNvSpPr/>
            <p:nvPr/>
          </p:nvSpPr>
          <p:spPr>
            <a:xfrm>
              <a:off x="6350" y="6350"/>
              <a:ext cx="6569930" cy="1573810"/>
            </a:xfrm>
            <a:custGeom>
              <a:avLst/>
              <a:gdLst/>
              <a:ahLst/>
              <a:cxnLst/>
              <a:rect l="l" t="t" r="r" b="b"/>
              <a:pathLst>
                <a:path w="6569930" h="1573810">
                  <a:moveTo>
                    <a:pt x="0" y="0"/>
                  </a:moveTo>
                  <a:lnTo>
                    <a:pt x="147447" y="0"/>
                  </a:lnTo>
                  <a:lnTo>
                    <a:pt x="147447" y="147447"/>
                  </a:lnTo>
                  <a:lnTo>
                    <a:pt x="0" y="147447"/>
                  </a:lnTo>
                  <a:lnTo>
                    <a:pt x="0" y="0"/>
                  </a:lnTo>
                  <a:close/>
                  <a:moveTo>
                    <a:pt x="6422484" y="0"/>
                  </a:moveTo>
                  <a:lnTo>
                    <a:pt x="6422484" y="147447"/>
                  </a:lnTo>
                  <a:lnTo>
                    <a:pt x="6569930" y="147447"/>
                  </a:lnTo>
                  <a:lnTo>
                    <a:pt x="6569930" y="0"/>
                  </a:lnTo>
                  <a:lnTo>
                    <a:pt x="6422484" y="0"/>
                  </a:lnTo>
                  <a:close/>
                  <a:moveTo>
                    <a:pt x="6422484" y="1573810"/>
                  </a:moveTo>
                  <a:lnTo>
                    <a:pt x="6569930" y="1573810"/>
                  </a:lnTo>
                  <a:lnTo>
                    <a:pt x="6569930" y="1426363"/>
                  </a:lnTo>
                  <a:lnTo>
                    <a:pt x="6422484" y="1426363"/>
                  </a:lnTo>
                  <a:lnTo>
                    <a:pt x="6422484" y="1573810"/>
                  </a:lnTo>
                  <a:close/>
                  <a:moveTo>
                    <a:pt x="0" y="1573810"/>
                  </a:moveTo>
                  <a:lnTo>
                    <a:pt x="147447" y="1573810"/>
                  </a:lnTo>
                  <a:lnTo>
                    <a:pt x="147447" y="1426363"/>
                  </a:lnTo>
                  <a:lnTo>
                    <a:pt x="0" y="1426363"/>
                  </a:lnTo>
                  <a:lnTo>
                    <a:pt x="0" y="1573810"/>
                  </a:lnTo>
                  <a:close/>
                </a:path>
              </a:pathLst>
            </a:custGeom>
            <a:solidFill>
              <a:srgbClr val="FFFFFF"/>
            </a:solidFill>
          </p:spPr>
        </p:sp>
        <p:sp>
          <p:nvSpPr>
            <p:cNvPr id="12" name="Freeform 12"/>
            <p:cNvSpPr/>
            <p:nvPr/>
          </p:nvSpPr>
          <p:spPr>
            <a:xfrm>
              <a:off x="0" y="0"/>
              <a:ext cx="6582630" cy="1586510"/>
            </a:xfrm>
            <a:custGeom>
              <a:avLst/>
              <a:gdLst/>
              <a:ahLst/>
              <a:cxnLst/>
              <a:rect l="l" t="t" r="r" b="b"/>
              <a:pathLst>
                <a:path w="6582630" h="1586510">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6422484" y="0"/>
                  </a:moveTo>
                  <a:lnTo>
                    <a:pt x="6422484" y="160147"/>
                  </a:lnTo>
                  <a:lnTo>
                    <a:pt x="6582630" y="160147"/>
                  </a:lnTo>
                  <a:lnTo>
                    <a:pt x="6582630" y="0"/>
                  </a:lnTo>
                  <a:lnTo>
                    <a:pt x="6422484" y="0"/>
                  </a:lnTo>
                  <a:close/>
                  <a:moveTo>
                    <a:pt x="6569931" y="147447"/>
                  </a:moveTo>
                  <a:lnTo>
                    <a:pt x="6435184" y="147447"/>
                  </a:lnTo>
                  <a:lnTo>
                    <a:pt x="6435184" y="12700"/>
                  </a:lnTo>
                  <a:lnTo>
                    <a:pt x="6569931" y="12700"/>
                  </a:lnTo>
                  <a:lnTo>
                    <a:pt x="6569931" y="147447"/>
                  </a:lnTo>
                  <a:close/>
                  <a:moveTo>
                    <a:pt x="6422484" y="1586510"/>
                  </a:moveTo>
                  <a:lnTo>
                    <a:pt x="6582630" y="1586510"/>
                  </a:lnTo>
                  <a:lnTo>
                    <a:pt x="6582630" y="1426363"/>
                  </a:lnTo>
                  <a:lnTo>
                    <a:pt x="6422484" y="1426363"/>
                  </a:lnTo>
                  <a:lnTo>
                    <a:pt x="6422484" y="1586510"/>
                  </a:lnTo>
                  <a:close/>
                  <a:moveTo>
                    <a:pt x="6435184" y="1439063"/>
                  </a:moveTo>
                  <a:lnTo>
                    <a:pt x="6569930" y="1439063"/>
                  </a:lnTo>
                  <a:lnTo>
                    <a:pt x="6569930" y="1573809"/>
                  </a:lnTo>
                  <a:lnTo>
                    <a:pt x="6435184" y="1573809"/>
                  </a:lnTo>
                  <a:lnTo>
                    <a:pt x="6435184" y="1439063"/>
                  </a:lnTo>
                  <a:close/>
                  <a:moveTo>
                    <a:pt x="0" y="1586510"/>
                  </a:moveTo>
                  <a:lnTo>
                    <a:pt x="160147" y="1586510"/>
                  </a:lnTo>
                  <a:lnTo>
                    <a:pt x="160147" y="1426363"/>
                  </a:lnTo>
                  <a:lnTo>
                    <a:pt x="0" y="1426363"/>
                  </a:lnTo>
                  <a:lnTo>
                    <a:pt x="0" y="1586510"/>
                  </a:lnTo>
                  <a:close/>
                  <a:moveTo>
                    <a:pt x="12700" y="1439063"/>
                  </a:moveTo>
                  <a:lnTo>
                    <a:pt x="147447" y="1439063"/>
                  </a:lnTo>
                  <a:lnTo>
                    <a:pt x="147447" y="1573809"/>
                  </a:lnTo>
                  <a:lnTo>
                    <a:pt x="12700" y="1573809"/>
                  </a:lnTo>
                  <a:lnTo>
                    <a:pt x="12700" y="1439063"/>
                  </a:lnTo>
                  <a:close/>
                </a:path>
              </a:pathLst>
            </a:custGeom>
            <a:solidFill>
              <a:srgbClr val="000000"/>
            </a:solidFill>
          </p:spPr>
        </p:sp>
      </p:grpSp>
      <p:grpSp>
        <p:nvGrpSpPr>
          <p:cNvPr id="13" name="Group 13"/>
          <p:cNvGrpSpPr/>
          <p:nvPr/>
        </p:nvGrpSpPr>
        <p:grpSpPr>
          <a:xfrm>
            <a:off x="4067237" y="4703666"/>
            <a:ext cx="13425090" cy="2330359"/>
            <a:chOff x="0" y="0"/>
            <a:chExt cx="9139810" cy="1586510"/>
          </a:xfrm>
        </p:grpSpPr>
        <p:sp>
          <p:nvSpPr>
            <p:cNvPr id="14" name="Freeform 14"/>
            <p:cNvSpPr/>
            <p:nvPr/>
          </p:nvSpPr>
          <p:spPr>
            <a:xfrm>
              <a:off x="80010" y="80137"/>
              <a:ext cx="8979790" cy="1426236"/>
            </a:xfrm>
            <a:custGeom>
              <a:avLst/>
              <a:gdLst/>
              <a:ahLst/>
              <a:cxnLst/>
              <a:rect l="l" t="t" r="r" b="b"/>
              <a:pathLst>
                <a:path w="8979790" h="1426236">
                  <a:moveTo>
                    <a:pt x="8979790" y="1426236"/>
                  </a:moveTo>
                  <a:lnTo>
                    <a:pt x="0" y="1426236"/>
                  </a:lnTo>
                  <a:lnTo>
                    <a:pt x="0" y="0"/>
                  </a:lnTo>
                  <a:lnTo>
                    <a:pt x="8979663" y="0"/>
                  </a:lnTo>
                  <a:lnTo>
                    <a:pt x="8979663" y="1426236"/>
                  </a:lnTo>
                  <a:lnTo>
                    <a:pt x="8979790" y="1426236"/>
                  </a:lnTo>
                  <a:close/>
                </a:path>
              </a:pathLst>
            </a:custGeom>
            <a:solidFill>
              <a:srgbClr val="C6EAC9"/>
            </a:solidFill>
          </p:spPr>
        </p:sp>
        <p:sp>
          <p:nvSpPr>
            <p:cNvPr id="15" name="Freeform 15"/>
            <p:cNvSpPr/>
            <p:nvPr/>
          </p:nvSpPr>
          <p:spPr>
            <a:xfrm>
              <a:off x="73660" y="73787"/>
              <a:ext cx="8992490" cy="1439063"/>
            </a:xfrm>
            <a:custGeom>
              <a:avLst/>
              <a:gdLst/>
              <a:ahLst/>
              <a:cxnLst/>
              <a:rect l="l" t="t" r="r" b="b"/>
              <a:pathLst>
                <a:path w="8992490" h="1439063">
                  <a:moveTo>
                    <a:pt x="8992490" y="1439063"/>
                  </a:moveTo>
                  <a:lnTo>
                    <a:pt x="0" y="1439063"/>
                  </a:lnTo>
                  <a:lnTo>
                    <a:pt x="0" y="0"/>
                  </a:lnTo>
                  <a:lnTo>
                    <a:pt x="8992363" y="0"/>
                  </a:lnTo>
                  <a:lnTo>
                    <a:pt x="8992363" y="1439063"/>
                  </a:lnTo>
                  <a:lnTo>
                    <a:pt x="8992490" y="1439063"/>
                  </a:lnTo>
                  <a:close/>
                  <a:moveTo>
                    <a:pt x="12700" y="1426363"/>
                  </a:moveTo>
                  <a:lnTo>
                    <a:pt x="8979663" y="1426363"/>
                  </a:lnTo>
                  <a:lnTo>
                    <a:pt x="8979663" y="12700"/>
                  </a:lnTo>
                  <a:lnTo>
                    <a:pt x="12700" y="12700"/>
                  </a:lnTo>
                  <a:lnTo>
                    <a:pt x="12700" y="1426363"/>
                  </a:lnTo>
                  <a:close/>
                </a:path>
              </a:pathLst>
            </a:custGeom>
            <a:solidFill>
              <a:srgbClr val="000000"/>
            </a:solidFill>
          </p:spPr>
        </p:sp>
        <p:sp>
          <p:nvSpPr>
            <p:cNvPr id="16" name="Freeform 16"/>
            <p:cNvSpPr/>
            <p:nvPr/>
          </p:nvSpPr>
          <p:spPr>
            <a:xfrm>
              <a:off x="6350" y="6350"/>
              <a:ext cx="9127110" cy="1573810"/>
            </a:xfrm>
            <a:custGeom>
              <a:avLst/>
              <a:gdLst/>
              <a:ahLst/>
              <a:cxnLst/>
              <a:rect l="l" t="t" r="r" b="b"/>
              <a:pathLst>
                <a:path w="9127110" h="1573810">
                  <a:moveTo>
                    <a:pt x="0" y="0"/>
                  </a:moveTo>
                  <a:lnTo>
                    <a:pt x="147447" y="0"/>
                  </a:lnTo>
                  <a:lnTo>
                    <a:pt x="147447" y="147447"/>
                  </a:lnTo>
                  <a:lnTo>
                    <a:pt x="0" y="147447"/>
                  </a:lnTo>
                  <a:lnTo>
                    <a:pt x="0" y="0"/>
                  </a:lnTo>
                  <a:close/>
                  <a:moveTo>
                    <a:pt x="8979663" y="0"/>
                  </a:moveTo>
                  <a:lnTo>
                    <a:pt x="8979663" y="147447"/>
                  </a:lnTo>
                  <a:lnTo>
                    <a:pt x="9127110" y="147447"/>
                  </a:lnTo>
                  <a:lnTo>
                    <a:pt x="9127110" y="0"/>
                  </a:lnTo>
                  <a:lnTo>
                    <a:pt x="8979663" y="0"/>
                  </a:lnTo>
                  <a:close/>
                  <a:moveTo>
                    <a:pt x="8979663" y="1573810"/>
                  </a:moveTo>
                  <a:lnTo>
                    <a:pt x="9127110" y="1573810"/>
                  </a:lnTo>
                  <a:lnTo>
                    <a:pt x="9127110" y="1426363"/>
                  </a:lnTo>
                  <a:lnTo>
                    <a:pt x="8979663" y="1426363"/>
                  </a:lnTo>
                  <a:lnTo>
                    <a:pt x="8979663" y="1573810"/>
                  </a:lnTo>
                  <a:close/>
                  <a:moveTo>
                    <a:pt x="0" y="1573810"/>
                  </a:moveTo>
                  <a:lnTo>
                    <a:pt x="147447" y="1573810"/>
                  </a:lnTo>
                  <a:lnTo>
                    <a:pt x="147447" y="1426363"/>
                  </a:lnTo>
                  <a:lnTo>
                    <a:pt x="0" y="1426363"/>
                  </a:lnTo>
                  <a:lnTo>
                    <a:pt x="0" y="1573810"/>
                  </a:lnTo>
                  <a:close/>
                </a:path>
              </a:pathLst>
            </a:custGeom>
            <a:solidFill>
              <a:srgbClr val="FFFFFF"/>
            </a:solidFill>
          </p:spPr>
        </p:sp>
        <p:sp>
          <p:nvSpPr>
            <p:cNvPr id="17" name="Freeform 17"/>
            <p:cNvSpPr/>
            <p:nvPr/>
          </p:nvSpPr>
          <p:spPr>
            <a:xfrm>
              <a:off x="0" y="0"/>
              <a:ext cx="9139810" cy="1586510"/>
            </a:xfrm>
            <a:custGeom>
              <a:avLst/>
              <a:gdLst/>
              <a:ahLst/>
              <a:cxnLst/>
              <a:rect l="l" t="t" r="r" b="b"/>
              <a:pathLst>
                <a:path w="9139810" h="1586510">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8979663" y="0"/>
                  </a:moveTo>
                  <a:lnTo>
                    <a:pt x="8979663" y="160147"/>
                  </a:lnTo>
                  <a:lnTo>
                    <a:pt x="9139810" y="160147"/>
                  </a:lnTo>
                  <a:lnTo>
                    <a:pt x="9139810" y="0"/>
                  </a:lnTo>
                  <a:lnTo>
                    <a:pt x="8979663" y="0"/>
                  </a:lnTo>
                  <a:close/>
                  <a:moveTo>
                    <a:pt x="9127110" y="147447"/>
                  </a:moveTo>
                  <a:lnTo>
                    <a:pt x="8992364" y="147447"/>
                  </a:lnTo>
                  <a:lnTo>
                    <a:pt x="8992364" y="12700"/>
                  </a:lnTo>
                  <a:lnTo>
                    <a:pt x="9127110" y="12700"/>
                  </a:lnTo>
                  <a:lnTo>
                    <a:pt x="9127110" y="147447"/>
                  </a:lnTo>
                  <a:close/>
                  <a:moveTo>
                    <a:pt x="8979663" y="1586510"/>
                  </a:moveTo>
                  <a:lnTo>
                    <a:pt x="9139810" y="1586510"/>
                  </a:lnTo>
                  <a:lnTo>
                    <a:pt x="9139810" y="1426363"/>
                  </a:lnTo>
                  <a:lnTo>
                    <a:pt x="8979663" y="1426363"/>
                  </a:lnTo>
                  <a:lnTo>
                    <a:pt x="8979663" y="1586510"/>
                  </a:lnTo>
                  <a:close/>
                  <a:moveTo>
                    <a:pt x="8992363" y="1439063"/>
                  </a:moveTo>
                  <a:lnTo>
                    <a:pt x="9127110" y="1439063"/>
                  </a:lnTo>
                  <a:lnTo>
                    <a:pt x="9127110" y="1573809"/>
                  </a:lnTo>
                  <a:lnTo>
                    <a:pt x="8992363" y="1573809"/>
                  </a:lnTo>
                  <a:lnTo>
                    <a:pt x="8992363" y="1439063"/>
                  </a:lnTo>
                  <a:close/>
                  <a:moveTo>
                    <a:pt x="0" y="1586510"/>
                  </a:moveTo>
                  <a:lnTo>
                    <a:pt x="160147" y="1586510"/>
                  </a:lnTo>
                  <a:lnTo>
                    <a:pt x="160147" y="1426363"/>
                  </a:lnTo>
                  <a:lnTo>
                    <a:pt x="0" y="1426363"/>
                  </a:lnTo>
                  <a:lnTo>
                    <a:pt x="0" y="1586510"/>
                  </a:lnTo>
                  <a:close/>
                  <a:moveTo>
                    <a:pt x="12700" y="1439063"/>
                  </a:moveTo>
                  <a:lnTo>
                    <a:pt x="147447" y="1439063"/>
                  </a:lnTo>
                  <a:lnTo>
                    <a:pt x="147447" y="1573809"/>
                  </a:lnTo>
                  <a:lnTo>
                    <a:pt x="12700" y="1573809"/>
                  </a:lnTo>
                  <a:lnTo>
                    <a:pt x="12700" y="1439063"/>
                  </a:lnTo>
                  <a:close/>
                </a:path>
              </a:pathLst>
            </a:custGeom>
            <a:solidFill>
              <a:srgbClr val="000000"/>
            </a:solidFill>
          </p:spPr>
        </p:sp>
      </p:grpSp>
      <p:grpSp>
        <p:nvGrpSpPr>
          <p:cNvPr id="18" name="Group 18"/>
          <p:cNvGrpSpPr/>
          <p:nvPr/>
        </p:nvGrpSpPr>
        <p:grpSpPr>
          <a:xfrm>
            <a:off x="10243148" y="7672199"/>
            <a:ext cx="6637408" cy="1271131"/>
            <a:chOff x="0" y="0"/>
            <a:chExt cx="4518752" cy="865387"/>
          </a:xfrm>
        </p:grpSpPr>
        <p:sp>
          <p:nvSpPr>
            <p:cNvPr id="19" name="Freeform 19"/>
            <p:cNvSpPr/>
            <p:nvPr/>
          </p:nvSpPr>
          <p:spPr>
            <a:xfrm>
              <a:off x="80010" y="80137"/>
              <a:ext cx="4358731" cy="705113"/>
            </a:xfrm>
            <a:custGeom>
              <a:avLst/>
              <a:gdLst/>
              <a:ahLst/>
              <a:cxnLst/>
              <a:rect l="l" t="t" r="r" b="b"/>
              <a:pathLst>
                <a:path w="4358731" h="705113">
                  <a:moveTo>
                    <a:pt x="4358731" y="705113"/>
                  </a:moveTo>
                  <a:lnTo>
                    <a:pt x="0" y="705113"/>
                  </a:lnTo>
                  <a:lnTo>
                    <a:pt x="0" y="0"/>
                  </a:lnTo>
                  <a:lnTo>
                    <a:pt x="4358604" y="0"/>
                  </a:lnTo>
                  <a:lnTo>
                    <a:pt x="4358604" y="705113"/>
                  </a:lnTo>
                  <a:lnTo>
                    <a:pt x="4358731" y="705113"/>
                  </a:lnTo>
                  <a:close/>
                </a:path>
              </a:pathLst>
            </a:custGeom>
            <a:solidFill>
              <a:srgbClr val="000000"/>
            </a:solidFill>
          </p:spPr>
        </p:sp>
        <p:sp>
          <p:nvSpPr>
            <p:cNvPr id="20" name="Freeform 20"/>
            <p:cNvSpPr/>
            <p:nvPr/>
          </p:nvSpPr>
          <p:spPr>
            <a:xfrm>
              <a:off x="73660" y="73787"/>
              <a:ext cx="4371431" cy="717940"/>
            </a:xfrm>
            <a:custGeom>
              <a:avLst/>
              <a:gdLst/>
              <a:ahLst/>
              <a:cxnLst/>
              <a:rect l="l" t="t" r="r" b="b"/>
              <a:pathLst>
                <a:path w="4371431" h="717940">
                  <a:moveTo>
                    <a:pt x="4371431" y="717940"/>
                  </a:moveTo>
                  <a:lnTo>
                    <a:pt x="0" y="717940"/>
                  </a:lnTo>
                  <a:lnTo>
                    <a:pt x="0" y="0"/>
                  </a:lnTo>
                  <a:lnTo>
                    <a:pt x="4371304" y="0"/>
                  </a:lnTo>
                  <a:lnTo>
                    <a:pt x="4371304" y="717940"/>
                  </a:lnTo>
                  <a:lnTo>
                    <a:pt x="4371431" y="717940"/>
                  </a:lnTo>
                  <a:close/>
                  <a:moveTo>
                    <a:pt x="12700" y="705240"/>
                  </a:moveTo>
                  <a:lnTo>
                    <a:pt x="4358604" y="705240"/>
                  </a:lnTo>
                  <a:lnTo>
                    <a:pt x="4358604" y="12700"/>
                  </a:lnTo>
                  <a:lnTo>
                    <a:pt x="12700" y="12700"/>
                  </a:lnTo>
                  <a:lnTo>
                    <a:pt x="12700" y="705240"/>
                  </a:lnTo>
                  <a:close/>
                </a:path>
              </a:pathLst>
            </a:custGeom>
            <a:solidFill>
              <a:srgbClr val="000000"/>
            </a:solidFill>
          </p:spPr>
        </p:sp>
        <p:sp>
          <p:nvSpPr>
            <p:cNvPr id="21" name="Freeform 21"/>
            <p:cNvSpPr/>
            <p:nvPr/>
          </p:nvSpPr>
          <p:spPr>
            <a:xfrm>
              <a:off x="6350" y="6350"/>
              <a:ext cx="4506051" cy="852687"/>
            </a:xfrm>
            <a:custGeom>
              <a:avLst/>
              <a:gdLst/>
              <a:ahLst/>
              <a:cxnLst/>
              <a:rect l="l" t="t" r="r" b="b"/>
              <a:pathLst>
                <a:path w="4506051" h="852687">
                  <a:moveTo>
                    <a:pt x="0" y="0"/>
                  </a:moveTo>
                  <a:lnTo>
                    <a:pt x="147447" y="0"/>
                  </a:lnTo>
                  <a:lnTo>
                    <a:pt x="147447" y="147447"/>
                  </a:lnTo>
                  <a:lnTo>
                    <a:pt x="0" y="147447"/>
                  </a:lnTo>
                  <a:lnTo>
                    <a:pt x="0" y="0"/>
                  </a:lnTo>
                  <a:close/>
                  <a:moveTo>
                    <a:pt x="4358604" y="0"/>
                  </a:moveTo>
                  <a:lnTo>
                    <a:pt x="4358604" y="147447"/>
                  </a:lnTo>
                  <a:lnTo>
                    <a:pt x="4506051" y="147447"/>
                  </a:lnTo>
                  <a:lnTo>
                    <a:pt x="4506051" y="0"/>
                  </a:lnTo>
                  <a:lnTo>
                    <a:pt x="4358604" y="0"/>
                  </a:lnTo>
                  <a:close/>
                  <a:moveTo>
                    <a:pt x="4358604" y="852687"/>
                  </a:moveTo>
                  <a:lnTo>
                    <a:pt x="4506051" y="852687"/>
                  </a:lnTo>
                  <a:lnTo>
                    <a:pt x="4506051" y="705240"/>
                  </a:lnTo>
                  <a:lnTo>
                    <a:pt x="4358604" y="705240"/>
                  </a:lnTo>
                  <a:lnTo>
                    <a:pt x="4358604" y="852687"/>
                  </a:lnTo>
                  <a:close/>
                  <a:moveTo>
                    <a:pt x="0" y="852687"/>
                  </a:moveTo>
                  <a:lnTo>
                    <a:pt x="147447" y="852687"/>
                  </a:lnTo>
                  <a:lnTo>
                    <a:pt x="147447" y="705240"/>
                  </a:lnTo>
                  <a:lnTo>
                    <a:pt x="0" y="705240"/>
                  </a:lnTo>
                  <a:lnTo>
                    <a:pt x="0" y="852687"/>
                  </a:lnTo>
                  <a:close/>
                </a:path>
              </a:pathLst>
            </a:custGeom>
            <a:solidFill>
              <a:srgbClr val="FFFFFF"/>
            </a:solidFill>
          </p:spPr>
        </p:sp>
        <p:sp>
          <p:nvSpPr>
            <p:cNvPr id="22" name="Freeform 22"/>
            <p:cNvSpPr/>
            <p:nvPr/>
          </p:nvSpPr>
          <p:spPr>
            <a:xfrm>
              <a:off x="0" y="0"/>
              <a:ext cx="4518751" cy="865387"/>
            </a:xfrm>
            <a:custGeom>
              <a:avLst/>
              <a:gdLst/>
              <a:ahLst/>
              <a:cxnLst/>
              <a:rect l="l" t="t" r="r" b="b"/>
              <a:pathLst>
                <a:path w="4518751" h="865387">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4358604" y="0"/>
                  </a:moveTo>
                  <a:lnTo>
                    <a:pt x="4358604" y="160147"/>
                  </a:lnTo>
                  <a:lnTo>
                    <a:pt x="4518751" y="160147"/>
                  </a:lnTo>
                  <a:lnTo>
                    <a:pt x="4518751" y="0"/>
                  </a:lnTo>
                  <a:lnTo>
                    <a:pt x="4358604" y="0"/>
                  </a:lnTo>
                  <a:close/>
                  <a:moveTo>
                    <a:pt x="4506052" y="147447"/>
                  </a:moveTo>
                  <a:lnTo>
                    <a:pt x="4371305" y="147447"/>
                  </a:lnTo>
                  <a:lnTo>
                    <a:pt x="4371305" y="12700"/>
                  </a:lnTo>
                  <a:lnTo>
                    <a:pt x="4506052" y="12700"/>
                  </a:lnTo>
                  <a:lnTo>
                    <a:pt x="4506052" y="147447"/>
                  </a:lnTo>
                  <a:close/>
                  <a:moveTo>
                    <a:pt x="4358604" y="865387"/>
                  </a:moveTo>
                  <a:lnTo>
                    <a:pt x="4518751" y="865387"/>
                  </a:lnTo>
                  <a:lnTo>
                    <a:pt x="4518751" y="705240"/>
                  </a:lnTo>
                  <a:lnTo>
                    <a:pt x="4358604" y="705240"/>
                  </a:lnTo>
                  <a:lnTo>
                    <a:pt x="4358604" y="865387"/>
                  </a:lnTo>
                  <a:close/>
                  <a:moveTo>
                    <a:pt x="4371304" y="717940"/>
                  </a:moveTo>
                  <a:lnTo>
                    <a:pt x="4506051" y="717940"/>
                  </a:lnTo>
                  <a:lnTo>
                    <a:pt x="4506051" y="852686"/>
                  </a:lnTo>
                  <a:lnTo>
                    <a:pt x="4371304" y="852686"/>
                  </a:lnTo>
                  <a:lnTo>
                    <a:pt x="4371304" y="717940"/>
                  </a:lnTo>
                  <a:close/>
                  <a:moveTo>
                    <a:pt x="0" y="865387"/>
                  </a:moveTo>
                  <a:lnTo>
                    <a:pt x="160147" y="865387"/>
                  </a:lnTo>
                  <a:lnTo>
                    <a:pt x="160147" y="705240"/>
                  </a:lnTo>
                  <a:lnTo>
                    <a:pt x="0" y="705240"/>
                  </a:lnTo>
                  <a:lnTo>
                    <a:pt x="0" y="865387"/>
                  </a:lnTo>
                  <a:close/>
                  <a:moveTo>
                    <a:pt x="12700" y="717940"/>
                  </a:moveTo>
                  <a:lnTo>
                    <a:pt x="147447" y="717940"/>
                  </a:lnTo>
                  <a:lnTo>
                    <a:pt x="147447" y="852686"/>
                  </a:lnTo>
                  <a:lnTo>
                    <a:pt x="12700" y="852686"/>
                  </a:lnTo>
                  <a:lnTo>
                    <a:pt x="12700" y="717940"/>
                  </a:lnTo>
                  <a:close/>
                </a:path>
              </a:pathLst>
            </a:custGeom>
            <a:solidFill>
              <a:srgbClr val="000000"/>
            </a:solidFill>
          </p:spPr>
        </p:sp>
      </p:grpSp>
      <p:sp>
        <p:nvSpPr>
          <p:cNvPr id="23" name="TextBox 23"/>
          <p:cNvSpPr txBox="1"/>
          <p:nvPr/>
        </p:nvSpPr>
        <p:spPr>
          <a:xfrm>
            <a:off x="6326000" y="5270873"/>
            <a:ext cx="10209400" cy="1272145"/>
          </a:xfrm>
          <a:prstGeom prst="rect">
            <a:avLst/>
          </a:prstGeom>
        </p:spPr>
        <p:txBody>
          <a:bodyPr wrap="square" lIns="0" tIns="0" rIns="0" bIns="0" rtlCol="0" anchor="t">
            <a:spAutoFit/>
          </a:bodyPr>
          <a:lstStyle/>
          <a:p>
            <a:pPr algn="ctr">
              <a:lnSpc>
                <a:spcPts val="9732"/>
              </a:lnSpc>
            </a:pPr>
            <a:r>
              <a:rPr lang="en-US" sz="8847" dirty="0">
                <a:solidFill>
                  <a:srgbClr val="000000"/>
                </a:solidFill>
                <a:latin typeface="FS Gravity"/>
              </a:rPr>
              <a:t>SIMULATEUR MOTO6809</a:t>
            </a:r>
          </a:p>
        </p:txBody>
      </p:sp>
      <p:sp>
        <p:nvSpPr>
          <p:cNvPr id="24" name="Freeform 24"/>
          <p:cNvSpPr/>
          <p:nvPr/>
        </p:nvSpPr>
        <p:spPr>
          <a:xfrm>
            <a:off x="12831140" y="942217"/>
            <a:ext cx="4428160" cy="748762"/>
          </a:xfrm>
          <a:custGeom>
            <a:avLst/>
            <a:gdLst/>
            <a:ahLst/>
            <a:cxnLst/>
            <a:rect l="l" t="t" r="r" b="b"/>
            <a:pathLst>
              <a:path w="4428160" h="748762">
                <a:moveTo>
                  <a:pt x="0" y="0"/>
                </a:moveTo>
                <a:lnTo>
                  <a:pt x="4428160" y="0"/>
                </a:lnTo>
                <a:lnTo>
                  <a:pt x="4428160" y="748761"/>
                </a:lnTo>
                <a:lnTo>
                  <a:pt x="0" y="74876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5" name="Freeform 25"/>
          <p:cNvSpPr/>
          <p:nvPr/>
        </p:nvSpPr>
        <p:spPr>
          <a:xfrm>
            <a:off x="1123175" y="942217"/>
            <a:ext cx="4428160" cy="748762"/>
          </a:xfrm>
          <a:custGeom>
            <a:avLst/>
            <a:gdLst/>
            <a:ahLst/>
            <a:cxnLst/>
            <a:rect l="l" t="t" r="r" b="b"/>
            <a:pathLst>
              <a:path w="4428160" h="748762">
                <a:moveTo>
                  <a:pt x="0" y="0"/>
                </a:moveTo>
                <a:lnTo>
                  <a:pt x="4428160" y="0"/>
                </a:lnTo>
                <a:lnTo>
                  <a:pt x="4428160" y="748761"/>
                </a:lnTo>
                <a:lnTo>
                  <a:pt x="0" y="74876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6" name="Freeform 26"/>
          <p:cNvSpPr/>
          <p:nvPr/>
        </p:nvSpPr>
        <p:spPr>
          <a:xfrm>
            <a:off x="13561852" y="3846874"/>
            <a:ext cx="1408682" cy="1408682"/>
          </a:xfrm>
          <a:custGeom>
            <a:avLst/>
            <a:gdLst/>
            <a:ahLst/>
            <a:cxnLst/>
            <a:rect l="l" t="t" r="r" b="b"/>
            <a:pathLst>
              <a:path w="1408682" h="1408682">
                <a:moveTo>
                  <a:pt x="0" y="0"/>
                </a:moveTo>
                <a:lnTo>
                  <a:pt x="1408682" y="0"/>
                </a:lnTo>
                <a:lnTo>
                  <a:pt x="1408682" y="1408682"/>
                </a:lnTo>
                <a:lnTo>
                  <a:pt x="0" y="140868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7" name="Freeform 27"/>
          <p:cNvSpPr/>
          <p:nvPr/>
        </p:nvSpPr>
        <p:spPr>
          <a:xfrm>
            <a:off x="9392422" y="7184909"/>
            <a:ext cx="1535616" cy="1423935"/>
          </a:xfrm>
          <a:custGeom>
            <a:avLst/>
            <a:gdLst/>
            <a:ahLst/>
            <a:cxnLst/>
            <a:rect l="l" t="t" r="r" b="b"/>
            <a:pathLst>
              <a:path w="1535616" h="1423935">
                <a:moveTo>
                  <a:pt x="0" y="0"/>
                </a:moveTo>
                <a:lnTo>
                  <a:pt x="1535616" y="0"/>
                </a:lnTo>
                <a:lnTo>
                  <a:pt x="1535616" y="1423935"/>
                </a:lnTo>
                <a:lnTo>
                  <a:pt x="0" y="1423935"/>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8" name="AutoShape 28"/>
          <p:cNvSpPr/>
          <p:nvPr/>
        </p:nvSpPr>
        <p:spPr>
          <a:xfrm>
            <a:off x="2848071" y="5868845"/>
            <a:ext cx="1327362" cy="0"/>
          </a:xfrm>
          <a:prstGeom prst="line">
            <a:avLst/>
          </a:prstGeom>
          <a:ln w="47625" cap="flat">
            <a:solidFill>
              <a:srgbClr val="000000"/>
            </a:solidFill>
            <a:prstDash val="sysDot"/>
            <a:headEnd type="none" w="sm" len="sm"/>
            <a:tailEnd type="none" w="sm" len="sm"/>
          </a:ln>
        </p:spPr>
      </p:sp>
      <p:sp>
        <p:nvSpPr>
          <p:cNvPr id="29" name="AutoShape 29"/>
          <p:cNvSpPr/>
          <p:nvPr/>
        </p:nvSpPr>
        <p:spPr>
          <a:xfrm flipH="1">
            <a:off x="11061192" y="2803402"/>
            <a:ext cx="1264037" cy="0"/>
          </a:xfrm>
          <a:prstGeom prst="line">
            <a:avLst/>
          </a:prstGeom>
          <a:ln w="47625" cap="flat">
            <a:solidFill>
              <a:srgbClr val="000000"/>
            </a:solidFill>
            <a:prstDash val="sysDot"/>
            <a:headEnd type="none" w="sm" len="sm"/>
            <a:tailEnd type="none" w="sm" len="sm"/>
          </a:ln>
        </p:spPr>
      </p:sp>
      <p:sp>
        <p:nvSpPr>
          <p:cNvPr id="30" name="AutoShape 30"/>
          <p:cNvSpPr/>
          <p:nvPr/>
        </p:nvSpPr>
        <p:spPr>
          <a:xfrm flipH="1">
            <a:off x="2735822" y="5966804"/>
            <a:ext cx="13597" cy="1930072"/>
          </a:xfrm>
          <a:prstGeom prst="line">
            <a:avLst/>
          </a:prstGeom>
          <a:ln w="47625" cap="flat">
            <a:solidFill>
              <a:srgbClr val="000000"/>
            </a:solidFill>
            <a:prstDash val="sysDot"/>
            <a:headEnd type="none" w="sm" len="sm"/>
            <a:tailEnd type="none" w="sm" len="sm"/>
          </a:ln>
        </p:spPr>
      </p:sp>
      <p:sp>
        <p:nvSpPr>
          <p:cNvPr id="31" name="AutoShape 31"/>
          <p:cNvSpPr/>
          <p:nvPr/>
        </p:nvSpPr>
        <p:spPr>
          <a:xfrm>
            <a:off x="12228414" y="2901358"/>
            <a:ext cx="22666" cy="1937862"/>
          </a:xfrm>
          <a:prstGeom prst="line">
            <a:avLst/>
          </a:prstGeom>
          <a:ln w="47625" cap="flat">
            <a:solidFill>
              <a:srgbClr val="000000"/>
            </a:solidFill>
            <a:prstDash val="sysDot"/>
            <a:headEnd type="none" w="sm" len="sm"/>
            <a:tailEnd type="none" w="sm" len="sm"/>
          </a:ln>
        </p:spPr>
      </p:sp>
      <p:sp>
        <p:nvSpPr>
          <p:cNvPr id="32" name="AutoShape 32"/>
          <p:cNvSpPr/>
          <p:nvPr/>
        </p:nvSpPr>
        <p:spPr>
          <a:xfrm rot="5400000">
            <a:off x="12942163" y="7330522"/>
            <a:ext cx="844988" cy="0"/>
          </a:xfrm>
          <a:prstGeom prst="line">
            <a:avLst/>
          </a:prstGeom>
          <a:ln w="47625" cap="flat">
            <a:solidFill>
              <a:srgbClr val="000000"/>
            </a:solidFill>
            <a:prstDash val="sysDot"/>
            <a:headEnd type="none" w="sm" len="sm"/>
            <a:tailEnd type="none" w="sm" len="sm"/>
          </a:ln>
        </p:spPr>
      </p:sp>
      <p:grpSp>
        <p:nvGrpSpPr>
          <p:cNvPr id="33" name="Group 33"/>
          <p:cNvGrpSpPr/>
          <p:nvPr/>
        </p:nvGrpSpPr>
        <p:grpSpPr>
          <a:xfrm rot="5400000">
            <a:off x="2652148" y="5770884"/>
            <a:ext cx="195923" cy="195923"/>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5" name="TextBox 35"/>
            <p:cNvSpPr txBox="1"/>
            <p:nvPr/>
          </p:nvSpPr>
          <p:spPr>
            <a:xfrm>
              <a:off x="76200" y="76200"/>
              <a:ext cx="660400" cy="660400"/>
            </a:xfrm>
            <a:prstGeom prst="rect">
              <a:avLst/>
            </a:prstGeom>
          </p:spPr>
          <p:txBody>
            <a:bodyPr lIns="50800" tIns="50800" rIns="50800" bIns="50800" rtlCol="0" anchor="ctr"/>
            <a:lstStyle/>
            <a:p>
              <a:pPr algn="ctr">
                <a:lnSpc>
                  <a:spcPts val="119"/>
                </a:lnSpc>
              </a:pPr>
              <a:endParaRPr/>
            </a:p>
          </p:txBody>
        </p:sp>
      </p:grpSp>
      <p:grpSp>
        <p:nvGrpSpPr>
          <p:cNvPr id="36" name="Group 36"/>
          <p:cNvGrpSpPr/>
          <p:nvPr/>
        </p:nvGrpSpPr>
        <p:grpSpPr>
          <a:xfrm rot="5400000">
            <a:off x="12129307" y="2705441"/>
            <a:ext cx="195923" cy="195923"/>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8" name="TextBox 38"/>
            <p:cNvSpPr txBox="1"/>
            <p:nvPr/>
          </p:nvSpPr>
          <p:spPr>
            <a:xfrm>
              <a:off x="76200" y="76200"/>
              <a:ext cx="660400" cy="660400"/>
            </a:xfrm>
            <a:prstGeom prst="rect">
              <a:avLst/>
            </a:prstGeom>
          </p:spPr>
          <p:txBody>
            <a:bodyPr lIns="50800" tIns="50800" rIns="50800" bIns="50800" rtlCol="0" anchor="ctr"/>
            <a:lstStyle/>
            <a:p>
              <a:pPr algn="ctr">
                <a:lnSpc>
                  <a:spcPts val="119"/>
                </a:lnSpc>
              </a:pPr>
              <a:endParaRPr/>
            </a:p>
          </p:txBody>
        </p:sp>
      </p:grpSp>
      <p:sp>
        <p:nvSpPr>
          <p:cNvPr id="39" name="Freeform 39"/>
          <p:cNvSpPr/>
          <p:nvPr/>
        </p:nvSpPr>
        <p:spPr>
          <a:xfrm>
            <a:off x="6965738" y="8609353"/>
            <a:ext cx="588679" cy="1030511"/>
          </a:xfrm>
          <a:custGeom>
            <a:avLst/>
            <a:gdLst/>
            <a:ahLst/>
            <a:cxnLst/>
            <a:rect l="l" t="t" r="r" b="b"/>
            <a:pathLst>
              <a:path w="588679" h="1030511">
                <a:moveTo>
                  <a:pt x="0" y="0"/>
                </a:moveTo>
                <a:lnTo>
                  <a:pt x="588679" y="0"/>
                </a:lnTo>
                <a:lnTo>
                  <a:pt x="588679" y="1030511"/>
                </a:lnTo>
                <a:lnTo>
                  <a:pt x="0" y="1030511"/>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40" name="Freeform 40"/>
          <p:cNvSpPr/>
          <p:nvPr/>
        </p:nvSpPr>
        <p:spPr>
          <a:xfrm>
            <a:off x="2404968" y="8192038"/>
            <a:ext cx="431871" cy="319584"/>
          </a:xfrm>
          <a:custGeom>
            <a:avLst/>
            <a:gdLst/>
            <a:ahLst/>
            <a:cxnLst/>
            <a:rect l="l" t="t" r="r" b="b"/>
            <a:pathLst>
              <a:path w="431871" h="319584">
                <a:moveTo>
                  <a:pt x="0" y="0"/>
                </a:moveTo>
                <a:lnTo>
                  <a:pt x="431871" y="0"/>
                </a:lnTo>
                <a:lnTo>
                  <a:pt x="431871" y="319584"/>
                </a:lnTo>
                <a:lnTo>
                  <a:pt x="0" y="319584"/>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41" name="TextBox 41"/>
          <p:cNvSpPr txBox="1"/>
          <p:nvPr/>
        </p:nvSpPr>
        <p:spPr>
          <a:xfrm>
            <a:off x="2033796" y="2564560"/>
            <a:ext cx="8710404" cy="1487587"/>
          </a:xfrm>
          <a:prstGeom prst="rect">
            <a:avLst/>
          </a:prstGeom>
        </p:spPr>
        <p:txBody>
          <a:bodyPr wrap="square" lIns="0" tIns="0" rIns="0" bIns="0" rtlCol="0" anchor="t">
            <a:spAutoFit/>
          </a:bodyPr>
          <a:lstStyle/>
          <a:p>
            <a:pPr algn="ctr">
              <a:lnSpc>
                <a:spcPts val="11550"/>
              </a:lnSpc>
            </a:pPr>
            <a:r>
              <a:rPr lang="en-US" sz="10500" dirty="0">
                <a:solidFill>
                  <a:srgbClr val="C6EAC9"/>
                </a:solidFill>
                <a:latin typeface="FS Gravity"/>
              </a:rPr>
              <a:t>PROJET </a:t>
            </a:r>
            <a:r>
              <a:rPr lang="en-US" sz="10500" dirty="0" smtClean="0">
                <a:solidFill>
                  <a:srgbClr val="C6EAC9"/>
                </a:solidFill>
                <a:latin typeface="FS Gravity"/>
              </a:rPr>
              <a:t>DE MODULE</a:t>
            </a:r>
            <a:endParaRPr lang="en-US" sz="10500" dirty="0">
              <a:solidFill>
                <a:srgbClr val="C6EAC9"/>
              </a:solidFill>
              <a:latin typeface="FS Gravity"/>
            </a:endParaRPr>
          </a:p>
        </p:txBody>
      </p:sp>
      <p:sp>
        <p:nvSpPr>
          <p:cNvPr id="42" name="TextBox 42"/>
          <p:cNvSpPr txBox="1"/>
          <p:nvPr/>
        </p:nvSpPr>
        <p:spPr>
          <a:xfrm>
            <a:off x="11678990" y="7929940"/>
            <a:ext cx="3975713" cy="679450"/>
          </a:xfrm>
          <a:prstGeom prst="rect">
            <a:avLst/>
          </a:prstGeom>
        </p:spPr>
        <p:txBody>
          <a:bodyPr lIns="0" tIns="0" rIns="0" bIns="0" rtlCol="0" anchor="t">
            <a:spAutoFit/>
          </a:bodyPr>
          <a:lstStyle/>
          <a:p>
            <a:pPr algn="ctr">
              <a:lnSpc>
                <a:spcPts val="5599"/>
              </a:lnSpc>
            </a:pPr>
            <a:r>
              <a:rPr lang="en-US" sz="3999">
                <a:solidFill>
                  <a:srgbClr val="C6EAC9"/>
                </a:solidFill>
                <a:latin typeface="Canva Sans"/>
              </a:rPr>
              <a:t>Let's get started</a:t>
            </a:r>
          </a:p>
        </p:txBody>
      </p:sp>
      <p:sp>
        <p:nvSpPr>
          <p:cNvPr id="43" name="TextBox 43"/>
          <p:cNvSpPr txBox="1"/>
          <p:nvPr/>
        </p:nvSpPr>
        <p:spPr>
          <a:xfrm>
            <a:off x="2052874" y="1021323"/>
            <a:ext cx="2747726" cy="538609"/>
          </a:xfrm>
          <a:prstGeom prst="rect">
            <a:avLst/>
          </a:prstGeom>
        </p:spPr>
        <p:txBody>
          <a:bodyPr wrap="square" lIns="0" tIns="0" rIns="0" bIns="0" rtlCol="0" anchor="t">
            <a:spAutoFit/>
          </a:bodyPr>
          <a:lstStyle/>
          <a:p>
            <a:pPr algn="ctr">
              <a:lnSpc>
                <a:spcPts val="4200"/>
              </a:lnSpc>
            </a:pPr>
            <a:r>
              <a:rPr lang="en-US" sz="3000" dirty="0">
                <a:solidFill>
                  <a:srgbClr val="000000"/>
                </a:solidFill>
                <a:latin typeface="FS Gravity"/>
              </a:rPr>
              <a:t>ASKA GROUPE</a:t>
            </a:r>
          </a:p>
        </p:txBody>
      </p:sp>
      <p:sp>
        <p:nvSpPr>
          <p:cNvPr id="44" name="TextBox 44"/>
          <p:cNvSpPr txBox="1"/>
          <p:nvPr/>
        </p:nvSpPr>
        <p:spPr>
          <a:xfrm>
            <a:off x="12573000" y="1021323"/>
            <a:ext cx="4419887" cy="538609"/>
          </a:xfrm>
          <a:prstGeom prst="rect">
            <a:avLst/>
          </a:prstGeom>
        </p:spPr>
        <p:txBody>
          <a:bodyPr wrap="square" lIns="0" tIns="0" rIns="0" bIns="0" rtlCol="0" anchor="t">
            <a:spAutoFit/>
          </a:bodyPr>
          <a:lstStyle/>
          <a:p>
            <a:pPr algn="r">
              <a:lnSpc>
                <a:spcPts val="4200"/>
              </a:lnSpc>
            </a:pPr>
            <a:r>
              <a:rPr lang="en-US" sz="3000" dirty="0">
                <a:solidFill>
                  <a:srgbClr val="FFFFFF"/>
                </a:solidFill>
                <a:latin typeface="Canva Sans"/>
              </a:rPr>
              <a:t>DECEMBRE, 21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15"/>
          <p:cNvSpPr/>
          <p:nvPr/>
        </p:nvSpPr>
        <p:spPr>
          <a:xfrm>
            <a:off x="11277600" y="5510759"/>
            <a:ext cx="9640959" cy="7029135"/>
          </a:xfrm>
          <a:custGeom>
            <a:avLst/>
            <a:gdLst/>
            <a:ahLst/>
            <a:cxnLst/>
            <a:rect l="l" t="t" r="r" b="b"/>
            <a:pathLst>
              <a:path w="9640959" h="7029135">
                <a:moveTo>
                  <a:pt x="0" y="0"/>
                </a:moveTo>
                <a:lnTo>
                  <a:pt x="9640959" y="0"/>
                </a:lnTo>
                <a:lnTo>
                  <a:pt x="9640959" y="7029136"/>
                </a:lnTo>
                <a:lnTo>
                  <a:pt x="0" y="7029136"/>
                </a:lnTo>
                <a:lnTo>
                  <a:pt x="0" y="0"/>
                </a:lnTo>
                <a:close/>
              </a:path>
            </a:pathLst>
          </a:custGeom>
          <a:blipFill>
            <a:blip r:embed="rId2">
              <a:extLst>
                <a:ext uri="{96DAC541-7B7A-43D3-8B79-37D633B846F1}">
                  <asvg:svgBlip xmlns="" xmlns:asvg="http://schemas.microsoft.com/office/drawing/2016/SVG/main" r:embed="rId5"/>
                </a:ext>
              </a:extLst>
            </a:blip>
            <a:stretch>
              <a:fillRect/>
            </a:stretch>
          </a:blipFill>
        </p:spPr>
      </p:sp>
      <p:grpSp>
        <p:nvGrpSpPr>
          <p:cNvPr id="24" name="Group 24"/>
          <p:cNvGrpSpPr/>
          <p:nvPr/>
        </p:nvGrpSpPr>
        <p:grpSpPr>
          <a:xfrm>
            <a:off x="1588773" y="962522"/>
            <a:ext cx="6219806" cy="1498382"/>
            <a:chOff x="0" y="0"/>
            <a:chExt cx="6649429" cy="1601880"/>
          </a:xfrm>
        </p:grpSpPr>
        <p:sp>
          <p:nvSpPr>
            <p:cNvPr id="25" name="Freeform 25"/>
            <p:cNvSpPr/>
            <p:nvPr/>
          </p:nvSpPr>
          <p:spPr>
            <a:xfrm>
              <a:off x="80010" y="80137"/>
              <a:ext cx="6489408" cy="1441606"/>
            </a:xfrm>
            <a:custGeom>
              <a:avLst/>
              <a:gdLst/>
              <a:ahLst/>
              <a:cxnLst/>
              <a:rect l="l" t="t" r="r" b="b"/>
              <a:pathLst>
                <a:path w="6489408" h="1441606">
                  <a:moveTo>
                    <a:pt x="6489408" y="1441606"/>
                  </a:moveTo>
                  <a:lnTo>
                    <a:pt x="0" y="1441606"/>
                  </a:lnTo>
                  <a:lnTo>
                    <a:pt x="0" y="0"/>
                  </a:lnTo>
                  <a:lnTo>
                    <a:pt x="6489281" y="0"/>
                  </a:lnTo>
                  <a:lnTo>
                    <a:pt x="6489281" y="1441606"/>
                  </a:lnTo>
                  <a:lnTo>
                    <a:pt x="6489408" y="1441606"/>
                  </a:lnTo>
                  <a:close/>
                </a:path>
              </a:pathLst>
            </a:custGeom>
            <a:solidFill>
              <a:srgbClr val="000000"/>
            </a:solidFill>
          </p:spPr>
        </p:sp>
        <p:sp>
          <p:nvSpPr>
            <p:cNvPr id="26" name="Freeform 26"/>
            <p:cNvSpPr/>
            <p:nvPr/>
          </p:nvSpPr>
          <p:spPr>
            <a:xfrm>
              <a:off x="73660" y="73787"/>
              <a:ext cx="6502108" cy="1454433"/>
            </a:xfrm>
            <a:custGeom>
              <a:avLst/>
              <a:gdLst/>
              <a:ahLst/>
              <a:cxnLst/>
              <a:rect l="l" t="t" r="r" b="b"/>
              <a:pathLst>
                <a:path w="6502108" h="1454433">
                  <a:moveTo>
                    <a:pt x="6502108" y="1454433"/>
                  </a:moveTo>
                  <a:lnTo>
                    <a:pt x="0" y="1454433"/>
                  </a:lnTo>
                  <a:lnTo>
                    <a:pt x="0" y="0"/>
                  </a:lnTo>
                  <a:lnTo>
                    <a:pt x="6501981" y="0"/>
                  </a:lnTo>
                  <a:lnTo>
                    <a:pt x="6501981" y="1454433"/>
                  </a:lnTo>
                  <a:lnTo>
                    <a:pt x="6502108" y="1454433"/>
                  </a:lnTo>
                  <a:close/>
                  <a:moveTo>
                    <a:pt x="12700" y="1441733"/>
                  </a:moveTo>
                  <a:lnTo>
                    <a:pt x="6489281" y="1441733"/>
                  </a:lnTo>
                  <a:lnTo>
                    <a:pt x="6489281" y="12700"/>
                  </a:lnTo>
                  <a:lnTo>
                    <a:pt x="12700" y="12700"/>
                  </a:lnTo>
                  <a:lnTo>
                    <a:pt x="12700" y="1441733"/>
                  </a:lnTo>
                  <a:close/>
                </a:path>
              </a:pathLst>
            </a:custGeom>
            <a:solidFill>
              <a:srgbClr val="000000"/>
            </a:solidFill>
          </p:spPr>
        </p:sp>
        <p:sp>
          <p:nvSpPr>
            <p:cNvPr id="27" name="Freeform 27"/>
            <p:cNvSpPr/>
            <p:nvPr/>
          </p:nvSpPr>
          <p:spPr>
            <a:xfrm>
              <a:off x="6350" y="6350"/>
              <a:ext cx="6636728" cy="1589180"/>
            </a:xfrm>
            <a:custGeom>
              <a:avLst/>
              <a:gdLst/>
              <a:ahLst/>
              <a:cxnLst/>
              <a:rect l="l" t="t" r="r" b="b"/>
              <a:pathLst>
                <a:path w="6636728" h="1589180">
                  <a:moveTo>
                    <a:pt x="0" y="0"/>
                  </a:moveTo>
                  <a:lnTo>
                    <a:pt x="147447" y="0"/>
                  </a:lnTo>
                  <a:lnTo>
                    <a:pt x="147447" y="147447"/>
                  </a:lnTo>
                  <a:lnTo>
                    <a:pt x="0" y="147447"/>
                  </a:lnTo>
                  <a:lnTo>
                    <a:pt x="0" y="0"/>
                  </a:lnTo>
                  <a:close/>
                  <a:moveTo>
                    <a:pt x="6489282" y="0"/>
                  </a:moveTo>
                  <a:lnTo>
                    <a:pt x="6489282" y="147447"/>
                  </a:lnTo>
                  <a:lnTo>
                    <a:pt x="6636728" y="147447"/>
                  </a:lnTo>
                  <a:lnTo>
                    <a:pt x="6636728" y="0"/>
                  </a:lnTo>
                  <a:lnTo>
                    <a:pt x="6489282" y="0"/>
                  </a:lnTo>
                  <a:close/>
                  <a:moveTo>
                    <a:pt x="6489282" y="1589180"/>
                  </a:moveTo>
                  <a:lnTo>
                    <a:pt x="6636728" y="1589180"/>
                  </a:lnTo>
                  <a:lnTo>
                    <a:pt x="6636728" y="1441733"/>
                  </a:lnTo>
                  <a:lnTo>
                    <a:pt x="6489282" y="1441733"/>
                  </a:lnTo>
                  <a:lnTo>
                    <a:pt x="6489282" y="1589180"/>
                  </a:lnTo>
                  <a:close/>
                  <a:moveTo>
                    <a:pt x="0" y="1589180"/>
                  </a:moveTo>
                  <a:lnTo>
                    <a:pt x="147447" y="1589180"/>
                  </a:lnTo>
                  <a:lnTo>
                    <a:pt x="147447" y="1441733"/>
                  </a:lnTo>
                  <a:lnTo>
                    <a:pt x="0" y="1441733"/>
                  </a:lnTo>
                  <a:lnTo>
                    <a:pt x="0" y="1589180"/>
                  </a:lnTo>
                  <a:close/>
                </a:path>
              </a:pathLst>
            </a:custGeom>
            <a:solidFill>
              <a:srgbClr val="FFFFFF"/>
            </a:solidFill>
          </p:spPr>
        </p:sp>
        <p:sp>
          <p:nvSpPr>
            <p:cNvPr id="28" name="Freeform 28"/>
            <p:cNvSpPr/>
            <p:nvPr/>
          </p:nvSpPr>
          <p:spPr>
            <a:xfrm>
              <a:off x="0" y="0"/>
              <a:ext cx="6649428" cy="1601880"/>
            </a:xfrm>
            <a:custGeom>
              <a:avLst/>
              <a:gdLst/>
              <a:ahLst/>
              <a:cxnLst/>
              <a:rect l="l" t="t" r="r" b="b"/>
              <a:pathLst>
                <a:path w="6649428" h="1601880">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6489282" y="0"/>
                  </a:moveTo>
                  <a:lnTo>
                    <a:pt x="6489282" y="160147"/>
                  </a:lnTo>
                  <a:lnTo>
                    <a:pt x="6649428" y="160147"/>
                  </a:lnTo>
                  <a:lnTo>
                    <a:pt x="6649428" y="0"/>
                  </a:lnTo>
                  <a:lnTo>
                    <a:pt x="6489282" y="0"/>
                  </a:lnTo>
                  <a:close/>
                  <a:moveTo>
                    <a:pt x="6636729" y="147447"/>
                  </a:moveTo>
                  <a:lnTo>
                    <a:pt x="6501982" y="147447"/>
                  </a:lnTo>
                  <a:lnTo>
                    <a:pt x="6501982" y="12700"/>
                  </a:lnTo>
                  <a:lnTo>
                    <a:pt x="6636729" y="12700"/>
                  </a:lnTo>
                  <a:lnTo>
                    <a:pt x="6636729" y="147447"/>
                  </a:lnTo>
                  <a:close/>
                  <a:moveTo>
                    <a:pt x="6489282" y="1601880"/>
                  </a:moveTo>
                  <a:lnTo>
                    <a:pt x="6649428" y="1601880"/>
                  </a:lnTo>
                  <a:lnTo>
                    <a:pt x="6649428" y="1441733"/>
                  </a:lnTo>
                  <a:lnTo>
                    <a:pt x="6489282" y="1441733"/>
                  </a:lnTo>
                  <a:lnTo>
                    <a:pt x="6489282" y="1601880"/>
                  </a:lnTo>
                  <a:close/>
                  <a:moveTo>
                    <a:pt x="6501982" y="1454433"/>
                  </a:moveTo>
                  <a:lnTo>
                    <a:pt x="6636728" y="1454433"/>
                  </a:lnTo>
                  <a:lnTo>
                    <a:pt x="6636728" y="1589180"/>
                  </a:lnTo>
                  <a:lnTo>
                    <a:pt x="6501982" y="1589180"/>
                  </a:lnTo>
                  <a:lnTo>
                    <a:pt x="6501982" y="1454433"/>
                  </a:lnTo>
                  <a:close/>
                  <a:moveTo>
                    <a:pt x="0" y="1601880"/>
                  </a:moveTo>
                  <a:lnTo>
                    <a:pt x="160147" y="1601880"/>
                  </a:lnTo>
                  <a:lnTo>
                    <a:pt x="160147" y="1441733"/>
                  </a:lnTo>
                  <a:lnTo>
                    <a:pt x="0" y="1441733"/>
                  </a:lnTo>
                  <a:lnTo>
                    <a:pt x="0" y="1601880"/>
                  </a:lnTo>
                  <a:close/>
                  <a:moveTo>
                    <a:pt x="12700" y="1454433"/>
                  </a:moveTo>
                  <a:lnTo>
                    <a:pt x="147447" y="1454433"/>
                  </a:lnTo>
                  <a:lnTo>
                    <a:pt x="147447" y="1589180"/>
                  </a:lnTo>
                  <a:lnTo>
                    <a:pt x="12700" y="1589180"/>
                  </a:lnTo>
                  <a:lnTo>
                    <a:pt x="12700" y="1454433"/>
                  </a:lnTo>
                  <a:close/>
                </a:path>
              </a:pathLst>
            </a:custGeom>
            <a:solidFill>
              <a:srgbClr val="000000"/>
            </a:solidFill>
          </p:spPr>
        </p:sp>
      </p:grpSp>
      <p:sp>
        <p:nvSpPr>
          <p:cNvPr id="33" name="Freeform 33"/>
          <p:cNvSpPr/>
          <p:nvPr/>
        </p:nvSpPr>
        <p:spPr>
          <a:xfrm>
            <a:off x="-1884419" y="-2750290"/>
            <a:ext cx="6946383" cy="6920334"/>
          </a:xfrm>
          <a:custGeom>
            <a:avLst/>
            <a:gdLst/>
            <a:ahLst/>
            <a:cxnLst/>
            <a:rect l="l" t="t" r="r" b="b"/>
            <a:pathLst>
              <a:path w="6946383" h="6920334">
                <a:moveTo>
                  <a:pt x="0" y="0"/>
                </a:moveTo>
                <a:lnTo>
                  <a:pt x="6946383" y="0"/>
                </a:lnTo>
                <a:lnTo>
                  <a:pt x="6946383" y="6920334"/>
                </a:lnTo>
                <a:lnTo>
                  <a:pt x="0" y="6920334"/>
                </a:lnTo>
                <a:lnTo>
                  <a:pt x="0" y="0"/>
                </a:lnTo>
                <a:close/>
              </a:path>
            </a:pathLst>
          </a:custGeom>
          <a:blipFill>
            <a:blip r:embed="rId6">
              <a:extLst>
                <a:ext uri="{96DAC541-7B7A-43D3-8B79-37D633B846F1}">
                  <asvg:svgBlip xmlns="" xmlns:asvg="http://schemas.microsoft.com/office/drawing/2016/SVG/main" r:embed="rId3"/>
                </a:ext>
              </a:extLst>
            </a:blip>
            <a:stretch>
              <a:fillRect/>
            </a:stretch>
          </a:blipFill>
        </p:spPr>
      </p:sp>
      <p:sp>
        <p:nvSpPr>
          <p:cNvPr id="34" name="TextBox 34"/>
          <p:cNvSpPr txBox="1"/>
          <p:nvPr/>
        </p:nvSpPr>
        <p:spPr>
          <a:xfrm>
            <a:off x="1588773" y="1243243"/>
            <a:ext cx="6219806" cy="868990"/>
          </a:xfrm>
          <a:prstGeom prst="rect">
            <a:avLst/>
          </a:prstGeom>
        </p:spPr>
        <p:txBody>
          <a:bodyPr lIns="0" tIns="0" rIns="0" bIns="0" rtlCol="0" anchor="t">
            <a:spAutoFit/>
          </a:bodyPr>
          <a:lstStyle/>
          <a:p>
            <a:pPr algn="ctr">
              <a:lnSpc>
                <a:spcPts val="6787"/>
              </a:lnSpc>
              <a:spcBef>
                <a:spcPct val="0"/>
              </a:spcBef>
            </a:pPr>
            <a:r>
              <a:rPr lang="en-US" sz="5656" dirty="0" smtClean="0">
                <a:solidFill>
                  <a:srgbClr val="FFFFFF"/>
                </a:solidFill>
                <a:latin typeface="FS Gravity"/>
              </a:rPr>
              <a:t>ALGORITHME</a:t>
            </a:r>
            <a:endParaRPr lang="en-US" sz="5656" dirty="0">
              <a:solidFill>
                <a:srgbClr val="FFFFFF"/>
              </a:solidFill>
              <a:latin typeface="FS Gravity"/>
            </a:endParaRPr>
          </a:p>
        </p:txBody>
      </p:sp>
      <p:pic>
        <p:nvPicPr>
          <p:cNvPr id="40" name="Imag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5156" y="0"/>
            <a:ext cx="7766616" cy="10287000"/>
          </a:xfrm>
          <a:prstGeom prst="rect">
            <a:avLst/>
          </a:prstGeom>
        </p:spPr>
      </p:pic>
    </p:spTree>
    <p:extLst>
      <p:ext uri="{BB962C8B-B14F-4D97-AF65-F5344CB8AC3E}">
        <p14:creationId xmlns:p14="http://schemas.microsoft.com/office/powerpoint/2010/main" val="1877950848"/>
      </p:ext>
    </p:extLst>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777037" y="-4344075"/>
            <a:ext cx="9554074" cy="15340544"/>
          </a:xfrm>
          <a:custGeom>
            <a:avLst/>
            <a:gdLst/>
            <a:ahLst/>
            <a:cxnLst/>
            <a:rect l="l" t="t" r="r" b="b"/>
            <a:pathLst>
              <a:path w="9554074" h="15340544">
                <a:moveTo>
                  <a:pt x="0" y="0"/>
                </a:moveTo>
                <a:lnTo>
                  <a:pt x="9554074" y="0"/>
                </a:lnTo>
                <a:lnTo>
                  <a:pt x="9554074" y="15340544"/>
                </a:lnTo>
                <a:lnTo>
                  <a:pt x="0" y="1534054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028700" y="1028700"/>
            <a:ext cx="6035391" cy="1514475"/>
            <a:chOff x="0" y="0"/>
            <a:chExt cx="4108898" cy="1031055"/>
          </a:xfrm>
        </p:grpSpPr>
        <p:sp>
          <p:nvSpPr>
            <p:cNvPr id="4" name="Freeform 4"/>
            <p:cNvSpPr/>
            <p:nvPr/>
          </p:nvSpPr>
          <p:spPr>
            <a:xfrm>
              <a:off x="80010" y="80137"/>
              <a:ext cx="3948878" cy="870782"/>
            </a:xfrm>
            <a:custGeom>
              <a:avLst/>
              <a:gdLst/>
              <a:ahLst/>
              <a:cxnLst/>
              <a:rect l="l" t="t" r="r" b="b"/>
              <a:pathLst>
                <a:path w="3948878" h="870782">
                  <a:moveTo>
                    <a:pt x="3948878" y="870782"/>
                  </a:moveTo>
                  <a:lnTo>
                    <a:pt x="0" y="870782"/>
                  </a:lnTo>
                  <a:lnTo>
                    <a:pt x="0" y="0"/>
                  </a:lnTo>
                  <a:lnTo>
                    <a:pt x="3948751" y="0"/>
                  </a:lnTo>
                  <a:lnTo>
                    <a:pt x="3948751" y="870782"/>
                  </a:lnTo>
                  <a:lnTo>
                    <a:pt x="3948878" y="870782"/>
                  </a:lnTo>
                  <a:close/>
                </a:path>
              </a:pathLst>
            </a:custGeom>
            <a:solidFill>
              <a:srgbClr val="000000"/>
            </a:solidFill>
          </p:spPr>
        </p:sp>
        <p:sp>
          <p:nvSpPr>
            <p:cNvPr id="5" name="Freeform 5"/>
            <p:cNvSpPr/>
            <p:nvPr/>
          </p:nvSpPr>
          <p:spPr>
            <a:xfrm>
              <a:off x="73660" y="73787"/>
              <a:ext cx="3961578" cy="883608"/>
            </a:xfrm>
            <a:custGeom>
              <a:avLst/>
              <a:gdLst/>
              <a:ahLst/>
              <a:cxnLst/>
              <a:rect l="l" t="t" r="r" b="b"/>
              <a:pathLst>
                <a:path w="3961578" h="883608">
                  <a:moveTo>
                    <a:pt x="3961578" y="883608"/>
                  </a:moveTo>
                  <a:lnTo>
                    <a:pt x="0" y="883608"/>
                  </a:lnTo>
                  <a:lnTo>
                    <a:pt x="0" y="0"/>
                  </a:lnTo>
                  <a:lnTo>
                    <a:pt x="3961451" y="0"/>
                  </a:lnTo>
                  <a:lnTo>
                    <a:pt x="3961451" y="883608"/>
                  </a:lnTo>
                  <a:lnTo>
                    <a:pt x="3961578" y="883608"/>
                  </a:lnTo>
                  <a:close/>
                  <a:moveTo>
                    <a:pt x="12700" y="870908"/>
                  </a:moveTo>
                  <a:lnTo>
                    <a:pt x="3948751" y="870908"/>
                  </a:lnTo>
                  <a:lnTo>
                    <a:pt x="3948751" y="12700"/>
                  </a:lnTo>
                  <a:lnTo>
                    <a:pt x="12700" y="12700"/>
                  </a:lnTo>
                  <a:lnTo>
                    <a:pt x="12700" y="870908"/>
                  </a:lnTo>
                  <a:close/>
                </a:path>
              </a:pathLst>
            </a:custGeom>
            <a:solidFill>
              <a:srgbClr val="000000"/>
            </a:solidFill>
          </p:spPr>
        </p:sp>
        <p:sp>
          <p:nvSpPr>
            <p:cNvPr id="6" name="Freeform 6"/>
            <p:cNvSpPr/>
            <p:nvPr/>
          </p:nvSpPr>
          <p:spPr>
            <a:xfrm>
              <a:off x="6350" y="6350"/>
              <a:ext cx="4096198" cy="1018355"/>
            </a:xfrm>
            <a:custGeom>
              <a:avLst/>
              <a:gdLst/>
              <a:ahLst/>
              <a:cxnLst/>
              <a:rect l="l" t="t" r="r" b="b"/>
              <a:pathLst>
                <a:path w="4096198" h="1018355">
                  <a:moveTo>
                    <a:pt x="0" y="0"/>
                  </a:moveTo>
                  <a:lnTo>
                    <a:pt x="147447" y="0"/>
                  </a:lnTo>
                  <a:lnTo>
                    <a:pt x="147447" y="147447"/>
                  </a:lnTo>
                  <a:lnTo>
                    <a:pt x="0" y="147447"/>
                  </a:lnTo>
                  <a:lnTo>
                    <a:pt x="0" y="0"/>
                  </a:lnTo>
                  <a:close/>
                  <a:moveTo>
                    <a:pt x="3948751" y="0"/>
                  </a:moveTo>
                  <a:lnTo>
                    <a:pt x="3948751" y="147447"/>
                  </a:lnTo>
                  <a:lnTo>
                    <a:pt x="4096198" y="147447"/>
                  </a:lnTo>
                  <a:lnTo>
                    <a:pt x="4096198" y="0"/>
                  </a:lnTo>
                  <a:lnTo>
                    <a:pt x="3948751" y="0"/>
                  </a:lnTo>
                  <a:close/>
                  <a:moveTo>
                    <a:pt x="3948751" y="1018355"/>
                  </a:moveTo>
                  <a:lnTo>
                    <a:pt x="4096198" y="1018355"/>
                  </a:lnTo>
                  <a:lnTo>
                    <a:pt x="4096198" y="870908"/>
                  </a:lnTo>
                  <a:lnTo>
                    <a:pt x="3948751" y="870908"/>
                  </a:lnTo>
                  <a:lnTo>
                    <a:pt x="3948751" y="1018355"/>
                  </a:lnTo>
                  <a:close/>
                  <a:moveTo>
                    <a:pt x="0" y="1018355"/>
                  </a:moveTo>
                  <a:lnTo>
                    <a:pt x="147447" y="1018355"/>
                  </a:lnTo>
                  <a:lnTo>
                    <a:pt x="147447" y="870908"/>
                  </a:lnTo>
                  <a:lnTo>
                    <a:pt x="0" y="870908"/>
                  </a:lnTo>
                  <a:lnTo>
                    <a:pt x="0" y="1018355"/>
                  </a:lnTo>
                  <a:close/>
                </a:path>
              </a:pathLst>
            </a:custGeom>
            <a:solidFill>
              <a:srgbClr val="FFFFFF"/>
            </a:solidFill>
          </p:spPr>
        </p:sp>
        <p:sp>
          <p:nvSpPr>
            <p:cNvPr id="7" name="Freeform 7"/>
            <p:cNvSpPr/>
            <p:nvPr/>
          </p:nvSpPr>
          <p:spPr>
            <a:xfrm>
              <a:off x="0" y="0"/>
              <a:ext cx="4108898" cy="1031055"/>
            </a:xfrm>
            <a:custGeom>
              <a:avLst/>
              <a:gdLst/>
              <a:ahLst/>
              <a:cxnLst/>
              <a:rect l="l" t="t" r="r" b="b"/>
              <a:pathLst>
                <a:path w="4108898" h="1031055">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3948751" y="0"/>
                  </a:moveTo>
                  <a:lnTo>
                    <a:pt x="3948751" y="160147"/>
                  </a:lnTo>
                  <a:lnTo>
                    <a:pt x="4108898" y="160147"/>
                  </a:lnTo>
                  <a:lnTo>
                    <a:pt x="4108898" y="0"/>
                  </a:lnTo>
                  <a:lnTo>
                    <a:pt x="3948751" y="0"/>
                  </a:lnTo>
                  <a:close/>
                  <a:moveTo>
                    <a:pt x="4096198" y="147447"/>
                  </a:moveTo>
                  <a:lnTo>
                    <a:pt x="3961451" y="147447"/>
                  </a:lnTo>
                  <a:lnTo>
                    <a:pt x="3961451" y="12700"/>
                  </a:lnTo>
                  <a:lnTo>
                    <a:pt x="4096198" y="12700"/>
                  </a:lnTo>
                  <a:lnTo>
                    <a:pt x="4096198" y="147447"/>
                  </a:lnTo>
                  <a:close/>
                  <a:moveTo>
                    <a:pt x="3948751" y="1031055"/>
                  </a:moveTo>
                  <a:lnTo>
                    <a:pt x="4108898" y="1031055"/>
                  </a:lnTo>
                  <a:lnTo>
                    <a:pt x="4108898" y="870908"/>
                  </a:lnTo>
                  <a:lnTo>
                    <a:pt x="3948751" y="870908"/>
                  </a:lnTo>
                  <a:lnTo>
                    <a:pt x="3948751" y="1031055"/>
                  </a:lnTo>
                  <a:close/>
                  <a:moveTo>
                    <a:pt x="3961451" y="883608"/>
                  </a:moveTo>
                  <a:lnTo>
                    <a:pt x="4096198" y="883608"/>
                  </a:lnTo>
                  <a:lnTo>
                    <a:pt x="4096198" y="1018355"/>
                  </a:lnTo>
                  <a:lnTo>
                    <a:pt x="3961451" y="1018355"/>
                  </a:lnTo>
                  <a:lnTo>
                    <a:pt x="3961451" y="883608"/>
                  </a:lnTo>
                  <a:close/>
                  <a:moveTo>
                    <a:pt x="0" y="1031055"/>
                  </a:moveTo>
                  <a:lnTo>
                    <a:pt x="160147" y="1031055"/>
                  </a:lnTo>
                  <a:lnTo>
                    <a:pt x="160147" y="870908"/>
                  </a:lnTo>
                  <a:lnTo>
                    <a:pt x="0" y="870908"/>
                  </a:lnTo>
                  <a:lnTo>
                    <a:pt x="0" y="1031055"/>
                  </a:lnTo>
                  <a:close/>
                  <a:moveTo>
                    <a:pt x="12700" y="883608"/>
                  </a:moveTo>
                  <a:lnTo>
                    <a:pt x="147447" y="883608"/>
                  </a:lnTo>
                  <a:lnTo>
                    <a:pt x="147447" y="1018355"/>
                  </a:lnTo>
                  <a:lnTo>
                    <a:pt x="12700" y="1018355"/>
                  </a:lnTo>
                  <a:lnTo>
                    <a:pt x="12700" y="883608"/>
                  </a:lnTo>
                  <a:close/>
                </a:path>
              </a:pathLst>
            </a:custGeom>
            <a:solidFill>
              <a:srgbClr val="000000"/>
            </a:solidFill>
          </p:spPr>
        </p:sp>
      </p:grpSp>
      <p:sp>
        <p:nvSpPr>
          <p:cNvPr id="8" name="Freeform 8"/>
          <p:cNvSpPr/>
          <p:nvPr/>
        </p:nvSpPr>
        <p:spPr>
          <a:xfrm rot="-79349">
            <a:off x="10145319" y="1883053"/>
            <a:ext cx="8515400" cy="8643211"/>
          </a:xfrm>
          <a:custGeom>
            <a:avLst/>
            <a:gdLst/>
            <a:ahLst/>
            <a:cxnLst/>
            <a:rect l="l" t="t" r="r" b="b"/>
            <a:pathLst>
              <a:path w="8515400" h="8643211">
                <a:moveTo>
                  <a:pt x="0" y="0"/>
                </a:moveTo>
                <a:lnTo>
                  <a:pt x="8515401" y="0"/>
                </a:lnTo>
                <a:lnTo>
                  <a:pt x="8515401" y="8643211"/>
                </a:lnTo>
                <a:lnTo>
                  <a:pt x="0" y="864321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9" name="Group 9"/>
          <p:cNvGrpSpPr/>
          <p:nvPr/>
        </p:nvGrpSpPr>
        <p:grpSpPr>
          <a:xfrm>
            <a:off x="6104635" y="3326197"/>
            <a:ext cx="11154665" cy="6246525"/>
            <a:chOff x="0" y="0"/>
            <a:chExt cx="2937854" cy="1645175"/>
          </a:xfrm>
        </p:grpSpPr>
        <p:sp>
          <p:nvSpPr>
            <p:cNvPr id="10" name="Freeform 10"/>
            <p:cNvSpPr/>
            <p:nvPr/>
          </p:nvSpPr>
          <p:spPr>
            <a:xfrm>
              <a:off x="0" y="0"/>
              <a:ext cx="2937854" cy="1645175"/>
            </a:xfrm>
            <a:custGeom>
              <a:avLst/>
              <a:gdLst/>
              <a:ahLst/>
              <a:cxnLst/>
              <a:rect l="l" t="t" r="r" b="b"/>
              <a:pathLst>
                <a:path w="2937854" h="1645175">
                  <a:moveTo>
                    <a:pt x="13881" y="0"/>
                  </a:moveTo>
                  <a:lnTo>
                    <a:pt x="2923973" y="0"/>
                  </a:lnTo>
                  <a:cubicBezTo>
                    <a:pt x="2931639" y="0"/>
                    <a:pt x="2937854" y="6215"/>
                    <a:pt x="2937854" y="13881"/>
                  </a:cubicBezTo>
                  <a:lnTo>
                    <a:pt x="2937854" y="1631294"/>
                  </a:lnTo>
                  <a:cubicBezTo>
                    <a:pt x="2937854" y="1634976"/>
                    <a:pt x="2936392" y="1638507"/>
                    <a:pt x="2933789" y="1641110"/>
                  </a:cubicBezTo>
                  <a:cubicBezTo>
                    <a:pt x="2931185" y="1643713"/>
                    <a:pt x="2927655" y="1645175"/>
                    <a:pt x="2923973" y="1645175"/>
                  </a:cubicBezTo>
                  <a:lnTo>
                    <a:pt x="13881" y="1645175"/>
                  </a:lnTo>
                  <a:cubicBezTo>
                    <a:pt x="6215" y="1645175"/>
                    <a:pt x="0" y="1638961"/>
                    <a:pt x="0" y="1631294"/>
                  </a:cubicBezTo>
                  <a:lnTo>
                    <a:pt x="0" y="13881"/>
                  </a:lnTo>
                  <a:cubicBezTo>
                    <a:pt x="0" y="6215"/>
                    <a:pt x="6215" y="0"/>
                    <a:pt x="13881" y="0"/>
                  </a:cubicBezTo>
                  <a:close/>
                </a:path>
              </a:pathLst>
            </a:custGeom>
            <a:solidFill>
              <a:srgbClr val="FFFFFF"/>
            </a:solidFill>
            <a:ln w="209550" cap="sq">
              <a:solidFill>
                <a:srgbClr val="000000"/>
              </a:solidFill>
              <a:prstDash val="dash"/>
              <a:miter/>
            </a:ln>
          </p:spPr>
        </p:sp>
        <p:sp>
          <p:nvSpPr>
            <p:cNvPr id="11" name="TextBox 11"/>
            <p:cNvSpPr txBox="1"/>
            <p:nvPr/>
          </p:nvSpPr>
          <p:spPr>
            <a:xfrm>
              <a:off x="0" y="0"/>
              <a:ext cx="2937854" cy="1645175"/>
            </a:xfrm>
            <a:prstGeom prst="rect">
              <a:avLst/>
            </a:prstGeom>
          </p:spPr>
          <p:txBody>
            <a:bodyPr lIns="50800" tIns="50800" rIns="50800" bIns="50800" rtlCol="0" anchor="ctr"/>
            <a:lstStyle/>
            <a:p>
              <a:pPr algn="ctr">
                <a:lnSpc>
                  <a:spcPts val="2999"/>
                </a:lnSpc>
              </a:pPr>
              <a:r>
                <a:rPr lang="en-US" sz="2499">
                  <a:solidFill>
                    <a:srgbClr val="000000"/>
                  </a:solidFill>
                  <a:latin typeface="Canva Sans Bold Italics"/>
                </a:rPr>
                <a:t>En conclusion, la création du simulateur Moto6809 a abouti à des interfaces dédiées à la fenêtre principale, celle de l'architecture, la RAM, la ROM, le programme et l'éditeur. Ces fenêtres offrent une immersion visuelle dans le fonctionnement interne du processeur. Les codes d'instructions de l'assembleur du Moto6809 ont été implémentés avec précision, jouant un rôle central dans la programmation et l'exécution du programme. L'ensemble crée une expérience interactive et éducative pour explorer cette architecture emblématique.</a:t>
              </a:r>
            </a:p>
          </p:txBody>
        </p:sp>
      </p:grpSp>
      <p:sp>
        <p:nvSpPr>
          <p:cNvPr id="12" name="Freeform 12"/>
          <p:cNvSpPr/>
          <p:nvPr/>
        </p:nvSpPr>
        <p:spPr>
          <a:xfrm rot="-3016450">
            <a:off x="15410212" y="-256016"/>
            <a:ext cx="3698177" cy="4114800"/>
          </a:xfrm>
          <a:custGeom>
            <a:avLst/>
            <a:gdLst/>
            <a:ahLst/>
            <a:cxnLst/>
            <a:rect l="l" t="t" r="r" b="b"/>
            <a:pathLst>
              <a:path w="3698177" h="4114800">
                <a:moveTo>
                  <a:pt x="0" y="0"/>
                </a:moveTo>
                <a:lnTo>
                  <a:pt x="3698176" y="0"/>
                </a:lnTo>
                <a:lnTo>
                  <a:pt x="3698176" y="4114800"/>
                </a:lnTo>
                <a:lnTo>
                  <a:pt x="0" y="411480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3" name="TextBox 13"/>
          <p:cNvSpPr txBox="1"/>
          <p:nvPr/>
        </p:nvSpPr>
        <p:spPr>
          <a:xfrm>
            <a:off x="2127894" y="1263221"/>
            <a:ext cx="4272906" cy="1066800"/>
          </a:xfrm>
          <a:prstGeom prst="rect">
            <a:avLst/>
          </a:prstGeom>
        </p:spPr>
        <p:txBody>
          <a:bodyPr wrap="square" lIns="0" tIns="0" rIns="0" bIns="0" rtlCol="0" anchor="t">
            <a:spAutoFit/>
          </a:bodyPr>
          <a:lstStyle/>
          <a:p>
            <a:pPr algn="ctr">
              <a:lnSpc>
                <a:spcPts val="8399"/>
              </a:lnSpc>
            </a:pPr>
            <a:r>
              <a:rPr lang="en-US" sz="6999" dirty="0">
                <a:solidFill>
                  <a:srgbClr val="F4F4F4"/>
                </a:solidFill>
                <a:latin typeface="FS Gravity"/>
              </a:rPr>
              <a:t>CONCLUSION</a:t>
            </a:r>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7477162" y="942854"/>
            <a:ext cx="4333838" cy="1438275"/>
          </a:xfrm>
          <a:prstGeom prst="rect">
            <a:avLst/>
          </a:prstGeom>
        </p:spPr>
        <p:txBody>
          <a:bodyPr wrap="square" lIns="0" tIns="0" rIns="0" bIns="0" rtlCol="0" anchor="t">
            <a:spAutoFit/>
          </a:bodyPr>
          <a:lstStyle/>
          <a:p>
            <a:pPr>
              <a:lnSpc>
                <a:spcPts val="11099"/>
              </a:lnSpc>
            </a:pPr>
            <a:r>
              <a:rPr lang="en-US" sz="9999" dirty="0">
                <a:solidFill>
                  <a:srgbClr val="FFFFFF"/>
                </a:solidFill>
                <a:latin typeface="FS Gravity"/>
              </a:rPr>
              <a:t>AGENDA</a:t>
            </a:r>
          </a:p>
        </p:txBody>
      </p:sp>
      <p:sp>
        <p:nvSpPr>
          <p:cNvPr id="3" name="Freeform 3"/>
          <p:cNvSpPr/>
          <p:nvPr/>
        </p:nvSpPr>
        <p:spPr>
          <a:xfrm>
            <a:off x="1494152" y="1567591"/>
            <a:ext cx="1472727" cy="1947115"/>
          </a:xfrm>
          <a:custGeom>
            <a:avLst/>
            <a:gdLst/>
            <a:ahLst/>
            <a:cxnLst/>
            <a:rect l="l" t="t" r="r" b="b"/>
            <a:pathLst>
              <a:path w="1472727" h="1947115">
                <a:moveTo>
                  <a:pt x="0" y="0"/>
                </a:moveTo>
                <a:lnTo>
                  <a:pt x="1472727" y="0"/>
                </a:lnTo>
                <a:lnTo>
                  <a:pt x="1472727" y="1947115"/>
                </a:lnTo>
                <a:lnTo>
                  <a:pt x="0" y="194711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2501427" y="2781179"/>
            <a:ext cx="6637408" cy="1271131"/>
            <a:chOff x="0" y="0"/>
            <a:chExt cx="4518752" cy="865387"/>
          </a:xfrm>
        </p:grpSpPr>
        <p:sp>
          <p:nvSpPr>
            <p:cNvPr id="5" name="Freeform 5"/>
            <p:cNvSpPr/>
            <p:nvPr/>
          </p:nvSpPr>
          <p:spPr>
            <a:xfrm>
              <a:off x="80010" y="80137"/>
              <a:ext cx="4358731" cy="705113"/>
            </a:xfrm>
            <a:custGeom>
              <a:avLst/>
              <a:gdLst/>
              <a:ahLst/>
              <a:cxnLst/>
              <a:rect l="l" t="t" r="r" b="b"/>
              <a:pathLst>
                <a:path w="4358731" h="705113">
                  <a:moveTo>
                    <a:pt x="4358731" y="705113"/>
                  </a:moveTo>
                  <a:lnTo>
                    <a:pt x="0" y="705113"/>
                  </a:lnTo>
                  <a:lnTo>
                    <a:pt x="0" y="0"/>
                  </a:lnTo>
                  <a:lnTo>
                    <a:pt x="4358604" y="0"/>
                  </a:lnTo>
                  <a:lnTo>
                    <a:pt x="4358604" y="705113"/>
                  </a:lnTo>
                  <a:lnTo>
                    <a:pt x="4358731" y="705113"/>
                  </a:lnTo>
                  <a:close/>
                </a:path>
              </a:pathLst>
            </a:custGeom>
            <a:solidFill>
              <a:srgbClr val="FFFFFF"/>
            </a:solidFill>
          </p:spPr>
        </p:sp>
        <p:sp>
          <p:nvSpPr>
            <p:cNvPr id="6" name="Freeform 6"/>
            <p:cNvSpPr/>
            <p:nvPr/>
          </p:nvSpPr>
          <p:spPr>
            <a:xfrm>
              <a:off x="73660" y="73787"/>
              <a:ext cx="4371431" cy="717940"/>
            </a:xfrm>
            <a:custGeom>
              <a:avLst/>
              <a:gdLst/>
              <a:ahLst/>
              <a:cxnLst/>
              <a:rect l="l" t="t" r="r" b="b"/>
              <a:pathLst>
                <a:path w="4371431" h="717940">
                  <a:moveTo>
                    <a:pt x="4371431" y="717940"/>
                  </a:moveTo>
                  <a:lnTo>
                    <a:pt x="0" y="717940"/>
                  </a:lnTo>
                  <a:lnTo>
                    <a:pt x="0" y="0"/>
                  </a:lnTo>
                  <a:lnTo>
                    <a:pt x="4371304" y="0"/>
                  </a:lnTo>
                  <a:lnTo>
                    <a:pt x="4371304" y="717940"/>
                  </a:lnTo>
                  <a:lnTo>
                    <a:pt x="4371431" y="717940"/>
                  </a:lnTo>
                  <a:close/>
                  <a:moveTo>
                    <a:pt x="12700" y="705240"/>
                  </a:moveTo>
                  <a:lnTo>
                    <a:pt x="4358604" y="705240"/>
                  </a:lnTo>
                  <a:lnTo>
                    <a:pt x="4358604" y="12700"/>
                  </a:lnTo>
                  <a:lnTo>
                    <a:pt x="12700" y="12700"/>
                  </a:lnTo>
                  <a:lnTo>
                    <a:pt x="12700" y="705240"/>
                  </a:lnTo>
                  <a:close/>
                </a:path>
              </a:pathLst>
            </a:custGeom>
            <a:solidFill>
              <a:srgbClr val="C6EAC9"/>
            </a:solidFill>
          </p:spPr>
        </p:sp>
        <p:sp>
          <p:nvSpPr>
            <p:cNvPr id="7" name="Freeform 7"/>
            <p:cNvSpPr/>
            <p:nvPr/>
          </p:nvSpPr>
          <p:spPr>
            <a:xfrm>
              <a:off x="6350" y="6350"/>
              <a:ext cx="4506051" cy="852687"/>
            </a:xfrm>
            <a:custGeom>
              <a:avLst/>
              <a:gdLst/>
              <a:ahLst/>
              <a:cxnLst/>
              <a:rect l="l" t="t" r="r" b="b"/>
              <a:pathLst>
                <a:path w="4506051" h="852687">
                  <a:moveTo>
                    <a:pt x="0" y="0"/>
                  </a:moveTo>
                  <a:lnTo>
                    <a:pt x="147447" y="0"/>
                  </a:lnTo>
                  <a:lnTo>
                    <a:pt x="147447" y="147447"/>
                  </a:lnTo>
                  <a:lnTo>
                    <a:pt x="0" y="147447"/>
                  </a:lnTo>
                  <a:lnTo>
                    <a:pt x="0" y="0"/>
                  </a:lnTo>
                  <a:close/>
                  <a:moveTo>
                    <a:pt x="4358604" y="0"/>
                  </a:moveTo>
                  <a:lnTo>
                    <a:pt x="4358604" y="147447"/>
                  </a:lnTo>
                  <a:lnTo>
                    <a:pt x="4506051" y="147447"/>
                  </a:lnTo>
                  <a:lnTo>
                    <a:pt x="4506051" y="0"/>
                  </a:lnTo>
                  <a:lnTo>
                    <a:pt x="4358604" y="0"/>
                  </a:lnTo>
                  <a:close/>
                  <a:moveTo>
                    <a:pt x="4358604" y="852687"/>
                  </a:moveTo>
                  <a:lnTo>
                    <a:pt x="4506051" y="852687"/>
                  </a:lnTo>
                  <a:lnTo>
                    <a:pt x="4506051" y="705240"/>
                  </a:lnTo>
                  <a:lnTo>
                    <a:pt x="4358604" y="705240"/>
                  </a:lnTo>
                  <a:lnTo>
                    <a:pt x="4358604" y="852687"/>
                  </a:lnTo>
                  <a:close/>
                  <a:moveTo>
                    <a:pt x="0" y="852687"/>
                  </a:moveTo>
                  <a:lnTo>
                    <a:pt x="147447" y="852687"/>
                  </a:lnTo>
                  <a:lnTo>
                    <a:pt x="147447" y="705240"/>
                  </a:lnTo>
                  <a:lnTo>
                    <a:pt x="0" y="705240"/>
                  </a:lnTo>
                  <a:lnTo>
                    <a:pt x="0" y="852687"/>
                  </a:lnTo>
                  <a:close/>
                </a:path>
              </a:pathLst>
            </a:custGeom>
            <a:solidFill>
              <a:srgbClr val="FFFFFF"/>
            </a:solidFill>
          </p:spPr>
        </p:sp>
        <p:sp>
          <p:nvSpPr>
            <p:cNvPr id="8" name="Freeform 8"/>
            <p:cNvSpPr/>
            <p:nvPr/>
          </p:nvSpPr>
          <p:spPr>
            <a:xfrm>
              <a:off x="0" y="0"/>
              <a:ext cx="4518751" cy="865387"/>
            </a:xfrm>
            <a:custGeom>
              <a:avLst/>
              <a:gdLst/>
              <a:ahLst/>
              <a:cxnLst/>
              <a:rect l="l" t="t" r="r" b="b"/>
              <a:pathLst>
                <a:path w="4518751" h="865387">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4358604" y="0"/>
                  </a:moveTo>
                  <a:lnTo>
                    <a:pt x="4358604" y="160147"/>
                  </a:lnTo>
                  <a:lnTo>
                    <a:pt x="4518751" y="160147"/>
                  </a:lnTo>
                  <a:lnTo>
                    <a:pt x="4518751" y="0"/>
                  </a:lnTo>
                  <a:lnTo>
                    <a:pt x="4358604" y="0"/>
                  </a:lnTo>
                  <a:close/>
                  <a:moveTo>
                    <a:pt x="4506052" y="147447"/>
                  </a:moveTo>
                  <a:lnTo>
                    <a:pt x="4371305" y="147447"/>
                  </a:lnTo>
                  <a:lnTo>
                    <a:pt x="4371305" y="12700"/>
                  </a:lnTo>
                  <a:lnTo>
                    <a:pt x="4506052" y="12700"/>
                  </a:lnTo>
                  <a:lnTo>
                    <a:pt x="4506052" y="147447"/>
                  </a:lnTo>
                  <a:close/>
                  <a:moveTo>
                    <a:pt x="4358604" y="865387"/>
                  </a:moveTo>
                  <a:lnTo>
                    <a:pt x="4518751" y="865387"/>
                  </a:lnTo>
                  <a:lnTo>
                    <a:pt x="4518751" y="705240"/>
                  </a:lnTo>
                  <a:lnTo>
                    <a:pt x="4358604" y="705240"/>
                  </a:lnTo>
                  <a:lnTo>
                    <a:pt x="4358604" y="865387"/>
                  </a:lnTo>
                  <a:close/>
                  <a:moveTo>
                    <a:pt x="4371304" y="717940"/>
                  </a:moveTo>
                  <a:lnTo>
                    <a:pt x="4506051" y="717940"/>
                  </a:lnTo>
                  <a:lnTo>
                    <a:pt x="4506051" y="852686"/>
                  </a:lnTo>
                  <a:lnTo>
                    <a:pt x="4371304" y="852686"/>
                  </a:lnTo>
                  <a:lnTo>
                    <a:pt x="4371304" y="717940"/>
                  </a:lnTo>
                  <a:close/>
                  <a:moveTo>
                    <a:pt x="0" y="865387"/>
                  </a:moveTo>
                  <a:lnTo>
                    <a:pt x="160147" y="865387"/>
                  </a:lnTo>
                  <a:lnTo>
                    <a:pt x="160147" y="705240"/>
                  </a:lnTo>
                  <a:lnTo>
                    <a:pt x="0" y="705240"/>
                  </a:lnTo>
                  <a:lnTo>
                    <a:pt x="0" y="865387"/>
                  </a:lnTo>
                  <a:close/>
                  <a:moveTo>
                    <a:pt x="12700" y="717940"/>
                  </a:moveTo>
                  <a:lnTo>
                    <a:pt x="147447" y="717940"/>
                  </a:lnTo>
                  <a:lnTo>
                    <a:pt x="147447" y="852686"/>
                  </a:lnTo>
                  <a:lnTo>
                    <a:pt x="12700" y="852686"/>
                  </a:lnTo>
                  <a:lnTo>
                    <a:pt x="12700" y="717940"/>
                  </a:lnTo>
                  <a:close/>
                </a:path>
              </a:pathLst>
            </a:custGeom>
            <a:solidFill>
              <a:srgbClr val="000000"/>
            </a:solidFill>
          </p:spPr>
        </p:sp>
      </p:grpSp>
      <p:grpSp>
        <p:nvGrpSpPr>
          <p:cNvPr id="9" name="Group 9"/>
          <p:cNvGrpSpPr/>
          <p:nvPr/>
        </p:nvGrpSpPr>
        <p:grpSpPr>
          <a:xfrm>
            <a:off x="9630961" y="4071288"/>
            <a:ext cx="6637408" cy="1271131"/>
            <a:chOff x="0" y="0"/>
            <a:chExt cx="4518752" cy="865387"/>
          </a:xfrm>
        </p:grpSpPr>
        <p:sp>
          <p:nvSpPr>
            <p:cNvPr id="10" name="Freeform 10"/>
            <p:cNvSpPr/>
            <p:nvPr/>
          </p:nvSpPr>
          <p:spPr>
            <a:xfrm>
              <a:off x="80010" y="80137"/>
              <a:ext cx="4358731" cy="705113"/>
            </a:xfrm>
            <a:custGeom>
              <a:avLst/>
              <a:gdLst/>
              <a:ahLst/>
              <a:cxnLst/>
              <a:rect l="l" t="t" r="r" b="b"/>
              <a:pathLst>
                <a:path w="4358731" h="705113">
                  <a:moveTo>
                    <a:pt x="4358731" y="705113"/>
                  </a:moveTo>
                  <a:lnTo>
                    <a:pt x="0" y="705113"/>
                  </a:lnTo>
                  <a:lnTo>
                    <a:pt x="0" y="0"/>
                  </a:lnTo>
                  <a:lnTo>
                    <a:pt x="4358604" y="0"/>
                  </a:lnTo>
                  <a:lnTo>
                    <a:pt x="4358604" y="705113"/>
                  </a:lnTo>
                  <a:lnTo>
                    <a:pt x="4358731" y="705113"/>
                  </a:lnTo>
                  <a:close/>
                </a:path>
              </a:pathLst>
            </a:custGeom>
            <a:solidFill>
              <a:srgbClr val="FFFFFF"/>
            </a:solidFill>
          </p:spPr>
        </p:sp>
        <p:sp>
          <p:nvSpPr>
            <p:cNvPr id="11" name="Freeform 11"/>
            <p:cNvSpPr/>
            <p:nvPr/>
          </p:nvSpPr>
          <p:spPr>
            <a:xfrm>
              <a:off x="73660" y="73787"/>
              <a:ext cx="4371431" cy="717940"/>
            </a:xfrm>
            <a:custGeom>
              <a:avLst/>
              <a:gdLst/>
              <a:ahLst/>
              <a:cxnLst/>
              <a:rect l="l" t="t" r="r" b="b"/>
              <a:pathLst>
                <a:path w="4371431" h="717940">
                  <a:moveTo>
                    <a:pt x="4371431" y="717940"/>
                  </a:moveTo>
                  <a:lnTo>
                    <a:pt x="0" y="717940"/>
                  </a:lnTo>
                  <a:lnTo>
                    <a:pt x="0" y="0"/>
                  </a:lnTo>
                  <a:lnTo>
                    <a:pt x="4371304" y="0"/>
                  </a:lnTo>
                  <a:lnTo>
                    <a:pt x="4371304" y="717940"/>
                  </a:lnTo>
                  <a:lnTo>
                    <a:pt x="4371431" y="717940"/>
                  </a:lnTo>
                  <a:close/>
                  <a:moveTo>
                    <a:pt x="12700" y="705240"/>
                  </a:moveTo>
                  <a:lnTo>
                    <a:pt x="4358604" y="705240"/>
                  </a:lnTo>
                  <a:lnTo>
                    <a:pt x="4358604" y="12700"/>
                  </a:lnTo>
                  <a:lnTo>
                    <a:pt x="12700" y="12700"/>
                  </a:lnTo>
                  <a:lnTo>
                    <a:pt x="12700" y="705240"/>
                  </a:lnTo>
                  <a:close/>
                </a:path>
              </a:pathLst>
            </a:custGeom>
            <a:solidFill>
              <a:srgbClr val="C6EAC9"/>
            </a:solidFill>
          </p:spPr>
        </p:sp>
        <p:sp>
          <p:nvSpPr>
            <p:cNvPr id="12" name="Freeform 12"/>
            <p:cNvSpPr/>
            <p:nvPr/>
          </p:nvSpPr>
          <p:spPr>
            <a:xfrm>
              <a:off x="6350" y="6350"/>
              <a:ext cx="4506051" cy="852687"/>
            </a:xfrm>
            <a:custGeom>
              <a:avLst/>
              <a:gdLst/>
              <a:ahLst/>
              <a:cxnLst/>
              <a:rect l="l" t="t" r="r" b="b"/>
              <a:pathLst>
                <a:path w="4506051" h="852687">
                  <a:moveTo>
                    <a:pt x="0" y="0"/>
                  </a:moveTo>
                  <a:lnTo>
                    <a:pt x="147447" y="0"/>
                  </a:lnTo>
                  <a:lnTo>
                    <a:pt x="147447" y="147447"/>
                  </a:lnTo>
                  <a:lnTo>
                    <a:pt x="0" y="147447"/>
                  </a:lnTo>
                  <a:lnTo>
                    <a:pt x="0" y="0"/>
                  </a:lnTo>
                  <a:close/>
                  <a:moveTo>
                    <a:pt x="4358604" y="0"/>
                  </a:moveTo>
                  <a:lnTo>
                    <a:pt x="4358604" y="147447"/>
                  </a:lnTo>
                  <a:lnTo>
                    <a:pt x="4506051" y="147447"/>
                  </a:lnTo>
                  <a:lnTo>
                    <a:pt x="4506051" y="0"/>
                  </a:lnTo>
                  <a:lnTo>
                    <a:pt x="4358604" y="0"/>
                  </a:lnTo>
                  <a:close/>
                  <a:moveTo>
                    <a:pt x="4358604" y="852687"/>
                  </a:moveTo>
                  <a:lnTo>
                    <a:pt x="4506051" y="852687"/>
                  </a:lnTo>
                  <a:lnTo>
                    <a:pt x="4506051" y="705240"/>
                  </a:lnTo>
                  <a:lnTo>
                    <a:pt x="4358604" y="705240"/>
                  </a:lnTo>
                  <a:lnTo>
                    <a:pt x="4358604" y="852687"/>
                  </a:lnTo>
                  <a:close/>
                  <a:moveTo>
                    <a:pt x="0" y="852687"/>
                  </a:moveTo>
                  <a:lnTo>
                    <a:pt x="147447" y="852687"/>
                  </a:lnTo>
                  <a:lnTo>
                    <a:pt x="147447" y="705240"/>
                  </a:lnTo>
                  <a:lnTo>
                    <a:pt x="0" y="705240"/>
                  </a:lnTo>
                  <a:lnTo>
                    <a:pt x="0" y="852687"/>
                  </a:lnTo>
                  <a:close/>
                </a:path>
              </a:pathLst>
            </a:custGeom>
            <a:solidFill>
              <a:srgbClr val="FFFFFF"/>
            </a:solidFill>
          </p:spPr>
        </p:sp>
        <p:sp>
          <p:nvSpPr>
            <p:cNvPr id="13" name="Freeform 13"/>
            <p:cNvSpPr/>
            <p:nvPr/>
          </p:nvSpPr>
          <p:spPr>
            <a:xfrm>
              <a:off x="0" y="0"/>
              <a:ext cx="4518751" cy="865387"/>
            </a:xfrm>
            <a:custGeom>
              <a:avLst/>
              <a:gdLst/>
              <a:ahLst/>
              <a:cxnLst/>
              <a:rect l="l" t="t" r="r" b="b"/>
              <a:pathLst>
                <a:path w="4518751" h="865387">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4358604" y="0"/>
                  </a:moveTo>
                  <a:lnTo>
                    <a:pt x="4358604" y="160147"/>
                  </a:lnTo>
                  <a:lnTo>
                    <a:pt x="4518751" y="160147"/>
                  </a:lnTo>
                  <a:lnTo>
                    <a:pt x="4518751" y="0"/>
                  </a:lnTo>
                  <a:lnTo>
                    <a:pt x="4358604" y="0"/>
                  </a:lnTo>
                  <a:close/>
                  <a:moveTo>
                    <a:pt x="4506052" y="147447"/>
                  </a:moveTo>
                  <a:lnTo>
                    <a:pt x="4371305" y="147447"/>
                  </a:lnTo>
                  <a:lnTo>
                    <a:pt x="4371305" y="12700"/>
                  </a:lnTo>
                  <a:lnTo>
                    <a:pt x="4506052" y="12700"/>
                  </a:lnTo>
                  <a:lnTo>
                    <a:pt x="4506052" y="147447"/>
                  </a:lnTo>
                  <a:close/>
                  <a:moveTo>
                    <a:pt x="4358604" y="865387"/>
                  </a:moveTo>
                  <a:lnTo>
                    <a:pt x="4518751" y="865387"/>
                  </a:lnTo>
                  <a:lnTo>
                    <a:pt x="4518751" y="705240"/>
                  </a:lnTo>
                  <a:lnTo>
                    <a:pt x="4358604" y="705240"/>
                  </a:lnTo>
                  <a:lnTo>
                    <a:pt x="4358604" y="865387"/>
                  </a:lnTo>
                  <a:close/>
                  <a:moveTo>
                    <a:pt x="4371304" y="717940"/>
                  </a:moveTo>
                  <a:lnTo>
                    <a:pt x="4506051" y="717940"/>
                  </a:lnTo>
                  <a:lnTo>
                    <a:pt x="4506051" y="852686"/>
                  </a:lnTo>
                  <a:lnTo>
                    <a:pt x="4371304" y="852686"/>
                  </a:lnTo>
                  <a:lnTo>
                    <a:pt x="4371304" y="717940"/>
                  </a:lnTo>
                  <a:close/>
                  <a:moveTo>
                    <a:pt x="0" y="865387"/>
                  </a:moveTo>
                  <a:lnTo>
                    <a:pt x="160147" y="865387"/>
                  </a:lnTo>
                  <a:lnTo>
                    <a:pt x="160147" y="705240"/>
                  </a:lnTo>
                  <a:lnTo>
                    <a:pt x="0" y="705240"/>
                  </a:lnTo>
                  <a:lnTo>
                    <a:pt x="0" y="865387"/>
                  </a:lnTo>
                  <a:close/>
                  <a:moveTo>
                    <a:pt x="12700" y="717940"/>
                  </a:moveTo>
                  <a:lnTo>
                    <a:pt x="147447" y="717940"/>
                  </a:lnTo>
                  <a:lnTo>
                    <a:pt x="147447" y="852686"/>
                  </a:lnTo>
                  <a:lnTo>
                    <a:pt x="12700" y="852686"/>
                  </a:lnTo>
                  <a:lnTo>
                    <a:pt x="12700" y="717940"/>
                  </a:lnTo>
                  <a:close/>
                </a:path>
              </a:pathLst>
            </a:custGeom>
            <a:solidFill>
              <a:srgbClr val="000000"/>
            </a:solidFill>
          </p:spPr>
        </p:sp>
      </p:grpSp>
      <p:grpSp>
        <p:nvGrpSpPr>
          <p:cNvPr id="14" name="Group 14"/>
          <p:cNvGrpSpPr/>
          <p:nvPr/>
        </p:nvGrpSpPr>
        <p:grpSpPr>
          <a:xfrm>
            <a:off x="878169" y="5434878"/>
            <a:ext cx="6637408" cy="1271131"/>
            <a:chOff x="0" y="0"/>
            <a:chExt cx="4518752" cy="865387"/>
          </a:xfrm>
        </p:grpSpPr>
        <p:sp>
          <p:nvSpPr>
            <p:cNvPr id="15" name="Freeform 15"/>
            <p:cNvSpPr/>
            <p:nvPr/>
          </p:nvSpPr>
          <p:spPr>
            <a:xfrm>
              <a:off x="80010" y="80137"/>
              <a:ext cx="4358731" cy="705113"/>
            </a:xfrm>
            <a:custGeom>
              <a:avLst/>
              <a:gdLst/>
              <a:ahLst/>
              <a:cxnLst/>
              <a:rect l="l" t="t" r="r" b="b"/>
              <a:pathLst>
                <a:path w="4358731" h="705113">
                  <a:moveTo>
                    <a:pt x="4358731" y="705113"/>
                  </a:moveTo>
                  <a:lnTo>
                    <a:pt x="0" y="705113"/>
                  </a:lnTo>
                  <a:lnTo>
                    <a:pt x="0" y="0"/>
                  </a:lnTo>
                  <a:lnTo>
                    <a:pt x="4358604" y="0"/>
                  </a:lnTo>
                  <a:lnTo>
                    <a:pt x="4358604" y="705113"/>
                  </a:lnTo>
                  <a:lnTo>
                    <a:pt x="4358731" y="705113"/>
                  </a:lnTo>
                  <a:close/>
                </a:path>
              </a:pathLst>
            </a:custGeom>
            <a:solidFill>
              <a:srgbClr val="FFFFFF"/>
            </a:solidFill>
          </p:spPr>
        </p:sp>
        <p:sp>
          <p:nvSpPr>
            <p:cNvPr id="16" name="Freeform 16"/>
            <p:cNvSpPr/>
            <p:nvPr/>
          </p:nvSpPr>
          <p:spPr>
            <a:xfrm>
              <a:off x="73660" y="73787"/>
              <a:ext cx="4371431" cy="717940"/>
            </a:xfrm>
            <a:custGeom>
              <a:avLst/>
              <a:gdLst/>
              <a:ahLst/>
              <a:cxnLst/>
              <a:rect l="l" t="t" r="r" b="b"/>
              <a:pathLst>
                <a:path w="4371431" h="717940">
                  <a:moveTo>
                    <a:pt x="4371431" y="717940"/>
                  </a:moveTo>
                  <a:lnTo>
                    <a:pt x="0" y="717940"/>
                  </a:lnTo>
                  <a:lnTo>
                    <a:pt x="0" y="0"/>
                  </a:lnTo>
                  <a:lnTo>
                    <a:pt x="4371304" y="0"/>
                  </a:lnTo>
                  <a:lnTo>
                    <a:pt x="4371304" y="717940"/>
                  </a:lnTo>
                  <a:lnTo>
                    <a:pt x="4371431" y="717940"/>
                  </a:lnTo>
                  <a:close/>
                  <a:moveTo>
                    <a:pt x="12700" y="705240"/>
                  </a:moveTo>
                  <a:lnTo>
                    <a:pt x="4358604" y="705240"/>
                  </a:lnTo>
                  <a:lnTo>
                    <a:pt x="4358604" y="12700"/>
                  </a:lnTo>
                  <a:lnTo>
                    <a:pt x="12700" y="12700"/>
                  </a:lnTo>
                  <a:lnTo>
                    <a:pt x="12700" y="705240"/>
                  </a:lnTo>
                  <a:close/>
                </a:path>
              </a:pathLst>
            </a:custGeom>
            <a:solidFill>
              <a:srgbClr val="C6EAC9"/>
            </a:solidFill>
          </p:spPr>
        </p:sp>
        <p:sp>
          <p:nvSpPr>
            <p:cNvPr id="17" name="Freeform 17"/>
            <p:cNvSpPr/>
            <p:nvPr/>
          </p:nvSpPr>
          <p:spPr>
            <a:xfrm>
              <a:off x="6350" y="6350"/>
              <a:ext cx="4506051" cy="852687"/>
            </a:xfrm>
            <a:custGeom>
              <a:avLst/>
              <a:gdLst/>
              <a:ahLst/>
              <a:cxnLst/>
              <a:rect l="l" t="t" r="r" b="b"/>
              <a:pathLst>
                <a:path w="4506051" h="852687">
                  <a:moveTo>
                    <a:pt x="0" y="0"/>
                  </a:moveTo>
                  <a:lnTo>
                    <a:pt x="147447" y="0"/>
                  </a:lnTo>
                  <a:lnTo>
                    <a:pt x="147447" y="147447"/>
                  </a:lnTo>
                  <a:lnTo>
                    <a:pt x="0" y="147447"/>
                  </a:lnTo>
                  <a:lnTo>
                    <a:pt x="0" y="0"/>
                  </a:lnTo>
                  <a:close/>
                  <a:moveTo>
                    <a:pt x="4358604" y="0"/>
                  </a:moveTo>
                  <a:lnTo>
                    <a:pt x="4358604" y="147447"/>
                  </a:lnTo>
                  <a:lnTo>
                    <a:pt x="4506051" y="147447"/>
                  </a:lnTo>
                  <a:lnTo>
                    <a:pt x="4506051" y="0"/>
                  </a:lnTo>
                  <a:lnTo>
                    <a:pt x="4358604" y="0"/>
                  </a:lnTo>
                  <a:close/>
                  <a:moveTo>
                    <a:pt x="4358604" y="852687"/>
                  </a:moveTo>
                  <a:lnTo>
                    <a:pt x="4506051" y="852687"/>
                  </a:lnTo>
                  <a:lnTo>
                    <a:pt x="4506051" y="705240"/>
                  </a:lnTo>
                  <a:lnTo>
                    <a:pt x="4358604" y="705240"/>
                  </a:lnTo>
                  <a:lnTo>
                    <a:pt x="4358604" y="852687"/>
                  </a:lnTo>
                  <a:close/>
                  <a:moveTo>
                    <a:pt x="0" y="852687"/>
                  </a:moveTo>
                  <a:lnTo>
                    <a:pt x="147447" y="852687"/>
                  </a:lnTo>
                  <a:lnTo>
                    <a:pt x="147447" y="705240"/>
                  </a:lnTo>
                  <a:lnTo>
                    <a:pt x="0" y="705240"/>
                  </a:lnTo>
                  <a:lnTo>
                    <a:pt x="0" y="852687"/>
                  </a:lnTo>
                  <a:close/>
                </a:path>
              </a:pathLst>
            </a:custGeom>
            <a:solidFill>
              <a:srgbClr val="FFFFFF"/>
            </a:solidFill>
          </p:spPr>
        </p:sp>
        <p:sp>
          <p:nvSpPr>
            <p:cNvPr id="18" name="Freeform 18"/>
            <p:cNvSpPr/>
            <p:nvPr/>
          </p:nvSpPr>
          <p:spPr>
            <a:xfrm>
              <a:off x="0" y="0"/>
              <a:ext cx="4518751" cy="865387"/>
            </a:xfrm>
            <a:custGeom>
              <a:avLst/>
              <a:gdLst/>
              <a:ahLst/>
              <a:cxnLst/>
              <a:rect l="l" t="t" r="r" b="b"/>
              <a:pathLst>
                <a:path w="4518751" h="865387">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4358604" y="0"/>
                  </a:moveTo>
                  <a:lnTo>
                    <a:pt x="4358604" y="160147"/>
                  </a:lnTo>
                  <a:lnTo>
                    <a:pt x="4518751" y="160147"/>
                  </a:lnTo>
                  <a:lnTo>
                    <a:pt x="4518751" y="0"/>
                  </a:lnTo>
                  <a:lnTo>
                    <a:pt x="4358604" y="0"/>
                  </a:lnTo>
                  <a:close/>
                  <a:moveTo>
                    <a:pt x="4506052" y="147447"/>
                  </a:moveTo>
                  <a:lnTo>
                    <a:pt x="4371305" y="147447"/>
                  </a:lnTo>
                  <a:lnTo>
                    <a:pt x="4371305" y="12700"/>
                  </a:lnTo>
                  <a:lnTo>
                    <a:pt x="4506052" y="12700"/>
                  </a:lnTo>
                  <a:lnTo>
                    <a:pt x="4506052" y="147447"/>
                  </a:lnTo>
                  <a:close/>
                  <a:moveTo>
                    <a:pt x="4358604" y="865387"/>
                  </a:moveTo>
                  <a:lnTo>
                    <a:pt x="4518751" y="865387"/>
                  </a:lnTo>
                  <a:lnTo>
                    <a:pt x="4518751" y="705240"/>
                  </a:lnTo>
                  <a:lnTo>
                    <a:pt x="4358604" y="705240"/>
                  </a:lnTo>
                  <a:lnTo>
                    <a:pt x="4358604" y="865387"/>
                  </a:lnTo>
                  <a:close/>
                  <a:moveTo>
                    <a:pt x="4371304" y="717940"/>
                  </a:moveTo>
                  <a:lnTo>
                    <a:pt x="4506051" y="717940"/>
                  </a:lnTo>
                  <a:lnTo>
                    <a:pt x="4506051" y="852686"/>
                  </a:lnTo>
                  <a:lnTo>
                    <a:pt x="4371304" y="852686"/>
                  </a:lnTo>
                  <a:lnTo>
                    <a:pt x="4371304" y="717940"/>
                  </a:lnTo>
                  <a:close/>
                  <a:moveTo>
                    <a:pt x="0" y="865387"/>
                  </a:moveTo>
                  <a:lnTo>
                    <a:pt x="160147" y="865387"/>
                  </a:lnTo>
                  <a:lnTo>
                    <a:pt x="160147" y="705240"/>
                  </a:lnTo>
                  <a:lnTo>
                    <a:pt x="0" y="705240"/>
                  </a:lnTo>
                  <a:lnTo>
                    <a:pt x="0" y="865387"/>
                  </a:lnTo>
                  <a:close/>
                  <a:moveTo>
                    <a:pt x="12700" y="717940"/>
                  </a:moveTo>
                  <a:lnTo>
                    <a:pt x="147447" y="717940"/>
                  </a:lnTo>
                  <a:lnTo>
                    <a:pt x="147447" y="852686"/>
                  </a:lnTo>
                  <a:lnTo>
                    <a:pt x="12700" y="852686"/>
                  </a:lnTo>
                  <a:lnTo>
                    <a:pt x="12700" y="717940"/>
                  </a:lnTo>
                  <a:close/>
                </a:path>
              </a:pathLst>
            </a:custGeom>
            <a:solidFill>
              <a:srgbClr val="000000"/>
            </a:solidFill>
          </p:spPr>
        </p:sp>
      </p:grpSp>
      <p:grpSp>
        <p:nvGrpSpPr>
          <p:cNvPr id="19" name="Group 19"/>
          <p:cNvGrpSpPr/>
          <p:nvPr/>
        </p:nvGrpSpPr>
        <p:grpSpPr>
          <a:xfrm>
            <a:off x="10586743" y="6880069"/>
            <a:ext cx="6637408" cy="1271131"/>
            <a:chOff x="0" y="0"/>
            <a:chExt cx="4518752" cy="865387"/>
          </a:xfrm>
        </p:grpSpPr>
        <p:sp>
          <p:nvSpPr>
            <p:cNvPr id="20" name="Freeform 20"/>
            <p:cNvSpPr/>
            <p:nvPr/>
          </p:nvSpPr>
          <p:spPr>
            <a:xfrm>
              <a:off x="80010" y="80137"/>
              <a:ext cx="4358731" cy="705113"/>
            </a:xfrm>
            <a:custGeom>
              <a:avLst/>
              <a:gdLst/>
              <a:ahLst/>
              <a:cxnLst/>
              <a:rect l="l" t="t" r="r" b="b"/>
              <a:pathLst>
                <a:path w="4358731" h="705113">
                  <a:moveTo>
                    <a:pt x="4358731" y="705113"/>
                  </a:moveTo>
                  <a:lnTo>
                    <a:pt x="0" y="705113"/>
                  </a:lnTo>
                  <a:lnTo>
                    <a:pt x="0" y="0"/>
                  </a:lnTo>
                  <a:lnTo>
                    <a:pt x="4358604" y="0"/>
                  </a:lnTo>
                  <a:lnTo>
                    <a:pt x="4358604" y="705113"/>
                  </a:lnTo>
                  <a:lnTo>
                    <a:pt x="4358731" y="705113"/>
                  </a:lnTo>
                  <a:close/>
                </a:path>
              </a:pathLst>
            </a:custGeom>
            <a:solidFill>
              <a:srgbClr val="FFFFFF"/>
            </a:solidFill>
          </p:spPr>
        </p:sp>
        <p:sp>
          <p:nvSpPr>
            <p:cNvPr id="21" name="Freeform 21"/>
            <p:cNvSpPr/>
            <p:nvPr/>
          </p:nvSpPr>
          <p:spPr>
            <a:xfrm>
              <a:off x="73660" y="73787"/>
              <a:ext cx="4371431" cy="717940"/>
            </a:xfrm>
            <a:custGeom>
              <a:avLst/>
              <a:gdLst/>
              <a:ahLst/>
              <a:cxnLst/>
              <a:rect l="l" t="t" r="r" b="b"/>
              <a:pathLst>
                <a:path w="4371431" h="717940">
                  <a:moveTo>
                    <a:pt x="4371431" y="717940"/>
                  </a:moveTo>
                  <a:lnTo>
                    <a:pt x="0" y="717940"/>
                  </a:lnTo>
                  <a:lnTo>
                    <a:pt x="0" y="0"/>
                  </a:lnTo>
                  <a:lnTo>
                    <a:pt x="4371304" y="0"/>
                  </a:lnTo>
                  <a:lnTo>
                    <a:pt x="4371304" y="717940"/>
                  </a:lnTo>
                  <a:lnTo>
                    <a:pt x="4371431" y="717940"/>
                  </a:lnTo>
                  <a:close/>
                  <a:moveTo>
                    <a:pt x="12700" y="705240"/>
                  </a:moveTo>
                  <a:lnTo>
                    <a:pt x="4358604" y="705240"/>
                  </a:lnTo>
                  <a:lnTo>
                    <a:pt x="4358604" y="12700"/>
                  </a:lnTo>
                  <a:lnTo>
                    <a:pt x="12700" y="12700"/>
                  </a:lnTo>
                  <a:lnTo>
                    <a:pt x="12700" y="705240"/>
                  </a:lnTo>
                  <a:close/>
                </a:path>
              </a:pathLst>
            </a:custGeom>
            <a:solidFill>
              <a:srgbClr val="C6EAC9"/>
            </a:solidFill>
          </p:spPr>
        </p:sp>
        <p:sp>
          <p:nvSpPr>
            <p:cNvPr id="22" name="Freeform 22"/>
            <p:cNvSpPr/>
            <p:nvPr/>
          </p:nvSpPr>
          <p:spPr>
            <a:xfrm>
              <a:off x="6350" y="6350"/>
              <a:ext cx="4506051" cy="852687"/>
            </a:xfrm>
            <a:custGeom>
              <a:avLst/>
              <a:gdLst/>
              <a:ahLst/>
              <a:cxnLst/>
              <a:rect l="l" t="t" r="r" b="b"/>
              <a:pathLst>
                <a:path w="4506051" h="852687">
                  <a:moveTo>
                    <a:pt x="0" y="0"/>
                  </a:moveTo>
                  <a:lnTo>
                    <a:pt x="147447" y="0"/>
                  </a:lnTo>
                  <a:lnTo>
                    <a:pt x="147447" y="147447"/>
                  </a:lnTo>
                  <a:lnTo>
                    <a:pt x="0" y="147447"/>
                  </a:lnTo>
                  <a:lnTo>
                    <a:pt x="0" y="0"/>
                  </a:lnTo>
                  <a:close/>
                  <a:moveTo>
                    <a:pt x="4358604" y="0"/>
                  </a:moveTo>
                  <a:lnTo>
                    <a:pt x="4358604" y="147447"/>
                  </a:lnTo>
                  <a:lnTo>
                    <a:pt x="4506051" y="147447"/>
                  </a:lnTo>
                  <a:lnTo>
                    <a:pt x="4506051" y="0"/>
                  </a:lnTo>
                  <a:lnTo>
                    <a:pt x="4358604" y="0"/>
                  </a:lnTo>
                  <a:close/>
                  <a:moveTo>
                    <a:pt x="4358604" y="852687"/>
                  </a:moveTo>
                  <a:lnTo>
                    <a:pt x="4506051" y="852687"/>
                  </a:lnTo>
                  <a:lnTo>
                    <a:pt x="4506051" y="705240"/>
                  </a:lnTo>
                  <a:lnTo>
                    <a:pt x="4358604" y="705240"/>
                  </a:lnTo>
                  <a:lnTo>
                    <a:pt x="4358604" y="852687"/>
                  </a:lnTo>
                  <a:close/>
                  <a:moveTo>
                    <a:pt x="0" y="852687"/>
                  </a:moveTo>
                  <a:lnTo>
                    <a:pt x="147447" y="852687"/>
                  </a:lnTo>
                  <a:lnTo>
                    <a:pt x="147447" y="705240"/>
                  </a:lnTo>
                  <a:lnTo>
                    <a:pt x="0" y="705240"/>
                  </a:lnTo>
                  <a:lnTo>
                    <a:pt x="0" y="852687"/>
                  </a:lnTo>
                  <a:close/>
                </a:path>
              </a:pathLst>
            </a:custGeom>
            <a:solidFill>
              <a:srgbClr val="FFFFFF"/>
            </a:solidFill>
          </p:spPr>
        </p:sp>
        <p:sp>
          <p:nvSpPr>
            <p:cNvPr id="23" name="Freeform 23"/>
            <p:cNvSpPr/>
            <p:nvPr/>
          </p:nvSpPr>
          <p:spPr>
            <a:xfrm>
              <a:off x="0" y="0"/>
              <a:ext cx="4518751" cy="865387"/>
            </a:xfrm>
            <a:custGeom>
              <a:avLst/>
              <a:gdLst/>
              <a:ahLst/>
              <a:cxnLst/>
              <a:rect l="l" t="t" r="r" b="b"/>
              <a:pathLst>
                <a:path w="4518751" h="865387">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4358604" y="0"/>
                  </a:moveTo>
                  <a:lnTo>
                    <a:pt x="4358604" y="160147"/>
                  </a:lnTo>
                  <a:lnTo>
                    <a:pt x="4518751" y="160147"/>
                  </a:lnTo>
                  <a:lnTo>
                    <a:pt x="4518751" y="0"/>
                  </a:lnTo>
                  <a:lnTo>
                    <a:pt x="4358604" y="0"/>
                  </a:lnTo>
                  <a:close/>
                  <a:moveTo>
                    <a:pt x="4506052" y="147447"/>
                  </a:moveTo>
                  <a:lnTo>
                    <a:pt x="4371305" y="147447"/>
                  </a:lnTo>
                  <a:lnTo>
                    <a:pt x="4371305" y="12700"/>
                  </a:lnTo>
                  <a:lnTo>
                    <a:pt x="4506052" y="12700"/>
                  </a:lnTo>
                  <a:lnTo>
                    <a:pt x="4506052" y="147447"/>
                  </a:lnTo>
                  <a:close/>
                  <a:moveTo>
                    <a:pt x="4358604" y="865387"/>
                  </a:moveTo>
                  <a:lnTo>
                    <a:pt x="4518751" y="865387"/>
                  </a:lnTo>
                  <a:lnTo>
                    <a:pt x="4518751" y="705240"/>
                  </a:lnTo>
                  <a:lnTo>
                    <a:pt x="4358604" y="705240"/>
                  </a:lnTo>
                  <a:lnTo>
                    <a:pt x="4358604" y="865387"/>
                  </a:lnTo>
                  <a:close/>
                  <a:moveTo>
                    <a:pt x="4371304" y="717940"/>
                  </a:moveTo>
                  <a:lnTo>
                    <a:pt x="4506051" y="717940"/>
                  </a:lnTo>
                  <a:lnTo>
                    <a:pt x="4506051" y="852686"/>
                  </a:lnTo>
                  <a:lnTo>
                    <a:pt x="4371304" y="852686"/>
                  </a:lnTo>
                  <a:lnTo>
                    <a:pt x="4371304" y="717940"/>
                  </a:lnTo>
                  <a:close/>
                  <a:moveTo>
                    <a:pt x="0" y="865387"/>
                  </a:moveTo>
                  <a:lnTo>
                    <a:pt x="160147" y="865387"/>
                  </a:lnTo>
                  <a:lnTo>
                    <a:pt x="160147" y="705240"/>
                  </a:lnTo>
                  <a:lnTo>
                    <a:pt x="0" y="705240"/>
                  </a:lnTo>
                  <a:lnTo>
                    <a:pt x="0" y="865387"/>
                  </a:lnTo>
                  <a:close/>
                  <a:moveTo>
                    <a:pt x="12700" y="717940"/>
                  </a:moveTo>
                  <a:lnTo>
                    <a:pt x="147447" y="717940"/>
                  </a:lnTo>
                  <a:lnTo>
                    <a:pt x="147447" y="852686"/>
                  </a:lnTo>
                  <a:lnTo>
                    <a:pt x="12700" y="852686"/>
                  </a:lnTo>
                  <a:lnTo>
                    <a:pt x="12700" y="717940"/>
                  </a:lnTo>
                  <a:close/>
                </a:path>
              </a:pathLst>
            </a:custGeom>
            <a:solidFill>
              <a:srgbClr val="000000"/>
            </a:solidFill>
          </p:spPr>
        </p:sp>
      </p:grpSp>
      <p:sp>
        <p:nvSpPr>
          <p:cNvPr id="24" name="AutoShape 24"/>
          <p:cNvSpPr/>
          <p:nvPr/>
        </p:nvSpPr>
        <p:spPr>
          <a:xfrm flipH="1" flipV="1">
            <a:off x="9030452" y="3416744"/>
            <a:ext cx="3821251" cy="0"/>
          </a:xfrm>
          <a:prstGeom prst="line">
            <a:avLst/>
          </a:prstGeom>
          <a:ln w="47625" cap="flat">
            <a:solidFill>
              <a:srgbClr val="FFFFFF"/>
            </a:solidFill>
            <a:prstDash val="sysDot"/>
            <a:headEnd type="none" w="sm" len="sm"/>
            <a:tailEnd type="none" w="sm" len="sm"/>
          </a:ln>
        </p:spPr>
      </p:sp>
      <p:sp>
        <p:nvSpPr>
          <p:cNvPr id="25" name="AutoShape 25"/>
          <p:cNvSpPr/>
          <p:nvPr/>
        </p:nvSpPr>
        <p:spPr>
          <a:xfrm rot="-10800000">
            <a:off x="4196873" y="4683040"/>
            <a:ext cx="5569765" cy="0"/>
          </a:xfrm>
          <a:prstGeom prst="line">
            <a:avLst/>
          </a:prstGeom>
          <a:ln w="47625" cap="flat">
            <a:solidFill>
              <a:srgbClr val="FFFFFF"/>
            </a:solidFill>
            <a:prstDash val="sysDot"/>
            <a:headEnd type="none" w="sm" len="sm"/>
            <a:tailEnd type="none" w="sm" len="sm"/>
          </a:ln>
        </p:spPr>
      </p:sp>
      <p:sp>
        <p:nvSpPr>
          <p:cNvPr id="26" name="AutoShape 26"/>
          <p:cNvSpPr/>
          <p:nvPr/>
        </p:nvSpPr>
        <p:spPr>
          <a:xfrm rot="-10800000">
            <a:off x="7394187" y="6032344"/>
            <a:ext cx="6525547" cy="0"/>
          </a:xfrm>
          <a:prstGeom prst="line">
            <a:avLst/>
          </a:prstGeom>
          <a:ln w="47625" cap="flat">
            <a:solidFill>
              <a:srgbClr val="FFFFFF"/>
            </a:solidFill>
            <a:prstDash val="sysDot"/>
            <a:headEnd type="none" w="sm" len="sm"/>
            <a:tailEnd type="none" w="sm" len="sm"/>
          </a:ln>
        </p:spPr>
      </p:sp>
      <p:sp>
        <p:nvSpPr>
          <p:cNvPr id="27" name="AutoShape 27"/>
          <p:cNvSpPr/>
          <p:nvPr/>
        </p:nvSpPr>
        <p:spPr>
          <a:xfrm>
            <a:off x="13029258" y="3496338"/>
            <a:ext cx="36736" cy="593791"/>
          </a:xfrm>
          <a:prstGeom prst="line">
            <a:avLst/>
          </a:prstGeom>
          <a:ln w="47625" cap="flat">
            <a:solidFill>
              <a:srgbClr val="FFFFFF"/>
            </a:solidFill>
            <a:prstDash val="sysDot"/>
            <a:headEnd type="none" w="sm" len="sm"/>
            <a:tailEnd type="none" w="sm" len="sm"/>
          </a:ln>
        </p:spPr>
      </p:sp>
      <p:sp>
        <p:nvSpPr>
          <p:cNvPr id="28" name="AutoShape 28"/>
          <p:cNvSpPr/>
          <p:nvPr/>
        </p:nvSpPr>
        <p:spPr>
          <a:xfrm>
            <a:off x="4196873" y="4804148"/>
            <a:ext cx="0" cy="640057"/>
          </a:xfrm>
          <a:prstGeom prst="line">
            <a:avLst/>
          </a:prstGeom>
          <a:ln w="47625" cap="flat">
            <a:solidFill>
              <a:srgbClr val="FFFFFF"/>
            </a:solidFill>
            <a:prstDash val="sysDot"/>
            <a:headEnd type="none" w="sm" len="sm"/>
            <a:tailEnd type="none" w="sm" len="sm"/>
          </a:ln>
        </p:spPr>
      </p:sp>
      <p:sp>
        <p:nvSpPr>
          <p:cNvPr id="29" name="AutoShape 29"/>
          <p:cNvSpPr/>
          <p:nvPr/>
        </p:nvSpPr>
        <p:spPr>
          <a:xfrm rot="5400000">
            <a:off x="13433052" y="6490452"/>
            <a:ext cx="944791" cy="0"/>
          </a:xfrm>
          <a:prstGeom prst="line">
            <a:avLst/>
          </a:prstGeom>
          <a:ln w="47625" cap="flat">
            <a:solidFill>
              <a:srgbClr val="FFFFFF"/>
            </a:solidFill>
            <a:prstDash val="sysDot"/>
            <a:headEnd type="none" w="sm" len="sm"/>
            <a:tailEnd type="none" w="sm" len="sm"/>
          </a:ln>
        </p:spPr>
      </p:sp>
      <p:grpSp>
        <p:nvGrpSpPr>
          <p:cNvPr id="30" name="Group 30"/>
          <p:cNvGrpSpPr/>
          <p:nvPr/>
        </p:nvGrpSpPr>
        <p:grpSpPr>
          <a:xfrm rot="5400000">
            <a:off x="12851703" y="3318783"/>
            <a:ext cx="195923" cy="195923"/>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2" name="TextBox 32"/>
            <p:cNvSpPr txBox="1"/>
            <p:nvPr/>
          </p:nvSpPr>
          <p:spPr>
            <a:xfrm>
              <a:off x="76200" y="76200"/>
              <a:ext cx="660400" cy="660400"/>
            </a:xfrm>
            <a:prstGeom prst="rect">
              <a:avLst/>
            </a:prstGeom>
          </p:spPr>
          <p:txBody>
            <a:bodyPr lIns="50800" tIns="50800" rIns="50800" bIns="50800" rtlCol="0" anchor="ctr"/>
            <a:lstStyle/>
            <a:p>
              <a:pPr algn="ctr">
                <a:lnSpc>
                  <a:spcPts val="119"/>
                </a:lnSpc>
              </a:pPr>
              <a:endParaRPr/>
            </a:p>
          </p:txBody>
        </p:sp>
      </p:grpSp>
      <p:grpSp>
        <p:nvGrpSpPr>
          <p:cNvPr id="33" name="Group 33"/>
          <p:cNvGrpSpPr/>
          <p:nvPr/>
        </p:nvGrpSpPr>
        <p:grpSpPr>
          <a:xfrm rot="5400000">
            <a:off x="13807485" y="5943907"/>
            <a:ext cx="195923" cy="195923"/>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5" name="TextBox 35"/>
            <p:cNvSpPr txBox="1"/>
            <p:nvPr/>
          </p:nvSpPr>
          <p:spPr>
            <a:xfrm>
              <a:off x="76200" y="76200"/>
              <a:ext cx="660400" cy="660400"/>
            </a:xfrm>
            <a:prstGeom prst="rect">
              <a:avLst/>
            </a:prstGeom>
          </p:spPr>
          <p:txBody>
            <a:bodyPr lIns="50800" tIns="50800" rIns="50800" bIns="50800" rtlCol="0" anchor="ctr"/>
            <a:lstStyle/>
            <a:p>
              <a:pPr algn="ctr">
                <a:lnSpc>
                  <a:spcPts val="119"/>
                </a:lnSpc>
              </a:pPr>
              <a:endParaRPr/>
            </a:p>
          </p:txBody>
        </p:sp>
      </p:grpSp>
      <p:grpSp>
        <p:nvGrpSpPr>
          <p:cNvPr id="36" name="Group 36"/>
          <p:cNvGrpSpPr/>
          <p:nvPr/>
        </p:nvGrpSpPr>
        <p:grpSpPr>
          <a:xfrm rot="5400000">
            <a:off x="4098912" y="4608891"/>
            <a:ext cx="195923" cy="195923"/>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8" name="TextBox 38"/>
            <p:cNvSpPr txBox="1"/>
            <p:nvPr/>
          </p:nvSpPr>
          <p:spPr>
            <a:xfrm>
              <a:off x="76200" y="76200"/>
              <a:ext cx="660400" cy="660400"/>
            </a:xfrm>
            <a:prstGeom prst="rect">
              <a:avLst/>
            </a:prstGeom>
          </p:spPr>
          <p:txBody>
            <a:bodyPr lIns="50800" tIns="50800" rIns="50800" bIns="50800" rtlCol="0" anchor="ctr"/>
            <a:lstStyle/>
            <a:p>
              <a:pPr algn="ctr">
                <a:lnSpc>
                  <a:spcPts val="119"/>
                </a:lnSpc>
              </a:pPr>
              <a:endParaRPr/>
            </a:p>
          </p:txBody>
        </p:sp>
      </p:grpSp>
      <p:sp>
        <p:nvSpPr>
          <p:cNvPr id="39" name="Freeform 39"/>
          <p:cNvSpPr/>
          <p:nvPr/>
        </p:nvSpPr>
        <p:spPr>
          <a:xfrm>
            <a:off x="5127613" y="143323"/>
            <a:ext cx="1657867" cy="1618681"/>
          </a:xfrm>
          <a:custGeom>
            <a:avLst/>
            <a:gdLst/>
            <a:ahLst/>
            <a:cxnLst/>
            <a:rect l="l" t="t" r="r" b="b"/>
            <a:pathLst>
              <a:path w="1657867" h="1618681">
                <a:moveTo>
                  <a:pt x="0" y="0"/>
                </a:moveTo>
                <a:lnTo>
                  <a:pt x="1657867" y="0"/>
                </a:lnTo>
                <a:lnTo>
                  <a:pt x="1657867" y="1618681"/>
                </a:lnTo>
                <a:lnTo>
                  <a:pt x="0" y="161868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0" name="Freeform 40"/>
          <p:cNvSpPr/>
          <p:nvPr/>
        </p:nvSpPr>
        <p:spPr>
          <a:xfrm>
            <a:off x="14737419" y="1974781"/>
            <a:ext cx="1620492" cy="1196218"/>
          </a:xfrm>
          <a:custGeom>
            <a:avLst/>
            <a:gdLst/>
            <a:ahLst/>
            <a:cxnLst/>
            <a:rect l="l" t="t" r="r" b="b"/>
            <a:pathLst>
              <a:path w="1620492" h="1196218">
                <a:moveTo>
                  <a:pt x="0" y="0"/>
                </a:moveTo>
                <a:lnTo>
                  <a:pt x="1620493" y="0"/>
                </a:lnTo>
                <a:lnTo>
                  <a:pt x="1620493" y="1196218"/>
                </a:lnTo>
                <a:lnTo>
                  <a:pt x="0" y="1196218"/>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41" name="TextBox 41"/>
          <p:cNvSpPr txBox="1"/>
          <p:nvPr/>
        </p:nvSpPr>
        <p:spPr>
          <a:xfrm>
            <a:off x="2501427" y="2972562"/>
            <a:ext cx="6637408" cy="755015"/>
          </a:xfrm>
          <a:prstGeom prst="rect">
            <a:avLst/>
          </a:prstGeom>
        </p:spPr>
        <p:txBody>
          <a:bodyPr lIns="0" tIns="0" rIns="0" bIns="0" rtlCol="0" anchor="t">
            <a:spAutoFit/>
          </a:bodyPr>
          <a:lstStyle/>
          <a:p>
            <a:pPr algn="ctr">
              <a:lnSpc>
                <a:spcPts val="6160"/>
              </a:lnSpc>
            </a:pPr>
            <a:r>
              <a:rPr lang="en-US" sz="4400">
                <a:solidFill>
                  <a:srgbClr val="000000"/>
                </a:solidFill>
                <a:latin typeface="FS Gravity"/>
              </a:rPr>
              <a:t>Introduction</a:t>
            </a:r>
          </a:p>
        </p:txBody>
      </p:sp>
      <p:sp>
        <p:nvSpPr>
          <p:cNvPr id="42" name="TextBox 42"/>
          <p:cNvSpPr txBox="1"/>
          <p:nvPr/>
        </p:nvSpPr>
        <p:spPr>
          <a:xfrm>
            <a:off x="10586743" y="7120010"/>
            <a:ext cx="6637408" cy="755015"/>
          </a:xfrm>
          <a:prstGeom prst="rect">
            <a:avLst/>
          </a:prstGeom>
        </p:spPr>
        <p:txBody>
          <a:bodyPr lIns="0" tIns="0" rIns="0" bIns="0" rtlCol="0" anchor="t">
            <a:spAutoFit/>
          </a:bodyPr>
          <a:lstStyle/>
          <a:p>
            <a:pPr algn="ctr">
              <a:lnSpc>
                <a:spcPts val="6160"/>
              </a:lnSpc>
            </a:pPr>
            <a:r>
              <a:rPr lang="en-US" sz="4400">
                <a:solidFill>
                  <a:srgbClr val="000000"/>
                </a:solidFill>
                <a:latin typeface="FS Gravity"/>
              </a:rPr>
              <a:t>Conclusion</a:t>
            </a:r>
          </a:p>
        </p:txBody>
      </p:sp>
      <p:sp>
        <p:nvSpPr>
          <p:cNvPr id="43" name="TextBox 43"/>
          <p:cNvSpPr txBox="1"/>
          <p:nvPr/>
        </p:nvSpPr>
        <p:spPr>
          <a:xfrm>
            <a:off x="9532999" y="4286483"/>
            <a:ext cx="6637408" cy="755015"/>
          </a:xfrm>
          <a:prstGeom prst="rect">
            <a:avLst/>
          </a:prstGeom>
        </p:spPr>
        <p:txBody>
          <a:bodyPr lIns="0" tIns="0" rIns="0" bIns="0" rtlCol="0" anchor="t">
            <a:spAutoFit/>
          </a:bodyPr>
          <a:lstStyle/>
          <a:p>
            <a:pPr algn="ctr">
              <a:lnSpc>
                <a:spcPts val="6160"/>
              </a:lnSpc>
            </a:pPr>
            <a:r>
              <a:rPr lang="en-US" sz="4400">
                <a:solidFill>
                  <a:srgbClr val="000000"/>
                </a:solidFill>
                <a:latin typeface="FS Gravity"/>
              </a:rPr>
              <a:t>Front End</a:t>
            </a:r>
          </a:p>
        </p:txBody>
      </p:sp>
      <p:sp>
        <p:nvSpPr>
          <p:cNvPr id="44" name="TextBox 44"/>
          <p:cNvSpPr txBox="1"/>
          <p:nvPr/>
        </p:nvSpPr>
        <p:spPr>
          <a:xfrm>
            <a:off x="1028700" y="5621499"/>
            <a:ext cx="6637408" cy="755015"/>
          </a:xfrm>
          <a:prstGeom prst="rect">
            <a:avLst/>
          </a:prstGeom>
        </p:spPr>
        <p:txBody>
          <a:bodyPr lIns="0" tIns="0" rIns="0" bIns="0" rtlCol="0" anchor="t">
            <a:spAutoFit/>
          </a:bodyPr>
          <a:lstStyle/>
          <a:p>
            <a:pPr algn="ctr">
              <a:lnSpc>
                <a:spcPts val="6160"/>
              </a:lnSpc>
            </a:pPr>
            <a:r>
              <a:rPr lang="en-US" sz="4400">
                <a:solidFill>
                  <a:srgbClr val="000000"/>
                </a:solidFill>
                <a:latin typeface="FS Gravity"/>
              </a:rPr>
              <a:t>Back End</a:t>
            </a: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325854"/>
            <a:ext cx="10275160" cy="2330359"/>
            <a:chOff x="0" y="0"/>
            <a:chExt cx="6995336" cy="1586510"/>
          </a:xfrm>
        </p:grpSpPr>
        <p:sp>
          <p:nvSpPr>
            <p:cNvPr id="3" name="Freeform 3"/>
            <p:cNvSpPr/>
            <p:nvPr/>
          </p:nvSpPr>
          <p:spPr>
            <a:xfrm>
              <a:off x="80010" y="80137"/>
              <a:ext cx="6835316" cy="1426236"/>
            </a:xfrm>
            <a:custGeom>
              <a:avLst/>
              <a:gdLst/>
              <a:ahLst/>
              <a:cxnLst/>
              <a:rect l="l" t="t" r="r" b="b"/>
              <a:pathLst>
                <a:path w="6835316" h="1426236">
                  <a:moveTo>
                    <a:pt x="6835316" y="1426236"/>
                  </a:moveTo>
                  <a:lnTo>
                    <a:pt x="0" y="1426236"/>
                  </a:lnTo>
                  <a:lnTo>
                    <a:pt x="0" y="0"/>
                  </a:lnTo>
                  <a:lnTo>
                    <a:pt x="6835189" y="0"/>
                  </a:lnTo>
                  <a:lnTo>
                    <a:pt x="6835189" y="1426236"/>
                  </a:lnTo>
                  <a:lnTo>
                    <a:pt x="6835316" y="1426236"/>
                  </a:lnTo>
                  <a:close/>
                </a:path>
              </a:pathLst>
            </a:custGeom>
            <a:solidFill>
              <a:srgbClr val="C6EAC9"/>
            </a:solidFill>
          </p:spPr>
        </p:sp>
        <p:sp>
          <p:nvSpPr>
            <p:cNvPr id="4" name="Freeform 4"/>
            <p:cNvSpPr/>
            <p:nvPr/>
          </p:nvSpPr>
          <p:spPr>
            <a:xfrm>
              <a:off x="73660" y="73787"/>
              <a:ext cx="6848016" cy="1439063"/>
            </a:xfrm>
            <a:custGeom>
              <a:avLst/>
              <a:gdLst/>
              <a:ahLst/>
              <a:cxnLst/>
              <a:rect l="l" t="t" r="r" b="b"/>
              <a:pathLst>
                <a:path w="6848016" h="1439063">
                  <a:moveTo>
                    <a:pt x="6848016" y="1439063"/>
                  </a:moveTo>
                  <a:lnTo>
                    <a:pt x="0" y="1439063"/>
                  </a:lnTo>
                  <a:lnTo>
                    <a:pt x="0" y="0"/>
                  </a:lnTo>
                  <a:lnTo>
                    <a:pt x="6847889" y="0"/>
                  </a:lnTo>
                  <a:lnTo>
                    <a:pt x="6847889" y="1439063"/>
                  </a:lnTo>
                  <a:lnTo>
                    <a:pt x="6848016" y="1439063"/>
                  </a:lnTo>
                  <a:close/>
                  <a:moveTo>
                    <a:pt x="12700" y="1426363"/>
                  </a:moveTo>
                  <a:lnTo>
                    <a:pt x="6835189" y="1426363"/>
                  </a:lnTo>
                  <a:lnTo>
                    <a:pt x="6835189" y="12700"/>
                  </a:lnTo>
                  <a:lnTo>
                    <a:pt x="12700" y="12700"/>
                  </a:lnTo>
                  <a:lnTo>
                    <a:pt x="12700" y="1426363"/>
                  </a:lnTo>
                  <a:close/>
                </a:path>
              </a:pathLst>
            </a:custGeom>
            <a:solidFill>
              <a:srgbClr val="000000"/>
            </a:solidFill>
          </p:spPr>
        </p:sp>
        <p:sp>
          <p:nvSpPr>
            <p:cNvPr id="5" name="Freeform 5"/>
            <p:cNvSpPr/>
            <p:nvPr/>
          </p:nvSpPr>
          <p:spPr>
            <a:xfrm>
              <a:off x="6350" y="6350"/>
              <a:ext cx="6982636" cy="1573810"/>
            </a:xfrm>
            <a:custGeom>
              <a:avLst/>
              <a:gdLst/>
              <a:ahLst/>
              <a:cxnLst/>
              <a:rect l="l" t="t" r="r" b="b"/>
              <a:pathLst>
                <a:path w="6982636" h="1573810">
                  <a:moveTo>
                    <a:pt x="0" y="0"/>
                  </a:moveTo>
                  <a:lnTo>
                    <a:pt x="147447" y="0"/>
                  </a:lnTo>
                  <a:lnTo>
                    <a:pt x="147447" y="147447"/>
                  </a:lnTo>
                  <a:lnTo>
                    <a:pt x="0" y="147447"/>
                  </a:lnTo>
                  <a:lnTo>
                    <a:pt x="0" y="0"/>
                  </a:lnTo>
                  <a:close/>
                  <a:moveTo>
                    <a:pt x="6835189" y="0"/>
                  </a:moveTo>
                  <a:lnTo>
                    <a:pt x="6835189" y="147447"/>
                  </a:lnTo>
                  <a:lnTo>
                    <a:pt x="6982636" y="147447"/>
                  </a:lnTo>
                  <a:lnTo>
                    <a:pt x="6982636" y="0"/>
                  </a:lnTo>
                  <a:lnTo>
                    <a:pt x="6835189" y="0"/>
                  </a:lnTo>
                  <a:close/>
                  <a:moveTo>
                    <a:pt x="6835189" y="1573810"/>
                  </a:moveTo>
                  <a:lnTo>
                    <a:pt x="6982636" y="1573810"/>
                  </a:lnTo>
                  <a:lnTo>
                    <a:pt x="6982636" y="1426363"/>
                  </a:lnTo>
                  <a:lnTo>
                    <a:pt x="6835189" y="1426363"/>
                  </a:lnTo>
                  <a:lnTo>
                    <a:pt x="6835189" y="1573810"/>
                  </a:lnTo>
                  <a:close/>
                  <a:moveTo>
                    <a:pt x="0" y="1573810"/>
                  </a:moveTo>
                  <a:lnTo>
                    <a:pt x="147447" y="1573810"/>
                  </a:lnTo>
                  <a:lnTo>
                    <a:pt x="147447" y="1426363"/>
                  </a:lnTo>
                  <a:lnTo>
                    <a:pt x="0" y="1426363"/>
                  </a:lnTo>
                  <a:lnTo>
                    <a:pt x="0" y="1573810"/>
                  </a:lnTo>
                  <a:close/>
                </a:path>
              </a:pathLst>
            </a:custGeom>
            <a:solidFill>
              <a:srgbClr val="FFFFFF"/>
            </a:solidFill>
          </p:spPr>
        </p:sp>
        <p:sp>
          <p:nvSpPr>
            <p:cNvPr id="6" name="Freeform 6"/>
            <p:cNvSpPr/>
            <p:nvPr/>
          </p:nvSpPr>
          <p:spPr>
            <a:xfrm>
              <a:off x="0" y="0"/>
              <a:ext cx="6995336" cy="1586510"/>
            </a:xfrm>
            <a:custGeom>
              <a:avLst/>
              <a:gdLst/>
              <a:ahLst/>
              <a:cxnLst/>
              <a:rect l="l" t="t" r="r" b="b"/>
              <a:pathLst>
                <a:path w="6995336" h="1586510">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6835189" y="0"/>
                  </a:moveTo>
                  <a:lnTo>
                    <a:pt x="6835189" y="160147"/>
                  </a:lnTo>
                  <a:lnTo>
                    <a:pt x="6995336" y="160147"/>
                  </a:lnTo>
                  <a:lnTo>
                    <a:pt x="6995336" y="0"/>
                  </a:lnTo>
                  <a:lnTo>
                    <a:pt x="6835189" y="0"/>
                  </a:lnTo>
                  <a:close/>
                  <a:moveTo>
                    <a:pt x="6982636" y="147447"/>
                  </a:moveTo>
                  <a:lnTo>
                    <a:pt x="6847889" y="147447"/>
                  </a:lnTo>
                  <a:lnTo>
                    <a:pt x="6847889" y="12700"/>
                  </a:lnTo>
                  <a:lnTo>
                    <a:pt x="6982636" y="12700"/>
                  </a:lnTo>
                  <a:lnTo>
                    <a:pt x="6982636" y="147447"/>
                  </a:lnTo>
                  <a:close/>
                  <a:moveTo>
                    <a:pt x="6835189" y="1586510"/>
                  </a:moveTo>
                  <a:lnTo>
                    <a:pt x="6995336" y="1586510"/>
                  </a:lnTo>
                  <a:lnTo>
                    <a:pt x="6995336" y="1426363"/>
                  </a:lnTo>
                  <a:lnTo>
                    <a:pt x="6835189" y="1426363"/>
                  </a:lnTo>
                  <a:lnTo>
                    <a:pt x="6835189" y="1586510"/>
                  </a:lnTo>
                  <a:close/>
                  <a:moveTo>
                    <a:pt x="6847889" y="1439063"/>
                  </a:moveTo>
                  <a:lnTo>
                    <a:pt x="6982636" y="1439063"/>
                  </a:lnTo>
                  <a:lnTo>
                    <a:pt x="6982636" y="1573809"/>
                  </a:lnTo>
                  <a:lnTo>
                    <a:pt x="6847889" y="1573809"/>
                  </a:lnTo>
                  <a:lnTo>
                    <a:pt x="6847889" y="1439063"/>
                  </a:lnTo>
                  <a:close/>
                  <a:moveTo>
                    <a:pt x="0" y="1586510"/>
                  </a:moveTo>
                  <a:lnTo>
                    <a:pt x="160147" y="1586510"/>
                  </a:lnTo>
                  <a:lnTo>
                    <a:pt x="160147" y="1426363"/>
                  </a:lnTo>
                  <a:lnTo>
                    <a:pt x="0" y="1426363"/>
                  </a:lnTo>
                  <a:lnTo>
                    <a:pt x="0" y="1586510"/>
                  </a:lnTo>
                  <a:close/>
                  <a:moveTo>
                    <a:pt x="12700" y="1439063"/>
                  </a:moveTo>
                  <a:lnTo>
                    <a:pt x="147447" y="1439063"/>
                  </a:lnTo>
                  <a:lnTo>
                    <a:pt x="147447" y="1573809"/>
                  </a:lnTo>
                  <a:lnTo>
                    <a:pt x="12700" y="1573809"/>
                  </a:lnTo>
                  <a:lnTo>
                    <a:pt x="12700" y="1439063"/>
                  </a:lnTo>
                  <a:close/>
                </a:path>
              </a:pathLst>
            </a:custGeom>
            <a:solidFill>
              <a:srgbClr val="000000"/>
            </a:solidFill>
          </p:spPr>
        </p:sp>
      </p:grpSp>
      <p:sp>
        <p:nvSpPr>
          <p:cNvPr id="7" name="Freeform 7"/>
          <p:cNvSpPr/>
          <p:nvPr/>
        </p:nvSpPr>
        <p:spPr>
          <a:xfrm>
            <a:off x="4756621" y="4641652"/>
            <a:ext cx="5017816" cy="5017816"/>
          </a:xfrm>
          <a:custGeom>
            <a:avLst/>
            <a:gdLst/>
            <a:ahLst/>
            <a:cxnLst/>
            <a:rect l="l" t="t" r="r" b="b"/>
            <a:pathLst>
              <a:path w="5017816" h="5017816">
                <a:moveTo>
                  <a:pt x="0" y="0"/>
                </a:moveTo>
                <a:lnTo>
                  <a:pt x="5017817" y="0"/>
                </a:lnTo>
                <a:lnTo>
                  <a:pt x="5017817" y="5017816"/>
                </a:lnTo>
                <a:lnTo>
                  <a:pt x="0" y="50178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8" name="Group 8"/>
          <p:cNvGrpSpPr>
            <a:grpSpLocks noChangeAspect="1"/>
          </p:cNvGrpSpPr>
          <p:nvPr/>
        </p:nvGrpSpPr>
        <p:grpSpPr>
          <a:xfrm>
            <a:off x="6862864" y="3970764"/>
            <a:ext cx="9038662" cy="4958440"/>
            <a:chOff x="0" y="0"/>
            <a:chExt cx="5908040" cy="3241040"/>
          </a:xfrm>
        </p:grpSpPr>
        <p:sp>
          <p:nvSpPr>
            <p:cNvPr id="9" name="Freeform 9"/>
            <p:cNvSpPr/>
            <p:nvPr/>
          </p:nvSpPr>
          <p:spPr>
            <a:xfrm>
              <a:off x="6350" y="6350"/>
              <a:ext cx="5895340" cy="180340"/>
            </a:xfrm>
            <a:custGeom>
              <a:avLst/>
              <a:gdLst/>
              <a:ahLst/>
              <a:cxnLst/>
              <a:rect l="l" t="t" r="r" b="b"/>
              <a:pathLst>
                <a:path w="5895340" h="180340">
                  <a:moveTo>
                    <a:pt x="0" y="0"/>
                  </a:moveTo>
                  <a:lnTo>
                    <a:pt x="5895340" y="0"/>
                  </a:lnTo>
                  <a:lnTo>
                    <a:pt x="5895340" y="180340"/>
                  </a:lnTo>
                  <a:lnTo>
                    <a:pt x="0" y="180340"/>
                  </a:lnTo>
                  <a:lnTo>
                    <a:pt x="0" y="0"/>
                  </a:lnTo>
                  <a:close/>
                </a:path>
              </a:pathLst>
            </a:custGeom>
            <a:solidFill>
              <a:srgbClr val="C6EAC9"/>
            </a:solidFill>
          </p:spPr>
        </p:sp>
        <p:sp>
          <p:nvSpPr>
            <p:cNvPr id="10" name="Freeform 10"/>
            <p:cNvSpPr/>
            <p:nvPr/>
          </p:nvSpPr>
          <p:spPr>
            <a:xfrm>
              <a:off x="6350" y="193040"/>
              <a:ext cx="5895340" cy="3041650"/>
            </a:xfrm>
            <a:custGeom>
              <a:avLst/>
              <a:gdLst/>
              <a:ahLst/>
              <a:cxnLst/>
              <a:rect l="l" t="t" r="r" b="b"/>
              <a:pathLst>
                <a:path w="5895340" h="3041650">
                  <a:moveTo>
                    <a:pt x="5895340" y="3041650"/>
                  </a:moveTo>
                  <a:lnTo>
                    <a:pt x="0" y="3041650"/>
                  </a:lnTo>
                  <a:lnTo>
                    <a:pt x="0" y="0"/>
                  </a:lnTo>
                  <a:lnTo>
                    <a:pt x="5895340" y="0"/>
                  </a:lnTo>
                  <a:lnTo>
                    <a:pt x="5895340" y="3041650"/>
                  </a:lnTo>
                  <a:close/>
                </a:path>
              </a:pathLst>
            </a:custGeom>
            <a:solidFill>
              <a:srgbClr val="FFFFFF"/>
            </a:solidFill>
            <a:ln w="12700">
              <a:solidFill>
                <a:srgbClr val="000000"/>
              </a:solidFill>
            </a:ln>
          </p:spPr>
        </p:sp>
        <p:sp>
          <p:nvSpPr>
            <p:cNvPr id="11" name="Freeform 11"/>
            <p:cNvSpPr/>
            <p:nvPr/>
          </p:nvSpPr>
          <p:spPr>
            <a:xfrm>
              <a:off x="0" y="0"/>
              <a:ext cx="5908040" cy="3241040"/>
            </a:xfrm>
            <a:custGeom>
              <a:avLst/>
              <a:gdLst/>
              <a:ahLst/>
              <a:cxnLst/>
              <a:rect l="l" t="t" r="r" b="b"/>
              <a:pathLst>
                <a:path w="5908040" h="3241040">
                  <a:moveTo>
                    <a:pt x="5908040" y="3241040"/>
                  </a:moveTo>
                  <a:lnTo>
                    <a:pt x="0" y="3241040"/>
                  </a:lnTo>
                  <a:lnTo>
                    <a:pt x="0" y="0"/>
                  </a:lnTo>
                  <a:lnTo>
                    <a:pt x="5908040" y="0"/>
                  </a:lnTo>
                  <a:lnTo>
                    <a:pt x="5908040" y="3241040"/>
                  </a:lnTo>
                  <a:close/>
                  <a:moveTo>
                    <a:pt x="12700" y="3228340"/>
                  </a:moveTo>
                  <a:lnTo>
                    <a:pt x="5895340" y="3228340"/>
                  </a:lnTo>
                  <a:lnTo>
                    <a:pt x="5895340" y="12700"/>
                  </a:lnTo>
                  <a:lnTo>
                    <a:pt x="12700" y="12700"/>
                  </a:lnTo>
                  <a:lnTo>
                    <a:pt x="12700" y="3228340"/>
                  </a:lnTo>
                  <a:close/>
                  <a:moveTo>
                    <a:pt x="5895340" y="186690"/>
                  </a:moveTo>
                  <a:lnTo>
                    <a:pt x="12700" y="186690"/>
                  </a:lnTo>
                  <a:lnTo>
                    <a:pt x="12700" y="199390"/>
                  </a:lnTo>
                  <a:lnTo>
                    <a:pt x="5895340" y="199390"/>
                  </a:lnTo>
                  <a:lnTo>
                    <a:pt x="5895340" y="186690"/>
                  </a:lnTo>
                  <a:close/>
                </a:path>
              </a:pathLst>
            </a:custGeom>
            <a:solidFill>
              <a:srgbClr val="000000"/>
            </a:solidFill>
          </p:spPr>
        </p:sp>
        <p:sp>
          <p:nvSpPr>
            <p:cNvPr id="12" name="Freeform 12"/>
            <p:cNvSpPr/>
            <p:nvPr/>
          </p:nvSpPr>
          <p:spPr>
            <a:xfrm>
              <a:off x="149860" y="73660"/>
              <a:ext cx="299720" cy="63500"/>
            </a:xfrm>
            <a:custGeom>
              <a:avLst/>
              <a:gdLst/>
              <a:ahLst/>
              <a:cxnLst/>
              <a:rect l="l" t="t" r="r" b="b"/>
              <a:pathLst>
                <a:path w="299720" h="63500">
                  <a:moveTo>
                    <a:pt x="118110" y="0"/>
                  </a:moveTo>
                  <a:lnTo>
                    <a:pt x="181610" y="0"/>
                  </a:lnTo>
                  <a:lnTo>
                    <a:pt x="181610" y="63500"/>
                  </a:lnTo>
                  <a:lnTo>
                    <a:pt x="118110" y="63500"/>
                  </a:lnTo>
                  <a:lnTo>
                    <a:pt x="118110" y="0"/>
                  </a:lnTo>
                  <a:close/>
                  <a:moveTo>
                    <a:pt x="31750" y="0"/>
                  </a:moveTo>
                  <a:cubicBezTo>
                    <a:pt x="49530" y="0"/>
                    <a:pt x="63500" y="13970"/>
                    <a:pt x="63500" y="31750"/>
                  </a:cubicBezTo>
                  <a:cubicBezTo>
                    <a:pt x="63500" y="49530"/>
                    <a:pt x="49530" y="63500"/>
                    <a:pt x="31750" y="63500"/>
                  </a:cubicBezTo>
                  <a:cubicBezTo>
                    <a:pt x="13970" y="63500"/>
                    <a:pt x="0" y="49530"/>
                    <a:pt x="0" y="31750"/>
                  </a:cubicBezTo>
                  <a:cubicBezTo>
                    <a:pt x="0" y="13970"/>
                    <a:pt x="13970" y="0"/>
                    <a:pt x="31750" y="0"/>
                  </a:cubicBezTo>
                  <a:close/>
                  <a:moveTo>
                    <a:pt x="267970" y="0"/>
                  </a:moveTo>
                  <a:lnTo>
                    <a:pt x="236220" y="63500"/>
                  </a:lnTo>
                  <a:lnTo>
                    <a:pt x="299720" y="63500"/>
                  </a:lnTo>
                  <a:lnTo>
                    <a:pt x="267970" y="0"/>
                  </a:lnTo>
                  <a:close/>
                </a:path>
              </a:pathLst>
            </a:custGeom>
            <a:solidFill>
              <a:srgbClr val="000000"/>
            </a:solidFill>
          </p:spPr>
        </p:sp>
        <p:sp>
          <p:nvSpPr>
            <p:cNvPr id="13" name="Freeform 13"/>
            <p:cNvSpPr/>
            <p:nvPr/>
          </p:nvSpPr>
          <p:spPr>
            <a:xfrm>
              <a:off x="591820" y="88900"/>
              <a:ext cx="5175250" cy="33020"/>
            </a:xfrm>
            <a:custGeom>
              <a:avLst/>
              <a:gdLst/>
              <a:ahLst/>
              <a:cxnLst/>
              <a:rect l="l" t="t" r="r" b="b"/>
              <a:pathLst>
                <a:path w="5175250" h="33020">
                  <a:moveTo>
                    <a:pt x="5158740" y="33020"/>
                  </a:moveTo>
                  <a:lnTo>
                    <a:pt x="16510" y="33020"/>
                  </a:lnTo>
                  <a:cubicBezTo>
                    <a:pt x="7620" y="33020"/>
                    <a:pt x="0" y="25400"/>
                    <a:pt x="0" y="16510"/>
                  </a:cubicBezTo>
                  <a:lnTo>
                    <a:pt x="0" y="16510"/>
                  </a:lnTo>
                  <a:cubicBezTo>
                    <a:pt x="0" y="7620"/>
                    <a:pt x="7620" y="0"/>
                    <a:pt x="16510" y="0"/>
                  </a:cubicBezTo>
                  <a:lnTo>
                    <a:pt x="5158740" y="0"/>
                  </a:lnTo>
                  <a:cubicBezTo>
                    <a:pt x="5167630" y="0"/>
                    <a:pt x="5175250" y="7620"/>
                    <a:pt x="5175250" y="16510"/>
                  </a:cubicBezTo>
                  <a:lnTo>
                    <a:pt x="5175250" y="16510"/>
                  </a:lnTo>
                  <a:cubicBezTo>
                    <a:pt x="5173980" y="25400"/>
                    <a:pt x="5167630" y="33020"/>
                    <a:pt x="5158740" y="33020"/>
                  </a:cubicBezTo>
                  <a:close/>
                </a:path>
              </a:pathLst>
            </a:custGeom>
            <a:solidFill>
              <a:srgbClr val="000000"/>
            </a:solidFill>
          </p:spPr>
        </p:sp>
      </p:grpSp>
      <p:sp>
        <p:nvSpPr>
          <p:cNvPr id="14" name="Freeform 14"/>
          <p:cNvSpPr/>
          <p:nvPr/>
        </p:nvSpPr>
        <p:spPr>
          <a:xfrm>
            <a:off x="1893790" y="4641652"/>
            <a:ext cx="1895452" cy="1399188"/>
          </a:xfrm>
          <a:custGeom>
            <a:avLst/>
            <a:gdLst/>
            <a:ahLst/>
            <a:cxnLst/>
            <a:rect l="l" t="t" r="r" b="b"/>
            <a:pathLst>
              <a:path w="1895452" h="1399188">
                <a:moveTo>
                  <a:pt x="0" y="0"/>
                </a:moveTo>
                <a:lnTo>
                  <a:pt x="1895452" y="0"/>
                </a:lnTo>
                <a:lnTo>
                  <a:pt x="1895452" y="1399188"/>
                </a:lnTo>
                <a:lnTo>
                  <a:pt x="0" y="139918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5" name="Freeform 15"/>
          <p:cNvSpPr/>
          <p:nvPr/>
        </p:nvSpPr>
        <p:spPr>
          <a:xfrm>
            <a:off x="3551689" y="6934179"/>
            <a:ext cx="1895452" cy="1399188"/>
          </a:xfrm>
          <a:custGeom>
            <a:avLst/>
            <a:gdLst/>
            <a:ahLst/>
            <a:cxnLst/>
            <a:rect l="l" t="t" r="r" b="b"/>
            <a:pathLst>
              <a:path w="1895452" h="1399188">
                <a:moveTo>
                  <a:pt x="0" y="0"/>
                </a:moveTo>
                <a:lnTo>
                  <a:pt x="1895452" y="0"/>
                </a:lnTo>
                <a:lnTo>
                  <a:pt x="1895452" y="1399189"/>
                </a:lnTo>
                <a:lnTo>
                  <a:pt x="0" y="139918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6" name="TextBox 16"/>
          <p:cNvSpPr txBox="1"/>
          <p:nvPr/>
        </p:nvSpPr>
        <p:spPr>
          <a:xfrm>
            <a:off x="7146999" y="5050904"/>
            <a:ext cx="8470391" cy="2741010"/>
          </a:xfrm>
          <a:prstGeom prst="rect">
            <a:avLst/>
          </a:prstGeom>
        </p:spPr>
        <p:txBody>
          <a:bodyPr lIns="0" tIns="0" rIns="0" bIns="0" rtlCol="0" anchor="t">
            <a:spAutoFit/>
          </a:bodyPr>
          <a:lstStyle/>
          <a:p>
            <a:pPr>
              <a:lnSpc>
                <a:spcPts val="3610"/>
              </a:lnSpc>
            </a:pPr>
            <a:r>
              <a:rPr lang="en-US" sz="2578">
                <a:solidFill>
                  <a:srgbClr val="000000"/>
                </a:solidFill>
                <a:latin typeface="Canva Sans"/>
              </a:rPr>
              <a:t>Aujourd'hui, nous allons explorer le simulateur moto 6809, élaboré au moyen du langage de programmation Java NetBeans. Cette réalisation vise à approfondir notre compréhension de l'architecture des processus tout en simulant avec précision les instructions d'exécution.</a:t>
            </a:r>
          </a:p>
        </p:txBody>
      </p:sp>
      <p:sp>
        <p:nvSpPr>
          <p:cNvPr id="17" name="TextBox 17"/>
          <p:cNvSpPr txBox="1"/>
          <p:nvPr/>
        </p:nvSpPr>
        <p:spPr>
          <a:xfrm>
            <a:off x="683728" y="1523929"/>
            <a:ext cx="10275160" cy="1734184"/>
          </a:xfrm>
          <a:prstGeom prst="rect">
            <a:avLst/>
          </a:prstGeom>
        </p:spPr>
        <p:txBody>
          <a:bodyPr lIns="0" tIns="0" rIns="0" bIns="0" rtlCol="0" anchor="t">
            <a:spAutoFit/>
          </a:bodyPr>
          <a:lstStyle/>
          <a:p>
            <a:pPr algn="ctr">
              <a:lnSpc>
                <a:spcPts val="14140"/>
              </a:lnSpc>
            </a:pPr>
            <a:r>
              <a:rPr lang="en-US" sz="10100">
                <a:solidFill>
                  <a:srgbClr val="000000"/>
                </a:solidFill>
                <a:latin typeface="FS Gravity"/>
              </a:rPr>
              <a:t>INTRODUCTION</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6EAC9"/>
        </a:solidFill>
        <a:effectLst/>
      </p:bgPr>
    </p:bg>
    <p:spTree>
      <p:nvGrpSpPr>
        <p:cNvPr id="1" name=""/>
        <p:cNvGrpSpPr/>
        <p:nvPr/>
      </p:nvGrpSpPr>
      <p:grpSpPr>
        <a:xfrm>
          <a:off x="0" y="0"/>
          <a:ext cx="0" cy="0"/>
          <a:chOff x="0" y="0"/>
          <a:chExt cx="0" cy="0"/>
        </a:xfrm>
      </p:grpSpPr>
      <p:grpSp>
        <p:nvGrpSpPr>
          <p:cNvPr id="2" name="Group 2"/>
          <p:cNvGrpSpPr/>
          <p:nvPr/>
        </p:nvGrpSpPr>
        <p:grpSpPr>
          <a:xfrm>
            <a:off x="1360489" y="1297305"/>
            <a:ext cx="9233376" cy="2330359"/>
            <a:chOff x="0" y="0"/>
            <a:chExt cx="6286089" cy="1586510"/>
          </a:xfrm>
        </p:grpSpPr>
        <p:sp>
          <p:nvSpPr>
            <p:cNvPr id="3" name="Freeform 3"/>
            <p:cNvSpPr/>
            <p:nvPr/>
          </p:nvSpPr>
          <p:spPr>
            <a:xfrm>
              <a:off x="80010" y="80137"/>
              <a:ext cx="6126069" cy="1426236"/>
            </a:xfrm>
            <a:custGeom>
              <a:avLst/>
              <a:gdLst/>
              <a:ahLst/>
              <a:cxnLst/>
              <a:rect l="l" t="t" r="r" b="b"/>
              <a:pathLst>
                <a:path w="6126069" h="1426236">
                  <a:moveTo>
                    <a:pt x="6126069" y="1426236"/>
                  </a:moveTo>
                  <a:lnTo>
                    <a:pt x="0" y="1426236"/>
                  </a:lnTo>
                  <a:lnTo>
                    <a:pt x="0" y="0"/>
                  </a:lnTo>
                  <a:lnTo>
                    <a:pt x="6125941" y="0"/>
                  </a:lnTo>
                  <a:lnTo>
                    <a:pt x="6125941" y="1426236"/>
                  </a:lnTo>
                  <a:lnTo>
                    <a:pt x="6126069" y="1426236"/>
                  </a:lnTo>
                  <a:close/>
                </a:path>
              </a:pathLst>
            </a:custGeom>
            <a:solidFill>
              <a:srgbClr val="000000"/>
            </a:solidFill>
          </p:spPr>
        </p:sp>
        <p:sp>
          <p:nvSpPr>
            <p:cNvPr id="4" name="Freeform 4"/>
            <p:cNvSpPr/>
            <p:nvPr/>
          </p:nvSpPr>
          <p:spPr>
            <a:xfrm>
              <a:off x="73660" y="73787"/>
              <a:ext cx="6138769" cy="1439063"/>
            </a:xfrm>
            <a:custGeom>
              <a:avLst/>
              <a:gdLst/>
              <a:ahLst/>
              <a:cxnLst/>
              <a:rect l="l" t="t" r="r" b="b"/>
              <a:pathLst>
                <a:path w="6138769" h="1439063">
                  <a:moveTo>
                    <a:pt x="6138769" y="1439063"/>
                  </a:moveTo>
                  <a:lnTo>
                    <a:pt x="0" y="1439063"/>
                  </a:lnTo>
                  <a:lnTo>
                    <a:pt x="0" y="0"/>
                  </a:lnTo>
                  <a:lnTo>
                    <a:pt x="6138641" y="0"/>
                  </a:lnTo>
                  <a:lnTo>
                    <a:pt x="6138641" y="1439063"/>
                  </a:lnTo>
                  <a:lnTo>
                    <a:pt x="6138769" y="1439063"/>
                  </a:lnTo>
                  <a:close/>
                  <a:moveTo>
                    <a:pt x="12700" y="1426363"/>
                  </a:moveTo>
                  <a:lnTo>
                    <a:pt x="6125941" y="1426363"/>
                  </a:lnTo>
                  <a:lnTo>
                    <a:pt x="6125941" y="12700"/>
                  </a:lnTo>
                  <a:lnTo>
                    <a:pt x="12700" y="12700"/>
                  </a:lnTo>
                  <a:lnTo>
                    <a:pt x="12700" y="1426363"/>
                  </a:lnTo>
                  <a:close/>
                </a:path>
              </a:pathLst>
            </a:custGeom>
            <a:solidFill>
              <a:srgbClr val="000000"/>
            </a:solidFill>
          </p:spPr>
        </p:sp>
        <p:sp>
          <p:nvSpPr>
            <p:cNvPr id="5" name="Freeform 5"/>
            <p:cNvSpPr/>
            <p:nvPr/>
          </p:nvSpPr>
          <p:spPr>
            <a:xfrm>
              <a:off x="6350" y="6350"/>
              <a:ext cx="6273388" cy="1573810"/>
            </a:xfrm>
            <a:custGeom>
              <a:avLst/>
              <a:gdLst/>
              <a:ahLst/>
              <a:cxnLst/>
              <a:rect l="l" t="t" r="r" b="b"/>
              <a:pathLst>
                <a:path w="6273388" h="1573810">
                  <a:moveTo>
                    <a:pt x="0" y="0"/>
                  </a:moveTo>
                  <a:lnTo>
                    <a:pt x="147447" y="0"/>
                  </a:lnTo>
                  <a:lnTo>
                    <a:pt x="147447" y="147447"/>
                  </a:lnTo>
                  <a:lnTo>
                    <a:pt x="0" y="147447"/>
                  </a:lnTo>
                  <a:lnTo>
                    <a:pt x="0" y="0"/>
                  </a:lnTo>
                  <a:close/>
                  <a:moveTo>
                    <a:pt x="6125942" y="0"/>
                  </a:moveTo>
                  <a:lnTo>
                    <a:pt x="6125942" y="147447"/>
                  </a:lnTo>
                  <a:lnTo>
                    <a:pt x="6273388" y="147447"/>
                  </a:lnTo>
                  <a:lnTo>
                    <a:pt x="6273388" y="0"/>
                  </a:lnTo>
                  <a:lnTo>
                    <a:pt x="6125942" y="0"/>
                  </a:lnTo>
                  <a:close/>
                  <a:moveTo>
                    <a:pt x="6125942" y="1573810"/>
                  </a:moveTo>
                  <a:lnTo>
                    <a:pt x="6273388" y="1573810"/>
                  </a:lnTo>
                  <a:lnTo>
                    <a:pt x="6273388" y="1426363"/>
                  </a:lnTo>
                  <a:lnTo>
                    <a:pt x="6125942" y="1426363"/>
                  </a:lnTo>
                  <a:lnTo>
                    <a:pt x="6125942" y="1573810"/>
                  </a:lnTo>
                  <a:close/>
                  <a:moveTo>
                    <a:pt x="0" y="1573810"/>
                  </a:moveTo>
                  <a:lnTo>
                    <a:pt x="147447" y="1573810"/>
                  </a:lnTo>
                  <a:lnTo>
                    <a:pt x="147447" y="1426363"/>
                  </a:lnTo>
                  <a:lnTo>
                    <a:pt x="0" y="1426363"/>
                  </a:lnTo>
                  <a:lnTo>
                    <a:pt x="0" y="1573810"/>
                  </a:lnTo>
                  <a:close/>
                </a:path>
              </a:pathLst>
            </a:custGeom>
            <a:solidFill>
              <a:srgbClr val="FFFFFF"/>
            </a:solidFill>
          </p:spPr>
        </p:sp>
        <p:sp>
          <p:nvSpPr>
            <p:cNvPr id="6" name="Freeform 6"/>
            <p:cNvSpPr/>
            <p:nvPr/>
          </p:nvSpPr>
          <p:spPr>
            <a:xfrm>
              <a:off x="0" y="0"/>
              <a:ext cx="6286088" cy="1586510"/>
            </a:xfrm>
            <a:custGeom>
              <a:avLst/>
              <a:gdLst/>
              <a:ahLst/>
              <a:cxnLst/>
              <a:rect l="l" t="t" r="r" b="b"/>
              <a:pathLst>
                <a:path w="6286088" h="1586510">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6125942" y="0"/>
                  </a:moveTo>
                  <a:lnTo>
                    <a:pt x="6125942" y="160147"/>
                  </a:lnTo>
                  <a:lnTo>
                    <a:pt x="6286088" y="160147"/>
                  </a:lnTo>
                  <a:lnTo>
                    <a:pt x="6286088" y="0"/>
                  </a:lnTo>
                  <a:lnTo>
                    <a:pt x="6125942" y="0"/>
                  </a:lnTo>
                  <a:close/>
                  <a:moveTo>
                    <a:pt x="6273389" y="147447"/>
                  </a:moveTo>
                  <a:lnTo>
                    <a:pt x="6138642" y="147447"/>
                  </a:lnTo>
                  <a:lnTo>
                    <a:pt x="6138642" y="12700"/>
                  </a:lnTo>
                  <a:lnTo>
                    <a:pt x="6273389" y="12700"/>
                  </a:lnTo>
                  <a:lnTo>
                    <a:pt x="6273389" y="147447"/>
                  </a:lnTo>
                  <a:close/>
                  <a:moveTo>
                    <a:pt x="6125942" y="1586510"/>
                  </a:moveTo>
                  <a:lnTo>
                    <a:pt x="6286088" y="1586510"/>
                  </a:lnTo>
                  <a:lnTo>
                    <a:pt x="6286088" y="1426363"/>
                  </a:lnTo>
                  <a:lnTo>
                    <a:pt x="6125942" y="1426363"/>
                  </a:lnTo>
                  <a:lnTo>
                    <a:pt x="6125942" y="1586510"/>
                  </a:lnTo>
                  <a:close/>
                  <a:moveTo>
                    <a:pt x="6138642" y="1439063"/>
                  </a:moveTo>
                  <a:lnTo>
                    <a:pt x="6273388" y="1439063"/>
                  </a:lnTo>
                  <a:lnTo>
                    <a:pt x="6273388" y="1573809"/>
                  </a:lnTo>
                  <a:lnTo>
                    <a:pt x="6138642" y="1573809"/>
                  </a:lnTo>
                  <a:lnTo>
                    <a:pt x="6138642" y="1439063"/>
                  </a:lnTo>
                  <a:close/>
                  <a:moveTo>
                    <a:pt x="0" y="1586510"/>
                  </a:moveTo>
                  <a:lnTo>
                    <a:pt x="160147" y="1586510"/>
                  </a:lnTo>
                  <a:lnTo>
                    <a:pt x="160147" y="1426363"/>
                  </a:lnTo>
                  <a:lnTo>
                    <a:pt x="0" y="1426363"/>
                  </a:lnTo>
                  <a:lnTo>
                    <a:pt x="0" y="1586510"/>
                  </a:lnTo>
                  <a:close/>
                  <a:moveTo>
                    <a:pt x="12700" y="1439063"/>
                  </a:moveTo>
                  <a:lnTo>
                    <a:pt x="147447" y="1439063"/>
                  </a:lnTo>
                  <a:lnTo>
                    <a:pt x="147447" y="1573809"/>
                  </a:lnTo>
                  <a:lnTo>
                    <a:pt x="12700" y="1573809"/>
                  </a:lnTo>
                  <a:lnTo>
                    <a:pt x="12700" y="1439063"/>
                  </a:lnTo>
                  <a:close/>
                </a:path>
              </a:pathLst>
            </a:custGeom>
            <a:solidFill>
              <a:srgbClr val="000000"/>
            </a:solidFill>
          </p:spPr>
        </p:sp>
      </p:grpSp>
      <p:sp>
        <p:nvSpPr>
          <p:cNvPr id="7" name="Freeform 7"/>
          <p:cNvSpPr/>
          <p:nvPr/>
        </p:nvSpPr>
        <p:spPr>
          <a:xfrm>
            <a:off x="13237855" y="4438612"/>
            <a:ext cx="3073093" cy="3073093"/>
          </a:xfrm>
          <a:custGeom>
            <a:avLst/>
            <a:gdLst/>
            <a:ahLst/>
            <a:cxnLst/>
            <a:rect l="l" t="t" r="r" b="b"/>
            <a:pathLst>
              <a:path w="3073093" h="3073093">
                <a:moveTo>
                  <a:pt x="0" y="0"/>
                </a:moveTo>
                <a:lnTo>
                  <a:pt x="3073094" y="0"/>
                </a:lnTo>
                <a:lnTo>
                  <a:pt x="3073094" y="3073094"/>
                </a:lnTo>
                <a:lnTo>
                  <a:pt x="0" y="307309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TextBox 8"/>
          <p:cNvSpPr txBox="1"/>
          <p:nvPr/>
        </p:nvSpPr>
        <p:spPr>
          <a:xfrm>
            <a:off x="1572805" y="4381462"/>
            <a:ext cx="10699220" cy="3548630"/>
          </a:xfrm>
          <a:prstGeom prst="rect">
            <a:avLst/>
          </a:prstGeom>
        </p:spPr>
        <p:txBody>
          <a:bodyPr lIns="0" tIns="0" rIns="0" bIns="0" rtlCol="0" anchor="t">
            <a:spAutoFit/>
          </a:bodyPr>
          <a:lstStyle/>
          <a:p>
            <a:pPr>
              <a:lnSpc>
                <a:spcPts val="4781"/>
              </a:lnSpc>
            </a:pPr>
            <a:r>
              <a:rPr lang="en-US" sz="3415">
                <a:solidFill>
                  <a:srgbClr val="000000"/>
                </a:solidFill>
                <a:latin typeface="Canva Sans"/>
              </a:rPr>
              <a:t>Le simulateur de moto6809 est un outil permettant d'émuler et de tester des programmes écrits en langage assembleur pour le processeur Motorola 6809. Il offre une interface graphique pour faciliter la simulation et le débogage des programmes.</a:t>
            </a:r>
          </a:p>
        </p:txBody>
      </p:sp>
      <p:sp>
        <p:nvSpPr>
          <p:cNvPr id="9" name="TextBox 9"/>
          <p:cNvSpPr txBox="1"/>
          <p:nvPr/>
        </p:nvSpPr>
        <p:spPr>
          <a:xfrm>
            <a:off x="2236560" y="1781447"/>
            <a:ext cx="6463716" cy="1438275"/>
          </a:xfrm>
          <a:prstGeom prst="rect">
            <a:avLst/>
          </a:prstGeom>
        </p:spPr>
        <p:txBody>
          <a:bodyPr lIns="0" tIns="0" rIns="0" bIns="0" rtlCol="0" anchor="t">
            <a:spAutoFit/>
          </a:bodyPr>
          <a:lstStyle/>
          <a:p>
            <a:pPr>
              <a:lnSpc>
                <a:spcPts val="11099"/>
              </a:lnSpc>
            </a:pPr>
            <a:r>
              <a:rPr lang="en-US" sz="9999">
                <a:solidFill>
                  <a:srgbClr val="C6EAC9"/>
                </a:solidFill>
                <a:latin typeface="FS Gravity"/>
              </a:rPr>
              <a:t>INTRODUCTION</a:t>
            </a: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6EAC9"/>
        </a:solidFill>
        <a:effectLst/>
      </p:bgPr>
    </p:bg>
    <p:spTree>
      <p:nvGrpSpPr>
        <p:cNvPr id="1" name=""/>
        <p:cNvGrpSpPr/>
        <p:nvPr/>
      </p:nvGrpSpPr>
      <p:grpSpPr>
        <a:xfrm>
          <a:off x="0" y="0"/>
          <a:ext cx="0" cy="0"/>
          <a:chOff x="0" y="0"/>
          <a:chExt cx="0" cy="0"/>
        </a:xfrm>
      </p:grpSpPr>
      <p:sp>
        <p:nvSpPr>
          <p:cNvPr id="39" name="Freeform 39"/>
          <p:cNvSpPr/>
          <p:nvPr/>
        </p:nvSpPr>
        <p:spPr>
          <a:xfrm>
            <a:off x="16240887" y="8602952"/>
            <a:ext cx="4094226" cy="4114800"/>
          </a:xfrm>
          <a:custGeom>
            <a:avLst/>
            <a:gdLst/>
            <a:ahLst/>
            <a:cxnLst/>
            <a:rect l="l" t="t" r="r" b="b"/>
            <a:pathLst>
              <a:path w="4094226" h="4114800">
                <a:moveTo>
                  <a:pt x="0" y="0"/>
                </a:moveTo>
                <a:lnTo>
                  <a:pt x="4094226" y="0"/>
                </a:lnTo>
                <a:lnTo>
                  <a:pt x="4094226" y="4114800"/>
                </a:lnTo>
                <a:lnTo>
                  <a:pt x="0" y="4114800"/>
                </a:lnTo>
                <a:lnTo>
                  <a:pt x="0" y="0"/>
                </a:lnTo>
                <a:close/>
              </a:path>
            </a:pathLst>
          </a:custGeom>
          <a:blipFill>
            <a:blip r:embed="rId2">
              <a:extLst>
                <a:ext uri="{96DAC541-7B7A-43D3-8B79-37D633B846F1}">
                  <asvg:svgBlip xmlns="" xmlns:asvg="http://schemas.microsoft.com/office/drawing/2016/SVG/main" r:embed="rId9"/>
                </a:ext>
              </a:extLst>
            </a:blip>
            <a:stretch>
              <a:fillRect/>
            </a:stretch>
          </a:blipFill>
        </p:spPr>
      </p:sp>
      <p:grpSp>
        <p:nvGrpSpPr>
          <p:cNvPr id="2" name="Group 2"/>
          <p:cNvGrpSpPr/>
          <p:nvPr/>
        </p:nvGrpSpPr>
        <p:grpSpPr>
          <a:xfrm>
            <a:off x="531139" y="584563"/>
            <a:ext cx="6589549" cy="2330359"/>
            <a:chOff x="0" y="0"/>
            <a:chExt cx="4486169" cy="1586510"/>
          </a:xfrm>
        </p:grpSpPr>
        <p:sp>
          <p:nvSpPr>
            <p:cNvPr id="3" name="Freeform 3"/>
            <p:cNvSpPr/>
            <p:nvPr/>
          </p:nvSpPr>
          <p:spPr>
            <a:xfrm>
              <a:off x="80010" y="80137"/>
              <a:ext cx="4326149" cy="1426236"/>
            </a:xfrm>
            <a:custGeom>
              <a:avLst/>
              <a:gdLst/>
              <a:ahLst/>
              <a:cxnLst/>
              <a:rect l="l" t="t" r="r" b="b"/>
              <a:pathLst>
                <a:path w="4326149" h="1426236">
                  <a:moveTo>
                    <a:pt x="4326149" y="1426236"/>
                  </a:moveTo>
                  <a:lnTo>
                    <a:pt x="0" y="1426236"/>
                  </a:lnTo>
                  <a:lnTo>
                    <a:pt x="0" y="0"/>
                  </a:lnTo>
                  <a:lnTo>
                    <a:pt x="4326022" y="0"/>
                  </a:lnTo>
                  <a:lnTo>
                    <a:pt x="4326022" y="1426236"/>
                  </a:lnTo>
                  <a:lnTo>
                    <a:pt x="4326149" y="1426236"/>
                  </a:lnTo>
                  <a:close/>
                </a:path>
              </a:pathLst>
            </a:custGeom>
            <a:solidFill>
              <a:srgbClr val="000000"/>
            </a:solidFill>
          </p:spPr>
        </p:sp>
        <p:sp>
          <p:nvSpPr>
            <p:cNvPr id="4" name="Freeform 4"/>
            <p:cNvSpPr/>
            <p:nvPr/>
          </p:nvSpPr>
          <p:spPr>
            <a:xfrm>
              <a:off x="73660" y="73787"/>
              <a:ext cx="4338849" cy="1439063"/>
            </a:xfrm>
            <a:custGeom>
              <a:avLst/>
              <a:gdLst/>
              <a:ahLst/>
              <a:cxnLst/>
              <a:rect l="l" t="t" r="r" b="b"/>
              <a:pathLst>
                <a:path w="4338849" h="1439063">
                  <a:moveTo>
                    <a:pt x="4338849" y="1439063"/>
                  </a:moveTo>
                  <a:lnTo>
                    <a:pt x="0" y="1439063"/>
                  </a:lnTo>
                  <a:lnTo>
                    <a:pt x="0" y="0"/>
                  </a:lnTo>
                  <a:lnTo>
                    <a:pt x="4338722" y="0"/>
                  </a:lnTo>
                  <a:lnTo>
                    <a:pt x="4338722" y="1439063"/>
                  </a:lnTo>
                  <a:lnTo>
                    <a:pt x="4338849" y="1439063"/>
                  </a:lnTo>
                  <a:close/>
                  <a:moveTo>
                    <a:pt x="12700" y="1426363"/>
                  </a:moveTo>
                  <a:lnTo>
                    <a:pt x="4326022" y="1426363"/>
                  </a:lnTo>
                  <a:lnTo>
                    <a:pt x="4326022" y="12700"/>
                  </a:lnTo>
                  <a:lnTo>
                    <a:pt x="12700" y="12700"/>
                  </a:lnTo>
                  <a:lnTo>
                    <a:pt x="12700" y="1426363"/>
                  </a:lnTo>
                  <a:close/>
                </a:path>
              </a:pathLst>
            </a:custGeom>
            <a:solidFill>
              <a:srgbClr val="000000"/>
            </a:solidFill>
          </p:spPr>
        </p:sp>
        <p:sp>
          <p:nvSpPr>
            <p:cNvPr id="5" name="Freeform 5"/>
            <p:cNvSpPr/>
            <p:nvPr/>
          </p:nvSpPr>
          <p:spPr>
            <a:xfrm>
              <a:off x="6350" y="6350"/>
              <a:ext cx="4473469" cy="1573810"/>
            </a:xfrm>
            <a:custGeom>
              <a:avLst/>
              <a:gdLst/>
              <a:ahLst/>
              <a:cxnLst/>
              <a:rect l="l" t="t" r="r" b="b"/>
              <a:pathLst>
                <a:path w="4473469" h="1573810">
                  <a:moveTo>
                    <a:pt x="0" y="0"/>
                  </a:moveTo>
                  <a:lnTo>
                    <a:pt x="147447" y="0"/>
                  </a:lnTo>
                  <a:lnTo>
                    <a:pt x="147447" y="147447"/>
                  </a:lnTo>
                  <a:lnTo>
                    <a:pt x="0" y="147447"/>
                  </a:lnTo>
                  <a:lnTo>
                    <a:pt x="0" y="0"/>
                  </a:lnTo>
                  <a:close/>
                  <a:moveTo>
                    <a:pt x="4326022" y="0"/>
                  </a:moveTo>
                  <a:lnTo>
                    <a:pt x="4326022" y="147447"/>
                  </a:lnTo>
                  <a:lnTo>
                    <a:pt x="4473469" y="147447"/>
                  </a:lnTo>
                  <a:lnTo>
                    <a:pt x="4473469" y="0"/>
                  </a:lnTo>
                  <a:lnTo>
                    <a:pt x="4326022" y="0"/>
                  </a:lnTo>
                  <a:close/>
                  <a:moveTo>
                    <a:pt x="4326022" y="1573810"/>
                  </a:moveTo>
                  <a:lnTo>
                    <a:pt x="4473469" y="1573810"/>
                  </a:lnTo>
                  <a:lnTo>
                    <a:pt x="4473469" y="1426363"/>
                  </a:lnTo>
                  <a:lnTo>
                    <a:pt x="4326022" y="1426363"/>
                  </a:lnTo>
                  <a:lnTo>
                    <a:pt x="4326022" y="1573810"/>
                  </a:lnTo>
                  <a:close/>
                  <a:moveTo>
                    <a:pt x="0" y="1573810"/>
                  </a:moveTo>
                  <a:lnTo>
                    <a:pt x="147447" y="1573810"/>
                  </a:lnTo>
                  <a:lnTo>
                    <a:pt x="147447" y="1426363"/>
                  </a:lnTo>
                  <a:lnTo>
                    <a:pt x="0" y="1426363"/>
                  </a:lnTo>
                  <a:lnTo>
                    <a:pt x="0" y="1573810"/>
                  </a:lnTo>
                  <a:close/>
                </a:path>
              </a:pathLst>
            </a:custGeom>
            <a:solidFill>
              <a:srgbClr val="FFFFFF"/>
            </a:solidFill>
          </p:spPr>
        </p:sp>
        <p:sp>
          <p:nvSpPr>
            <p:cNvPr id="6" name="Freeform 6"/>
            <p:cNvSpPr/>
            <p:nvPr/>
          </p:nvSpPr>
          <p:spPr>
            <a:xfrm>
              <a:off x="0" y="0"/>
              <a:ext cx="4486169" cy="1586510"/>
            </a:xfrm>
            <a:custGeom>
              <a:avLst/>
              <a:gdLst/>
              <a:ahLst/>
              <a:cxnLst/>
              <a:rect l="l" t="t" r="r" b="b"/>
              <a:pathLst>
                <a:path w="4486169" h="1586510">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4326022" y="0"/>
                  </a:moveTo>
                  <a:lnTo>
                    <a:pt x="4326022" y="160147"/>
                  </a:lnTo>
                  <a:lnTo>
                    <a:pt x="4486169" y="160147"/>
                  </a:lnTo>
                  <a:lnTo>
                    <a:pt x="4486169" y="0"/>
                  </a:lnTo>
                  <a:lnTo>
                    <a:pt x="4326022" y="0"/>
                  </a:lnTo>
                  <a:close/>
                  <a:moveTo>
                    <a:pt x="4473470" y="147447"/>
                  </a:moveTo>
                  <a:lnTo>
                    <a:pt x="4338723" y="147447"/>
                  </a:lnTo>
                  <a:lnTo>
                    <a:pt x="4338723" y="12700"/>
                  </a:lnTo>
                  <a:lnTo>
                    <a:pt x="4473470" y="12700"/>
                  </a:lnTo>
                  <a:lnTo>
                    <a:pt x="4473470" y="147447"/>
                  </a:lnTo>
                  <a:close/>
                  <a:moveTo>
                    <a:pt x="4326022" y="1586510"/>
                  </a:moveTo>
                  <a:lnTo>
                    <a:pt x="4486169" y="1586510"/>
                  </a:lnTo>
                  <a:lnTo>
                    <a:pt x="4486169" y="1426363"/>
                  </a:lnTo>
                  <a:lnTo>
                    <a:pt x="4326022" y="1426363"/>
                  </a:lnTo>
                  <a:lnTo>
                    <a:pt x="4326022" y="1586510"/>
                  </a:lnTo>
                  <a:close/>
                  <a:moveTo>
                    <a:pt x="4338722" y="1439063"/>
                  </a:moveTo>
                  <a:lnTo>
                    <a:pt x="4473469" y="1439063"/>
                  </a:lnTo>
                  <a:lnTo>
                    <a:pt x="4473469" y="1573809"/>
                  </a:lnTo>
                  <a:lnTo>
                    <a:pt x="4338722" y="1573809"/>
                  </a:lnTo>
                  <a:lnTo>
                    <a:pt x="4338722" y="1439063"/>
                  </a:lnTo>
                  <a:close/>
                  <a:moveTo>
                    <a:pt x="0" y="1586510"/>
                  </a:moveTo>
                  <a:lnTo>
                    <a:pt x="160147" y="1586510"/>
                  </a:lnTo>
                  <a:lnTo>
                    <a:pt x="160147" y="1426363"/>
                  </a:lnTo>
                  <a:lnTo>
                    <a:pt x="0" y="1426363"/>
                  </a:lnTo>
                  <a:lnTo>
                    <a:pt x="0" y="1586510"/>
                  </a:lnTo>
                  <a:close/>
                  <a:moveTo>
                    <a:pt x="12700" y="1439063"/>
                  </a:moveTo>
                  <a:lnTo>
                    <a:pt x="147447" y="1439063"/>
                  </a:lnTo>
                  <a:lnTo>
                    <a:pt x="147447" y="1573809"/>
                  </a:lnTo>
                  <a:lnTo>
                    <a:pt x="12700" y="1573809"/>
                  </a:lnTo>
                  <a:lnTo>
                    <a:pt x="12700" y="1439063"/>
                  </a:lnTo>
                  <a:close/>
                </a:path>
              </a:pathLst>
            </a:custGeom>
            <a:solidFill>
              <a:srgbClr val="000000"/>
            </a:solidFill>
          </p:spPr>
        </p:sp>
      </p:grpSp>
      <p:sp>
        <p:nvSpPr>
          <p:cNvPr id="38" name="Freeform 38"/>
          <p:cNvSpPr/>
          <p:nvPr/>
        </p:nvSpPr>
        <p:spPr>
          <a:xfrm>
            <a:off x="-2047113" y="857522"/>
            <a:ext cx="4094226" cy="4114800"/>
          </a:xfrm>
          <a:custGeom>
            <a:avLst/>
            <a:gdLst/>
            <a:ahLst/>
            <a:cxnLst/>
            <a:rect l="l" t="t" r="r" b="b"/>
            <a:pathLst>
              <a:path w="4094226" h="4114800">
                <a:moveTo>
                  <a:pt x="0" y="0"/>
                </a:moveTo>
                <a:lnTo>
                  <a:pt x="4094226" y="0"/>
                </a:lnTo>
                <a:lnTo>
                  <a:pt x="4094226" y="4114800"/>
                </a:lnTo>
                <a:lnTo>
                  <a:pt x="0" y="4114800"/>
                </a:lnTo>
                <a:lnTo>
                  <a:pt x="0" y="0"/>
                </a:lnTo>
                <a:close/>
              </a:path>
            </a:pathLst>
          </a:custGeom>
          <a:blipFill>
            <a:blip r:embed="rId2">
              <a:extLst>
                <a:ext uri="{96DAC541-7B7A-43D3-8B79-37D633B846F1}">
                  <asvg:svgBlip xmlns="" xmlns:asvg="http://schemas.microsoft.com/office/drawing/2016/SVG/main" r:embed="rId9"/>
                </a:ext>
              </a:extLst>
            </a:blip>
            <a:stretch>
              <a:fillRect/>
            </a:stretch>
          </a:blipFill>
        </p:spPr>
      </p:sp>
      <p:sp>
        <p:nvSpPr>
          <p:cNvPr id="7" name="Freeform 7"/>
          <p:cNvSpPr/>
          <p:nvPr/>
        </p:nvSpPr>
        <p:spPr>
          <a:xfrm>
            <a:off x="4342584" y="3987144"/>
            <a:ext cx="9156296" cy="1443501"/>
          </a:xfrm>
          <a:custGeom>
            <a:avLst/>
            <a:gdLst/>
            <a:ahLst/>
            <a:cxnLst/>
            <a:rect l="l" t="t" r="r" b="b"/>
            <a:pathLst>
              <a:path w="9156296" h="1443501">
                <a:moveTo>
                  <a:pt x="0" y="0"/>
                </a:moveTo>
                <a:lnTo>
                  <a:pt x="9156296" y="0"/>
                </a:lnTo>
                <a:lnTo>
                  <a:pt x="9156296" y="1443501"/>
                </a:lnTo>
                <a:lnTo>
                  <a:pt x="0" y="1443501"/>
                </a:lnTo>
                <a:lnTo>
                  <a:pt x="0" y="0"/>
                </a:lnTo>
                <a:close/>
              </a:path>
            </a:pathLst>
          </a:custGeom>
          <a:blipFill>
            <a:blip r:embed="rId10"/>
            <a:stretch>
              <a:fillRect r="-914"/>
            </a:stretch>
          </a:blipFill>
        </p:spPr>
      </p:sp>
      <p:sp>
        <p:nvSpPr>
          <p:cNvPr id="8" name="Freeform 8"/>
          <p:cNvSpPr/>
          <p:nvPr/>
        </p:nvSpPr>
        <p:spPr>
          <a:xfrm>
            <a:off x="13512938" y="3995811"/>
            <a:ext cx="3020188" cy="4939516"/>
          </a:xfrm>
          <a:custGeom>
            <a:avLst/>
            <a:gdLst/>
            <a:ahLst/>
            <a:cxnLst/>
            <a:rect l="l" t="t" r="r" b="b"/>
            <a:pathLst>
              <a:path w="3020188" h="4939516">
                <a:moveTo>
                  <a:pt x="0" y="0"/>
                </a:moveTo>
                <a:lnTo>
                  <a:pt x="3020188" y="0"/>
                </a:lnTo>
                <a:lnTo>
                  <a:pt x="3020188" y="4939516"/>
                </a:lnTo>
                <a:lnTo>
                  <a:pt x="0" y="4939516"/>
                </a:lnTo>
                <a:lnTo>
                  <a:pt x="0" y="0"/>
                </a:lnTo>
                <a:close/>
              </a:path>
            </a:pathLst>
          </a:custGeom>
          <a:blipFill>
            <a:blip r:embed="rId11"/>
            <a:stretch>
              <a:fillRect l="-4258" r="-807"/>
            </a:stretch>
          </a:blipFill>
        </p:spPr>
      </p:sp>
      <p:sp>
        <p:nvSpPr>
          <p:cNvPr id="9" name="Freeform 9"/>
          <p:cNvSpPr/>
          <p:nvPr/>
        </p:nvSpPr>
        <p:spPr>
          <a:xfrm>
            <a:off x="6268964" y="5411601"/>
            <a:ext cx="3014049" cy="3551438"/>
          </a:xfrm>
          <a:custGeom>
            <a:avLst/>
            <a:gdLst/>
            <a:ahLst/>
            <a:cxnLst/>
            <a:rect l="l" t="t" r="r" b="b"/>
            <a:pathLst>
              <a:path w="3014049" h="3551438">
                <a:moveTo>
                  <a:pt x="0" y="0"/>
                </a:moveTo>
                <a:lnTo>
                  <a:pt x="3014049" y="0"/>
                </a:lnTo>
                <a:lnTo>
                  <a:pt x="3014049" y="3551437"/>
                </a:lnTo>
                <a:lnTo>
                  <a:pt x="0" y="3551437"/>
                </a:lnTo>
                <a:lnTo>
                  <a:pt x="0" y="0"/>
                </a:lnTo>
                <a:close/>
              </a:path>
            </a:pathLst>
          </a:custGeom>
          <a:blipFill>
            <a:blip r:embed="rId12"/>
            <a:stretch>
              <a:fillRect/>
            </a:stretch>
          </a:blipFill>
        </p:spPr>
      </p:sp>
      <p:sp>
        <p:nvSpPr>
          <p:cNvPr id="10" name="Freeform 10"/>
          <p:cNvSpPr/>
          <p:nvPr/>
        </p:nvSpPr>
        <p:spPr>
          <a:xfrm>
            <a:off x="11406218" y="5439312"/>
            <a:ext cx="2106719" cy="3496015"/>
          </a:xfrm>
          <a:custGeom>
            <a:avLst/>
            <a:gdLst/>
            <a:ahLst/>
            <a:cxnLst/>
            <a:rect l="l" t="t" r="r" b="b"/>
            <a:pathLst>
              <a:path w="2106719" h="3496015">
                <a:moveTo>
                  <a:pt x="0" y="0"/>
                </a:moveTo>
                <a:lnTo>
                  <a:pt x="2106720" y="0"/>
                </a:lnTo>
                <a:lnTo>
                  <a:pt x="2106720" y="3496015"/>
                </a:lnTo>
                <a:lnTo>
                  <a:pt x="0" y="3496015"/>
                </a:lnTo>
                <a:lnTo>
                  <a:pt x="0" y="0"/>
                </a:lnTo>
                <a:close/>
              </a:path>
            </a:pathLst>
          </a:custGeom>
          <a:blipFill>
            <a:blip r:embed="rId13"/>
            <a:stretch>
              <a:fillRect/>
            </a:stretch>
          </a:blipFill>
        </p:spPr>
      </p:sp>
      <p:sp>
        <p:nvSpPr>
          <p:cNvPr id="11" name="Freeform 11"/>
          <p:cNvSpPr/>
          <p:nvPr/>
        </p:nvSpPr>
        <p:spPr>
          <a:xfrm>
            <a:off x="9283013" y="5439312"/>
            <a:ext cx="2123205" cy="3496015"/>
          </a:xfrm>
          <a:custGeom>
            <a:avLst/>
            <a:gdLst/>
            <a:ahLst/>
            <a:cxnLst/>
            <a:rect l="l" t="t" r="r" b="b"/>
            <a:pathLst>
              <a:path w="2123205" h="3496015">
                <a:moveTo>
                  <a:pt x="0" y="0"/>
                </a:moveTo>
                <a:lnTo>
                  <a:pt x="2123205" y="0"/>
                </a:lnTo>
                <a:lnTo>
                  <a:pt x="2123205" y="3496015"/>
                </a:lnTo>
                <a:lnTo>
                  <a:pt x="0" y="3496015"/>
                </a:lnTo>
                <a:lnTo>
                  <a:pt x="0" y="0"/>
                </a:lnTo>
                <a:close/>
              </a:path>
            </a:pathLst>
          </a:custGeom>
          <a:blipFill>
            <a:blip r:embed="rId14"/>
            <a:stretch>
              <a:fillRect b="-782"/>
            </a:stretch>
          </a:blipFill>
        </p:spPr>
      </p:sp>
      <p:sp>
        <p:nvSpPr>
          <p:cNvPr id="12" name="Freeform 12"/>
          <p:cNvSpPr/>
          <p:nvPr/>
        </p:nvSpPr>
        <p:spPr>
          <a:xfrm>
            <a:off x="4345386" y="5410086"/>
            <a:ext cx="1912323" cy="3523726"/>
          </a:xfrm>
          <a:custGeom>
            <a:avLst/>
            <a:gdLst/>
            <a:ahLst/>
            <a:cxnLst/>
            <a:rect l="l" t="t" r="r" b="b"/>
            <a:pathLst>
              <a:path w="1912323" h="3523726">
                <a:moveTo>
                  <a:pt x="0" y="0"/>
                </a:moveTo>
                <a:lnTo>
                  <a:pt x="1912324" y="0"/>
                </a:lnTo>
                <a:lnTo>
                  <a:pt x="1912324" y="3523727"/>
                </a:lnTo>
                <a:lnTo>
                  <a:pt x="0" y="3523727"/>
                </a:lnTo>
                <a:lnTo>
                  <a:pt x="0" y="0"/>
                </a:lnTo>
                <a:close/>
              </a:path>
            </a:pathLst>
          </a:custGeom>
          <a:blipFill>
            <a:blip r:embed="rId15"/>
            <a:stretch>
              <a:fillRect l="-381" r="-381"/>
            </a:stretch>
          </a:blipFill>
        </p:spPr>
      </p:sp>
      <p:grpSp>
        <p:nvGrpSpPr>
          <p:cNvPr id="13" name="Group 13"/>
          <p:cNvGrpSpPr/>
          <p:nvPr/>
        </p:nvGrpSpPr>
        <p:grpSpPr>
          <a:xfrm>
            <a:off x="7775989" y="2914922"/>
            <a:ext cx="6414827" cy="756647"/>
            <a:chOff x="0" y="0"/>
            <a:chExt cx="1689502" cy="199281"/>
          </a:xfrm>
        </p:grpSpPr>
        <p:sp>
          <p:nvSpPr>
            <p:cNvPr id="14" name="Freeform 14"/>
            <p:cNvSpPr/>
            <p:nvPr/>
          </p:nvSpPr>
          <p:spPr>
            <a:xfrm>
              <a:off x="0" y="0"/>
              <a:ext cx="1689502" cy="199281"/>
            </a:xfrm>
            <a:custGeom>
              <a:avLst/>
              <a:gdLst/>
              <a:ahLst/>
              <a:cxnLst/>
              <a:rect l="l" t="t" r="r" b="b"/>
              <a:pathLst>
                <a:path w="1689502" h="199281">
                  <a:moveTo>
                    <a:pt x="0" y="0"/>
                  </a:moveTo>
                  <a:lnTo>
                    <a:pt x="1689502" y="0"/>
                  </a:lnTo>
                  <a:lnTo>
                    <a:pt x="1689502" y="199281"/>
                  </a:lnTo>
                  <a:lnTo>
                    <a:pt x="0" y="199281"/>
                  </a:lnTo>
                  <a:close/>
                </a:path>
              </a:pathLst>
            </a:custGeom>
            <a:solidFill>
              <a:srgbClr val="000000"/>
            </a:solidFill>
          </p:spPr>
        </p:sp>
        <p:sp>
          <p:nvSpPr>
            <p:cNvPr id="15" name="TextBox 15"/>
            <p:cNvSpPr txBox="1"/>
            <p:nvPr/>
          </p:nvSpPr>
          <p:spPr>
            <a:xfrm>
              <a:off x="0" y="-9525"/>
              <a:ext cx="1689502" cy="208806"/>
            </a:xfrm>
            <a:prstGeom prst="rect">
              <a:avLst/>
            </a:prstGeom>
          </p:spPr>
          <p:txBody>
            <a:bodyPr lIns="50800" tIns="50800" rIns="50800" bIns="50800" rtlCol="0" anchor="ctr"/>
            <a:lstStyle/>
            <a:p>
              <a:pPr algn="ctr">
                <a:lnSpc>
                  <a:spcPts val="2400"/>
                </a:lnSpc>
              </a:pPr>
              <a:endParaRPr/>
            </a:p>
          </p:txBody>
        </p:sp>
      </p:grpSp>
      <p:grpSp>
        <p:nvGrpSpPr>
          <p:cNvPr id="16" name="Group 16"/>
          <p:cNvGrpSpPr/>
          <p:nvPr/>
        </p:nvGrpSpPr>
        <p:grpSpPr>
          <a:xfrm>
            <a:off x="5668329" y="9525013"/>
            <a:ext cx="5011023" cy="657576"/>
            <a:chOff x="0" y="0"/>
            <a:chExt cx="1319776" cy="173189"/>
          </a:xfrm>
        </p:grpSpPr>
        <p:sp>
          <p:nvSpPr>
            <p:cNvPr id="17" name="Freeform 17"/>
            <p:cNvSpPr/>
            <p:nvPr/>
          </p:nvSpPr>
          <p:spPr>
            <a:xfrm>
              <a:off x="0" y="0"/>
              <a:ext cx="1319776" cy="173189"/>
            </a:xfrm>
            <a:custGeom>
              <a:avLst/>
              <a:gdLst/>
              <a:ahLst/>
              <a:cxnLst/>
              <a:rect l="l" t="t" r="r" b="b"/>
              <a:pathLst>
                <a:path w="1319776" h="173189">
                  <a:moveTo>
                    <a:pt x="0" y="0"/>
                  </a:moveTo>
                  <a:lnTo>
                    <a:pt x="1319776" y="0"/>
                  </a:lnTo>
                  <a:lnTo>
                    <a:pt x="1319776" y="173189"/>
                  </a:lnTo>
                  <a:lnTo>
                    <a:pt x="0" y="173189"/>
                  </a:lnTo>
                  <a:close/>
                </a:path>
              </a:pathLst>
            </a:custGeom>
            <a:solidFill>
              <a:srgbClr val="000000"/>
            </a:solidFill>
          </p:spPr>
        </p:sp>
        <p:sp>
          <p:nvSpPr>
            <p:cNvPr id="18" name="TextBox 18"/>
            <p:cNvSpPr txBox="1"/>
            <p:nvPr/>
          </p:nvSpPr>
          <p:spPr>
            <a:xfrm>
              <a:off x="0" y="-9525"/>
              <a:ext cx="1319776" cy="182714"/>
            </a:xfrm>
            <a:prstGeom prst="rect">
              <a:avLst/>
            </a:prstGeom>
          </p:spPr>
          <p:txBody>
            <a:bodyPr lIns="50800" tIns="50800" rIns="50800" bIns="50800" rtlCol="0" anchor="ctr"/>
            <a:lstStyle/>
            <a:p>
              <a:pPr algn="ctr">
                <a:lnSpc>
                  <a:spcPts val="2400"/>
                </a:lnSpc>
              </a:pPr>
              <a:endParaRPr/>
            </a:p>
          </p:txBody>
        </p:sp>
      </p:grpSp>
      <p:grpSp>
        <p:nvGrpSpPr>
          <p:cNvPr id="19" name="Group 19"/>
          <p:cNvGrpSpPr/>
          <p:nvPr/>
        </p:nvGrpSpPr>
        <p:grpSpPr>
          <a:xfrm>
            <a:off x="322937" y="3293245"/>
            <a:ext cx="4260873" cy="693899"/>
            <a:chOff x="0" y="0"/>
            <a:chExt cx="1122205" cy="182755"/>
          </a:xfrm>
        </p:grpSpPr>
        <p:sp>
          <p:nvSpPr>
            <p:cNvPr id="20" name="Freeform 20"/>
            <p:cNvSpPr/>
            <p:nvPr/>
          </p:nvSpPr>
          <p:spPr>
            <a:xfrm>
              <a:off x="0" y="0"/>
              <a:ext cx="1122205" cy="182755"/>
            </a:xfrm>
            <a:custGeom>
              <a:avLst/>
              <a:gdLst/>
              <a:ahLst/>
              <a:cxnLst/>
              <a:rect l="l" t="t" r="r" b="b"/>
              <a:pathLst>
                <a:path w="1122205" h="182755">
                  <a:moveTo>
                    <a:pt x="0" y="0"/>
                  </a:moveTo>
                  <a:lnTo>
                    <a:pt x="1122205" y="0"/>
                  </a:lnTo>
                  <a:lnTo>
                    <a:pt x="1122205" y="182755"/>
                  </a:lnTo>
                  <a:lnTo>
                    <a:pt x="0" y="182755"/>
                  </a:lnTo>
                  <a:close/>
                </a:path>
              </a:pathLst>
            </a:custGeom>
            <a:solidFill>
              <a:srgbClr val="000000"/>
            </a:solidFill>
          </p:spPr>
        </p:sp>
        <p:sp>
          <p:nvSpPr>
            <p:cNvPr id="21" name="TextBox 21"/>
            <p:cNvSpPr txBox="1"/>
            <p:nvPr/>
          </p:nvSpPr>
          <p:spPr>
            <a:xfrm>
              <a:off x="0" y="-9525"/>
              <a:ext cx="1122205" cy="192280"/>
            </a:xfrm>
            <a:prstGeom prst="rect">
              <a:avLst/>
            </a:prstGeom>
          </p:spPr>
          <p:txBody>
            <a:bodyPr lIns="50800" tIns="50800" rIns="50800" bIns="50800" rtlCol="0" anchor="ctr"/>
            <a:lstStyle/>
            <a:p>
              <a:pPr algn="ctr">
                <a:lnSpc>
                  <a:spcPts val="2400"/>
                </a:lnSpc>
              </a:pPr>
              <a:endParaRPr/>
            </a:p>
          </p:txBody>
        </p:sp>
      </p:grpSp>
      <p:grpSp>
        <p:nvGrpSpPr>
          <p:cNvPr id="22" name="Group 22"/>
          <p:cNvGrpSpPr/>
          <p:nvPr/>
        </p:nvGrpSpPr>
        <p:grpSpPr>
          <a:xfrm>
            <a:off x="13512938" y="9455605"/>
            <a:ext cx="4515773" cy="719496"/>
            <a:chOff x="0" y="0"/>
            <a:chExt cx="1189339" cy="189497"/>
          </a:xfrm>
        </p:grpSpPr>
        <p:sp>
          <p:nvSpPr>
            <p:cNvPr id="23" name="Freeform 23"/>
            <p:cNvSpPr/>
            <p:nvPr/>
          </p:nvSpPr>
          <p:spPr>
            <a:xfrm>
              <a:off x="0" y="0"/>
              <a:ext cx="1189339" cy="189497"/>
            </a:xfrm>
            <a:custGeom>
              <a:avLst/>
              <a:gdLst/>
              <a:ahLst/>
              <a:cxnLst/>
              <a:rect l="l" t="t" r="r" b="b"/>
              <a:pathLst>
                <a:path w="1189339" h="189497">
                  <a:moveTo>
                    <a:pt x="0" y="0"/>
                  </a:moveTo>
                  <a:lnTo>
                    <a:pt x="1189339" y="0"/>
                  </a:lnTo>
                  <a:lnTo>
                    <a:pt x="1189339" y="189497"/>
                  </a:lnTo>
                  <a:lnTo>
                    <a:pt x="0" y="189497"/>
                  </a:lnTo>
                  <a:close/>
                </a:path>
              </a:pathLst>
            </a:custGeom>
            <a:solidFill>
              <a:srgbClr val="000000"/>
            </a:solidFill>
          </p:spPr>
        </p:sp>
        <p:sp>
          <p:nvSpPr>
            <p:cNvPr id="24" name="TextBox 24"/>
            <p:cNvSpPr txBox="1"/>
            <p:nvPr/>
          </p:nvSpPr>
          <p:spPr>
            <a:xfrm>
              <a:off x="0" y="-9525"/>
              <a:ext cx="1189339" cy="199022"/>
            </a:xfrm>
            <a:prstGeom prst="rect">
              <a:avLst/>
            </a:prstGeom>
          </p:spPr>
          <p:txBody>
            <a:bodyPr lIns="50800" tIns="50800" rIns="50800" bIns="50800" rtlCol="0" anchor="ctr"/>
            <a:lstStyle/>
            <a:p>
              <a:pPr algn="ctr">
                <a:lnSpc>
                  <a:spcPts val="2400"/>
                </a:lnSpc>
              </a:pPr>
              <a:endParaRPr/>
            </a:p>
          </p:txBody>
        </p:sp>
      </p:grpSp>
      <p:grpSp>
        <p:nvGrpSpPr>
          <p:cNvPr id="25" name="Group 25"/>
          <p:cNvGrpSpPr/>
          <p:nvPr/>
        </p:nvGrpSpPr>
        <p:grpSpPr>
          <a:xfrm>
            <a:off x="238595" y="8284211"/>
            <a:ext cx="2922095" cy="1823085"/>
            <a:chOff x="0" y="0"/>
            <a:chExt cx="769605" cy="480154"/>
          </a:xfrm>
        </p:grpSpPr>
        <p:sp>
          <p:nvSpPr>
            <p:cNvPr id="26" name="Freeform 26"/>
            <p:cNvSpPr/>
            <p:nvPr/>
          </p:nvSpPr>
          <p:spPr>
            <a:xfrm>
              <a:off x="0" y="0"/>
              <a:ext cx="769605" cy="480154"/>
            </a:xfrm>
            <a:custGeom>
              <a:avLst/>
              <a:gdLst/>
              <a:ahLst/>
              <a:cxnLst/>
              <a:rect l="l" t="t" r="r" b="b"/>
              <a:pathLst>
                <a:path w="769605" h="480154">
                  <a:moveTo>
                    <a:pt x="0" y="0"/>
                  </a:moveTo>
                  <a:lnTo>
                    <a:pt x="769605" y="0"/>
                  </a:lnTo>
                  <a:lnTo>
                    <a:pt x="769605" y="480154"/>
                  </a:lnTo>
                  <a:lnTo>
                    <a:pt x="0" y="480154"/>
                  </a:lnTo>
                  <a:close/>
                </a:path>
              </a:pathLst>
            </a:custGeom>
            <a:solidFill>
              <a:srgbClr val="000000"/>
            </a:solidFill>
          </p:spPr>
        </p:sp>
        <p:sp>
          <p:nvSpPr>
            <p:cNvPr id="27" name="TextBox 27"/>
            <p:cNvSpPr txBox="1"/>
            <p:nvPr/>
          </p:nvSpPr>
          <p:spPr>
            <a:xfrm>
              <a:off x="0" y="-9525"/>
              <a:ext cx="769605" cy="489679"/>
            </a:xfrm>
            <a:prstGeom prst="rect">
              <a:avLst/>
            </a:prstGeom>
          </p:spPr>
          <p:txBody>
            <a:bodyPr lIns="50800" tIns="50800" rIns="50800" bIns="50800" rtlCol="0" anchor="ctr"/>
            <a:lstStyle/>
            <a:p>
              <a:pPr algn="ctr">
                <a:lnSpc>
                  <a:spcPts val="2400"/>
                </a:lnSpc>
              </a:pPr>
              <a:endParaRPr/>
            </a:p>
          </p:txBody>
        </p:sp>
      </p:grpSp>
      <p:sp>
        <p:nvSpPr>
          <p:cNvPr id="28" name="TextBox 28"/>
          <p:cNvSpPr txBox="1"/>
          <p:nvPr/>
        </p:nvSpPr>
        <p:spPr>
          <a:xfrm>
            <a:off x="467658" y="3323271"/>
            <a:ext cx="4771635" cy="629920"/>
          </a:xfrm>
          <a:prstGeom prst="rect">
            <a:avLst/>
          </a:prstGeom>
        </p:spPr>
        <p:txBody>
          <a:bodyPr lIns="0" tIns="0" rIns="0" bIns="0" rtlCol="0" anchor="t">
            <a:spAutoFit/>
          </a:bodyPr>
          <a:lstStyle/>
          <a:p>
            <a:pPr>
              <a:lnSpc>
                <a:spcPts val="5180"/>
              </a:lnSpc>
            </a:pPr>
            <a:r>
              <a:rPr lang="en-US" sz="3700">
                <a:solidFill>
                  <a:srgbClr val="C6EAC9"/>
                </a:solidFill>
                <a:latin typeface="FS Gravity"/>
              </a:rPr>
              <a:t>1. Interface principale</a:t>
            </a:r>
          </a:p>
        </p:txBody>
      </p:sp>
      <p:sp>
        <p:nvSpPr>
          <p:cNvPr id="29" name="TextBox 29"/>
          <p:cNvSpPr txBox="1"/>
          <p:nvPr/>
        </p:nvSpPr>
        <p:spPr>
          <a:xfrm>
            <a:off x="467658" y="8208011"/>
            <a:ext cx="3577098" cy="1899285"/>
          </a:xfrm>
          <a:prstGeom prst="rect">
            <a:avLst/>
          </a:prstGeom>
        </p:spPr>
        <p:txBody>
          <a:bodyPr lIns="0" tIns="0" rIns="0" bIns="0" rtlCol="0" anchor="t">
            <a:spAutoFit/>
          </a:bodyPr>
          <a:lstStyle/>
          <a:p>
            <a:pPr>
              <a:lnSpc>
                <a:spcPts val="5040"/>
              </a:lnSpc>
            </a:pPr>
            <a:r>
              <a:rPr lang="en-US" sz="3600">
                <a:solidFill>
                  <a:srgbClr val="C6EAC9"/>
                </a:solidFill>
                <a:latin typeface="FS Gravity"/>
              </a:rPr>
              <a:t>2. Interface d'architecture interne</a:t>
            </a:r>
          </a:p>
        </p:txBody>
      </p:sp>
      <p:sp>
        <p:nvSpPr>
          <p:cNvPr id="30" name="TextBox 30"/>
          <p:cNvSpPr txBox="1"/>
          <p:nvPr/>
        </p:nvSpPr>
        <p:spPr>
          <a:xfrm>
            <a:off x="5943909" y="9484361"/>
            <a:ext cx="5124084" cy="622935"/>
          </a:xfrm>
          <a:prstGeom prst="rect">
            <a:avLst/>
          </a:prstGeom>
        </p:spPr>
        <p:txBody>
          <a:bodyPr lIns="0" tIns="0" rIns="0" bIns="0" rtlCol="0" anchor="t">
            <a:spAutoFit/>
          </a:bodyPr>
          <a:lstStyle/>
          <a:p>
            <a:pPr>
              <a:lnSpc>
                <a:spcPts val="5040"/>
              </a:lnSpc>
            </a:pPr>
            <a:r>
              <a:rPr lang="en-US" sz="3600">
                <a:solidFill>
                  <a:srgbClr val="C6EAC9"/>
                </a:solidFill>
                <a:latin typeface="FS Gravity"/>
              </a:rPr>
              <a:t>3. Interface du programme</a:t>
            </a:r>
          </a:p>
        </p:txBody>
      </p:sp>
      <p:sp>
        <p:nvSpPr>
          <p:cNvPr id="31" name="TextBox 31"/>
          <p:cNvSpPr txBox="1"/>
          <p:nvPr/>
        </p:nvSpPr>
        <p:spPr>
          <a:xfrm>
            <a:off x="13955163" y="9484361"/>
            <a:ext cx="4073548" cy="622935"/>
          </a:xfrm>
          <a:prstGeom prst="rect">
            <a:avLst/>
          </a:prstGeom>
        </p:spPr>
        <p:txBody>
          <a:bodyPr lIns="0" tIns="0" rIns="0" bIns="0" rtlCol="0" anchor="t">
            <a:spAutoFit/>
          </a:bodyPr>
          <a:lstStyle/>
          <a:p>
            <a:pPr>
              <a:lnSpc>
                <a:spcPts val="5040"/>
              </a:lnSpc>
            </a:pPr>
            <a:r>
              <a:rPr lang="en-US" sz="3600">
                <a:solidFill>
                  <a:srgbClr val="C6EAC9"/>
                </a:solidFill>
                <a:latin typeface="FS Gravity"/>
              </a:rPr>
              <a:t>5. Interface d'éditeur</a:t>
            </a:r>
          </a:p>
        </p:txBody>
      </p:sp>
      <p:sp>
        <p:nvSpPr>
          <p:cNvPr id="32" name="AutoShape 32"/>
          <p:cNvSpPr/>
          <p:nvPr/>
        </p:nvSpPr>
        <p:spPr>
          <a:xfrm>
            <a:off x="2685899" y="3995811"/>
            <a:ext cx="1656685" cy="713083"/>
          </a:xfrm>
          <a:prstGeom prst="line">
            <a:avLst/>
          </a:prstGeom>
          <a:ln w="38100" cap="flat">
            <a:solidFill>
              <a:srgbClr val="000000"/>
            </a:solidFill>
            <a:prstDash val="solid"/>
            <a:headEnd type="none" w="sm" len="sm"/>
            <a:tailEnd type="triangle" w="lg" len="med"/>
          </a:ln>
        </p:spPr>
      </p:sp>
      <p:sp>
        <p:nvSpPr>
          <p:cNvPr id="33" name="AutoShape 33"/>
          <p:cNvSpPr/>
          <p:nvPr/>
        </p:nvSpPr>
        <p:spPr>
          <a:xfrm flipV="1">
            <a:off x="2256206" y="7171950"/>
            <a:ext cx="2089180" cy="1112261"/>
          </a:xfrm>
          <a:prstGeom prst="line">
            <a:avLst/>
          </a:prstGeom>
          <a:ln w="38100" cap="flat">
            <a:solidFill>
              <a:srgbClr val="000000"/>
            </a:solidFill>
            <a:prstDash val="solid"/>
            <a:headEnd type="none" w="sm" len="sm"/>
            <a:tailEnd type="triangle" w="lg" len="med"/>
          </a:ln>
        </p:spPr>
      </p:sp>
      <p:sp>
        <p:nvSpPr>
          <p:cNvPr id="34" name="AutoShape 34"/>
          <p:cNvSpPr/>
          <p:nvPr/>
        </p:nvSpPr>
        <p:spPr>
          <a:xfrm flipH="1" flipV="1">
            <a:off x="8173840" y="8945253"/>
            <a:ext cx="665360" cy="539107"/>
          </a:xfrm>
          <a:prstGeom prst="line">
            <a:avLst/>
          </a:prstGeom>
          <a:ln w="38100" cap="flat">
            <a:solidFill>
              <a:srgbClr val="000000"/>
            </a:solidFill>
            <a:prstDash val="solid"/>
            <a:headEnd type="none" w="sm" len="sm"/>
            <a:tailEnd type="triangle" w="lg" len="med"/>
          </a:ln>
        </p:spPr>
      </p:sp>
      <p:sp>
        <p:nvSpPr>
          <p:cNvPr id="35" name="AutoShape 35"/>
          <p:cNvSpPr/>
          <p:nvPr/>
        </p:nvSpPr>
        <p:spPr>
          <a:xfrm flipH="1">
            <a:off x="10344616" y="3671569"/>
            <a:ext cx="638786" cy="1767743"/>
          </a:xfrm>
          <a:prstGeom prst="line">
            <a:avLst/>
          </a:prstGeom>
          <a:ln w="38100" cap="flat">
            <a:solidFill>
              <a:srgbClr val="000000"/>
            </a:solidFill>
            <a:prstDash val="solid"/>
            <a:headEnd type="none" w="sm" len="sm"/>
            <a:tailEnd type="triangle" w="lg" len="med"/>
          </a:ln>
        </p:spPr>
      </p:sp>
      <p:sp>
        <p:nvSpPr>
          <p:cNvPr id="36" name="AutoShape 36"/>
          <p:cNvSpPr/>
          <p:nvPr/>
        </p:nvSpPr>
        <p:spPr>
          <a:xfrm>
            <a:off x="10983402" y="3671569"/>
            <a:ext cx="1476176" cy="1767743"/>
          </a:xfrm>
          <a:prstGeom prst="line">
            <a:avLst/>
          </a:prstGeom>
          <a:ln w="38100" cap="flat">
            <a:solidFill>
              <a:srgbClr val="000000"/>
            </a:solidFill>
            <a:prstDash val="solid"/>
            <a:headEnd type="none" w="sm" len="sm"/>
            <a:tailEnd type="triangle" w="lg" len="med"/>
          </a:ln>
        </p:spPr>
      </p:sp>
      <p:sp>
        <p:nvSpPr>
          <p:cNvPr id="37" name="AutoShape 37"/>
          <p:cNvSpPr/>
          <p:nvPr/>
        </p:nvSpPr>
        <p:spPr>
          <a:xfrm flipH="1" flipV="1">
            <a:off x="15416984" y="8564714"/>
            <a:ext cx="574952" cy="995847"/>
          </a:xfrm>
          <a:prstGeom prst="line">
            <a:avLst/>
          </a:prstGeom>
          <a:ln w="38100" cap="flat">
            <a:solidFill>
              <a:srgbClr val="000000"/>
            </a:solidFill>
            <a:prstDash val="solid"/>
            <a:headEnd type="none" w="sm" len="sm"/>
            <a:tailEnd type="triangle" w="lg" len="med"/>
          </a:ln>
        </p:spPr>
      </p:sp>
      <p:sp>
        <p:nvSpPr>
          <p:cNvPr id="40" name="Freeform 40"/>
          <p:cNvSpPr/>
          <p:nvPr/>
        </p:nvSpPr>
        <p:spPr>
          <a:xfrm>
            <a:off x="15991937" y="0"/>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p:spPr>
      </p:sp>
      <p:sp>
        <p:nvSpPr>
          <p:cNvPr id="41" name="TextBox 41"/>
          <p:cNvSpPr txBox="1"/>
          <p:nvPr/>
        </p:nvSpPr>
        <p:spPr>
          <a:xfrm>
            <a:off x="8036309" y="2928927"/>
            <a:ext cx="6678210" cy="622935"/>
          </a:xfrm>
          <a:prstGeom prst="rect">
            <a:avLst/>
          </a:prstGeom>
        </p:spPr>
        <p:txBody>
          <a:bodyPr lIns="0" tIns="0" rIns="0" bIns="0" rtlCol="0" anchor="t">
            <a:spAutoFit/>
          </a:bodyPr>
          <a:lstStyle/>
          <a:p>
            <a:pPr>
              <a:lnSpc>
                <a:spcPts val="5040"/>
              </a:lnSpc>
            </a:pPr>
            <a:r>
              <a:rPr lang="en-US" sz="3600">
                <a:solidFill>
                  <a:srgbClr val="C6EAC9"/>
                </a:solidFill>
                <a:latin typeface="FS Gravity"/>
              </a:rPr>
              <a:t>4. Interfaces de memoires RAM &amp;ROM</a:t>
            </a:r>
          </a:p>
        </p:txBody>
      </p:sp>
      <p:sp>
        <p:nvSpPr>
          <p:cNvPr id="42" name="TextBox 42"/>
          <p:cNvSpPr txBox="1"/>
          <p:nvPr/>
        </p:nvSpPr>
        <p:spPr>
          <a:xfrm>
            <a:off x="1572593" y="1068705"/>
            <a:ext cx="6463716" cy="1438275"/>
          </a:xfrm>
          <a:prstGeom prst="rect">
            <a:avLst/>
          </a:prstGeom>
        </p:spPr>
        <p:txBody>
          <a:bodyPr lIns="0" tIns="0" rIns="0" bIns="0" rtlCol="0" anchor="t">
            <a:spAutoFit/>
          </a:bodyPr>
          <a:lstStyle/>
          <a:p>
            <a:pPr>
              <a:lnSpc>
                <a:spcPts val="11099"/>
              </a:lnSpc>
            </a:pPr>
            <a:r>
              <a:rPr lang="en-US" sz="9999">
                <a:solidFill>
                  <a:srgbClr val="C6EAC9"/>
                </a:solidFill>
                <a:latin typeface="FS Gravity"/>
              </a:rPr>
              <a:t>FRONTEND</a:t>
            </a:r>
          </a:p>
        </p:txBody>
      </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6EAC9"/>
        </a:solidFill>
        <a:effectLst/>
      </p:bgPr>
    </p:bg>
    <p:spTree>
      <p:nvGrpSpPr>
        <p:cNvPr id="1" name=""/>
        <p:cNvGrpSpPr/>
        <p:nvPr/>
      </p:nvGrpSpPr>
      <p:grpSpPr>
        <a:xfrm>
          <a:off x="0" y="0"/>
          <a:ext cx="0" cy="0"/>
          <a:chOff x="0" y="0"/>
          <a:chExt cx="0" cy="0"/>
        </a:xfrm>
      </p:grpSpPr>
      <p:sp>
        <p:nvSpPr>
          <p:cNvPr id="15" name="Freeform 15"/>
          <p:cNvSpPr/>
          <p:nvPr/>
        </p:nvSpPr>
        <p:spPr>
          <a:xfrm>
            <a:off x="-546725" y="-2940711"/>
            <a:ext cx="9640959" cy="7029135"/>
          </a:xfrm>
          <a:custGeom>
            <a:avLst/>
            <a:gdLst/>
            <a:ahLst/>
            <a:cxnLst/>
            <a:rect l="l" t="t" r="r" b="b"/>
            <a:pathLst>
              <a:path w="9640959" h="7029135">
                <a:moveTo>
                  <a:pt x="0" y="0"/>
                </a:moveTo>
                <a:lnTo>
                  <a:pt x="9640959" y="0"/>
                </a:lnTo>
                <a:lnTo>
                  <a:pt x="9640959" y="7029136"/>
                </a:lnTo>
                <a:lnTo>
                  <a:pt x="0" y="7029136"/>
                </a:lnTo>
                <a:lnTo>
                  <a:pt x="0" y="0"/>
                </a:lnTo>
                <a:close/>
              </a:path>
            </a:pathLst>
          </a:custGeom>
          <a:blipFill>
            <a:blip r:embed="rId2">
              <a:extLst>
                <a:ext uri="{96DAC541-7B7A-43D3-8B79-37D633B846F1}">
                  <asvg:svgBlip xmlns="" xmlns:asvg="http://schemas.microsoft.com/office/drawing/2016/SVG/main" r:embed="rId5"/>
                </a:ext>
              </a:extLst>
            </a:blip>
            <a:stretch>
              <a:fillRect/>
            </a:stretch>
          </a:blipFill>
        </p:spPr>
      </p:sp>
      <p:grpSp>
        <p:nvGrpSpPr>
          <p:cNvPr id="2" name="Group 2"/>
          <p:cNvGrpSpPr/>
          <p:nvPr/>
        </p:nvGrpSpPr>
        <p:grpSpPr>
          <a:xfrm>
            <a:off x="1028700" y="784654"/>
            <a:ext cx="6626489" cy="1514475"/>
            <a:chOff x="0" y="0"/>
            <a:chExt cx="4511318" cy="1031055"/>
          </a:xfrm>
        </p:grpSpPr>
        <p:sp>
          <p:nvSpPr>
            <p:cNvPr id="3" name="Freeform 3"/>
            <p:cNvSpPr/>
            <p:nvPr/>
          </p:nvSpPr>
          <p:spPr>
            <a:xfrm>
              <a:off x="80010" y="80137"/>
              <a:ext cx="4351298" cy="870782"/>
            </a:xfrm>
            <a:custGeom>
              <a:avLst/>
              <a:gdLst/>
              <a:ahLst/>
              <a:cxnLst/>
              <a:rect l="l" t="t" r="r" b="b"/>
              <a:pathLst>
                <a:path w="4351298" h="870782">
                  <a:moveTo>
                    <a:pt x="4351298" y="870782"/>
                  </a:moveTo>
                  <a:lnTo>
                    <a:pt x="0" y="870782"/>
                  </a:lnTo>
                  <a:lnTo>
                    <a:pt x="0" y="0"/>
                  </a:lnTo>
                  <a:lnTo>
                    <a:pt x="4351171" y="0"/>
                  </a:lnTo>
                  <a:lnTo>
                    <a:pt x="4351171" y="870782"/>
                  </a:lnTo>
                  <a:lnTo>
                    <a:pt x="4351298" y="870782"/>
                  </a:lnTo>
                  <a:close/>
                </a:path>
              </a:pathLst>
            </a:custGeom>
            <a:solidFill>
              <a:srgbClr val="000000"/>
            </a:solidFill>
          </p:spPr>
        </p:sp>
        <p:sp>
          <p:nvSpPr>
            <p:cNvPr id="4" name="Freeform 4"/>
            <p:cNvSpPr/>
            <p:nvPr/>
          </p:nvSpPr>
          <p:spPr>
            <a:xfrm>
              <a:off x="73660" y="73787"/>
              <a:ext cx="4363998" cy="883608"/>
            </a:xfrm>
            <a:custGeom>
              <a:avLst/>
              <a:gdLst/>
              <a:ahLst/>
              <a:cxnLst/>
              <a:rect l="l" t="t" r="r" b="b"/>
              <a:pathLst>
                <a:path w="4363998" h="883608">
                  <a:moveTo>
                    <a:pt x="4363998" y="883608"/>
                  </a:moveTo>
                  <a:lnTo>
                    <a:pt x="0" y="883608"/>
                  </a:lnTo>
                  <a:lnTo>
                    <a:pt x="0" y="0"/>
                  </a:lnTo>
                  <a:lnTo>
                    <a:pt x="4363871" y="0"/>
                  </a:lnTo>
                  <a:lnTo>
                    <a:pt x="4363871" y="883608"/>
                  </a:lnTo>
                  <a:lnTo>
                    <a:pt x="4363998" y="883608"/>
                  </a:lnTo>
                  <a:close/>
                  <a:moveTo>
                    <a:pt x="12700" y="870908"/>
                  </a:moveTo>
                  <a:lnTo>
                    <a:pt x="4351171" y="870908"/>
                  </a:lnTo>
                  <a:lnTo>
                    <a:pt x="4351171" y="12700"/>
                  </a:lnTo>
                  <a:lnTo>
                    <a:pt x="12700" y="12700"/>
                  </a:lnTo>
                  <a:lnTo>
                    <a:pt x="12700" y="870908"/>
                  </a:lnTo>
                  <a:close/>
                </a:path>
              </a:pathLst>
            </a:custGeom>
            <a:solidFill>
              <a:srgbClr val="000000"/>
            </a:solidFill>
          </p:spPr>
        </p:sp>
        <p:sp>
          <p:nvSpPr>
            <p:cNvPr id="5" name="Freeform 5"/>
            <p:cNvSpPr/>
            <p:nvPr/>
          </p:nvSpPr>
          <p:spPr>
            <a:xfrm>
              <a:off x="6350" y="6350"/>
              <a:ext cx="4498618" cy="1018355"/>
            </a:xfrm>
            <a:custGeom>
              <a:avLst/>
              <a:gdLst/>
              <a:ahLst/>
              <a:cxnLst/>
              <a:rect l="l" t="t" r="r" b="b"/>
              <a:pathLst>
                <a:path w="4498618" h="1018355">
                  <a:moveTo>
                    <a:pt x="0" y="0"/>
                  </a:moveTo>
                  <a:lnTo>
                    <a:pt x="147447" y="0"/>
                  </a:lnTo>
                  <a:lnTo>
                    <a:pt x="147447" y="147447"/>
                  </a:lnTo>
                  <a:lnTo>
                    <a:pt x="0" y="147447"/>
                  </a:lnTo>
                  <a:lnTo>
                    <a:pt x="0" y="0"/>
                  </a:lnTo>
                  <a:close/>
                  <a:moveTo>
                    <a:pt x="4351171" y="0"/>
                  </a:moveTo>
                  <a:lnTo>
                    <a:pt x="4351171" y="147447"/>
                  </a:lnTo>
                  <a:lnTo>
                    <a:pt x="4498618" y="147447"/>
                  </a:lnTo>
                  <a:lnTo>
                    <a:pt x="4498618" y="0"/>
                  </a:lnTo>
                  <a:lnTo>
                    <a:pt x="4351171" y="0"/>
                  </a:lnTo>
                  <a:close/>
                  <a:moveTo>
                    <a:pt x="4351171" y="1018355"/>
                  </a:moveTo>
                  <a:lnTo>
                    <a:pt x="4498618" y="1018355"/>
                  </a:lnTo>
                  <a:lnTo>
                    <a:pt x="4498618" y="870908"/>
                  </a:lnTo>
                  <a:lnTo>
                    <a:pt x="4351171" y="870908"/>
                  </a:lnTo>
                  <a:lnTo>
                    <a:pt x="4351171" y="1018355"/>
                  </a:lnTo>
                  <a:close/>
                  <a:moveTo>
                    <a:pt x="0" y="1018355"/>
                  </a:moveTo>
                  <a:lnTo>
                    <a:pt x="147447" y="1018355"/>
                  </a:lnTo>
                  <a:lnTo>
                    <a:pt x="147447" y="870908"/>
                  </a:lnTo>
                  <a:lnTo>
                    <a:pt x="0" y="870908"/>
                  </a:lnTo>
                  <a:lnTo>
                    <a:pt x="0" y="1018355"/>
                  </a:lnTo>
                  <a:close/>
                </a:path>
              </a:pathLst>
            </a:custGeom>
            <a:solidFill>
              <a:srgbClr val="FFFFFF"/>
            </a:solidFill>
          </p:spPr>
        </p:sp>
        <p:sp>
          <p:nvSpPr>
            <p:cNvPr id="6" name="Freeform 6"/>
            <p:cNvSpPr/>
            <p:nvPr/>
          </p:nvSpPr>
          <p:spPr>
            <a:xfrm>
              <a:off x="0" y="0"/>
              <a:ext cx="4511318" cy="1031055"/>
            </a:xfrm>
            <a:custGeom>
              <a:avLst/>
              <a:gdLst/>
              <a:ahLst/>
              <a:cxnLst/>
              <a:rect l="l" t="t" r="r" b="b"/>
              <a:pathLst>
                <a:path w="4511318" h="1031055">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4351171" y="0"/>
                  </a:moveTo>
                  <a:lnTo>
                    <a:pt x="4351171" y="160147"/>
                  </a:lnTo>
                  <a:lnTo>
                    <a:pt x="4511318" y="160147"/>
                  </a:lnTo>
                  <a:lnTo>
                    <a:pt x="4511318" y="0"/>
                  </a:lnTo>
                  <a:lnTo>
                    <a:pt x="4351171" y="0"/>
                  </a:lnTo>
                  <a:close/>
                  <a:moveTo>
                    <a:pt x="4498618" y="147447"/>
                  </a:moveTo>
                  <a:lnTo>
                    <a:pt x="4363872" y="147447"/>
                  </a:lnTo>
                  <a:lnTo>
                    <a:pt x="4363872" y="12700"/>
                  </a:lnTo>
                  <a:lnTo>
                    <a:pt x="4498618" y="12700"/>
                  </a:lnTo>
                  <a:lnTo>
                    <a:pt x="4498618" y="147447"/>
                  </a:lnTo>
                  <a:close/>
                  <a:moveTo>
                    <a:pt x="4351171" y="1031055"/>
                  </a:moveTo>
                  <a:lnTo>
                    <a:pt x="4511318" y="1031055"/>
                  </a:lnTo>
                  <a:lnTo>
                    <a:pt x="4511318" y="870908"/>
                  </a:lnTo>
                  <a:lnTo>
                    <a:pt x="4351171" y="870908"/>
                  </a:lnTo>
                  <a:lnTo>
                    <a:pt x="4351171" y="1031055"/>
                  </a:lnTo>
                  <a:close/>
                  <a:moveTo>
                    <a:pt x="4363871" y="883608"/>
                  </a:moveTo>
                  <a:lnTo>
                    <a:pt x="4498618" y="883608"/>
                  </a:lnTo>
                  <a:lnTo>
                    <a:pt x="4498618" y="1018355"/>
                  </a:lnTo>
                  <a:lnTo>
                    <a:pt x="4363871" y="1018355"/>
                  </a:lnTo>
                  <a:lnTo>
                    <a:pt x="4363871" y="883608"/>
                  </a:lnTo>
                  <a:close/>
                  <a:moveTo>
                    <a:pt x="0" y="1031055"/>
                  </a:moveTo>
                  <a:lnTo>
                    <a:pt x="160147" y="1031055"/>
                  </a:lnTo>
                  <a:lnTo>
                    <a:pt x="160147" y="870908"/>
                  </a:lnTo>
                  <a:lnTo>
                    <a:pt x="0" y="870908"/>
                  </a:lnTo>
                  <a:lnTo>
                    <a:pt x="0" y="1031055"/>
                  </a:lnTo>
                  <a:close/>
                  <a:moveTo>
                    <a:pt x="12700" y="883608"/>
                  </a:moveTo>
                  <a:lnTo>
                    <a:pt x="147447" y="883608"/>
                  </a:lnTo>
                  <a:lnTo>
                    <a:pt x="147447" y="1018355"/>
                  </a:lnTo>
                  <a:lnTo>
                    <a:pt x="12700" y="1018355"/>
                  </a:lnTo>
                  <a:lnTo>
                    <a:pt x="12700" y="883608"/>
                  </a:lnTo>
                  <a:close/>
                </a:path>
              </a:pathLst>
            </a:custGeom>
            <a:solidFill>
              <a:srgbClr val="000000"/>
            </a:solidFill>
          </p:spPr>
        </p:sp>
      </p:grpSp>
      <p:sp>
        <p:nvSpPr>
          <p:cNvPr id="7" name="Freeform 7"/>
          <p:cNvSpPr/>
          <p:nvPr/>
        </p:nvSpPr>
        <p:spPr>
          <a:xfrm>
            <a:off x="1305089" y="3587811"/>
            <a:ext cx="5154390" cy="3111377"/>
          </a:xfrm>
          <a:custGeom>
            <a:avLst/>
            <a:gdLst/>
            <a:ahLst/>
            <a:cxnLst/>
            <a:rect l="l" t="t" r="r" b="b"/>
            <a:pathLst>
              <a:path w="5154390" h="3111377">
                <a:moveTo>
                  <a:pt x="0" y="0"/>
                </a:moveTo>
                <a:lnTo>
                  <a:pt x="5154390" y="0"/>
                </a:lnTo>
                <a:lnTo>
                  <a:pt x="5154390" y="3111378"/>
                </a:lnTo>
                <a:lnTo>
                  <a:pt x="0" y="3111378"/>
                </a:lnTo>
                <a:lnTo>
                  <a:pt x="0" y="0"/>
                </a:lnTo>
                <a:close/>
              </a:path>
            </a:pathLst>
          </a:custGeom>
          <a:blipFill>
            <a:blip r:embed="rId6">
              <a:extLst>
                <a:ext uri="{96DAC541-7B7A-43D3-8B79-37D633B846F1}">
                  <asvg:svgBlip xmlns="" xmlns:asvg="http://schemas.microsoft.com/office/drawing/2016/SVG/main" r:embed="rId3"/>
                </a:ext>
              </a:extLst>
            </a:blip>
            <a:stretch>
              <a:fillRect/>
            </a:stretch>
          </a:blipFill>
        </p:spPr>
      </p:sp>
      <p:grpSp>
        <p:nvGrpSpPr>
          <p:cNvPr id="8" name="Group 8"/>
          <p:cNvGrpSpPr/>
          <p:nvPr/>
        </p:nvGrpSpPr>
        <p:grpSpPr>
          <a:xfrm>
            <a:off x="1627293" y="3440276"/>
            <a:ext cx="2646462" cy="648149"/>
            <a:chOff x="0" y="0"/>
            <a:chExt cx="697011" cy="170706"/>
          </a:xfrm>
        </p:grpSpPr>
        <p:sp>
          <p:nvSpPr>
            <p:cNvPr id="9" name="Freeform 9"/>
            <p:cNvSpPr/>
            <p:nvPr/>
          </p:nvSpPr>
          <p:spPr>
            <a:xfrm>
              <a:off x="0" y="0"/>
              <a:ext cx="697011" cy="170706"/>
            </a:xfrm>
            <a:custGeom>
              <a:avLst/>
              <a:gdLst/>
              <a:ahLst/>
              <a:cxnLst/>
              <a:rect l="l" t="t" r="r" b="b"/>
              <a:pathLst>
                <a:path w="697011" h="170706">
                  <a:moveTo>
                    <a:pt x="0" y="0"/>
                  </a:moveTo>
                  <a:lnTo>
                    <a:pt x="697011" y="0"/>
                  </a:lnTo>
                  <a:lnTo>
                    <a:pt x="697011" y="170706"/>
                  </a:lnTo>
                  <a:lnTo>
                    <a:pt x="0" y="170706"/>
                  </a:lnTo>
                  <a:close/>
                </a:path>
              </a:pathLst>
            </a:custGeom>
            <a:solidFill>
              <a:srgbClr val="000000">
                <a:alpha val="0"/>
              </a:srgbClr>
            </a:solidFill>
          </p:spPr>
        </p:sp>
        <p:sp>
          <p:nvSpPr>
            <p:cNvPr id="10" name="TextBox 10"/>
            <p:cNvSpPr txBox="1"/>
            <p:nvPr/>
          </p:nvSpPr>
          <p:spPr>
            <a:xfrm>
              <a:off x="0" y="-9525"/>
              <a:ext cx="697011" cy="180231"/>
            </a:xfrm>
            <a:prstGeom prst="rect">
              <a:avLst/>
            </a:prstGeom>
          </p:spPr>
          <p:txBody>
            <a:bodyPr lIns="50800" tIns="50800" rIns="50800" bIns="50800" rtlCol="0" anchor="ctr"/>
            <a:lstStyle/>
            <a:p>
              <a:pPr algn="ctr">
                <a:lnSpc>
                  <a:spcPts val="2639"/>
                </a:lnSpc>
              </a:pPr>
              <a:r>
                <a:rPr lang="en-US" sz="2199">
                  <a:solidFill>
                    <a:srgbClr val="000000"/>
                  </a:solidFill>
                  <a:latin typeface="FS Gravity"/>
                </a:rPr>
                <a:t>La classe Instruction</a:t>
              </a:r>
            </a:p>
          </p:txBody>
        </p:sp>
      </p:grpSp>
      <p:sp>
        <p:nvSpPr>
          <p:cNvPr id="11" name="Freeform 11"/>
          <p:cNvSpPr/>
          <p:nvPr/>
        </p:nvSpPr>
        <p:spPr>
          <a:xfrm>
            <a:off x="1305089" y="6861114"/>
            <a:ext cx="5154390" cy="3111377"/>
          </a:xfrm>
          <a:custGeom>
            <a:avLst/>
            <a:gdLst/>
            <a:ahLst/>
            <a:cxnLst/>
            <a:rect l="l" t="t" r="r" b="b"/>
            <a:pathLst>
              <a:path w="5154390" h="3111377">
                <a:moveTo>
                  <a:pt x="0" y="0"/>
                </a:moveTo>
                <a:lnTo>
                  <a:pt x="5154390" y="0"/>
                </a:lnTo>
                <a:lnTo>
                  <a:pt x="5154390" y="3111377"/>
                </a:lnTo>
                <a:lnTo>
                  <a:pt x="0" y="3111377"/>
                </a:lnTo>
                <a:lnTo>
                  <a:pt x="0" y="0"/>
                </a:lnTo>
                <a:close/>
              </a:path>
            </a:pathLst>
          </a:custGeom>
          <a:blipFill>
            <a:blip r:embed="rId6">
              <a:extLst>
                <a:ext uri="{96DAC541-7B7A-43D3-8B79-37D633B846F1}">
                  <asvg:svgBlip xmlns="" xmlns:asvg="http://schemas.microsoft.com/office/drawing/2016/SVG/main" r:embed="rId3"/>
                </a:ext>
              </a:extLst>
            </a:blip>
            <a:stretch>
              <a:fillRect/>
            </a:stretch>
          </a:blipFill>
        </p:spPr>
      </p:sp>
      <p:grpSp>
        <p:nvGrpSpPr>
          <p:cNvPr id="12" name="Group 12"/>
          <p:cNvGrpSpPr/>
          <p:nvPr/>
        </p:nvGrpSpPr>
        <p:grpSpPr>
          <a:xfrm>
            <a:off x="1695483" y="6784930"/>
            <a:ext cx="2646462" cy="648149"/>
            <a:chOff x="0" y="0"/>
            <a:chExt cx="697011" cy="170706"/>
          </a:xfrm>
        </p:grpSpPr>
        <p:sp>
          <p:nvSpPr>
            <p:cNvPr id="13" name="Freeform 13"/>
            <p:cNvSpPr/>
            <p:nvPr/>
          </p:nvSpPr>
          <p:spPr>
            <a:xfrm>
              <a:off x="0" y="0"/>
              <a:ext cx="697011" cy="170706"/>
            </a:xfrm>
            <a:custGeom>
              <a:avLst/>
              <a:gdLst/>
              <a:ahLst/>
              <a:cxnLst/>
              <a:rect l="l" t="t" r="r" b="b"/>
              <a:pathLst>
                <a:path w="697011" h="170706">
                  <a:moveTo>
                    <a:pt x="0" y="0"/>
                  </a:moveTo>
                  <a:lnTo>
                    <a:pt x="697011" y="0"/>
                  </a:lnTo>
                  <a:lnTo>
                    <a:pt x="697011" y="170706"/>
                  </a:lnTo>
                  <a:lnTo>
                    <a:pt x="0" y="170706"/>
                  </a:lnTo>
                  <a:close/>
                </a:path>
              </a:pathLst>
            </a:custGeom>
            <a:solidFill>
              <a:srgbClr val="000000">
                <a:alpha val="0"/>
              </a:srgbClr>
            </a:solidFill>
          </p:spPr>
        </p:sp>
        <p:sp>
          <p:nvSpPr>
            <p:cNvPr id="14" name="TextBox 14"/>
            <p:cNvSpPr txBox="1"/>
            <p:nvPr/>
          </p:nvSpPr>
          <p:spPr>
            <a:xfrm>
              <a:off x="0" y="-9525"/>
              <a:ext cx="697011" cy="180231"/>
            </a:xfrm>
            <a:prstGeom prst="rect">
              <a:avLst/>
            </a:prstGeom>
          </p:spPr>
          <p:txBody>
            <a:bodyPr lIns="50800" tIns="50800" rIns="50800" bIns="50800" rtlCol="0" anchor="ctr"/>
            <a:lstStyle/>
            <a:p>
              <a:pPr algn="ctr">
                <a:lnSpc>
                  <a:spcPts val="2639"/>
                </a:lnSpc>
              </a:pPr>
              <a:r>
                <a:rPr lang="en-US" sz="2199">
                  <a:solidFill>
                    <a:srgbClr val="000000"/>
                  </a:solidFill>
                  <a:latin typeface="FS Gravity"/>
                </a:rPr>
                <a:t>Les classes RAM et ROM</a:t>
              </a:r>
            </a:p>
          </p:txBody>
        </p:sp>
      </p:grpSp>
      <p:sp>
        <p:nvSpPr>
          <p:cNvPr id="16" name="Freeform 16"/>
          <p:cNvSpPr/>
          <p:nvPr/>
        </p:nvSpPr>
        <p:spPr>
          <a:xfrm>
            <a:off x="9905108" y="6043208"/>
            <a:ext cx="10002915" cy="6902012"/>
          </a:xfrm>
          <a:custGeom>
            <a:avLst/>
            <a:gdLst/>
            <a:ahLst/>
            <a:cxnLst/>
            <a:rect l="l" t="t" r="r" b="b"/>
            <a:pathLst>
              <a:path w="10002915" h="6902012">
                <a:moveTo>
                  <a:pt x="0" y="0"/>
                </a:moveTo>
                <a:lnTo>
                  <a:pt x="10002915" y="0"/>
                </a:lnTo>
                <a:lnTo>
                  <a:pt x="10002915" y="6902011"/>
                </a:lnTo>
                <a:lnTo>
                  <a:pt x="0" y="6902011"/>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17" name="AutoShape 17"/>
          <p:cNvSpPr/>
          <p:nvPr/>
        </p:nvSpPr>
        <p:spPr>
          <a:xfrm>
            <a:off x="6459479" y="5143500"/>
            <a:ext cx="3083668" cy="1726"/>
          </a:xfrm>
          <a:prstGeom prst="line">
            <a:avLst/>
          </a:prstGeom>
          <a:ln w="38100" cap="flat">
            <a:solidFill>
              <a:srgbClr val="000000"/>
            </a:solidFill>
            <a:prstDash val="solid"/>
            <a:headEnd type="none" w="sm" len="sm"/>
            <a:tailEnd type="none" w="sm" len="sm"/>
          </a:ln>
        </p:spPr>
      </p:sp>
      <p:sp>
        <p:nvSpPr>
          <p:cNvPr id="18" name="AutoShape 18"/>
          <p:cNvSpPr/>
          <p:nvPr/>
        </p:nvSpPr>
        <p:spPr>
          <a:xfrm flipV="1">
            <a:off x="9562208" y="3293824"/>
            <a:ext cx="0" cy="3386315"/>
          </a:xfrm>
          <a:prstGeom prst="line">
            <a:avLst/>
          </a:prstGeom>
          <a:ln w="38100" cap="flat">
            <a:solidFill>
              <a:srgbClr val="000000"/>
            </a:solidFill>
            <a:prstDash val="solid"/>
            <a:headEnd type="none" w="sm" len="sm"/>
            <a:tailEnd type="none" w="sm" len="sm"/>
          </a:ln>
        </p:spPr>
      </p:sp>
      <p:sp>
        <p:nvSpPr>
          <p:cNvPr id="19" name="AutoShape 19"/>
          <p:cNvSpPr/>
          <p:nvPr/>
        </p:nvSpPr>
        <p:spPr>
          <a:xfrm>
            <a:off x="9543126" y="5143500"/>
            <a:ext cx="1782295" cy="0"/>
          </a:xfrm>
          <a:prstGeom prst="line">
            <a:avLst/>
          </a:prstGeom>
          <a:ln w="38100" cap="flat">
            <a:solidFill>
              <a:srgbClr val="000000"/>
            </a:solidFill>
            <a:prstDash val="solid"/>
            <a:headEnd type="none" w="sm" len="sm"/>
            <a:tailEnd type="arrow" w="med" len="sm"/>
          </a:ln>
        </p:spPr>
      </p:sp>
      <p:grpSp>
        <p:nvGrpSpPr>
          <p:cNvPr id="20" name="Group 20"/>
          <p:cNvGrpSpPr/>
          <p:nvPr/>
        </p:nvGrpSpPr>
        <p:grpSpPr>
          <a:xfrm>
            <a:off x="11325420" y="2836164"/>
            <a:ext cx="4022089" cy="953421"/>
            <a:chOff x="0" y="0"/>
            <a:chExt cx="1059316" cy="251107"/>
          </a:xfrm>
        </p:grpSpPr>
        <p:sp>
          <p:nvSpPr>
            <p:cNvPr id="21" name="Freeform 21"/>
            <p:cNvSpPr/>
            <p:nvPr/>
          </p:nvSpPr>
          <p:spPr>
            <a:xfrm>
              <a:off x="0" y="0"/>
              <a:ext cx="1059316" cy="251107"/>
            </a:xfrm>
            <a:custGeom>
              <a:avLst/>
              <a:gdLst/>
              <a:ahLst/>
              <a:cxnLst/>
              <a:rect l="l" t="t" r="r" b="b"/>
              <a:pathLst>
                <a:path w="1059316" h="251107">
                  <a:moveTo>
                    <a:pt x="98167" y="0"/>
                  </a:moveTo>
                  <a:lnTo>
                    <a:pt x="961148" y="0"/>
                  </a:lnTo>
                  <a:cubicBezTo>
                    <a:pt x="987184" y="0"/>
                    <a:pt x="1012153" y="10343"/>
                    <a:pt x="1030563" y="28753"/>
                  </a:cubicBezTo>
                  <a:cubicBezTo>
                    <a:pt x="1048973" y="47163"/>
                    <a:pt x="1059316" y="72132"/>
                    <a:pt x="1059316" y="98167"/>
                  </a:cubicBezTo>
                  <a:lnTo>
                    <a:pt x="1059316" y="152939"/>
                  </a:lnTo>
                  <a:cubicBezTo>
                    <a:pt x="1059316" y="207156"/>
                    <a:pt x="1015365" y="251107"/>
                    <a:pt x="961148" y="251107"/>
                  </a:cubicBezTo>
                  <a:lnTo>
                    <a:pt x="98167" y="251107"/>
                  </a:lnTo>
                  <a:cubicBezTo>
                    <a:pt x="43951" y="251107"/>
                    <a:pt x="0" y="207156"/>
                    <a:pt x="0" y="152939"/>
                  </a:cubicBezTo>
                  <a:lnTo>
                    <a:pt x="0" y="98167"/>
                  </a:lnTo>
                  <a:cubicBezTo>
                    <a:pt x="0" y="43951"/>
                    <a:pt x="43951" y="0"/>
                    <a:pt x="98167" y="0"/>
                  </a:cubicBezTo>
                  <a:close/>
                </a:path>
              </a:pathLst>
            </a:custGeom>
            <a:solidFill>
              <a:srgbClr val="648266"/>
            </a:solidFill>
          </p:spPr>
        </p:sp>
        <p:sp>
          <p:nvSpPr>
            <p:cNvPr id="22" name="TextBox 22"/>
            <p:cNvSpPr txBox="1"/>
            <p:nvPr/>
          </p:nvSpPr>
          <p:spPr>
            <a:xfrm>
              <a:off x="0" y="9525"/>
              <a:ext cx="1059316" cy="241582"/>
            </a:xfrm>
            <a:prstGeom prst="rect">
              <a:avLst/>
            </a:prstGeom>
          </p:spPr>
          <p:txBody>
            <a:bodyPr lIns="50800" tIns="50800" rIns="50800" bIns="50800" rtlCol="0" anchor="ctr"/>
            <a:lstStyle/>
            <a:p>
              <a:pPr algn="ctr">
                <a:lnSpc>
                  <a:spcPts val="2160"/>
                </a:lnSpc>
              </a:pPr>
              <a:r>
                <a:rPr lang="en-US" sz="1800">
                  <a:solidFill>
                    <a:srgbClr val="FFFFFF"/>
                  </a:solidFill>
                  <a:latin typeface="Canva Sans"/>
                </a:rPr>
                <a:t>Méthodes de Traitement des Instructions</a:t>
              </a:r>
            </a:p>
          </p:txBody>
        </p:sp>
      </p:grpSp>
      <p:sp>
        <p:nvSpPr>
          <p:cNvPr id="23" name="TextBox 23"/>
          <p:cNvSpPr txBox="1"/>
          <p:nvPr/>
        </p:nvSpPr>
        <p:spPr>
          <a:xfrm>
            <a:off x="1627293" y="860854"/>
            <a:ext cx="5429304" cy="1438275"/>
          </a:xfrm>
          <a:prstGeom prst="rect">
            <a:avLst/>
          </a:prstGeom>
        </p:spPr>
        <p:txBody>
          <a:bodyPr lIns="0" tIns="0" rIns="0" bIns="0" rtlCol="0" anchor="t">
            <a:spAutoFit/>
          </a:bodyPr>
          <a:lstStyle/>
          <a:p>
            <a:pPr algn="ctr">
              <a:lnSpc>
                <a:spcPts val="11099"/>
              </a:lnSpc>
            </a:pPr>
            <a:r>
              <a:rPr lang="en-US" sz="9999">
                <a:solidFill>
                  <a:srgbClr val="C6EAC9"/>
                </a:solidFill>
                <a:latin typeface="FS Gravity"/>
              </a:rPr>
              <a:t>BACK-END</a:t>
            </a:r>
          </a:p>
        </p:txBody>
      </p:sp>
      <p:sp>
        <p:nvSpPr>
          <p:cNvPr id="24" name="TextBox 24"/>
          <p:cNvSpPr txBox="1"/>
          <p:nvPr/>
        </p:nvSpPr>
        <p:spPr>
          <a:xfrm>
            <a:off x="1627293" y="4209145"/>
            <a:ext cx="4509983" cy="1834063"/>
          </a:xfrm>
          <a:prstGeom prst="rect">
            <a:avLst/>
          </a:prstGeom>
        </p:spPr>
        <p:txBody>
          <a:bodyPr lIns="0" tIns="0" rIns="0" bIns="0" rtlCol="0" anchor="t">
            <a:spAutoFit/>
          </a:bodyPr>
          <a:lstStyle/>
          <a:p>
            <a:pPr>
              <a:lnSpc>
                <a:spcPts val="1809"/>
              </a:lnSpc>
            </a:pPr>
            <a:r>
              <a:rPr lang="en-US" sz="1292">
                <a:solidFill>
                  <a:srgbClr val="000000"/>
                </a:solidFill>
                <a:latin typeface="Canva Sans"/>
              </a:rPr>
              <a:t>La classe `InstrDecoder` joue un rôle crucial en implémentant le décodeur d'instructions. Elle offre une flexibilité essentielle pour traiter divers types d'adressages. Cette classe interagit avec l'interface graphique pour afficher les instructions en temps réel. De plus, elle gère les erreurs et garantit la mise à jour dynamique des valeurs des registres lors de l'exécution du programme.</a:t>
            </a:r>
          </a:p>
        </p:txBody>
      </p:sp>
      <p:sp>
        <p:nvSpPr>
          <p:cNvPr id="25" name="TextBox 25"/>
          <p:cNvSpPr txBox="1"/>
          <p:nvPr/>
        </p:nvSpPr>
        <p:spPr>
          <a:xfrm>
            <a:off x="1627293" y="7480721"/>
            <a:ext cx="4509983" cy="1834063"/>
          </a:xfrm>
          <a:prstGeom prst="rect">
            <a:avLst/>
          </a:prstGeom>
        </p:spPr>
        <p:txBody>
          <a:bodyPr lIns="0" tIns="0" rIns="0" bIns="0" rtlCol="0" anchor="t">
            <a:spAutoFit/>
          </a:bodyPr>
          <a:lstStyle/>
          <a:p>
            <a:pPr>
              <a:lnSpc>
                <a:spcPts val="1809"/>
              </a:lnSpc>
            </a:pPr>
            <a:r>
              <a:rPr lang="en-US" sz="1292">
                <a:solidFill>
                  <a:srgbClr val="000000"/>
                </a:solidFill>
                <a:latin typeface="Canva Sans"/>
              </a:rPr>
              <a:t>Les classes `RAM` et `ROM` sont des fenêtres graphiques conçues pour simuler la mémoire RAM et ROM d'un processeur. Elles utilisent des tableaux visuels pour afficher respectivement les adresses et les valeurs de la mémoire RAM, ainsi que les instructions stockées dans la mémoire ROM. Ces fenêtres permettent également l'édition interactive des valeurs, offrant ainsi une interface utilisateur conviviale.</a:t>
            </a:r>
          </a:p>
        </p:txBody>
      </p:sp>
      <p:grpSp>
        <p:nvGrpSpPr>
          <p:cNvPr id="26" name="Group 26"/>
          <p:cNvGrpSpPr/>
          <p:nvPr/>
        </p:nvGrpSpPr>
        <p:grpSpPr>
          <a:xfrm>
            <a:off x="11325420" y="4666790"/>
            <a:ext cx="4022089" cy="953421"/>
            <a:chOff x="0" y="0"/>
            <a:chExt cx="1059316" cy="251107"/>
          </a:xfrm>
        </p:grpSpPr>
        <p:sp>
          <p:nvSpPr>
            <p:cNvPr id="27" name="Freeform 27"/>
            <p:cNvSpPr/>
            <p:nvPr/>
          </p:nvSpPr>
          <p:spPr>
            <a:xfrm>
              <a:off x="0" y="0"/>
              <a:ext cx="1059316" cy="251107"/>
            </a:xfrm>
            <a:custGeom>
              <a:avLst/>
              <a:gdLst/>
              <a:ahLst/>
              <a:cxnLst/>
              <a:rect l="l" t="t" r="r" b="b"/>
              <a:pathLst>
                <a:path w="1059316" h="251107">
                  <a:moveTo>
                    <a:pt x="98167" y="0"/>
                  </a:moveTo>
                  <a:lnTo>
                    <a:pt x="961148" y="0"/>
                  </a:lnTo>
                  <a:cubicBezTo>
                    <a:pt x="987184" y="0"/>
                    <a:pt x="1012153" y="10343"/>
                    <a:pt x="1030563" y="28753"/>
                  </a:cubicBezTo>
                  <a:cubicBezTo>
                    <a:pt x="1048973" y="47163"/>
                    <a:pt x="1059316" y="72132"/>
                    <a:pt x="1059316" y="98167"/>
                  </a:cubicBezTo>
                  <a:lnTo>
                    <a:pt x="1059316" y="152939"/>
                  </a:lnTo>
                  <a:cubicBezTo>
                    <a:pt x="1059316" y="207156"/>
                    <a:pt x="1015365" y="251107"/>
                    <a:pt x="961148" y="251107"/>
                  </a:cubicBezTo>
                  <a:lnTo>
                    <a:pt x="98167" y="251107"/>
                  </a:lnTo>
                  <a:cubicBezTo>
                    <a:pt x="43951" y="251107"/>
                    <a:pt x="0" y="207156"/>
                    <a:pt x="0" y="152939"/>
                  </a:cubicBezTo>
                  <a:lnTo>
                    <a:pt x="0" y="98167"/>
                  </a:lnTo>
                  <a:cubicBezTo>
                    <a:pt x="0" y="43951"/>
                    <a:pt x="43951" y="0"/>
                    <a:pt x="98167" y="0"/>
                  </a:cubicBezTo>
                  <a:close/>
                </a:path>
              </a:pathLst>
            </a:custGeom>
            <a:solidFill>
              <a:srgbClr val="648266"/>
            </a:solidFill>
          </p:spPr>
        </p:sp>
        <p:sp>
          <p:nvSpPr>
            <p:cNvPr id="28" name="TextBox 28"/>
            <p:cNvSpPr txBox="1"/>
            <p:nvPr/>
          </p:nvSpPr>
          <p:spPr>
            <a:xfrm>
              <a:off x="0" y="9525"/>
              <a:ext cx="1059316" cy="241582"/>
            </a:xfrm>
            <a:prstGeom prst="rect">
              <a:avLst/>
            </a:prstGeom>
          </p:spPr>
          <p:txBody>
            <a:bodyPr lIns="50800" tIns="50800" rIns="50800" bIns="50800" rtlCol="0" anchor="ctr"/>
            <a:lstStyle/>
            <a:p>
              <a:pPr algn="ctr">
                <a:lnSpc>
                  <a:spcPts val="2160"/>
                </a:lnSpc>
              </a:pPr>
              <a:r>
                <a:rPr lang="en-US" sz="1800">
                  <a:solidFill>
                    <a:srgbClr val="FFFFFF"/>
                  </a:solidFill>
                  <a:latin typeface="Canva Sans"/>
                </a:rPr>
                <a:t>Traitement du Code Assemblé</a:t>
              </a:r>
            </a:p>
          </p:txBody>
        </p:sp>
      </p:grpSp>
      <p:grpSp>
        <p:nvGrpSpPr>
          <p:cNvPr id="29" name="Group 29"/>
          <p:cNvGrpSpPr/>
          <p:nvPr/>
        </p:nvGrpSpPr>
        <p:grpSpPr>
          <a:xfrm>
            <a:off x="11325420" y="6222478"/>
            <a:ext cx="4022089" cy="953421"/>
            <a:chOff x="0" y="0"/>
            <a:chExt cx="1059316" cy="251107"/>
          </a:xfrm>
        </p:grpSpPr>
        <p:sp>
          <p:nvSpPr>
            <p:cNvPr id="30" name="Freeform 30"/>
            <p:cNvSpPr/>
            <p:nvPr/>
          </p:nvSpPr>
          <p:spPr>
            <a:xfrm>
              <a:off x="0" y="0"/>
              <a:ext cx="1059316" cy="251107"/>
            </a:xfrm>
            <a:custGeom>
              <a:avLst/>
              <a:gdLst/>
              <a:ahLst/>
              <a:cxnLst/>
              <a:rect l="l" t="t" r="r" b="b"/>
              <a:pathLst>
                <a:path w="1059316" h="251107">
                  <a:moveTo>
                    <a:pt x="98167" y="0"/>
                  </a:moveTo>
                  <a:lnTo>
                    <a:pt x="961148" y="0"/>
                  </a:lnTo>
                  <a:cubicBezTo>
                    <a:pt x="987184" y="0"/>
                    <a:pt x="1012153" y="10343"/>
                    <a:pt x="1030563" y="28753"/>
                  </a:cubicBezTo>
                  <a:cubicBezTo>
                    <a:pt x="1048973" y="47163"/>
                    <a:pt x="1059316" y="72132"/>
                    <a:pt x="1059316" y="98167"/>
                  </a:cubicBezTo>
                  <a:lnTo>
                    <a:pt x="1059316" y="152939"/>
                  </a:lnTo>
                  <a:cubicBezTo>
                    <a:pt x="1059316" y="207156"/>
                    <a:pt x="1015365" y="251107"/>
                    <a:pt x="961148" y="251107"/>
                  </a:cubicBezTo>
                  <a:lnTo>
                    <a:pt x="98167" y="251107"/>
                  </a:lnTo>
                  <a:cubicBezTo>
                    <a:pt x="43951" y="251107"/>
                    <a:pt x="0" y="207156"/>
                    <a:pt x="0" y="152939"/>
                  </a:cubicBezTo>
                  <a:lnTo>
                    <a:pt x="0" y="98167"/>
                  </a:lnTo>
                  <a:cubicBezTo>
                    <a:pt x="0" y="43951"/>
                    <a:pt x="43951" y="0"/>
                    <a:pt x="98167" y="0"/>
                  </a:cubicBezTo>
                  <a:close/>
                </a:path>
              </a:pathLst>
            </a:custGeom>
            <a:solidFill>
              <a:srgbClr val="648266"/>
            </a:solidFill>
          </p:spPr>
        </p:sp>
        <p:sp>
          <p:nvSpPr>
            <p:cNvPr id="31" name="TextBox 31"/>
            <p:cNvSpPr txBox="1"/>
            <p:nvPr/>
          </p:nvSpPr>
          <p:spPr>
            <a:xfrm>
              <a:off x="0" y="9525"/>
              <a:ext cx="1059316" cy="241582"/>
            </a:xfrm>
            <a:prstGeom prst="rect">
              <a:avLst/>
            </a:prstGeom>
          </p:spPr>
          <p:txBody>
            <a:bodyPr lIns="50800" tIns="50800" rIns="50800" bIns="50800" rtlCol="0" anchor="ctr"/>
            <a:lstStyle/>
            <a:p>
              <a:pPr algn="ctr">
                <a:lnSpc>
                  <a:spcPts val="2160"/>
                </a:lnSpc>
              </a:pPr>
              <a:r>
                <a:rPr lang="en-US" sz="1800">
                  <a:solidFill>
                    <a:srgbClr val="FFFFFF"/>
                  </a:solidFill>
                  <a:latin typeface="Canva Sans"/>
                </a:rPr>
                <a:t>Méthodes Setter et Gestion des Erreurs</a:t>
              </a:r>
            </a:p>
          </p:txBody>
        </p:sp>
      </p:grpSp>
      <p:sp>
        <p:nvSpPr>
          <p:cNvPr id="32" name="AutoShape 32"/>
          <p:cNvSpPr/>
          <p:nvPr/>
        </p:nvSpPr>
        <p:spPr>
          <a:xfrm>
            <a:off x="9543126" y="3312874"/>
            <a:ext cx="1782295" cy="0"/>
          </a:xfrm>
          <a:prstGeom prst="line">
            <a:avLst/>
          </a:prstGeom>
          <a:ln w="38100" cap="flat">
            <a:solidFill>
              <a:srgbClr val="000000"/>
            </a:solidFill>
            <a:prstDash val="solid"/>
            <a:headEnd type="none" w="sm" len="sm"/>
            <a:tailEnd type="arrow" w="med" len="sm"/>
          </a:ln>
        </p:spPr>
      </p:sp>
      <p:sp>
        <p:nvSpPr>
          <p:cNvPr id="33" name="AutoShape 33"/>
          <p:cNvSpPr/>
          <p:nvPr/>
        </p:nvSpPr>
        <p:spPr>
          <a:xfrm>
            <a:off x="9543126" y="6680139"/>
            <a:ext cx="1782295" cy="0"/>
          </a:xfrm>
          <a:prstGeom prst="line">
            <a:avLst/>
          </a:prstGeom>
          <a:ln w="38100" cap="flat">
            <a:solidFill>
              <a:srgbClr val="000000"/>
            </a:solidFill>
            <a:prstDash val="solid"/>
            <a:headEnd type="none" w="sm" len="sm"/>
            <a:tailEnd type="arrow" w="med" len="sm"/>
          </a:ln>
        </p:spPr>
      </p:sp>
      <p:sp>
        <p:nvSpPr>
          <p:cNvPr id="34" name="AutoShape 34"/>
          <p:cNvSpPr/>
          <p:nvPr/>
        </p:nvSpPr>
        <p:spPr>
          <a:xfrm>
            <a:off x="6459469" y="7517957"/>
            <a:ext cx="3083668" cy="1726"/>
          </a:xfrm>
          <a:prstGeom prst="line">
            <a:avLst/>
          </a:prstGeom>
          <a:ln w="38100" cap="flat">
            <a:solidFill>
              <a:srgbClr val="000000"/>
            </a:solidFill>
            <a:prstDash val="solid"/>
            <a:headEnd type="none" w="sm" len="sm"/>
            <a:tailEnd type="none" w="sm" len="sm"/>
          </a:ln>
        </p:spPr>
      </p:sp>
      <p:sp>
        <p:nvSpPr>
          <p:cNvPr id="35" name="AutoShape 35"/>
          <p:cNvSpPr/>
          <p:nvPr/>
        </p:nvSpPr>
        <p:spPr>
          <a:xfrm flipV="1">
            <a:off x="9543131" y="7519684"/>
            <a:ext cx="27" cy="1759392"/>
          </a:xfrm>
          <a:prstGeom prst="line">
            <a:avLst/>
          </a:prstGeom>
          <a:ln w="38100" cap="flat">
            <a:solidFill>
              <a:srgbClr val="000000"/>
            </a:solidFill>
            <a:prstDash val="solid"/>
            <a:headEnd type="none" w="sm" len="sm"/>
            <a:tailEnd type="none" w="sm" len="sm"/>
          </a:ln>
        </p:spPr>
      </p:sp>
      <p:sp>
        <p:nvSpPr>
          <p:cNvPr id="36" name="AutoShape 36"/>
          <p:cNvSpPr/>
          <p:nvPr/>
        </p:nvSpPr>
        <p:spPr>
          <a:xfrm>
            <a:off x="9543158" y="8397752"/>
            <a:ext cx="1782295" cy="0"/>
          </a:xfrm>
          <a:prstGeom prst="line">
            <a:avLst/>
          </a:prstGeom>
          <a:ln w="38100" cap="flat">
            <a:solidFill>
              <a:srgbClr val="000000"/>
            </a:solidFill>
            <a:prstDash val="solid"/>
            <a:headEnd type="none" w="sm" len="sm"/>
            <a:tailEnd type="arrow" w="med" len="sm"/>
          </a:ln>
        </p:spPr>
      </p:sp>
      <p:grpSp>
        <p:nvGrpSpPr>
          <p:cNvPr id="37" name="Group 37"/>
          <p:cNvGrpSpPr/>
          <p:nvPr/>
        </p:nvGrpSpPr>
        <p:grpSpPr>
          <a:xfrm>
            <a:off x="11325442" y="7710406"/>
            <a:ext cx="4470232" cy="1374692"/>
            <a:chOff x="0" y="0"/>
            <a:chExt cx="1177345" cy="362059"/>
          </a:xfrm>
        </p:grpSpPr>
        <p:sp>
          <p:nvSpPr>
            <p:cNvPr id="38" name="Freeform 38"/>
            <p:cNvSpPr/>
            <p:nvPr/>
          </p:nvSpPr>
          <p:spPr>
            <a:xfrm>
              <a:off x="0" y="0"/>
              <a:ext cx="1177345" cy="362059"/>
            </a:xfrm>
            <a:custGeom>
              <a:avLst/>
              <a:gdLst/>
              <a:ahLst/>
              <a:cxnLst/>
              <a:rect l="l" t="t" r="r" b="b"/>
              <a:pathLst>
                <a:path w="1177345" h="362059">
                  <a:moveTo>
                    <a:pt x="88326" y="0"/>
                  </a:moveTo>
                  <a:lnTo>
                    <a:pt x="1089019" y="0"/>
                  </a:lnTo>
                  <a:cubicBezTo>
                    <a:pt x="1137800" y="0"/>
                    <a:pt x="1177345" y="39545"/>
                    <a:pt x="1177345" y="88326"/>
                  </a:cubicBezTo>
                  <a:lnTo>
                    <a:pt x="1177345" y="273733"/>
                  </a:lnTo>
                  <a:cubicBezTo>
                    <a:pt x="1177345" y="322514"/>
                    <a:pt x="1137800" y="362059"/>
                    <a:pt x="1089019" y="362059"/>
                  </a:cubicBezTo>
                  <a:lnTo>
                    <a:pt x="88326" y="362059"/>
                  </a:lnTo>
                  <a:cubicBezTo>
                    <a:pt x="39545" y="362059"/>
                    <a:pt x="0" y="322514"/>
                    <a:pt x="0" y="273733"/>
                  </a:cubicBezTo>
                  <a:lnTo>
                    <a:pt x="0" y="88326"/>
                  </a:lnTo>
                  <a:cubicBezTo>
                    <a:pt x="0" y="39545"/>
                    <a:pt x="39545" y="0"/>
                    <a:pt x="88326" y="0"/>
                  </a:cubicBezTo>
                  <a:close/>
                </a:path>
              </a:pathLst>
            </a:custGeom>
            <a:solidFill>
              <a:srgbClr val="648266"/>
            </a:solidFill>
          </p:spPr>
        </p:sp>
        <p:sp>
          <p:nvSpPr>
            <p:cNvPr id="39" name="TextBox 39"/>
            <p:cNvSpPr txBox="1"/>
            <p:nvPr/>
          </p:nvSpPr>
          <p:spPr>
            <a:xfrm>
              <a:off x="0" y="0"/>
              <a:ext cx="1177345" cy="362059"/>
            </a:xfrm>
            <a:prstGeom prst="rect">
              <a:avLst/>
            </a:prstGeom>
          </p:spPr>
          <p:txBody>
            <a:bodyPr lIns="50800" tIns="50800" rIns="50800" bIns="50800" rtlCol="0" anchor="ctr"/>
            <a:lstStyle/>
            <a:p>
              <a:pPr algn="ctr">
                <a:lnSpc>
                  <a:spcPts val="1680"/>
                </a:lnSpc>
              </a:pPr>
              <a:r>
                <a:rPr lang="en-US" sz="1400">
                  <a:solidFill>
                    <a:srgbClr val="FFFFFF"/>
                  </a:solidFill>
                  <a:latin typeface="Canva Sans"/>
                </a:rPr>
                <a:t>Initialisation de la fenêtre de la RAM/ROM</a:t>
              </a:r>
            </a:p>
            <a:p>
              <a:pPr algn="ctr">
                <a:lnSpc>
                  <a:spcPts val="1680"/>
                </a:lnSpc>
              </a:pPr>
              <a:r>
                <a:rPr lang="en-US" sz="1400">
                  <a:solidFill>
                    <a:srgbClr val="FFFFFF"/>
                  </a:solidFill>
                  <a:latin typeface="Canva Sans"/>
                </a:rPr>
                <a:t>Configuration de la table et ajout des adresses et valeurs initiales à la mémoire RAM/ROM.</a:t>
              </a:r>
            </a:p>
          </p:txBody>
        </p:sp>
      </p:grpSp>
      <p:sp>
        <p:nvSpPr>
          <p:cNvPr id="40" name="AutoShape 40"/>
          <p:cNvSpPr/>
          <p:nvPr/>
        </p:nvSpPr>
        <p:spPr>
          <a:xfrm>
            <a:off x="6459458" y="9277350"/>
            <a:ext cx="3083668" cy="1726"/>
          </a:xfrm>
          <a:prstGeom prst="line">
            <a:avLst/>
          </a:prstGeom>
          <a:ln w="38100" cap="flat">
            <a:solidFill>
              <a:srgbClr val="000000"/>
            </a:solidFill>
            <a:prstDash val="solid"/>
            <a:headEnd type="none" w="sm" len="sm"/>
            <a:tailEnd type="none" w="sm" len="sm"/>
          </a:ln>
        </p:spPr>
      </p:sp>
      <p:sp>
        <p:nvSpPr>
          <p:cNvPr id="41" name="Freeform 41"/>
          <p:cNvSpPr/>
          <p:nvPr/>
        </p:nvSpPr>
        <p:spPr>
          <a:xfrm>
            <a:off x="15795673" y="573857"/>
            <a:ext cx="1600775" cy="1408682"/>
          </a:xfrm>
          <a:custGeom>
            <a:avLst/>
            <a:gdLst/>
            <a:ahLst/>
            <a:cxnLst/>
            <a:rect l="l" t="t" r="r" b="b"/>
            <a:pathLst>
              <a:path w="1600775" h="1408682">
                <a:moveTo>
                  <a:pt x="0" y="0"/>
                </a:moveTo>
                <a:lnTo>
                  <a:pt x="1600776" y="0"/>
                </a:lnTo>
                <a:lnTo>
                  <a:pt x="1600776" y="1408682"/>
                </a:lnTo>
                <a:lnTo>
                  <a:pt x="0" y="1408682"/>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03" y="6319435"/>
            <a:ext cx="1488026" cy="558038"/>
            <a:chOff x="0" y="0"/>
            <a:chExt cx="997714" cy="374162"/>
          </a:xfrm>
        </p:grpSpPr>
        <p:sp>
          <p:nvSpPr>
            <p:cNvPr id="3" name="Freeform 3"/>
            <p:cNvSpPr/>
            <p:nvPr/>
          </p:nvSpPr>
          <p:spPr>
            <a:xfrm>
              <a:off x="0" y="0"/>
              <a:ext cx="997714" cy="374162"/>
            </a:xfrm>
            <a:custGeom>
              <a:avLst/>
              <a:gdLst/>
              <a:ahLst/>
              <a:cxnLst/>
              <a:rect l="l" t="t" r="r" b="b"/>
              <a:pathLst>
                <a:path w="997714" h="374162">
                  <a:moveTo>
                    <a:pt x="0" y="0"/>
                  </a:moveTo>
                  <a:lnTo>
                    <a:pt x="997714" y="0"/>
                  </a:lnTo>
                  <a:lnTo>
                    <a:pt x="997714" y="374162"/>
                  </a:lnTo>
                  <a:lnTo>
                    <a:pt x="0" y="374162"/>
                  </a:lnTo>
                  <a:close/>
                </a:path>
              </a:pathLst>
            </a:custGeom>
            <a:solidFill>
              <a:srgbClr val="C6EAC9"/>
            </a:solidFill>
          </p:spPr>
        </p:sp>
        <p:sp>
          <p:nvSpPr>
            <p:cNvPr id="4" name="TextBox 4"/>
            <p:cNvSpPr txBox="1"/>
            <p:nvPr/>
          </p:nvSpPr>
          <p:spPr>
            <a:xfrm>
              <a:off x="0" y="0"/>
              <a:ext cx="997714" cy="374162"/>
            </a:xfrm>
            <a:prstGeom prst="rect">
              <a:avLst/>
            </a:prstGeom>
          </p:spPr>
          <p:txBody>
            <a:bodyPr lIns="50800" tIns="50800" rIns="50800" bIns="50800" rtlCol="0" anchor="ctr"/>
            <a:lstStyle/>
            <a:p>
              <a:pPr algn="ctr">
                <a:lnSpc>
                  <a:spcPts val="1919"/>
                </a:lnSpc>
              </a:pPr>
              <a:r>
                <a:rPr lang="en-US" sz="1599">
                  <a:solidFill>
                    <a:srgbClr val="000000"/>
                  </a:solidFill>
                  <a:latin typeface="Canva Sans"/>
                </a:rPr>
                <a:t>adrDirect()</a:t>
              </a:r>
            </a:p>
          </p:txBody>
        </p:sp>
      </p:grpSp>
      <p:grpSp>
        <p:nvGrpSpPr>
          <p:cNvPr id="5" name="Group 5"/>
          <p:cNvGrpSpPr/>
          <p:nvPr/>
        </p:nvGrpSpPr>
        <p:grpSpPr>
          <a:xfrm>
            <a:off x="1898480" y="6322206"/>
            <a:ext cx="1741161" cy="560777"/>
            <a:chOff x="0" y="0"/>
            <a:chExt cx="1167439" cy="375998"/>
          </a:xfrm>
        </p:grpSpPr>
        <p:sp>
          <p:nvSpPr>
            <p:cNvPr id="6" name="Freeform 6"/>
            <p:cNvSpPr/>
            <p:nvPr/>
          </p:nvSpPr>
          <p:spPr>
            <a:xfrm>
              <a:off x="0" y="0"/>
              <a:ext cx="1167439" cy="375998"/>
            </a:xfrm>
            <a:custGeom>
              <a:avLst/>
              <a:gdLst/>
              <a:ahLst/>
              <a:cxnLst/>
              <a:rect l="l" t="t" r="r" b="b"/>
              <a:pathLst>
                <a:path w="1167439" h="375998">
                  <a:moveTo>
                    <a:pt x="0" y="0"/>
                  </a:moveTo>
                  <a:lnTo>
                    <a:pt x="1167439" y="0"/>
                  </a:lnTo>
                  <a:lnTo>
                    <a:pt x="1167439" y="375998"/>
                  </a:lnTo>
                  <a:lnTo>
                    <a:pt x="0" y="375998"/>
                  </a:lnTo>
                  <a:close/>
                </a:path>
              </a:pathLst>
            </a:custGeom>
            <a:solidFill>
              <a:srgbClr val="C6EAC9"/>
            </a:solidFill>
          </p:spPr>
        </p:sp>
        <p:sp>
          <p:nvSpPr>
            <p:cNvPr id="7" name="TextBox 7"/>
            <p:cNvSpPr txBox="1"/>
            <p:nvPr/>
          </p:nvSpPr>
          <p:spPr>
            <a:xfrm>
              <a:off x="0" y="0"/>
              <a:ext cx="1167439" cy="375998"/>
            </a:xfrm>
            <a:prstGeom prst="rect">
              <a:avLst/>
            </a:prstGeom>
          </p:spPr>
          <p:txBody>
            <a:bodyPr lIns="50800" tIns="50800" rIns="50800" bIns="50800" rtlCol="0" anchor="ctr"/>
            <a:lstStyle/>
            <a:p>
              <a:pPr algn="ctr">
                <a:lnSpc>
                  <a:spcPts val="1919"/>
                </a:lnSpc>
              </a:pPr>
              <a:r>
                <a:rPr lang="en-US" sz="1599">
                  <a:solidFill>
                    <a:srgbClr val="000000"/>
                  </a:solidFill>
                  <a:latin typeface="Canva Sans"/>
                </a:rPr>
                <a:t>adrImmediat()</a:t>
              </a:r>
            </a:p>
          </p:txBody>
        </p:sp>
      </p:grpSp>
      <p:grpSp>
        <p:nvGrpSpPr>
          <p:cNvPr id="8" name="Group 8"/>
          <p:cNvGrpSpPr/>
          <p:nvPr/>
        </p:nvGrpSpPr>
        <p:grpSpPr>
          <a:xfrm>
            <a:off x="1588773" y="962522"/>
            <a:ext cx="6219806" cy="1498382"/>
            <a:chOff x="0" y="0"/>
            <a:chExt cx="6649429" cy="1601880"/>
          </a:xfrm>
        </p:grpSpPr>
        <p:sp>
          <p:nvSpPr>
            <p:cNvPr id="9" name="Freeform 9"/>
            <p:cNvSpPr/>
            <p:nvPr/>
          </p:nvSpPr>
          <p:spPr>
            <a:xfrm>
              <a:off x="80010" y="80137"/>
              <a:ext cx="6489408" cy="1441606"/>
            </a:xfrm>
            <a:custGeom>
              <a:avLst/>
              <a:gdLst/>
              <a:ahLst/>
              <a:cxnLst/>
              <a:rect l="l" t="t" r="r" b="b"/>
              <a:pathLst>
                <a:path w="6489408" h="1441606">
                  <a:moveTo>
                    <a:pt x="6489408" y="1441606"/>
                  </a:moveTo>
                  <a:lnTo>
                    <a:pt x="0" y="1441606"/>
                  </a:lnTo>
                  <a:lnTo>
                    <a:pt x="0" y="0"/>
                  </a:lnTo>
                  <a:lnTo>
                    <a:pt x="6489281" y="0"/>
                  </a:lnTo>
                  <a:lnTo>
                    <a:pt x="6489281" y="1441606"/>
                  </a:lnTo>
                  <a:lnTo>
                    <a:pt x="6489408" y="1441606"/>
                  </a:lnTo>
                  <a:close/>
                </a:path>
              </a:pathLst>
            </a:custGeom>
            <a:solidFill>
              <a:srgbClr val="000000"/>
            </a:solidFill>
          </p:spPr>
        </p:sp>
        <p:sp>
          <p:nvSpPr>
            <p:cNvPr id="10" name="Freeform 10"/>
            <p:cNvSpPr/>
            <p:nvPr/>
          </p:nvSpPr>
          <p:spPr>
            <a:xfrm>
              <a:off x="73660" y="73787"/>
              <a:ext cx="6502108" cy="1454433"/>
            </a:xfrm>
            <a:custGeom>
              <a:avLst/>
              <a:gdLst/>
              <a:ahLst/>
              <a:cxnLst/>
              <a:rect l="l" t="t" r="r" b="b"/>
              <a:pathLst>
                <a:path w="6502108" h="1454433">
                  <a:moveTo>
                    <a:pt x="6502108" y="1454433"/>
                  </a:moveTo>
                  <a:lnTo>
                    <a:pt x="0" y="1454433"/>
                  </a:lnTo>
                  <a:lnTo>
                    <a:pt x="0" y="0"/>
                  </a:lnTo>
                  <a:lnTo>
                    <a:pt x="6501981" y="0"/>
                  </a:lnTo>
                  <a:lnTo>
                    <a:pt x="6501981" y="1454433"/>
                  </a:lnTo>
                  <a:lnTo>
                    <a:pt x="6502108" y="1454433"/>
                  </a:lnTo>
                  <a:close/>
                  <a:moveTo>
                    <a:pt x="12700" y="1441733"/>
                  </a:moveTo>
                  <a:lnTo>
                    <a:pt x="6489281" y="1441733"/>
                  </a:lnTo>
                  <a:lnTo>
                    <a:pt x="6489281" y="12700"/>
                  </a:lnTo>
                  <a:lnTo>
                    <a:pt x="12700" y="12700"/>
                  </a:lnTo>
                  <a:lnTo>
                    <a:pt x="12700" y="1441733"/>
                  </a:lnTo>
                  <a:close/>
                </a:path>
              </a:pathLst>
            </a:custGeom>
            <a:solidFill>
              <a:srgbClr val="000000"/>
            </a:solidFill>
          </p:spPr>
        </p:sp>
        <p:sp>
          <p:nvSpPr>
            <p:cNvPr id="11" name="Freeform 11"/>
            <p:cNvSpPr/>
            <p:nvPr/>
          </p:nvSpPr>
          <p:spPr>
            <a:xfrm>
              <a:off x="6350" y="6350"/>
              <a:ext cx="6636728" cy="1589180"/>
            </a:xfrm>
            <a:custGeom>
              <a:avLst/>
              <a:gdLst/>
              <a:ahLst/>
              <a:cxnLst/>
              <a:rect l="l" t="t" r="r" b="b"/>
              <a:pathLst>
                <a:path w="6636728" h="1589180">
                  <a:moveTo>
                    <a:pt x="0" y="0"/>
                  </a:moveTo>
                  <a:lnTo>
                    <a:pt x="147447" y="0"/>
                  </a:lnTo>
                  <a:lnTo>
                    <a:pt x="147447" y="147447"/>
                  </a:lnTo>
                  <a:lnTo>
                    <a:pt x="0" y="147447"/>
                  </a:lnTo>
                  <a:lnTo>
                    <a:pt x="0" y="0"/>
                  </a:lnTo>
                  <a:close/>
                  <a:moveTo>
                    <a:pt x="6489282" y="0"/>
                  </a:moveTo>
                  <a:lnTo>
                    <a:pt x="6489282" y="147447"/>
                  </a:lnTo>
                  <a:lnTo>
                    <a:pt x="6636728" y="147447"/>
                  </a:lnTo>
                  <a:lnTo>
                    <a:pt x="6636728" y="0"/>
                  </a:lnTo>
                  <a:lnTo>
                    <a:pt x="6489282" y="0"/>
                  </a:lnTo>
                  <a:close/>
                  <a:moveTo>
                    <a:pt x="6489282" y="1589180"/>
                  </a:moveTo>
                  <a:lnTo>
                    <a:pt x="6636728" y="1589180"/>
                  </a:lnTo>
                  <a:lnTo>
                    <a:pt x="6636728" y="1441733"/>
                  </a:lnTo>
                  <a:lnTo>
                    <a:pt x="6489282" y="1441733"/>
                  </a:lnTo>
                  <a:lnTo>
                    <a:pt x="6489282" y="1589180"/>
                  </a:lnTo>
                  <a:close/>
                  <a:moveTo>
                    <a:pt x="0" y="1589180"/>
                  </a:moveTo>
                  <a:lnTo>
                    <a:pt x="147447" y="1589180"/>
                  </a:lnTo>
                  <a:lnTo>
                    <a:pt x="147447" y="1441733"/>
                  </a:lnTo>
                  <a:lnTo>
                    <a:pt x="0" y="1441733"/>
                  </a:lnTo>
                  <a:lnTo>
                    <a:pt x="0" y="1589180"/>
                  </a:lnTo>
                  <a:close/>
                </a:path>
              </a:pathLst>
            </a:custGeom>
            <a:solidFill>
              <a:srgbClr val="FFFFFF"/>
            </a:solidFill>
          </p:spPr>
        </p:sp>
        <p:sp>
          <p:nvSpPr>
            <p:cNvPr id="12" name="Freeform 12"/>
            <p:cNvSpPr/>
            <p:nvPr/>
          </p:nvSpPr>
          <p:spPr>
            <a:xfrm>
              <a:off x="0" y="0"/>
              <a:ext cx="6649428" cy="1601880"/>
            </a:xfrm>
            <a:custGeom>
              <a:avLst/>
              <a:gdLst/>
              <a:ahLst/>
              <a:cxnLst/>
              <a:rect l="l" t="t" r="r" b="b"/>
              <a:pathLst>
                <a:path w="6649428" h="1601880">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6489282" y="0"/>
                  </a:moveTo>
                  <a:lnTo>
                    <a:pt x="6489282" y="160147"/>
                  </a:lnTo>
                  <a:lnTo>
                    <a:pt x="6649428" y="160147"/>
                  </a:lnTo>
                  <a:lnTo>
                    <a:pt x="6649428" y="0"/>
                  </a:lnTo>
                  <a:lnTo>
                    <a:pt x="6489282" y="0"/>
                  </a:lnTo>
                  <a:close/>
                  <a:moveTo>
                    <a:pt x="6636729" y="147447"/>
                  </a:moveTo>
                  <a:lnTo>
                    <a:pt x="6501982" y="147447"/>
                  </a:lnTo>
                  <a:lnTo>
                    <a:pt x="6501982" y="12700"/>
                  </a:lnTo>
                  <a:lnTo>
                    <a:pt x="6636729" y="12700"/>
                  </a:lnTo>
                  <a:lnTo>
                    <a:pt x="6636729" y="147447"/>
                  </a:lnTo>
                  <a:close/>
                  <a:moveTo>
                    <a:pt x="6489282" y="1601880"/>
                  </a:moveTo>
                  <a:lnTo>
                    <a:pt x="6649428" y="1601880"/>
                  </a:lnTo>
                  <a:lnTo>
                    <a:pt x="6649428" y="1441733"/>
                  </a:lnTo>
                  <a:lnTo>
                    <a:pt x="6489282" y="1441733"/>
                  </a:lnTo>
                  <a:lnTo>
                    <a:pt x="6489282" y="1601880"/>
                  </a:lnTo>
                  <a:close/>
                  <a:moveTo>
                    <a:pt x="6501982" y="1454433"/>
                  </a:moveTo>
                  <a:lnTo>
                    <a:pt x="6636728" y="1454433"/>
                  </a:lnTo>
                  <a:lnTo>
                    <a:pt x="6636728" y="1589180"/>
                  </a:lnTo>
                  <a:lnTo>
                    <a:pt x="6501982" y="1589180"/>
                  </a:lnTo>
                  <a:lnTo>
                    <a:pt x="6501982" y="1454433"/>
                  </a:lnTo>
                  <a:close/>
                  <a:moveTo>
                    <a:pt x="0" y="1601880"/>
                  </a:moveTo>
                  <a:lnTo>
                    <a:pt x="160147" y="1601880"/>
                  </a:lnTo>
                  <a:lnTo>
                    <a:pt x="160147" y="1441733"/>
                  </a:lnTo>
                  <a:lnTo>
                    <a:pt x="0" y="1441733"/>
                  </a:lnTo>
                  <a:lnTo>
                    <a:pt x="0" y="1601880"/>
                  </a:lnTo>
                  <a:close/>
                  <a:moveTo>
                    <a:pt x="12700" y="1454433"/>
                  </a:moveTo>
                  <a:lnTo>
                    <a:pt x="147447" y="1454433"/>
                  </a:lnTo>
                  <a:lnTo>
                    <a:pt x="147447" y="1589180"/>
                  </a:lnTo>
                  <a:lnTo>
                    <a:pt x="12700" y="1589180"/>
                  </a:lnTo>
                  <a:lnTo>
                    <a:pt x="12700" y="1454433"/>
                  </a:lnTo>
                  <a:close/>
                </a:path>
              </a:pathLst>
            </a:custGeom>
            <a:solidFill>
              <a:srgbClr val="000000"/>
            </a:solidFill>
          </p:spPr>
        </p:sp>
      </p:grpSp>
      <p:sp>
        <p:nvSpPr>
          <p:cNvPr id="13" name="Freeform 13"/>
          <p:cNvSpPr/>
          <p:nvPr/>
        </p:nvSpPr>
        <p:spPr>
          <a:xfrm>
            <a:off x="-1884419" y="-2750290"/>
            <a:ext cx="6946383" cy="6920334"/>
          </a:xfrm>
          <a:custGeom>
            <a:avLst/>
            <a:gdLst/>
            <a:ahLst/>
            <a:cxnLst/>
            <a:rect l="l" t="t" r="r" b="b"/>
            <a:pathLst>
              <a:path w="6946383" h="6920334">
                <a:moveTo>
                  <a:pt x="0" y="0"/>
                </a:moveTo>
                <a:lnTo>
                  <a:pt x="6946383" y="0"/>
                </a:lnTo>
                <a:lnTo>
                  <a:pt x="6946383" y="6920334"/>
                </a:lnTo>
                <a:lnTo>
                  <a:pt x="0" y="692033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4" name="TextBox 14"/>
          <p:cNvSpPr txBox="1"/>
          <p:nvPr/>
        </p:nvSpPr>
        <p:spPr>
          <a:xfrm>
            <a:off x="1588773" y="1243243"/>
            <a:ext cx="6219806" cy="868990"/>
          </a:xfrm>
          <a:prstGeom prst="rect">
            <a:avLst/>
          </a:prstGeom>
        </p:spPr>
        <p:txBody>
          <a:bodyPr lIns="0" tIns="0" rIns="0" bIns="0" rtlCol="0" anchor="t">
            <a:spAutoFit/>
          </a:bodyPr>
          <a:lstStyle/>
          <a:p>
            <a:pPr algn="ctr">
              <a:lnSpc>
                <a:spcPts val="6787"/>
              </a:lnSpc>
              <a:spcBef>
                <a:spcPct val="0"/>
              </a:spcBef>
            </a:pPr>
            <a:r>
              <a:rPr lang="en-US" sz="5656">
                <a:solidFill>
                  <a:srgbClr val="FFFFFF"/>
                </a:solidFill>
                <a:latin typeface="FS Gravity"/>
              </a:rPr>
              <a:t>BACK END</a:t>
            </a:r>
          </a:p>
        </p:txBody>
      </p:sp>
      <p:sp>
        <p:nvSpPr>
          <p:cNvPr id="15" name="Freeform 15"/>
          <p:cNvSpPr/>
          <p:nvPr/>
        </p:nvSpPr>
        <p:spPr>
          <a:xfrm>
            <a:off x="13589843" y="8212840"/>
            <a:ext cx="6946383" cy="6920334"/>
          </a:xfrm>
          <a:custGeom>
            <a:avLst/>
            <a:gdLst/>
            <a:ahLst/>
            <a:cxnLst/>
            <a:rect l="l" t="t" r="r" b="b"/>
            <a:pathLst>
              <a:path w="6946383" h="6920334">
                <a:moveTo>
                  <a:pt x="0" y="0"/>
                </a:moveTo>
                <a:lnTo>
                  <a:pt x="6946383" y="0"/>
                </a:lnTo>
                <a:lnTo>
                  <a:pt x="6946383" y="6920334"/>
                </a:lnTo>
                <a:lnTo>
                  <a:pt x="0" y="692033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16" name="Group 16"/>
          <p:cNvGrpSpPr/>
          <p:nvPr/>
        </p:nvGrpSpPr>
        <p:grpSpPr>
          <a:xfrm>
            <a:off x="758016" y="4048826"/>
            <a:ext cx="4022089" cy="953421"/>
            <a:chOff x="0" y="0"/>
            <a:chExt cx="1059316" cy="251107"/>
          </a:xfrm>
        </p:grpSpPr>
        <p:sp>
          <p:nvSpPr>
            <p:cNvPr id="17" name="Freeform 17"/>
            <p:cNvSpPr/>
            <p:nvPr/>
          </p:nvSpPr>
          <p:spPr>
            <a:xfrm>
              <a:off x="0" y="0"/>
              <a:ext cx="1059316" cy="251107"/>
            </a:xfrm>
            <a:custGeom>
              <a:avLst/>
              <a:gdLst/>
              <a:ahLst/>
              <a:cxnLst/>
              <a:rect l="l" t="t" r="r" b="b"/>
              <a:pathLst>
                <a:path w="1059316" h="251107">
                  <a:moveTo>
                    <a:pt x="98167" y="0"/>
                  </a:moveTo>
                  <a:lnTo>
                    <a:pt x="961148" y="0"/>
                  </a:lnTo>
                  <a:cubicBezTo>
                    <a:pt x="987184" y="0"/>
                    <a:pt x="1012153" y="10343"/>
                    <a:pt x="1030563" y="28753"/>
                  </a:cubicBezTo>
                  <a:cubicBezTo>
                    <a:pt x="1048973" y="47163"/>
                    <a:pt x="1059316" y="72132"/>
                    <a:pt x="1059316" y="98167"/>
                  </a:cubicBezTo>
                  <a:lnTo>
                    <a:pt x="1059316" y="152939"/>
                  </a:lnTo>
                  <a:cubicBezTo>
                    <a:pt x="1059316" y="207156"/>
                    <a:pt x="1015365" y="251107"/>
                    <a:pt x="961148" y="251107"/>
                  </a:cubicBezTo>
                  <a:lnTo>
                    <a:pt x="98167" y="251107"/>
                  </a:lnTo>
                  <a:cubicBezTo>
                    <a:pt x="43951" y="251107"/>
                    <a:pt x="0" y="207156"/>
                    <a:pt x="0" y="152939"/>
                  </a:cubicBezTo>
                  <a:lnTo>
                    <a:pt x="0" y="98167"/>
                  </a:lnTo>
                  <a:cubicBezTo>
                    <a:pt x="0" y="43951"/>
                    <a:pt x="43951" y="0"/>
                    <a:pt x="98167" y="0"/>
                  </a:cubicBezTo>
                  <a:close/>
                </a:path>
              </a:pathLst>
            </a:custGeom>
            <a:solidFill>
              <a:srgbClr val="C6EAC9"/>
            </a:solidFill>
          </p:spPr>
        </p:sp>
        <p:sp>
          <p:nvSpPr>
            <p:cNvPr id="18" name="TextBox 18"/>
            <p:cNvSpPr txBox="1"/>
            <p:nvPr/>
          </p:nvSpPr>
          <p:spPr>
            <a:xfrm>
              <a:off x="0" y="0"/>
              <a:ext cx="1059316" cy="251107"/>
            </a:xfrm>
            <a:prstGeom prst="rect">
              <a:avLst/>
            </a:prstGeom>
          </p:spPr>
          <p:txBody>
            <a:bodyPr lIns="50800" tIns="50800" rIns="50800" bIns="50800" rtlCol="0" anchor="ctr"/>
            <a:lstStyle/>
            <a:p>
              <a:pPr algn="ctr">
                <a:lnSpc>
                  <a:spcPts val="2760"/>
                </a:lnSpc>
              </a:pPr>
              <a:r>
                <a:rPr lang="en-US" sz="2300">
                  <a:solidFill>
                    <a:srgbClr val="000000"/>
                  </a:solidFill>
                  <a:latin typeface="Canva Sans"/>
                </a:rPr>
                <a:t>Méthodes de Traitement des Instructions</a:t>
              </a:r>
            </a:p>
          </p:txBody>
        </p:sp>
      </p:grpSp>
      <p:sp>
        <p:nvSpPr>
          <p:cNvPr id="19" name="AutoShape 19"/>
          <p:cNvSpPr/>
          <p:nvPr/>
        </p:nvSpPr>
        <p:spPr>
          <a:xfrm flipV="1">
            <a:off x="2769061" y="5002246"/>
            <a:ext cx="0" cy="659964"/>
          </a:xfrm>
          <a:prstGeom prst="line">
            <a:avLst/>
          </a:prstGeom>
          <a:ln w="38100" cap="flat">
            <a:solidFill>
              <a:srgbClr val="000000"/>
            </a:solidFill>
            <a:prstDash val="solid"/>
            <a:headEnd type="none" w="sm" len="sm"/>
            <a:tailEnd type="none" w="sm" len="sm"/>
          </a:ln>
        </p:spPr>
      </p:sp>
      <p:sp>
        <p:nvSpPr>
          <p:cNvPr id="20" name="AutoShape 20"/>
          <p:cNvSpPr/>
          <p:nvPr/>
        </p:nvSpPr>
        <p:spPr>
          <a:xfrm>
            <a:off x="738966" y="5662210"/>
            <a:ext cx="4060189" cy="0"/>
          </a:xfrm>
          <a:prstGeom prst="line">
            <a:avLst/>
          </a:prstGeom>
          <a:ln w="38100" cap="flat">
            <a:solidFill>
              <a:srgbClr val="000000"/>
            </a:solidFill>
            <a:prstDash val="solid"/>
            <a:headEnd type="none" w="sm" len="sm"/>
            <a:tailEnd type="none" w="sm" len="sm"/>
          </a:ln>
        </p:spPr>
      </p:sp>
      <p:sp>
        <p:nvSpPr>
          <p:cNvPr id="21" name="AutoShape 21"/>
          <p:cNvSpPr/>
          <p:nvPr/>
        </p:nvSpPr>
        <p:spPr>
          <a:xfrm flipV="1">
            <a:off x="738966" y="5659471"/>
            <a:ext cx="0" cy="659964"/>
          </a:xfrm>
          <a:prstGeom prst="line">
            <a:avLst/>
          </a:prstGeom>
          <a:ln w="38100" cap="flat">
            <a:solidFill>
              <a:srgbClr val="000000"/>
            </a:solidFill>
            <a:prstDash val="solid"/>
            <a:headEnd type="none" w="sm" len="sm"/>
            <a:tailEnd type="none" w="sm" len="sm"/>
          </a:ln>
        </p:spPr>
      </p:sp>
      <p:sp>
        <p:nvSpPr>
          <p:cNvPr id="22" name="AutoShape 22"/>
          <p:cNvSpPr/>
          <p:nvPr/>
        </p:nvSpPr>
        <p:spPr>
          <a:xfrm flipV="1">
            <a:off x="2769061" y="5662242"/>
            <a:ext cx="0" cy="659964"/>
          </a:xfrm>
          <a:prstGeom prst="line">
            <a:avLst/>
          </a:prstGeom>
          <a:ln w="38100" cap="flat">
            <a:solidFill>
              <a:srgbClr val="000000"/>
            </a:solidFill>
            <a:prstDash val="solid"/>
            <a:headEnd type="none" w="sm" len="sm"/>
            <a:tailEnd type="none" w="sm" len="sm"/>
          </a:ln>
        </p:spPr>
      </p:sp>
      <p:sp>
        <p:nvSpPr>
          <p:cNvPr id="23" name="AutoShape 23"/>
          <p:cNvSpPr/>
          <p:nvPr/>
        </p:nvSpPr>
        <p:spPr>
          <a:xfrm flipV="1">
            <a:off x="4799155" y="5662242"/>
            <a:ext cx="0" cy="659964"/>
          </a:xfrm>
          <a:prstGeom prst="line">
            <a:avLst/>
          </a:prstGeom>
          <a:ln w="38100" cap="flat">
            <a:solidFill>
              <a:srgbClr val="000000"/>
            </a:solidFill>
            <a:prstDash val="solid"/>
            <a:headEnd type="none" w="sm" len="sm"/>
            <a:tailEnd type="none" w="sm" len="sm"/>
          </a:ln>
        </p:spPr>
      </p:sp>
      <p:grpSp>
        <p:nvGrpSpPr>
          <p:cNvPr id="24" name="Group 24"/>
          <p:cNvGrpSpPr/>
          <p:nvPr/>
        </p:nvGrpSpPr>
        <p:grpSpPr>
          <a:xfrm>
            <a:off x="4039692" y="6300385"/>
            <a:ext cx="1741161" cy="560777"/>
            <a:chOff x="0" y="0"/>
            <a:chExt cx="1167439" cy="375998"/>
          </a:xfrm>
        </p:grpSpPr>
        <p:sp>
          <p:nvSpPr>
            <p:cNvPr id="25" name="Freeform 25"/>
            <p:cNvSpPr/>
            <p:nvPr/>
          </p:nvSpPr>
          <p:spPr>
            <a:xfrm>
              <a:off x="0" y="0"/>
              <a:ext cx="1167439" cy="375998"/>
            </a:xfrm>
            <a:custGeom>
              <a:avLst/>
              <a:gdLst/>
              <a:ahLst/>
              <a:cxnLst/>
              <a:rect l="l" t="t" r="r" b="b"/>
              <a:pathLst>
                <a:path w="1167439" h="375998">
                  <a:moveTo>
                    <a:pt x="0" y="0"/>
                  </a:moveTo>
                  <a:lnTo>
                    <a:pt x="1167439" y="0"/>
                  </a:lnTo>
                  <a:lnTo>
                    <a:pt x="1167439" y="375998"/>
                  </a:lnTo>
                  <a:lnTo>
                    <a:pt x="0" y="375998"/>
                  </a:lnTo>
                  <a:close/>
                </a:path>
              </a:pathLst>
            </a:custGeom>
            <a:solidFill>
              <a:srgbClr val="C6EAC9"/>
            </a:solidFill>
          </p:spPr>
        </p:sp>
        <p:sp>
          <p:nvSpPr>
            <p:cNvPr id="26" name="TextBox 26"/>
            <p:cNvSpPr txBox="1"/>
            <p:nvPr/>
          </p:nvSpPr>
          <p:spPr>
            <a:xfrm>
              <a:off x="0" y="0"/>
              <a:ext cx="1167439" cy="375998"/>
            </a:xfrm>
            <a:prstGeom prst="rect">
              <a:avLst/>
            </a:prstGeom>
          </p:spPr>
          <p:txBody>
            <a:bodyPr lIns="50800" tIns="50800" rIns="50800" bIns="50800" rtlCol="0" anchor="ctr"/>
            <a:lstStyle/>
            <a:p>
              <a:pPr algn="ctr">
                <a:lnSpc>
                  <a:spcPts val="1919"/>
                </a:lnSpc>
              </a:pPr>
              <a:r>
                <a:rPr lang="en-US" sz="1599">
                  <a:solidFill>
                    <a:srgbClr val="000000"/>
                  </a:solidFill>
                  <a:latin typeface="Canva Sans"/>
                </a:rPr>
                <a:t>adrInherent()</a:t>
              </a:r>
            </a:p>
          </p:txBody>
        </p:sp>
      </p:grpSp>
      <p:grpSp>
        <p:nvGrpSpPr>
          <p:cNvPr id="27" name="Group 27"/>
          <p:cNvGrpSpPr/>
          <p:nvPr/>
        </p:nvGrpSpPr>
        <p:grpSpPr>
          <a:xfrm>
            <a:off x="7152005" y="2845968"/>
            <a:ext cx="4022089" cy="953421"/>
            <a:chOff x="0" y="0"/>
            <a:chExt cx="1059316" cy="251107"/>
          </a:xfrm>
        </p:grpSpPr>
        <p:sp>
          <p:nvSpPr>
            <p:cNvPr id="28" name="Freeform 28"/>
            <p:cNvSpPr/>
            <p:nvPr/>
          </p:nvSpPr>
          <p:spPr>
            <a:xfrm>
              <a:off x="0" y="0"/>
              <a:ext cx="1059316" cy="251107"/>
            </a:xfrm>
            <a:custGeom>
              <a:avLst/>
              <a:gdLst/>
              <a:ahLst/>
              <a:cxnLst/>
              <a:rect l="l" t="t" r="r" b="b"/>
              <a:pathLst>
                <a:path w="1059316" h="251107">
                  <a:moveTo>
                    <a:pt x="98167" y="0"/>
                  </a:moveTo>
                  <a:lnTo>
                    <a:pt x="961148" y="0"/>
                  </a:lnTo>
                  <a:cubicBezTo>
                    <a:pt x="987184" y="0"/>
                    <a:pt x="1012153" y="10343"/>
                    <a:pt x="1030563" y="28753"/>
                  </a:cubicBezTo>
                  <a:cubicBezTo>
                    <a:pt x="1048973" y="47163"/>
                    <a:pt x="1059316" y="72132"/>
                    <a:pt x="1059316" y="98167"/>
                  </a:cubicBezTo>
                  <a:lnTo>
                    <a:pt x="1059316" y="152939"/>
                  </a:lnTo>
                  <a:cubicBezTo>
                    <a:pt x="1059316" y="207156"/>
                    <a:pt x="1015365" y="251107"/>
                    <a:pt x="961148" y="251107"/>
                  </a:cubicBezTo>
                  <a:lnTo>
                    <a:pt x="98167" y="251107"/>
                  </a:lnTo>
                  <a:cubicBezTo>
                    <a:pt x="43951" y="251107"/>
                    <a:pt x="0" y="207156"/>
                    <a:pt x="0" y="152939"/>
                  </a:cubicBezTo>
                  <a:lnTo>
                    <a:pt x="0" y="98167"/>
                  </a:lnTo>
                  <a:cubicBezTo>
                    <a:pt x="0" y="43951"/>
                    <a:pt x="43951" y="0"/>
                    <a:pt x="98167" y="0"/>
                  </a:cubicBezTo>
                  <a:close/>
                </a:path>
              </a:pathLst>
            </a:custGeom>
            <a:solidFill>
              <a:srgbClr val="C6EAC9"/>
            </a:solidFill>
          </p:spPr>
        </p:sp>
        <p:sp>
          <p:nvSpPr>
            <p:cNvPr id="29" name="TextBox 29"/>
            <p:cNvSpPr txBox="1"/>
            <p:nvPr/>
          </p:nvSpPr>
          <p:spPr>
            <a:xfrm>
              <a:off x="0" y="9525"/>
              <a:ext cx="1059316" cy="241582"/>
            </a:xfrm>
            <a:prstGeom prst="rect">
              <a:avLst/>
            </a:prstGeom>
          </p:spPr>
          <p:txBody>
            <a:bodyPr lIns="50800" tIns="50800" rIns="50800" bIns="50800" rtlCol="0" anchor="ctr"/>
            <a:lstStyle/>
            <a:p>
              <a:pPr algn="ctr">
                <a:lnSpc>
                  <a:spcPts val="2879"/>
                </a:lnSpc>
              </a:pPr>
              <a:r>
                <a:rPr lang="en-US" sz="2400">
                  <a:solidFill>
                    <a:srgbClr val="000000"/>
                  </a:solidFill>
                  <a:latin typeface="Canva Sans"/>
                </a:rPr>
                <a:t>Traitement du Code Assemblé</a:t>
              </a:r>
            </a:p>
          </p:txBody>
        </p:sp>
      </p:grpSp>
      <p:sp>
        <p:nvSpPr>
          <p:cNvPr id="30" name="AutoShape 30"/>
          <p:cNvSpPr/>
          <p:nvPr/>
        </p:nvSpPr>
        <p:spPr>
          <a:xfrm flipH="1" flipV="1">
            <a:off x="9163050" y="3799389"/>
            <a:ext cx="0" cy="726179"/>
          </a:xfrm>
          <a:prstGeom prst="line">
            <a:avLst/>
          </a:prstGeom>
          <a:ln w="38100" cap="flat">
            <a:solidFill>
              <a:srgbClr val="000000"/>
            </a:solidFill>
            <a:prstDash val="solid"/>
            <a:headEnd type="none" w="sm" len="sm"/>
            <a:tailEnd type="none" w="sm" len="sm"/>
          </a:ln>
        </p:spPr>
      </p:sp>
      <p:sp>
        <p:nvSpPr>
          <p:cNvPr id="31" name="AutoShape 31"/>
          <p:cNvSpPr/>
          <p:nvPr/>
        </p:nvSpPr>
        <p:spPr>
          <a:xfrm>
            <a:off x="7287232" y="4544649"/>
            <a:ext cx="4529407" cy="0"/>
          </a:xfrm>
          <a:prstGeom prst="line">
            <a:avLst/>
          </a:prstGeom>
          <a:ln w="38100" cap="flat">
            <a:solidFill>
              <a:srgbClr val="000000"/>
            </a:solidFill>
            <a:prstDash val="solid"/>
            <a:headEnd type="none" w="sm" len="sm"/>
            <a:tailEnd type="none" w="sm" len="sm"/>
          </a:ln>
        </p:spPr>
      </p:sp>
      <p:sp>
        <p:nvSpPr>
          <p:cNvPr id="32" name="AutoShape 32"/>
          <p:cNvSpPr/>
          <p:nvPr/>
        </p:nvSpPr>
        <p:spPr>
          <a:xfrm flipV="1">
            <a:off x="7287232" y="4544649"/>
            <a:ext cx="0" cy="505238"/>
          </a:xfrm>
          <a:prstGeom prst="line">
            <a:avLst/>
          </a:prstGeom>
          <a:ln w="38100" cap="flat">
            <a:solidFill>
              <a:srgbClr val="000000"/>
            </a:solidFill>
            <a:prstDash val="solid"/>
            <a:headEnd type="none" w="sm" len="sm"/>
            <a:tailEnd type="none" w="sm" len="sm"/>
          </a:ln>
        </p:spPr>
      </p:sp>
      <p:grpSp>
        <p:nvGrpSpPr>
          <p:cNvPr id="33" name="Group 33"/>
          <p:cNvGrpSpPr/>
          <p:nvPr/>
        </p:nvGrpSpPr>
        <p:grpSpPr>
          <a:xfrm>
            <a:off x="11010205" y="5049887"/>
            <a:ext cx="1833385" cy="694080"/>
            <a:chOff x="0" y="0"/>
            <a:chExt cx="1229275" cy="465377"/>
          </a:xfrm>
        </p:grpSpPr>
        <p:sp>
          <p:nvSpPr>
            <p:cNvPr id="34" name="Freeform 34"/>
            <p:cNvSpPr/>
            <p:nvPr/>
          </p:nvSpPr>
          <p:spPr>
            <a:xfrm>
              <a:off x="0" y="0"/>
              <a:ext cx="1229275" cy="465377"/>
            </a:xfrm>
            <a:custGeom>
              <a:avLst/>
              <a:gdLst/>
              <a:ahLst/>
              <a:cxnLst/>
              <a:rect l="l" t="t" r="r" b="b"/>
              <a:pathLst>
                <a:path w="1229275" h="465377">
                  <a:moveTo>
                    <a:pt x="0" y="0"/>
                  </a:moveTo>
                  <a:lnTo>
                    <a:pt x="1229275" y="0"/>
                  </a:lnTo>
                  <a:lnTo>
                    <a:pt x="1229275" y="465377"/>
                  </a:lnTo>
                  <a:lnTo>
                    <a:pt x="0" y="465377"/>
                  </a:lnTo>
                  <a:close/>
                </a:path>
              </a:pathLst>
            </a:custGeom>
            <a:solidFill>
              <a:srgbClr val="C6EAC9"/>
            </a:solidFill>
          </p:spPr>
        </p:sp>
        <p:sp>
          <p:nvSpPr>
            <p:cNvPr id="35" name="TextBox 35"/>
            <p:cNvSpPr txBox="1"/>
            <p:nvPr/>
          </p:nvSpPr>
          <p:spPr>
            <a:xfrm>
              <a:off x="0" y="0"/>
              <a:ext cx="1229275" cy="465377"/>
            </a:xfrm>
            <a:prstGeom prst="rect">
              <a:avLst/>
            </a:prstGeom>
          </p:spPr>
          <p:txBody>
            <a:bodyPr lIns="50800" tIns="50800" rIns="50800" bIns="50800" rtlCol="0" anchor="ctr"/>
            <a:lstStyle/>
            <a:p>
              <a:pPr algn="ctr">
                <a:lnSpc>
                  <a:spcPts val="1919"/>
                </a:lnSpc>
              </a:pPr>
              <a:r>
                <a:rPr lang="en-US" sz="1599">
                  <a:solidFill>
                    <a:srgbClr val="000000"/>
                  </a:solidFill>
                  <a:latin typeface="Canva Sans"/>
                </a:rPr>
                <a:t>traiterLinePrLine(String textarea)</a:t>
              </a:r>
            </a:p>
          </p:txBody>
        </p:sp>
      </p:grpSp>
      <p:grpSp>
        <p:nvGrpSpPr>
          <p:cNvPr id="36" name="Group 36"/>
          <p:cNvGrpSpPr/>
          <p:nvPr/>
        </p:nvGrpSpPr>
        <p:grpSpPr>
          <a:xfrm>
            <a:off x="8820895" y="5049887"/>
            <a:ext cx="2021667" cy="694080"/>
            <a:chOff x="0" y="0"/>
            <a:chExt cx="1355517" cy="465377"/>
          </a:xfrm>
        </p:grpSpPr>
        <p:sp>
          <p:nvSpPr>
            <p:cNvPr id="37" name="Freeform 37"/>
            <p:cNvSpPr/>
            <p:nvPr/>
          </p:nvSpPr>
          <p:spPr>
            <a:xfrm>
              <a:off x="0" y="0"/>
              <a:ext cx="1355517" cy="465377"/>
            </a:xfrm>
            <a:custGeom>
              <a:avLst/>
              <a:gdLst/>
              <a:ahLst/>
              <a:cxnLst/>
              <a:rect l="l" t="t" r="r" b="b"/>
              <a:pathLst>
                <a:path w="1355517" h="465377">
                  <a:moveTo>
                    <a:pt x="0" y="0"/>
                  </a:moveTo>
                  <a:lnTo>
                    <a:pt x="1355517" y="0"/>
                  </a:lnTo>
                  <a:lnTo>
                    <a:pt x="1355517" y="465377"/>
                  </a:lnTo>
                  <a:lnTo>
                    <a:pt x="0" y="465377"/>
                  </a:lnTo>
                  <a:close/>
                </a:path>
              </a:pathLst>
            </a:custGeom>
            <a:solidFill>
              <a:srgbClr val="C6EAC9"/>
            </a:solidFill>
          </p:spPr>
        </p:sp>
        <p:sp>
          <p:nvSpPr>
            <p:cNvPr id="38" name="TextBox 38"/>
            <p:cNvSpPr txBox="1"/>
            <p:nvPr/>
          </p:nvSpPr>
          <p:spPr>
            <a:xfrm>
              <a:off x="0" y="0"/>
              <a:ext cx="1355517" cy="465377"/>
            </a:xfrm>
            <a:prstGeom prst="rect">
              <a:avLst/>
            </a:prstGeom>
          </p:spPr>
          <p:txBody>
            <a:bodyPr lIns="50800" tIns="50800" rIns="50800" bIns="50800" rtlCol="0" anchor="ctr"/>
            <a:lstStyle/>
            <a:p>
              <a:pPr algn="ctr">
                <a:lnSpc>
                  <a:spcPts val="1919"/>
                </a:lnSpc>
              </a:pPr>
              <a:r>
                <a:rPr lang="en-US" sz="1599">
                  <a:solidFill>
                    <a:srgbClr val="000000"/>
                  </a:solidFill>
                  <a:latin typeface="Canva Sans"/>
                </a:rPr>
                <a:t>traiterLigne(String textarea)</a:t>
              </a:r>
            </a:p>
          </p:txBody>
        </p:sp>
      </p:grpSp>
      <p:grpSp>
        <p:nvGrpSpPr>
          <p:cNvPr id="39" name="Group 39"/>
          <p:cNvGrpSpPr/>
          <p:nvPr/>
        </p:nvGrpSpPr>
        <p:grpSpPr>
          <a:xfrm>
            <a:off x="5968925" y="5049887"/>
            <a:ext cx="2636614" cy="694080"/>
            <a:chOff x="0" y="0"/>
            <a:chExt cx="1767836" cy="465377"/>
          </a:xfrm>
        </p:grpSpPr>
        <p:sp>
          <p:nvSpPr>
            <p:cNvPr id="40" name="Freeform 40"/>
            <p:cNvSpPr/>
            <p:nvPr/>
          </p:nvSpPr>
          <p:spPr>
            <a:xfrm>
              <a:off x="0" y="0"/>
              <a:ext cx="1767836" cy="465377"/>
            </a:xfrm>
            <a:custGeom>
              <a:avLst/>
              <a:gdLst/>
              <a:ahLst/>
              <a:cxnLst/>
              <a:rect l="l" t="t" r="r" b="b"/>
              <a:pathLst>
                <a:path w="1767836" h="465377">
                  <a:moveTo>
                    <a:pt x="0" y="0"/>
                  </a:moveTo>
                  <a:lnTo>
                    <a:pt x="1767836" y="0"/>
                  </a:lnTo>
                  <a:lnTo>
                    <a:pt x="1767836" y="465377"/>
                  </a:lnTo>
                  <a:lnTo>
                    <a:pt x="0" y="465377"/>
                  </a:lnTo>
                  <a:close/>
                </a:path>
              </a:pathLst>
            </a:custGeom>
            <a:solidFill>
              <a:srgbClr val="C6EAC9"/>
            </a:solidFill>
          </p:spPr>
        </p:sp>
        <p:sp>
          <p:nvSpPr>
            <p:cNvPr id="41" name="TextBox 41"/>
            <p:cNvSpPr txBox="1"/>
            <p:nvPr/>
          </p:nvSpPr>
          <p:spPr>
            <a:xfrm>
              <a:off x="0" y="0"/>
              <a:ext cx="1767836" cy="465377"/>
            </a:xfrm>
            <a:prstGeom prst="rect">
              <a:avLst/>
            </a:prstGeom>
          </p:spPr>
          <p:txBody>
            <a:bodyPr lIns="50800" tIns="50800" rIns="50800" bIns="50800" rtlCol="0" anchor="ctr"/>
            <a:lstStyle/>
            <a:p>
              <a:pPr algn="ctr">
                <a:lnSpc>
                  <a:spcPts val="1919"/>
                </a:lnSpc>
              </a:pPr>
              <a:r>
                <a:rPr lang="en-US" sz="1599" dirty="0" err="1" smtClean="0">
                  <a:solidFill>
                    <a:srgbClr val="000000"/>
                  </a:solidFill>
                  <a:latin typeface="Canva Sans"/>
                </a:rPr>
                <a:t>traiterUPDATE</a:t>
              </a:r>
              <a:r>
                <a:rPr lang="en-US" sz="1599" dirty="0" smtClean="0">
                  <a:solidFill>
                    <a:srgbClr val="000000"/>
                  </a:solidFill>
                  <a:latin typeface="Canva Sans"/>
                </a:rPr>
                <a:t>(String </a:t>
              </a:r>
              <a:r>
                <a:rPr lang="en-US" sz="1599" dirty="0" err="1">
                  <a:solidFill>
                    <a:srgbClr val="000000"/>
                  </a:solidFill>
                  <a:latin typeface="Canva Sans"/>
                </a:rPr>
                <a:t>textarea</a:t>
              </a:r>
              <a:r>
                <a:rPr lang="en-US" sz="1599" dirty="0">
                  <a:solidFill>
                    <a:srgbClr val="000000"/>
                  </a:solidFill>
                  <a:latin typeface="Canva Sans"/>
                </a:rPr>
                <a:t>)</a:t>
              </a:r>
            </a:p>
          </p:txBody>
        </p:sp>
      </p:grpSp>
      <p:sp>
        <p:nvSpPr>
          <p:cNvPr id="42" name="AutoShape 42"/>
          <p:cNvSpPr/>
          <p:nvPr/>
        </p:nvSpPr>
        <p:spPr>
          <a:xfrm flipV="1">
            <a:off x="15364432" y="3087753"/>
            <a:ext cx="0" cy="659964"/>
          </a:xfrm>
          <a:prstGeom prst="line">
            <a:avLst/>
          </a:prstGeom>
          <a:ln w="38100" cap="flat">
            <a:solidFill>
              <a:srgbClr val="000000"/>
            </a:solidFill>
            <a:prstDash val="solid"/>
            <a:headEnd type="none" w="sm" len="sm"/>
            <a:tailEnd type="none" w="sm" len="sm"/>
          </a:ln>
        </p:spPr>
      </p:sp>
      <p:sp>
        <p:nvSpPr>
          <p:cNvPr id="43" name="AutoShape 43"/>
          <p:cNvSpPr/>
          <p:nvPr/>
        </p:nvSpPr>
        <p:spPr>
          <a:xfrm>
            <a:off x="14292867" y="3747717"/>
            <a:ext cx="2137758" cy="0"/>
          </a:xfrm>
          <a:prstGeom prst="line">
            <a:avLst/>
          </a:prstGeom>
          <a:ln w="38100" cap="flat">
            <a:solidFill>
              <a:srgbClr val="000000"/>
            </a:solidFill>
            <a:prstDash val="solid"/>
            <a:headEnd type="none" w="sm" len="sm"/>
            <a:tailEnd type="none" w="sm" len="sm"/>
          </a:ln>
        </p:spPr>
      </p:sp>
      <p:sp>
        <p:nvSpPr>
          <p:cNvPr id="44" name="AutoShape 44"/>
          <p:cNvSpPr/>
          <p:nvPr/>
        </p:nvSpPr>
        <p:spPr>
          <a:xfrm flipV="1">
            <a:off x="14311917" y="3747717"/>
            <a:ext cx="0" cy="659964"/>
          </a:xfrm>
          <a:prstGeom prst="line">
            <a:avLst/>
          </a:prstGeom>
          <a:ln w="38100" cap="flat">
            <a:solidFill>
              <a:srgbClr val="000000"/>
            </a:solidFill>
            <a:prstDash val="solid"/>
            <a:headEnd type="none" w="sm" len="sm"/>
            <a:tailEnd type="none" w="sm" len="sm"/>
          </a:ln>
        </p:spPr>
      </p:sp>
      <p:sp>
        <p:nvSpPr>
          <p:cNvPr id="45" name="AutoShape 45"/>
          <p:cNvSpPr/>
          <p:nvPr/>
        </p:nvSpPr>
        <p:spPr>
          <a:xfrm flipV="1">
            <a:off x="16430625" y="3747717"/>
            <a:ext cx="0" cy="659964"/>
          </a:xfrm>
          <a:prstGeom prst="line">
            <a:avLst/>
          </a:prstGeom>
          <a:ln w="38100" cap="flat">
            <a:solidFill>
              <a:srgbClr val="000000"/>
            </a:solidFill>
            <a:prstDash val="solid"/>
            <a:headEnd type="none" w="sm" len="sm"/>
            <a:tailEnd type="none" w="sm" len="sm"/>
          </a:ln>
        </p:spPr>
      </p:sp>
      <p:grpSp>
        <p:nvGrpSpPr>
          <p:cNvPr id="46" name="Group 46"/>
          <p:cNvGrpSpPr/>
          <p:nvPr/>
        </p:nvGrpSpPr>
        <p:grpSpPr>
          <a:xfrm>
            <a:off x="13353388" y="2134332"/>
            <a:ext cx="4022089" cy="953421"/>
            <a:chOff x="0" y="0"/>
            <a:chExt cx="1059316" cy="251107"/>
          </a:xfrm>
        </p:grpSpPr>
        <p:sp>
          <p:nvSpPr>
            <p:cNvPr id="47" name="Freeform 47"/>
            <p:cNvSpPr/>
            <p:nvPr/>
          </p:nvSpPr>
          <p:spPr>
            <a:xfrm>
              <a:off x="0" y="0"/>
              <a:ext cx="1059316" cy="251107"/>
            </a:xfrm>
            <a:custGeom>
              <a:avLst/>
              <a:gdLst/>
              <a:ahLst/>
              <a:cxnLst/>
              <a:rect l="l" t="t" r="r" b="b"/>
              <a:pathLst>
                <a:path w="1059316" h="251107">
                  <a:moveTo>
                    <a:pt x="98167" y="0"/>
                  </a:moveTo>
                  <a:lnTo>
                    <a:pt x="961148" y="0"/>
                  </a:lnTo>
                  <a:cubicBezTo>
                    <a:pt x="987184" y="0"/>
                    <a:pt x="1012153" y="10343"/>
                    <a:pt x="1030563" y="28753"/>
                  </a:cubicBezTo>
                  <a:cubicBezTo>
                    <a:pt x="1048973" y="47163"/>
                    <a:pt x="1059316" y="72132"/>
                    <a:pt x="1059316" y="98167"/>
                  </a:cubicBezTo>
                  <a:lnTo>
                    <a:pt x="1059316" y="152939"/>
                  </a:lnTo>
                  <a:cubicBezTo>
                    <a:pt x="1059316" y="207156"/>
                    <a:pt x="1015365" y="251107"/>
                    <a:pt x="961148" y="251107"/>
                  </a:cubicBezTo>
                  <a:lnTo>
                    <a:pt x="98167" y="251107"/>
                  </a:lnTo>
                  <a:cubicBezTo>
                    <a:pt x="43951" y="251107"/>
                    <a:pt x="0" y="207156"/>
                    <a:pt x="0" y="152939"/>
                  </a:cubicBezTo>
                  <a:lnTo>
                    <a:pt x="0" y="98167"/>
                  </a:lnTo>
                  <a:cubicBezTo>
                    <a:pt x="0" y="43951"/>
                    <a:pt x="43951" y="0"/>
                    <a:pt x="98167" y="0"/>
                  </a:cubicBezTo>
                  <a:close/>
                </a:path>
              </a:pathLst>
            </a:custGeom>
            <a:solidFill>
              <a:srgbClr val="C6EAC9"/>
            </a:solidFill>
          </p:spPr>
        </p:sp>
        <p:sp>
          <p:nvSpPr>
            <p:cNvPr id="48" name="TextBox 48"/>
            <p:cNvSpPr txBox="1"/>
            <p:nvPr/>
          </p:nvSpPr>
          <p:spPr>
            <a:xfrm>
              <a:off x="0" y="0"/>
              <a:ext cx="1059316" cy="251107"/>
            </a:xfrm>
            <a:prstGeom prst="rect">
              <a:avLst/>
            </a:prstGeom>
          </p:spPr>
          <p:txBody>
            <a:bodyPr lIns="50800" tIns="50800" rIns="50800" bIns="50800" rtlCol="0" anchor="ctr"/>
            <a:lstStyle/>
            <a:p>
              <a:pPr algn="ctr">
                <a:lnSpc>
                  <a:spcPts val="2639"/>
                </a:lnSpc>
              </a:pPr>
              <a:r>
                <a:rPr lang="en-US" sz="2199">
                  <a:solidFill>
                    <a:srgbClr val="000000"/>
                  </a:solidFill>
                  <a:latin typeface="Canva Sans"/>
                </a:rPr>
                <a:t>Méthodes Setter et Gestion des Erreurs</a:t>
              </a:r>
            </a:p>
          </p:txBody>
        </p:sp>
      </p:grpSp>
      <p:grpSp>
        <p:nvGrpSpPr>
          <p:cNvPr id="49" name="Group 49"/>
          <p:cNvGrpSpPr/>
          <p:nvPr/>
        </p:nvGrpSpPr>
        <p:grpSpPr>
          <a:xfrm>
            <a:off x="13424615" y="4048826"/>
            <a:ext cx="1736505" cy="818854"/>
            <a:chOff x="0" y="0"/>
            <a:chExt cx="1164317" cy="549037"/>
          </a:xfrm>
        </p:grpSpPr>
        <p:sp>
          <p:nvSpPr>
            <p:cNvPr id="50" name="Freeform 50"/>
            <p:cNvSpPr/>
            <p:nvPr/>
          </p:nvSpPr>
          <p:spPr>
            <a:xfrm>
              <a:off x="0" y="0"/>
              <a:ext cx="1164317" cy="549037"/>
            </a:xfrm>
            <a:custGeom>
              <a:avLst/>
              <a:gdLst/>
              <a:ahLst/>
              <a:cxnLst/>
              <a:rect l="l" t="t" r="r" b="b"/>
              <a:pathLst>
                <a:path w="1164317" h="549037">
                  <a:moveTo>
                    <a:pt x="0" y="0"/>
                  </a:moveTo>
                  <a:lnTo>
                    <a:pt x="1164317" y="0"/>
                  </a:lnTo>
                  <a:lnTo>
                    <a:pt x="1164317" y="549037"/>
                  </a:lnTo>
                  <a:lnTo>
                    <a:pt x="0" y="549037"/>
                  </a:lnTo>
                  <a:close/>
                </a:path>
              </a:pathLst>
            </a:custGeom>
            <a:solidFill>
              <a:srgbClr val="C6EAC9"/>
            </a:solidFill>
          </p:spPr>
        </p:sp>
        <p:sp>
          <p:nvSpPr>
            <p:cNvPr id="51" name="TextBox 51"/>
            <p:cNvSpPr txBox="1"/>
            <p:nvPr/>
          </p:nvSpPr>
          <p:spPr>
            <a:xfrm>
              <a:off x="0" y="0"/>
              <a:ext cx="1164317" cy="549037"/>
            </a:xfrm>
            <a:prstGeom prst="rect">
              <a:avLst/>
            </a:prstGeom>
          </p:spPr>
          <p:txBody>
            <a:bodyPr lIns="50800" tIns="50800" rIns="50800" bIns="50800" rtlCol="0" anchor="ctr"/>
            <a:lstStyle/>
            <a:p>
              <a:pPr algn="ctr">
                <a:lnSpc>
                  <a:spcPts val="1919"/>
                </a:lnSpc>
              </a:pPr>
              <a:r>
                <a:rPr lang="en-US" sz="1599">
                  <a:solidFill>
                    <a:srgbClr val="000000"/>
                  </a:solidFill>
                  <a:latin typeface="Canva Sans"/>
                </a:rPr>
                <a:t>setters</a:t>
              </a:r>
            </a:p>
          </p:txBody>
        </p:sp>
      </p:grpSp>
      <p:grpSp>
        <p:nvGrpSpPr>
          <p:cNvPr id="52" name="Group 52"/>
          <p:cNvGrpSpPr/>
          <p:nvPr/>
        </p:nvGrpSpPr>
        <p:grpSpPr>
          <a:xfrm>
            <a:off x="15522795" y="4048826"/>
            <a:ext cx="1736505" cy="818854"/>
            <a:chOff x="0" y="0"/>
            <a:chExt cx="1164317" cy="549037"/>
          </a:xfrm>
        </p:grpSpPr>
        <p:sp>
          <p:nvSpPr>
            <p:cNvPr id="53" name="Freeform 53"/>
            <p:cNvSpPr/>
            <p:nvPr/>
          </p:nvSpPr>
          <p:spPr>
            <a:xfrm>
              <a:off x="0" y="0"/>
              <a:ext cx="1164317" cy="549037"/>
            </a:xfrm>
            <a:custGeom>
              <a:avLst/>
              <a:gdLst/>
              <a:ahLst/>
              <a:cxnLst/>
              <a:rect l="l" t="t" r="r" b="b"/>
              <a:pathLst>
                <a:path w="1164317" h="549037">
                  <a:moveTo>
                    <a:pt x="0" y="0"/>
                  </a:moveTo>
                  <a:lnTo>
                    <a:pt x="1164317" y="0"/>
                  </a:lnTo>
                  <a:lnTo>
                    <a:pt x="1164317" y="549037"/>
                  </a:lnTo>
                  <a:lnTo>
                    <a:pt x="0" y="549037"/>
                  </a:lnTo>
                  <a:close/>
                </a:path>
              </a:pathLst>
            </a:custGeom>
            <a:solidFill>
              <a:srgbClr val="C6EAC9"/>
            </a:solidFill>
          </p:spPr>
        </p:sp>
        <p:sp>
          <p:nvSpPr>
            <p:cNvPr id="54" name="TextBox 54"/>
            <p:cNvSpPr txBox="1"/>
            <p:nvPr/>
          </p:nvSpPr>
          <p:spPr>
            <a:xfrm>
              <a:off x="0" y="0"/>
              <a:ext cx="1164317" cy="549037"/>
            </a:xfrm>
            <a:prstGeom prst="rect">
              <a:avLst/>
            </a:prstGeom>
          </p:spPr>
          <p:txBody>
            <a:bodyPr lIns="50800" tIns="50800" rIns="50800" bIns="50800" rtlCol="0" anchor="ctr"/>
            <a:lstStyle/>
            <a:p>
              <a:pPr algn="ctr">
                <a:lnSpc>
                  <a:spcPts val="1919"/>
                </a:lnSpc>
              </a:pPr>
              <a:r>
                <a:rPr lang="en-US" sz="1599">
                  <a:solidFill>
                    <a:srgbClr val="000000"/>
                  </a:solidFill>
                  <a:latin typeface="Canva Sans"/>
                </a:rPr>
                <a:t>ERROR()</a:t>
              </a:r>
            </a:p>
          </p:txBody>
        </p:sp>
      </p:grpSp>
      <p:sp>
        <p:nvSpPr>
          <p:cNvPr id="55" name="AutoShape 55"/>
          <p:cNvSpPr/>
          <p:nvPr/>
        </p:nvSpPr>
        <p:spPr>
          <a:xfrm flipV="1">
            <a:off x="738966" y="6880244"/>
            <a:ext cx="0" cy="659964"/>
          </a:xfrm>
          <a:prstGeom prst="line">
            <a:avLst/>
          </a:prstGeom>
          <a:ln w="38100" cap="flat">
            <a:solidFill>
              <a:srgbClr val="000000"/>
            </a:solidFill>
            <a:prstDash val="solid"/>
            <a:headEnd type="none" w="sm" len="sm"/>
            <a:tailEnd type="none" w="sm" len="sm"/>
          </a:ln>
        </p:spPr>
      </p:sp>
      <p:grpSp>
        <p:nvGrpSpPr>
          <p:cNvPr id="56" name="Group 56"/>
          <p:cNvGrpSpPr/>
          <p:nvPr/>
        </p:nvGrpSpPr>
        <p:grpSpPr>
          <a:xfrm>
            <a:off x="14003" y="7515649"/>
            <a:ext cx="1574769" cy="2236794"/>
            <a:chOff x="0" y="0"/>
            <a:chExt cx="1055874" cy="1499759"/>
          </a:xfrm>
        </p:grpSpPr>
        <p:sp>
          <p:nvSpPr>
            <p:cNvPr id="57" name="Freeform 57"/>
            <p:cNvSpPr/>
            <p:nvPr/>
          </p:nvSpPr>
          <p:spPr>
            <a:xfrm>
              <a:off x="0" y="0"/>
              <a:ext cx="1055874" cy="1499759"/>
            </a:xfrm>
            <a:custGeom>
              <a:avLst/>
              <a:gdLst/>
              <a:ahLst/>
              <a:cxnLst/>
              <a:rect l="l" t="t" r="r" b="b"/>
              <a:pathLst>
                <a:path w="1055874" h="1499759">
                  <a:moveTo>
                    <a:pt x="0" y="0"/>
                  </a:moveTo>
                  <a:lnTo>
                    <a:pt x="1055874" y="0"/>
                  </a:lnTo>
                  <a:lnTo>
                    <a:pt x="1055874" y="1499759"/>
                  </a:lnTo>
                  <a:lnTo>
                    <a:pt x="0" y="1499759"/>
                  </a:lnTo>
                  <a:close/>
                </a:path>
              </a:pathLst>
            </a:custGeom>
            <a:solidFill>
              <a:srgbClr val="C6EAC9"/>
            </a:solidFill>
          </p:spPr>
        </p:sp>
        <p:sp>
          <p:nvSpPr>
            <p:cNvPr id="58" name="TextBox 58"/>
            <p:cNvSpPr txBox="1"/>
            <p:nvPr/>
          </p:nvSpPr>
          <p:spPr>
            <a:xfrm>
              <a:off x="0" y="0"/>
              <a:ext cx="1055874" cy="1499759"/>
            </a:xfrm>
            <a:prstGeom prst="rect">
              <a:avLst/>
            </a:prstGeom>
          </p:spPr>
          <p:txBody>
            <a:bodyPr lIns="50800" tIns="50800" rIns="50800" bIns="50800" rtlCol="0" anchor="ctr"/>
            <a:lstStyle/>
            <a:p>
              <a:pPr>
                <a:lnSpc>
                  <a:spcPts val="1439"/>
                </a:lnSpc>
              </a:pPr>
              <a:r>
                <a:rPr lang="en-US" sz="1200">
                  <a:solidFill>
                    <a:srgbClr val="000000"/>
                  </a:solidFill>
                  <a:latin typeface="Canva Sans"/>
                </a:rPr>
                <a:t>- Traite les instructions avec un mode d'adressage direct.</a:t>
              </a:r>
            </a:p>
            <a:p>
              <a:pPr>
                <a:lnSpc>
                  <a:spcPts val="1439"/>
                </a:lnSpc>
              </a:pPr>
              <a:r>
                <a:rPr lang="en-US" sz="1200">
                  <a:solidFill>
                    <a:srgbClr val="000000"/>
                  </a:solidFill>
                  <a:latin typeface="Canva Sans"/>
                </a:rPr>
                <a:t>- Extrait les informations nécessaires, ajuste les registres et met à jour l'interface graphique.</a:t>
              </a:r>
            </a:p>
          </p:txBody>
        </p:sp>
      </p:grpSp>
      <p:grpSp>
        <p:nvGrpSpPr>
          <p:cNvPr id="59" name="Group 59"/>
          <p:cNvGrpSpPr/>
          <p:nvPr/>
        </p:nvGrpSpPr>
        <p:grpSpPr>
          <a:xfrm>
            <a:off x="1981676" y="7521158"/>
            <a:ext cx="1574769" cy="2231285"/>
            <a:chOff x="0" y="0"/>
            <a:chExt cx="1055874" cy="1496065"/>
          </a:xfrm>
        </p:grpSpPr>
        <p:sp>
          <p:nvSpPr>
            <p:cNvPr id="60" name="Freeform 60"/>
            <p:cNvSpPr/>
            <p:nvPr/>
          </p:nvSpPr>
          <p:spPr>
            <a:xfrm>
              <a:off x="0" y="0"/>
              <a:ext cx="1055874" cy="1496065"/>
            </a:xfrm>
            <a:custGeom>
              <a:avLst/>
              <a:gdLst/>
              <a:ahLst/>
              <a:cxnLst/>
              <a:rect l="l" t="t" r="r" b="b"/>
              <a:pathLst>
                <a:path w="1055874" h="1496065">
                  <a:moveTo>
                    <a:pt x="0" y="0"/>
                  </a:moveTo>
                  <a:lnTo>
                    <a:pt x="1055874" y="0"/>
                  </a:lnTo>
                  <a:lnTo>
                    <a:pt x="1055874" y="1496065"/>
                  </a:lnTo>
                  <a:lnTo>
                    <a:pt x="0" y="1496065"/>
                  </a:lnTo>
                  <a:close/>
                </a:path>
              </a:pathLst>
            </a:custGeom>
            <a:solidFill>
              <a:srgbClr val="C6EAC9"/>
            </a:solidFill>
          </p:spPr>
        </p:sp>
        <p:sp>
          <p:nvSpPr>
            <p:cNvPr id="61" name="TextBox 61"/>
            <p:cNvSpPr txBox="1"/>
            <p:nvPr/>
          </p:nvSpPr>
          <p:spPr>
            <a:xfrm>
              <a:off x="0" y="0"/>
              <a:ext cx="1055874" cy="1496065"/>
            </a:xfrm>
            <a:prstGeom prst="rect">
              <a:avLst/>
            </a:prstGeom>
          </p:spPr>
          <p:txBody>
            <a:bodyPr lIns="50800" tIns="50800" rIns="50800" bIns="50800" rtlCol="0" anchor="ctr"/>
            <a:lstStyle/>
            <a:p>
              <a:pPr>
                <a:lnSpc>
                  <a:spcPts val="1439"/>
                </a:lnSpc>
              </a:pPr>
              <a:r>
                <a:rPr lang="en-US" sz="1200">
                  <a:solidFill>
                    <a:srgbClr val="000000"/>
                  </a:solidFill>
                  <a:latin typeface="Canva Sans"/>
                </a:rPr>
                <a:t>- Gère les instructions avec un mode d'adressage immédiat.</a:t>
              </a:r>
            </a:p>
            <a:p>
              <a:pPr>
                <a:lnSpc>
                  <a:spcPts val="1439"/>
                </a:lnSpc>
              </a:pPr>
              <a:r>
                <a:rPr lang="en-US" sz="1200">
                  <a:solidFill>
                    <a:srgbClr val="000000"/>
                  </a:solidFill>
                  <a:latin typeface="Canva Sans"/>
                </a:rPr>
                <a:t>- Extrait les valeurs, les traite selon le type d'instruction, puis met à jour les registres.</a:t>
              </a:r>
            </a:p>
          </p:txBody>
        </p:sp>
      </p:grpSp>
      <p:sp>
        <p:nvSpPr>
          <p:cNvPr id="62" name="AutoShape 62"/>
          <p:cNvSpPr/>
          <p:nvPr/>
        </p:nvSpPr>
        <p:spPr>
          <a:xfrm flipV="1">
            <a:off x="2750011" y="6882983"/>
            <a:ext cx="0" cy="659964"/>
          </a:xfrm>
          <a:prstGeom prst="line">
            <a:avLst/>
          </a:prstGeom>
          <a:ln w="38100" cap="flat">
            <a:solidFill>
              <a:srgbClr val="000000"/>
            </a:solidFill>
            <a:prstDash val="solid"/>
            <a:headEnd type="none" w="sm" len="sm"/>
            <a:tailEnd type="none" w="sm" len="sm"/>
          </a:ln>
        </p:spPr>
      </p:sp>
      <p:sp>
        <p:nvSpPr>
          <p:cNvPr id="63" name="AutoShape 63"/>
          <p:cNvSpPr/>
          <p:nvPr/>
        </p:nvSpPr>
        <p:spPr>
          <a:xfrm flipV="1">
            <a:off x="4818205" y="6855685"/>
            <a:ext cx="0" cy="659964"/>
          </a:xfrm>
          <a:prstGeom prst="line">
            <a:avLst/>
          </a:prstGeom>
          <a:ln w="38100" cap="flat">
            <a:solidFill>
              <a:srgbClr val="000000"/>
            </a:solidFill>
            <a:prstDash val="solid"/>
            <a:headEnd type="none" w="sm" len="sm"/>
            <a:tailEnd type="none" w="sm" len="sm"/>
          </a:ln>
        </p:spPr>
      </p:sp>
      <p:grpSp>
        <p:nvGrpSpPr>
          <p:cNvPr id="64" name="Group 64"/>
          <p:cNvGrpSpPr/>
          <p:nvPr/>
        </p:nvGrpSpPr>
        <p:grpSpPr>
          <a:xfrm>
            <a:off x="4122888" y="7499338"/>
            <a:ext cx="1574769" cy="2253105"/>
            <a:chOff x="0" y="0"/>
            <a:chExt cx="1055874" cy="1510695"/>
          </a:xfrm>
        </p:grpSpPr>
        <p:sp>
          <p:nvSpPr>
            <p:cNvPr id="65" name="Freeform 65"/>
            <p:cNvSpPr/>
            <p:nvPr/>
          </p:nvSpPr>
          <p:spPr>
            <a:xfrm>
              <a:off x="0" y="0"/>
              <a:ext cx="1055874" cy="1510695"/>
            </a:xfrm>
            <a:custGeom>
              <a:avLst/>
              <a:gdLst/>
              <a:ahLst/>
              <a:cxnLst/>
              <a:rect l="l" t="t" r="r" b="b"/>
              <a:pathLst>
                <a:path w="1055874" h="1510695">
                  <a:moveTo>
                    <a:pt x="0" y="0"/>
                  </a:moveTo>
                  <a:lnTo>
                    <a:pt x="1055874" y="0"/>
                  </a:lnTo>
                  <a:lnTo>
                    <a:pt x="1055874" y="1510695"/>
                  </a:lnTo>
                  <a:lnTo>
                    <a:pt x="0" y="1510695"/>
                  </a:lnTo>
                  <a:close/>
                </a:path>
              </a:pathLst>
            </a:custGeom>
            <a:solidFill>
              <a:srgbClr val="C6EAC9"/>
            </a:solidFill>
          </p:spPr>
        </p:sp>
        <p:sp>
          <p:nvSpPr>
            <p:cNvPr id="66" name="TextBox 66"/>
            <p:cNvSpPr txBox="1"/>
            <p:nvPr/>
          </p:nvSpPr>
          <p:spPr>
            <a:xfrm>
              <a:off x="0" y="0"/>
              <a:ext cx="1055874" cy="1510695"/>
            </a:xfrm>
            <a:prstGeom prst="rect">
              <a:avLst/>
            </a:prstGeom>
          </p:spPr>
          <p:txBody>
            <a:bodyPr lIns="50800" tIns="50800" rIns="50800" bIns="50800" rtlCol="0" anchor="ctr"/>
            <a:lstStyle/>
            <a:p>
              <a:pPr>
                <a:lnSpc>
                  <a:spcPts val="1439"/>
                </a:lnSpc>
              </a:pPr>
              <a:r>
                <a:rPr lang="en-US" sz="1200">
                  <a:solidFill>
                    <a:srgbClr val="000000"/>
                  </a:solidFill>
                  <a:latin typeface="Canva Sans"/>
                </a:rPr>
                <a:t>- Gère les instructions avec un mode d'adressage inhérent.</a:t>
              </a:r>
            </a:p>
            <a:p>
              <a:pPr>
                <a:lnSpc>
                  <a:spcPts val="1439"/>
                </a:lnSpc>
              </a:pPr>
              <a:r>
                <a:rPr lang="en-US" sz="1200">
                  <a:solidFill>
                    <a:srgbClr val="000000"/>
                  </a:solidFill>
                  <a:latin typeface="Canva Sans"/>
                </a:rPr>
                <a:t>- Effectue des opérations spécifiques en fonction du type d'instruction et met à jour les registres en conséquence.</a:t>
              </a:r>
            </a:p>
          </p:txBody>
        </p:sp>
      </p:grpSp>
      <p:sp>
        <p:nvSpPr>
          <p:cNvPr id="67" name="AutoShape 67"/>
          <p:cNvSpPr/>
          <p:nvPr/>
        </p:nvSpPr>
        <p:spPr>
          <a:xfrm flipV="1">
            <a:off x="11816640" y="5743967"/>
            <a:ext cx="0" cy="659964"/>
          </a:xfrm>
          <a:prstGeom prst="line">
            <a:avLst/>
          </a:prstGeom>
          <a:ln w="38100" cap="flat">
            <a:solidFill>
              <a:srgbClr val="000000"/>
            </a:solidFill>
            <a:prstDash val="solid"/>
            <a:headEnd type="none" w="sm" len="sm"/>
            <a:tailEnd type="none" w="sm" len="sm"/>
          </a:ln>
        </p:spPr>
      </p:sp>
      <p:sp>
        <p:nvSpPr>
          <p:cNvPr id="68" name="AutoShape 68"/>
          <p:cNvSpPr/>
          <p:nvPr/>
        </p:nvSpPr>
        <p:spPr>
          <a:xfrm flipV="1">
            <a:off x="9793629" y="5743967"/>
            <a:ext cx="0" cy="659964"/>
          </a:xfrm>
          <a:prstGeom prst="line">
            <a:avLst/>
          </a:prstGeom>
          <a:ln w="38100" cap="flat">
            <a:solidFill>
              <a:srgbClr val="000000"/>
            </a:solidFill>
            <a:prstDash val="solid"/>
            <a:headEnd type="none" w="sm" len="sm"/>
            <a:tailEnd type="none" w="sm" len="sm"/>
          </a:ln>
        </p:spPr>
      </p:sp>
      <p:sp>
        <p:nvSpPr>
          <p:cNvPr id="69" name="AutoShape 69"/>
          <p:cNvSpPr/>
          <p:nvPr/>
        </p:nvSpPr>
        <p:spPr>
          <a:xfrm flipV="1">
            <a:off x="7287232" y="5743967"/>
            <a:ext cx="0" cy="659964"/>
          </a:xfrm>
          <a:prstGeom prst="line">
            <a:avLst/>
          </a:prstGeom>
          <a:ln w="38100" cap="flat">
            <a:solidFill>
              <a:srgbClr val="000000"/>
            </a:solidFill>
            <a:prstDash val="solid"/>
            <a:headEnd type="none" w="sm" len="sm"/>
            <a:tailEnd type="none" w="sm" len="sm"/>
          </a:ln>
        </p:spPr>
      </p:sp>
      <p:grpSp>
        <p:nvGrpSpPr>
          <p:cNvPr id="70" name="Group 70"/>
          <p:cNvGrpSpPr/>
          <p:nvPr/>
        </p:nvGrpSpPr>
        <p:grpSpPr>
          <a:xfrm>
            <a:off x="6499848" y="6124967"/>
            <a:ext cx="1574769" cy="2253105"/>
            <a:chOff x="0" y="0"/>
            <a:chExt cx="1055874" cy="1510695"/>
          </a:xfrm>
        </p:grpSpPr>
        <p:sp>
          <p:nvSpPr>
            <p:cNvPr id="71" name="Freeform 71"/>
            <p:cNvSpPr/>
            <p:nvPr/>
          </p:nvSpPr>
          <p:spPr>
            <a:xfrm>
              <a:off x="0" y="0"/>
              <a:ext cx="1055874" cy="1510695"/>
            </a:xfrm>
            <a:custGeom>
              <a:avLst/>
              <a:gdLst/>
              <a:ahLst/>
              <a:cxnLst/>
              <a:rect l="l" t="t" r="r" b="b"/>
              <a:pathLst>
                <a:path w="1055874" h="1510695">
                  <a:moveTo>
                    <a:pt x="0" y="0"/>
                  </a:moveTo>
                  <a:lnTo>
                    <a:pt x="1055874" y="0"/>
                  </a:lnTo>
                  <a:lnTo>
                    <a:pt x="1055874" y="1510695"/>
                  </a:lnTo>
                  <a:lnTo>
                    <a:pt x="0" y="1510695"/>
                  </a:lnTo>
                  <a:close/>
                </a:path>
              </a:pathLst>
            </a:custGeom>
            <a:solidFill>
              <a:srgbClr val="C6EAC9"/>
            </a:solidFill>
          </p:spPr>
        </p:sp>
        <p:sp>
          <p:nvSpPr>
            <p:cNvPr id="72" name="TextBox 72"/>
            <p:cNvSpPr txBox="1"/>
            <p:nvPr/>
          </p:nvSpPr>
          <p:spPr>
            <a:xfrm>
              <a:off x="0" y="-9525"/>
              <a:ext cx="1055874" cy="1520220"/>
            </a:xfrm>
            <a:prstGeom prst="rect">
              <a:avLst/>
            </a:prstGeom>
          </p:spPr>
          <p:txBody>
            <a:bodyPr lIns="50800" tIns="50800" rIns="50800" bIns="50800" rtlCol="0" anchor="ctr"/>
            <a:lstStyle/>
            <a:p>
              <a:pPr>
                <a:lnSpc>
                  <a:spcPts val="1559"/>
                </a:lnSpc>
              </a:pPr>
              <a:r>
                <a:rPr lang="en-US" sz="1299" dirty="0" err="1">
                  <a:solidFill>
                    <a:srgbClr val="000000"/>
                  </a:solidFill>
                  <a:latin typeface="Canva Sans"/>
                </a:rPr>
                <a:t>Analyse</a:t>
              </a:r>
              <a:r>
                <a:rPr lang="en-US" sz="1299" dirty="0">
                  <a:solidFill>
                    <a:srgbClr val="000000"/>
                  </a:solidFill>
                  <a:latin typeface="Canva Sans"/>
                </a:rPr>
                <a:t> </a:t>
              </a:r>
              <a:r>
                <a:rPr lang="en-US" sz="1299" dirty="0" err="1">
                  <a:solidFill>
                    <a:srgbClr val="000000"/>
                  </a:solidFill>
                  <a:latin typeface="Canva Sans"/>
                </a:rPr>
                <a:t>chaque</a:t>
              </a:r>
              <a:r>
                <a:rPr lang="en-US" sz="1299" dirty="0">
                  <a:solidFill>
                    <a:srgbClr val="000000"/>
                  </a:solidFill>
                  <a:latin typeface="Canva Sans"/>
                </a:rPr>
                <a:t> </a:t>
              </a:r>
              <a:r>
                <a:rPr lang="en-US" sz="1299" dirty="0" err="1">
                  <a:solidFill>
                    <a:srgbClr val="000000"/>
                  </a:solidFill>
                  <a:latin typeface="Canva Sans"/>
                </a:rPr>
                <a:t>ligne</a:t>
              </a:r>
              <a:r>
                <a:rPr lang="en-US" sz="1299" dirty="0">
                  <a:solidFill>
                    <a:srgbClr val="000000"/>
                  </a:solidFill>
                  <a:latin typeface="Canva Sans"/>
                </a:rPr>
                <a:t> du code </a:t>
              </a:r>
              <a:r>
                <a:rPr lang="en-US" sz="1299" dirty="0" err="1">
                  <a:solidFill>
                    <a:srgbClr val="000000"/>
                  </a:solidFill>
                  <a:latin typeface="Canva Sans"/>
                </a:rPr>
                <a:t>assemblé</a:t>
              </a:r>
              <a:r>
                <a:rPr lang="en-US" sz="1299" dirty="0">
                  <a:solidFill>
                    <a:srgbClr val="000000"/>
                  </a:solidFill>
                  <a:latin typeface="Canva Sans"/>
                </a:rPr>
                <a:t>, </a:t>
              </a:r>
              <a:r>
                <a:rPr lang="en-US" sz="1299" dirty="0" err="1">
                  <a:solidFill>
                    <a:srgbClr val="000000"/>
                  </a:solidFill>
                  <a:latin typeface="Canva Sans"/>
                </a:rPr>
                <a:t>détecte</a:t>
              </a:r>
              <a:r>
                <a:rPr lang="en-US" sz="1299" dirty="0">
                  <a:solidFill>
                    <a:srgbClr val="000000"/>
                  </a:solidFill>
                  <a:latin typeface="Canva Sans"/>
                </a:rPr>
                <a:t> </a:t>
              </a:r>
              <a:r>
                <a:rPr lang="en-US" sz="1299" dirty="0" smtClean="0">
                  <a:solidFill>
                    <a:srgbClr val="000000"/>
                  </a:solidFill>
                  <a:latin typeface="Canva Sans"/>
                </a:rPr>
                <a:t>les </a:t>
              </a:r>
              <a:r>
                <a:rPr lang="en-US" sz="1299" dirty="0" err="1" smtClean="0">
                  <a:solidFill>
                    <a:srgbClr val="000000"/>
                  </a:solidFill>
                  <a:latin typeface="Canva Sans"/>
                </a:rPr>
                <a:t>erreurs</a:t>
              </a:r>
              <a:r>
                <a:rPr lang="en-US" sz="1299" dirty="0" smtClean="0">
                  <a:solidFill>
                    <a:srgbClr val="000000"/>
                  </a:solidFill>
                  <a:latin typeface="Canva Sans"/>
                </a:rPr>
                <a:t> et </a:t>
              </a:r>
              <a:r>
                <a:rPr lang="en-US" sz="1299" dirty="0" err="1" smtClean="0">
                  <a:solidFill>
                    <a:srgbClr val="000000"/>
                  </a:solidFill>
                  <a:latin typeface="Canva Sans"/>
                </a:rPr>
                <a:t>mise</a:t>
              </a:r>
              <a:r>
                <a:rPr lang="en-US" sz="1299" dirty="0" smtClean="0">
                  <a:solidFill>
                    <a:srgbClr val="000000"/>
                  </a:solidFill>
                  <a:latin typeface="Canva Sans"/>
                </a:rPr>
                <a:t> </a:t>
              </a:r>
              <a:r>
                <a:rPr lang="fr-FR" sz="1299" dirty="0" smtClean="0">
                  <a:solidFill>
                    <a:srgbClr val="000000"/>
                  </a:solidFill>
                  <a:latin typeface="Canva Sans"/>
                </a:rPr>
                <a:t>à jour le Programme et ROM.</a:t>
              </a:r>
              <a:endParaRPr lang="en-US" sz="1299" dirty="0">
                <a:solidFill>
                  <a:srgbClr val="000000"/>
                </a:solidFill>
                <a:latin typeface="Canva Sans"/>
              </a:endParaRPr>
            </a:p>
          </p:txBody>
        </p:sp>
      </p:grpSp>
      <p:grpSp>
        <p:nvGrpSpPr>
          <p:cNvPr id="73" name="Group 73"/>
          <p:cNvGrpSpPr/>
          <p:nvPr/>
        </p:nvGrpSpPr>
        <p:grpSpPr>
          <a:xfrm>
            <a:off x="9006244" y="6124967"/>
            <a:ext cx="1574769" cy="2253105"/>
            <a:chOff x="0" y="0"/>
            <a:chExt cx="1055874" cy="1510695"/>
          </a:xfrm>
        </p:grpSpPr>
        <p:sp>
          <p:nvSpPr>
            <p:cNvPr id="74" name="Freeform 74"/>
            <p:cNvSpPr/>
            <p:nvPr/>
          </p:nvSpPr>
          <p:spPr>
            <a:xfrm>
              <a:off x="0" y="0"/>
              <a:ext cx="1055874" cy="1510695"/>
            </a:xfrm>
            <a:custGeom>
              <a:avLst/>
              <a:gdLst/>
              <a:ahLst/>
              <a:cxnLst/>
              <a:rect l="l" t="t" r="r" b="b"/>
              <a:pathLst>
                <a:path w="1055874" h="1510695">
                  <a:moveTo>
                    <a:pt x="0" y="0"/>
                  </a:moveTo>
                  <a:lnTo>
                    <a:pt x="1055874" y="0"/>
                  </a:lnTo>
                  <a:lnTo>
                    <a:pt x="1055874" y="1510695"/>
                  </a:lnTo>
                  <a:lnTo>
                    <a:pt x="0" y="1510695"/>
                  </a:lnTo>
                  <a:close/>
                </a:path>
              </a:pathLst>
            </a:custGeom>
            <a:solidFill>
              <a:srgbClr val="C6EAC9"/>
            </a:solidFill>
          </p:spPr>
        </p:sp>
        <p:sp>
          <p:nvSpPr>
            <p:cNvPr id="75" name="TextBox 75"/>
            <p:cNvSpPr txBox="1"/>
            <p:nvPr/>
          </p:nvSpPr>
          <p:spPr>
            <a:xfrm>
              <a:off x="0" y="-9525"/>
              <a:ext cx="1055874" cy="1520220"/>
            </a:xfrm>
            <a:prstGeom prst="rect">
              <a:avLst/>
            </a:prstGeom>
          </p:spPr>
          <p:txBody>
            <a:bodyPr lIns="50800" tIns="50800" rIns="50800" bIns="50800" rtlCol="0" anchor="ctr"/>
            <a:lstStyle/>
            <a:p>
              <a:pPr>
                <a:lnSpc>
                  <a:spcPts val="1559"/>
                </a:lnSpc>
              </a:pPr>
              <a:r>
                <a:rPr lang="en-US" sz="1299">
                  <a:solidFill>
                    <a:srgbClr val="000000"/>
                  </a:solidFill>
                  <a:latin typeface="Canva Sans"/>
                </a:rPr>
                <a:t>Traite chaque ligne du code assemblé en fonction de son type, mettant à jour l'interface utilisateur et les registres.</a:t>
              </a:r>
            </a:p>
          </p:txBody>
        </p:sp>
      </p:grpSp>
      <p:sp>
        <p:nvSpPr>
          <p:cNvPr id="76" name="AutoShape 76"/>
          <p:cNvSpPr/>
          <p:nvPr/>
        </p:nvSpPr>
        <p:spPr>
          <a:xfrm flipV="1">
            <a:off x="9812679" y="4544649"/>
            <a:ext cx="0" cy="505238"/>
          </a:xfrm>
          <a:prstGeom prst="line">
            <a:avLst/>
          </a:prstGeom>
          <a:ln w="38100" cap="flat">
            <a:solidFill>
              <a:srgbClr val="000000"/>
            </a:solidFill>
            <a:prstDash val="solid"/>
            <a:headEnd type="none" w="sm" len="sm"/>
            <a:tailEnd type="none" w="sm" len="sm"/>
          </a:ln>
        </p:spPr>
      </p:sp>
      <p:sp>
        <p:nvSpPr>
          <p:cNvPr id="77" name="AutoShape 77"/>
          <p:cNvSpPr/>
          <p:nvPr/>
        </p:nvSpPr>
        <p:spPr>
          <a:xfrm flipV="1">
            <a:off x="11816640" y="4544649"/>
            <a:ext cx="0" cy="505238"/>
          </a:xfrm>
          <a:prstGeom prst="line">
            <a:avLst/>
          </a:prstGeom>
          <a:ln w="38100" cap="flat">
            <a:solidFill>
              <a:srgbClr val="000000"/>
            </a:solidFill>
            <a:prstDash val="solid"/>
            <a:headEnd type="none" w="sm" len="sm"/>
            <a:tailEnd type="none" w="sm" len="sm"/>
          </a:ln>
        </p:spPr>
      </p:sp>
      <p:grpSp>
        <p:nvGrpSpPr>
          <p:cNvPr id="78" name="Group 78"/>
          <p:cNvGrpSpPr/>
          <p:nvPr/>
        </p:nvGrpSpPr>
        <p:grpSpPr>
          <a:xfrm>
            <a:off x="11010205" y="6124967"/>
            <a:ext cx="1574769" cy="2253105"/>
            <a:chOff x="0" y="0"/>
            <a:chExt cx="1055874" cy="1510695"/>
          </a:xfrm>
        </p:grpSpPr>
        <p:sp>
          <p:nvSpPr>
            <p:cNvPr id="79" name="Freeform 79"/>
            <p:cNvSpPr/>
            <p:nvPr/>
          </p:nvSpPr>
          <p:spPr>
            <a:xfrm>
              <a:off x="0" y="0"/>
              <a:ext cx="1055874" cy="1510695"/>
            </a:xfrm>
            <a:custGeom>
              <a:avLst/>
              <a:gdLst/>
              <a:ahLst/>
              <a:cxnLst/>
              <a:rect l="l" t="t" r="r" b="b"/>
              <a:pathLst>
                <a:path w="1055874" h="1510695">
                  <a:moveTo>
                    <a:pt x="0" y="0"/>
                  </a:moveTo>
                  <a:lnTo>
                    <a:pt x="1055874" y="0"/>
                  </a:lnTo>
                  <a:lnTo>
                    <a:pt x="1055874" y="1510695"/>
                  </a:lnTo>
                  <a:lnTo>
                    <a:pt x="0" y="1510695"/>
                  </a:lnTo>
                  <a:close/>
                </a:path>
              </a:pathLst>
            </a:custGeom>
            <a:solidFill>
              <a:srgbClr val="C6EAC9"/>
            </a:solidFill>
          </p:spPr>
        </p:sp>
        <p:sp>
          <p:nvSpPr>
            <p:cNvPr id="80" name="TextBox 80"/>
            <p:cNvSpPr txBox="1"/>
            <p:nvPr/>
          </p:nvSpPr>
          <p:spPr>
            <a:xfrm>
              <a:off x="0" y="-9525"/>
              <a:ext cx="1055874" cy="1520220"/>
            </a:xfrm>
            <a:prstGeom prst="rect">
              <a:avLst/>
            </a:prstGeom>
          </p:spPr>
          <p:txBody>
            <a:bodyPr lIns="50800" tIns="50800" rIns="50800" bIns="50800" rtlCol="0" anchor="ctr"/>
            <a:lstStyle/>
            <a:p>
              <a:pPr>
                <a:lnSpc>
                  <a:spcPts val="1559"/>
                </a:lnSpc>
              </a:pPr>
              <a:r>
                <a:rPr lang="en-US" sz="1299">
                  <a:solidFill>
                    <a:srgbClr val="000000"/>
                  </a:solidFill>
                  <a:latin typeface="Canva Sans"/>
                </a:rPr>
                <a:t>Traite les lignes du code assemblé une par une, permettant un suivi en temps réel de l'exécution du programme.</a:t>
              </a:r>
            </a:p>
          </p:txBody>
        </p:sp>
      </p:grpSp>
      <p:grpSp>
        <p:nvGrpSpPr>
          <p:cNvPr id="81" name="Group 81"/>
          <p:cNvGrpSpPr/>
          <p:nvPr/>
        </p:nvGrpSpPr>
        <p:grpSpPr>
          <a:xfrm>
            <a:off x="13524533" y="5527644"/>
            <a:ext cx="1574769" cy="2253105"/>
            <a:chOff x="0" y="0"/>
            <a:chExt cx="1055874" cy="1510695"/>
          </a:xfrm>
        </p:grpSpPr>
        <p:sp>
          <p:nvSpPr>
            <p:cNvPr id="82" name="Freeform 82"/>
            <p:cNvSpPr/>
            <p:nvPr/>
          </p:nvSpPr>
          <p:spPr>
            <a:xfrm>
              <a:off x="0" y="0"/>
              <a:ext cx="1055874" cy="1510695"/>
            </a:xfrm>
            <a:custGeom>
              <a:avLst/>
              <a:gdLst/>
              <a:ahLst/>
              <a:cxnLst/>
              <a:rect l="l" t="t" r="r" b="b"/>
              <a:pathLst>
                <a:path w="1055874" h="1510695">
                  <a:moveTo>
                    <a:pt x="0" y="0"/>
                  </a:moveTo>
                  <a:lnTo>
                    <a:pt x="1055874" y="0"/>
                  </a:lnTo>
                  <a:lnTo>
                    <a:pt x="1055874" y="1510695"/>
                  </a:lnTo>
                  <a:lnTo>
                    <a:pt x="0" y="1510695"/>
                  </a:lnTo>
                  <a:close/>
                </a:path>
              </a:pathLst>
            </a:custGeom>
            <a:solidFill>
              <a:srgbClr val="C6EAC9"/>
            </a:solidFill>
          </p:spPr>
        </p:sp>
        <p:sp>
          <p:nvSpPr>
            <p:cNvPr id="83" name="TextBox 83"/>
            <p:cNvSpPr txBox="1"/>
            <p:nvPr/>
          </p:nvSpPr>
          <p:spPr>
            <a:xfrm>
              <a:off x="0" y="0"/>
              <a:ext cx="1055874" cy="1510695"/>
            </a:xfrm>
            <a:prstGeom prst="rect">
              <a:avLst/>
            </a:prstGeom>
          </p:spPr>
          <p:txBody>
            <a:bodyPr lIns="50800" tIns="50800" rIns="50800" bIns="50800" rtlCol="0" anchor="ctr"/>
            <a:lstStyle/>
            <a:p>
              <a:pPr>
                <a:lnSpc>
                  <a:spcPts val="1680"/>
                </a:lnSpc>
              </a:pPr>
              <a:r>
                <a:rPr lang="en-US" sz="1400">
                  <a:solidFill>
                    <a:srgbClr val="000000"/>
                  </a:solidFill>
                  <a:latin typeface="Canva Sans"/>
                </a:rPr>
                <a:t>Met à jour les valeurs des différents registres, du compteur de programme, des indicateurs et de la mémoire ROM en fonction des besoins.</a:t>
              </a:r>
            </a:p>
          </p:txBody>
        </p:sp>
      </p:grpSp>
      <p:grpSp>
        <p:nvGrpSpPr>
          <p:cNvPr id="84" name="Group 84"/>
          <p:cNvGrpSpPr/>
          <p:nvPr/>
        </p:nvGrpSpPr>
        <p:grpSpPr>
          <a:xfrm>
            <a:off x="15662290" y="5527644"/>
            <a:ext cx="1574769" cy="2253105"/>
            <a:chOff x="0" y="0"/>
            <a:chExt cx="1055874" cy="1510695"/>
          </a:xfrm>
        </p:grpSpPr>
        <p:sp>
          <p:nvSpPr>
            <p:cNvPr id="85" name="Freeform 85"/>
            <p:cNvSpPr/>
            <p:nvPr/>
          </p:nvSpPr>
          <p:spPr>
            <a:xfrm>
              <a:off x="0" y="0"/>
              <a:ext cx="1055874" cy="1510695"/>
            </a:xfrm>
            <a:custGeom>
              <a:avLst/>
              <a:gdLst/>
              <a:ahLst/>
              <a:cxnLst/>
              <a:rect l="l" t="t" r="r" b="b"/>
              <a:pathLst>
                <a:path w="1055874" h="1510695">
                  <a:moveTo>
                    <a:pt x="0" y="0"/>
                  </a:moveTo>
                  <a:lnTo>
                    <a:pt x="1055874" y="0"/>
                  </a:lnTo>
                  <a:lnTo>
                    <a:pt x="1055874" y="1510695"/>
                  </a:lnTo>
                  <a:lnTo>
                    <a:pt x="0" y="1510695"/>
                  </a:lnTo>
                  <a:close/>
                </a:path>
              </a:pathLst>
            </a:custGeom>
            <a:solidFill>
              <a:srgbClr val="C6EAC9"/>
            </a:solidFill>
          </p:spPr>
        </p:sp>
        <p:sp>
          <p:nvSpPr>
            <p:cNvPr id="86" name="TextBox 86"/>
            <p:cNvSpPr txBox="1"/>
            <p:nvPr/>
          </p:nvSpPr>
          <p:spPr>
            <a:xfrm>
              <a:off x="0" y="0"/>
              <a:ext cx="1055874" cy="1510695"/>
            </a:xfrm>
            <a:prstGeom prst="rect">
              <a:avLst/>
            </a:prstGeom>
          </p:spPr>
          <p:txBody>
            <a:bodyPr lIns="50800" tIns="50800" rIns="50800" bIns="50800" rtlCol="0" anchor="ctr"/>
            <a:lstStyle/>
            <a:p>
              <a:pPr>
                <a:lnSpc>
                  <a:spcPts val="1680"/>
                </a:lnSpc>
              </a:pPr>
              <a:r>
                <a:rPr lang="en-US" sz="1400">
                  <a:solidFill>
                    <a:srgbClr val="000000"/>
                  </a:solidFill>
                  <a:latin typeface="Canva Sans"/>
                </a:rPr>
                <a:t>Gère les erreurs en affichant un message d'erreur via une boîte de dialogue.</a:t>
              </a:r>
            </a:p>
          </p:txBody>
        </p:sp>
      </p:grpSp>
      <p:sp>
        <p:nvSpPr>
          <p:cNvPr id="87" name="AutoShape 87"/>
          <p:cNvSpPr/>
          <p:nvPr/>
        </p:nvSpPr>
        <p:spPr>
          <a:xfrm flipV="1">
            <a:off x="14330967" y="4867680"/>
            <a:ext cx="0" cy="659964"/>
          </a:xfrm>
          <a:prstGeom prst="line">
            <a:avLst/>
          </a:prstGeom>
          <a:ln w="38100" cap="flat">
            <a:solidFill>
              <a:srgbClr val="000000"/>
            </a:solidFill>
            <a:prstDash val="solid"/>
            <a:headEnd type="none" w="sm" len="sm"/>
            <a:tailEnd type="none" w="sm" len="sm"/>
          </a:ln>
        </p:spPr>
      </p:sp>
      <p:sp>
        <p:nvSpPr>
          <p:cNvPr id="88" name="AutoShape 88"/>
          <p:cNvSpPr/>
          <p:nvPr/>
        </p:nvSpPr>
        <p:spPr>
          <a:xfrm flipV="1">
            <a:off x="16449675" y="4867680"/>
            <a:ext cx="0" cy="659964"/>
          </a:xfrm>
          <a:prstGeom prst="line">
            <a:avLst/>
          </a:prstGeom>
          <a:ln w="38100" cap="flat">
            <a:solidFill>
              <a:srgbClr val="000000"/>
            </a:solidFill>
            <a:prstDash val="solid"/>
            <a:headEnd type="none" w="sm" len="sm"/>
            <a:tailEnd type="none" w="sm" len="sm"/>
          </a:ln>
        </p:spPr>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8773" y="962522"/>
            <a:ext cx="6219806" cy="1498382"/>
            <a:chOff x="0" y="0"/>
            <a:chExt cx="6649429" cy="1601880"/>
          </a:xfrm>
        </p:grpSpPr>
        <p:sp>
          <p:nvSpPr>
            <p:cNvPr id="3" name="Freeform 3"/>
            <p:cNvSpPr/>
            <p:nvPr/>
          </p:nvSpPr>
          <p:spPr>
            <a:xfrm>
              <a:off x="80010" y="80137"/>
              <a:ext cx="6489408" cy="1441606"/>
            </a:xfrm>
            <a:custGeom>
              <a:avLst/>
              <a:gdLst/>
              <a:ahLst/>
              <a:cxnLst/>
              <a:rect l="l" t="t" r="r" b="b"/>
              <a:pathLst>
                <a:path w="6489408" h="1441606">
                  <a:moveTo>
                    <a:pt x="6489408" y="1441606"/>
                  </a:moveTo>
                  <a:lnTo>
                    <a:pt x="0" y="1441606"/>
                  </a:lnTo>
                  <a:lnTo>
                    <a:pt x="0" y="0"/>
                  </a:lnTo>
                  <a:lnTo>
                    <a:pt x="6489281" y="0"/>
                  </a:lnTo>
                  <a:lnTo>
                    <a:pt x="6489281" y="1441606"/>
                  </a:lnTo>
                  <a:lnTo>
                    <a:pt x="6489408" y="1441606"/>
                  </a:lnTo>
                  <a:close/>
                </a:path>
              </a:pathLst>
            </a:custGeom>
            <a:solidFill>
              <a:srgbClr val="000000"/>
            </a:solidFill>
          </p:spPr>
        </p:sp>
        <p:sp>
          <p:nvSpPr>
            <p:cNvPr id="4" name="Freeform 4"/>
            <p:cNvSpPr/>
            <p:nvPr/>
          </p:nvSpPr>
          <p:spPr>
            <a:xfrm>
              <a:off x="73660" y="73787"/>
              <a:ext cx="6502108" cy="1454433"/>
            </a:xfrm>
            <a:custGeom>
              <a:avLst/>
              <a:gdLst/>
              <a:ahLst/>
              <a:cxnLst/>
              <a:rect l="l" t="t" r="r" b="b"/>
              <a:pathLst>
                <a:path w="6502108" h="1454433">
                  <a:moveTo>
                    <a:pt x="6502108" y="1454433"/>
                  </a:moveTo>
                  <a:lnTo>
                    <a:pt x="0" y="1454433"/>
                  </a:lnTo>
                  <a:lnTo>
                    <a:pt x="0" y="0"/>
                  </a:lnTo>
                  <a:lnTo>
                    <a:pt x="6501981" y="0"/>
                  </a:lnTo>
                  <a:lnTo>
                    <a:pt x="6501981" y="1454433"/>
                  </a:lnTo>
                  <a:lnTo>
                    <a:pt x="6502108" y="1454433"/>
                  </a:lnTo>
                  <a:close/>
                  <a:moveTo>
                    <a:pt x="12700" y="1441733"/>
                  </a:moveTo>
                  <a:lnTo>
                    <a:pt x="6489281" y="1441733"/>
                  </a:lnTo>
                  <a:lnTo>
                    <a:pt x="6489281" y="12700"/>
                  </a:lnTo>
                  <a:lnTo>
                    <a:pt x="12700" y="12700"/>
                  </a:lnTo>
                  <a:lnTo>
                    <a:pt x="12700" y="1441733"/>
                  </a:lnTo>
                  <a:close/>
                </a:path>
              </a:pathLst>
            </a:custGeom>
            <a:solidFill>
              <a:srgbClr val="000000"/>
            </a:solidFill>
          </p:spPr>
        </p:sp>
        <p:sp>
          <p:nvSpPr>
            <p:cNvPr id="5" name="Freeform 5"/>
            <p:cNvSpPr/>
            <p:nvPr/>
          </p:nvSpPr>
          <p:spPr>
            <a:xfrm>
              <a:off x="6350" y="6350"/>
              <a:ext cx="6636728" cy="1589180"/>
            </a:xfrm>
            <a:custGeom>
              <a:avLst/>
              <a:gdLst/>
              <a:ahLst/>
              <a:cxnLst/>
              <a:rect l="l" t="t" r="r" b="b"/>
              <a:pathLst>
                <a:path w="6636728" h="1589180">
                  <a:moveTo>
                    <a:pt x="0" y="0"/>
                  </a:moveTo>
                  <a:lnTo>
                    <a:pt x="147447" y="0"/>
                  </a:lnTo>
                  <a:lnTo>
                    <a:pt x="147447" y="147447"/>
                  </a:lnTo>
                  <a:lnTo>
                    <a:pt x="0" y="147447"/>
                  </a:lnTo>
                  <a:lnTo>
                    <a:pt x="0" y="0"/>
                  </a:lnTo>
                  <a:close/>
                  <a:moveTo>
                    <a:pt x="6489282" y="0"/>
                  </a:moveTo>
                  <a:lnTo>
                    <a:pt x="6489282" y="147447"/>
                  </a:lnTo>
                  <a:lnTo>
                    <a:pt x="6636728" y="147447"/>
                  </a:lnTo>
                  <a:lnTo>
                    <a:pt x="6636728" y="0"/>
                  </a:lnTo>
                  <a:lnTo>
                    <a:pt x="6489282" y="0"/>
                  </a:lnTo>
                  <a:close/>
                  <a:moveTo>
                    <a:pt x="6489282" y="1589180"/>
                  </a:moveTo>
                  <a:lnTo>
                    <a:pt x="6636728" y="1589180"/>
                  </a:lnTo>
                  <a:lnTo>
                    <a:pt x="6636728" y="1441733"/>
                  </a:lnTo>
                  <a:lnTo>
                    <a:pt x="6489282" y="1441733"/>
                  </a:lnTo>
                  <a:lnTo>
                    <a:pt x="6489282" y="1589180"/>
                  </a:lnTo>
                  <a:close/>
                  <a:moveTo>
                    <a:pt x="0" y="1589180"/>
                  </a:moveTo>
                  <a:lnTo>
                    <a:pt x="147447" y="1589180"/>
                  </a:lnTo>
                  <a:lnTo>
                    <a:pt x="147447" y="1441733"/>
                  </a:lnTo>
                  <a:lnTo>
                    <a:pt x="0" y="1441733"/>
                  </a:lnTo>
                  <a:lnTo>
                    <a:pt x="0" y="1589180"/>
                  </a:lnTo>
                  <a:close/>
                </a:path>
              </a:pathLst>
            </a:custGeom>
            <a:solidFill>
              <a:srgbClr val="FFFFFF"/>
            </a:solidFill>
          </p:spPr>
        </p:sp>
        <p:sp>
          <p:nvSpPr>
            <p:cNvPr id="6" name="Freeform 6"/>
            <p:cNvSpPr/>
            <p:nvPr/>
          </p:nvSpPr>
          <p:spPr>
            <a:xfrm>
              <a:off x="0" y="0"/>
              <a:ext cx="6649428" cy="1601880"/>
            </a:xfrm>
            <a:custGeom>
              <a:avLst/>
              <a:gdLst/>
              <a:ahLst/>
              <a:cxnLst/>
              <a:rect l="l" t="t" r="r" b="b"/>
              <a:pathLst>
                <a:path w="6649428" h="1601880">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6489282" y="0"/>
                  </a:moveTo>
                  <a:lnTo>
                    <a:pt x="6489282" y="160147"/>
                  </a:lnTo>
                  <a:lnTo>
                    <a:pt x="6649428" y="160147"/>
                  </a:lnTo>
                  <a:lnTo>
                    <a:pt x="6649428" y="0"/>
                  </a:lnTo>
                  <a:lnTo>
                    <a:pt x="6489282" y="0"/>
                  </a:lnTo>
                  <a:close/>
                  <a:moveTo>
                    <a:pt x="6636729" y="147447"/>
                  </a:moveTo>
                  <a:lnTo>
                    <a:pt x="6501982" y="147447"/>
                  </a:lnTo>
                  <a:lnTo>
                    <a:pt x="6501982" y="12700"/>
                  </a:lnTo>
                  <a:lnTo>
                    <a:pt x="6636729" y="12700"/>
                  </a:lnTo>
                  <a:lnTo>
                    <a:pt x="6636729" y="147447"/>
                  </a:lnTo>
                  <a:close/>
                  <a:moveTo>
                    <a:pt x="6489282" y="1601880"/>
                  </a:moveTo>
                  <a:lnTo>
                    <a:pt x="6649428" y="1601880"/>
                  </a:lnTo>
                  <a:lnTo>
                    <a:pt x="6649428" y="1441733"/>
                  </a:lnTo>
                  <a:lnTo>
                    <a:pt x="6489282" y="1441733"/>
                  </a:lnTo>
                  <a:lnTo>
                    <a:pt x="6489282" y="1601880"/>
                  </a:lnTo>
                  <a:close/>
                  <a:moveTo>
                    <a:pt x="6501982" y="1454433"/>
                  </a:moveTo>
                  <a:lnTo>
                    <a:pt x="6636728" y="1454433"/>
                  </a:lnTo>
                  <a:lnTo>
                    <a:pt x="6636728" y="1589180"/>
                  </a:lnTo>
                  <a:lnTo>
                    <a:pt x="6501982" y="1589180"/>
                  </a:lnTo>
                  <a:lnTo>
                    <a:pt x="6501982" y="1454433"/>
                  </a:lnTo>
                  <a:close/>
                  <a:moveTo>
                    <a:pt x="0" y="1601880"/>
                  </a:moveTo>
                  <a:lnTo>
                    <a:pt x="160147" y="1601880"/>
                  </a:lnTo>
                  <a:lnTo>
                    <a:pt x="160147" y="1441733"/>
                  </a:lnTo>
                  <a:lnTo>
                    <a:pt x="0" y="1441733"/>
                  </a:lnTo>
                  <a:lnTo>
                    <a:pt x="0" y="1601880"/>
                  </a:lnTo>
                  <a:close/>
                  <a:moveTo>
                    <a:pt x="12700" y="1454433"/>
                  </a:moveTo>
                  <a:lnTo>
                    <a:pt x="147447" y="1454433"/>
                  </a:lnTo>
                  <a:lnTo>
                    <a:pt x="147447" y="1589180"/>
                  </a:lnTo>
                  <a:lnTo>
                    <a:pt x="12700" y="1589180"/>
                  </a:lnTo>
                  <a:lnTo>
                    <a:pt x="12700" y="1454433"/>
                  </a:lnTo>
                  <a:close/>
                </a:path>
              </a:pathLst>
            </a:custGeom>
            <a:solidFill>
              <a:srgbClr val="000000"/>
            </a:solidFill>
          </p:spPr>
        </p:sp>
      </p:grpSp>
      <p:sp>
        <p:nvSpPr>
          <p:cNvPr id="7" name="Freeform 7"/>
          <p:cNvSpPr/>
          <p:nvPr/>
        </p:nvSpPr>
        <p:spPr>
          <a:xfrm>
            <a:off x="-1884419" y="-2750290"/>
            <a:ext cx="6946383" cy="6920334"/>
          </a:xfrm>
          <a:custGeom>
            <a:avLst/>
            <a:gdLst/>
            <a:ahLst/>
            <a:cxnLst/>
            <a:rect l="l" t="t" r="r" b="b"/>
            <a:pathLst>
              <a:path w="6946383" h="6920334">
                <a:moveTo>
                  <a:pt x="0" y="0"/>
                </a:moveTo>
                <a:lnTo>
                  <a:pt x="6946383" y="0"/>
                </a:lnTo>
                <a:lnTo>
                  <a:pt x="6946383" y="6920334"/>
                </a:lnTo>
                <a:lnTo>
                  <a:pt x="0" y="692033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a:off x="13589843" y="8212840"/>
            <a:ext cx="6946383" cy="6920334"/>
          </a:xfrm>
          <a:custGeom>
            <a:avLst/>
            <a:gdLst/>
            <a:ahLst/>
            <a:cxnLst/>
            <a:rect l="l" t="t" r="r" b="b"/>
            <a:pathLst>
              <a:path w="6946383" h="6920334">
                <a:moveTo>
                  <a:pt x="0" y="0"/>
                </a:moveTo>
                <a:lnTo>
                  <a:pt x="6946383" y="0"/>
                </a:lnTo>
                <a:lnTo>
                  <a:pt x="6946383" y="6920334"/>
                </a:lnTo>
                <a:lnTo>
                  <a:pt x="0" y="692033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9" name="Group 9"/>
          <p:cNvGrpSpPr/>
          <p:nvPr/>
        </p:nvGrpSpPr>
        <p:grpSpPr>
          <a:xfrm>
            <a:off x="3544950" y="3059398"/>
            <a:ext cx="4445843" cy="1169928"/>
            <a:chOff x="0" y="0"/>
            <a:chExt cx="1170922" cy="308129"/>
          </a:xfrm>
        </p:grpSpPr>
        <p:sp>
          <p:nvSpPr>
            <p:cNvPr id="10" name="Freeform 10"/>
            <p:cNvSpPr/>
            <p:nvPr/>
          </p:nvSpPr>
          <p:spPr>
            <a:xfrm>
              <a:off x="0" y="0"/>
              <a:ext cx="1170922" cy="308129"/>
            </a:xfrm>
            <a:custGeom>
              <a:avLst/>
              <a:gdLst/>
              <a:ahLst/>
              <a:cxnLst/>
              <a:rect l="l" t="t" r="r" b="b"/>
              <a:pathLst>
                <a:path w="1170922" h="308129">
                  <a:moveTo>
                    <a:pt x="88811" y="0"/>
                  </a:moveTo>
                  <a:lnTo>
                    <a:pt x="1082111" y="0"/>
                  </a:lnTo>
                  <a:cubicBezTo>
                    <a:pt x="1131160" y="0"/>
                    <a:pt x="1170922" y="39762"/>
                    <a:pt x="1170922" y="88811"/>
                  </a:cubicBezTo>
                  <a:lnTo>
                    <a:pt x="1170922" y="219319"/>
                  </a:lnTo>
                  <a:cubicBezTo>
                    <a:pt x="1170922" y="242873"/>
                    <a:pt x="1161565" y="265462"/>
                    <a:pt x="1144910" y="282117"/>
                  </a:cubicBezTo>
                  <a:cubicBezTo>
                    <a:pt x="1128254" y="298772"/>
                    <a:pt x="1105665" y="308129"/>
                    <a:pt x="1082111" y="308129"/>
                  </a:cubicBezTo>
                  <a:lnTo>
                    <a:pt x="88811" y="308129"/>
                  </a:lnTo>
                  <a:cubicBezTo>
                    <a:pt x="65257" y="308129"/>
                    <a:pt x="42667" y="298772"/>
                    <a:pt x="26012" y="282117"/>
                  </a:cubicBezTo>
                  <a:cubicBezTo>
                    <a:pt x="9357" y="265462"/>
                    <a:pt x="0" y="242873"/>
                    <a:pt x="0" y="219319"/>
                  </a:cubicBezTo>
                  <a:lnTo>
                    <a:pt x="0" y="88811"/>
                  </a:lnTo>
                  <a:cubicBezTo>
                    <a:pt x="0" y="65257"/>
                    <a:pt x="9357" y="42667"/>
                    <a:pt x="26012" y="26012"/>
                  </a:cubicBezTo>
                  <a:cubicBezTo>
                    <a:pt x="42667" y="9357"/>
                    <a:pt x="65257" y="0"/>
                    <a:pt x="88811" y="0"/>
                  </a:cubicBezTo>
                  <a:close/>
                </a:path>
              </a:pathLst>
            </a:custGeom>
            <a:solidFill>
              <a:srgbClr val="C6EAC9"/>
            </a:solidFill>
          </p:spPr>
        </p:sp>
        <p:sp>
          <p:nvSpPr>
            <p:cNvPr id="11" name="TextBox 11"/>
            <p:cNvSpPr txBox="1"/>
            <p:nvPr/>
          </p:nvSpPr>
          <p:spPr>
            <a:xfrm>
              <a:off x="0" y="9525"/>
              <a:ext cx="1170922" cy="298604"/>
            </a:xfrm>
            <a:prstGeom prst="rect">
              <a:avLst/>
            </a:prstGeom>
          </p:spPr>
          <p:txBody>
            <a:bodyPr lIns="50800" tIns="50800" rIns="50800" bIns="50800" rtlCol="0" anchor="ctr"/>
            <a:lstStyle/>
            <a:p>
              <a:pPr algn="ctr">
                <a:lnSpc>
                  <a:spcPts val="2160"/>
                </a:lnSpc>
              </a:pPr>
              <a:r>
                <a:rPr lang="en-US" sz="1800">
                  <a:solidFill>
                    <a:srgbClr val="000000"/>
                  </a:solidFill>
                  <a:latin typeface="Canva Sans"/>
                </a:rPr>
                <a:t>RAM/ROM</a:t>
              </a:r>
            </a:p>
          </p:txBody>
        </p:sp>
      </p:grpSp>
      <p:sp>
        <p:nvSpPr>
          <p:cNvPr id="12" name="AutoShape 12"/>
          <p:cNvSpPr/>
          <p:nvPr/>
        </p:nvSpPr>
        <p:spPr>
          <a:xfrm>
            <a:off x="5796157" y="4229822"/>
            <a:ext cx="18474" cy="1419179"/>
          </a:xfrm>
          <a:prstGeom prst="line">
            <a:avLst/>
          </a:prstGeom>
          <a:ln w="38100" cap="flat">
            <a:solidFill>
              <a:srgbClr val="000000"/>
            </a:solidFill>
            <a:prstDash val="solid"/>
            <a:headEnd type="none" w="sm" len="sm"/>
            <a:tailEnd type="none" w="sm" len="sm"/>
          </a:ln>
        </p:spPr>
      </p:sp>
      <p:grpSp>
        <p:nvGrpSpPr>
          <p:cNvPr id="13" name="Group 13"/>
          <p:cNvGrpSpPr/>
          <p:nvPr/>
        </p:nvGrpSpPr>
        <p:grpSpPr>
          <a:xfrm>
            <a:off x="1418555" y="4829401"/>
            <a:ext cx="8792151" cy="5177916"/>
            <a:chOff x="0" y="0"/>
            <a:chExt cx="5895090" cy="3471765"/>
          </a:xfrm>
        </p:grpSpPr>
        <p:sp>
          <p:nvSpPr>
            <p:cNvPr id="14" name="Freeform 14"/>
            <p:cNvSpPr/>
            <p:nvPr/>
          </p:nvSpPr>
          <p:spPr>
            <a:xfrm>
              <a:off x="0" y="0"/>
              <a:ext cx="5895090" cy="3471765"/>
            </a:xfrm>
            <a:custGeom>
              <a:avLst/>
              <a:gdLst/>
              <a:ahLst/>
              <a:cxnLst/>
              <a:rect l="l" t="t" r="r" b="b"/>
              <a:pathLst>
                <a:path w="5895090" h="3471765">
                  <a:moveTo>
                    <a:pt x="0" y="0"/>
                  </a:moveTo>
                  <a:lnTo>
                    <a:pt x="5895090" y="0"/>
                  </a:lnTo>
                  <a:lnTo>
                    <a:pt x="5895090" y="3471765"/>
                  </a:lnTo>
                  <a:lnTo>
                    <a:pt x="0" y="3471765"/>
                  </a:lnTo>
                  <a:close/>
                </a:path>
              </a:pathLst>
            </a:custGeom>
            <a:solidFill>
              <a:srgbClr val="C6EAC9"/>
            </a:solidFill>
          </p:spPr>
        </p:sp>
        <p:sp>
          <p:nvSpPr>
            <p:cNvPr id="15" name="TextBox 15"/>
            <p:cNvSpPr txBox="1"/>
            <p:nvPr/>
          </p:nvSpPr>
          <p:spPr>
            <a:xfrm>
              <a:off x="0" y="0"/>
              <a:ext cx="5895090" cy="3471765"/>
            </a:xfrm>
            <a:prstGeom prst="rect">
              <a:avLst/>
            </a:prstGeom>
          </p:spPr>
          <p:txBody>
            <a:bodyPr lIns="50800" tIns="50800" rIns="50800" bIns="50800" rtlCol="0" anchor="ctr"/>
            <a:lstStyle/>
            <a:p>
              <a:pPr>
                <a:lnSpc>
                  <a:spcPts val="2639"/>
                </a:lnSpc>
              </a:pPr>
              <a:r>
                <a:rPr lang="en-US" sz="2199">
                  <a:solidFill>
                    <a:srgbClr val="000000"/>
                  </a:solidFill>
                  <a:latin typeface="Canva Sans"/>
                </a:rPr>
                <a:t>- La classe Java `ROM` crée une interface graphique utilisant Swing pour afficher une table de valeurs hexadécimales et décimales.</a:t>
              </a:r>
            </a:p>
            <a:p>
              <a:pPr>
                <a:lnSpc>
                  <a:spcPts val="2639"/>
                </a:lnSpc>
              </a:pPr>
              <a:r>
                <a:rPr lang="en-US" sz="2199">
                  <a:solidFill>
                    <a:srgbClr val="000000"/>
                  </a:solidFill>
                  <a:latin typeface="Canva Sans"/>
                </a:rPr>
                <a:t>- La fenêtre principale (`JFrame`) est configurée sans décoration, avec une barre de titre "ROM".</a:t>
              </a:r>
            </a:p>
            <a:p>
              <a:pPr>
                <a:lnSpc>
                  <a:spcPts val="2639"/>
                </a:lnSpc>
              </a:pPr>
              <a:r>
                <a:rPr lang="en-US" sz="2199">
                  <a:solidFill>
                    <a:srgbClr val="000000"/>
                  </a:solidFill>
                  <a:latin typeface="Canva Sans"/>
                </a:rPr>
                <a:t>- La table est créée avec `JTable`, et son contenu est géré par un modèle de données (`DefaultTableModel`).</a:t>
              </a:r>
            </a:p>
            <a:p>
              <a:pPr>
                <a:lnSpc>
                  <a:spcPts val="2639"/>
                </a:lnSpc>
              </a:pPr>
              <a:r>
                <a:rPr lang="en-US" sz="2199">
                  <a:solidFill>
                    <a:srgbClr val="000000"/>
                  </a:solidFill>
                  <a:latin typeface="Canva Sans"/>
                </a:rPr>
                <a:t>- Un panneau (`JPanel`) est utilisé pour la barre de titre avec bordure et couleur de fond personnalisées.</a:t>
              </a:r>
            </a:p>
            <a:p>
              <a:pPr>
                <a:lnSpc>
                  <a:spcPts val="2639"/>
                </a:lnSpc>
              </a:pPr>
              <a:r>
                <a:rPr lang="en-US" sz="2199">
                  <a:solidFill>
                    <a:srgbClr val="000000"/>
                  </a:solidFill>
                  <a:latin typeface="Canva Sans"/>
                </a:rPr>
                <a:t>- La fonction de déplacement de la fenêtre est implémentée à l'aide de gestionnaires d'événements de souris (`MouseAdapter`).</a:t>
              </a:r>
            </a:p>
            <a:p>
              <a:pPr>
                <a:lnSpc>
                  <a:spcPts val="2639"/>
                </a:lnSpc>
              </a:pPr>
              <a:r>
                <a:rPr lang="en-US" sz="2199">
                  <a:solidFill>
                    <a:srgbClr val="000000"/>
                  </a:solidFill>
                  <a:latin typeface="Canva Sans"/>
                </a:rPr>
                <a:t>- La table affiche des données de la mémoire ROM, avec des adresses de 0xFC00 à 0xFFFF et des valeurs hexadécimales et décimales prédéfinies.</a:t>
              </a:r>
            </a:p>
          </p:txBody>
        </p:sp>
      </p:grpSp>
      <p:grpSp>
        <p:nvGrpSpPr>
          <p:cNvPr id="16" name="Group 16"/>
          <p:cNvGrpSpPr/>
          <p:nvPr/>
        </p:nvGrpSpPr>
        <p:grpSpPr>
          <a:xfrm>
            <a:off x="11950279" y="3059398"/>
            <a:ext cx="4445843" cy="1169928"/>
            <a:chOff x="0" y="0"/>
            <a:chExt cx="1170922" cy="308129"/>
          </a:xfrm>
        </p:grpSpPr>
        <p:sp>
          <p:nvSpPr>
            <p:cNvPr id="17" name="Freeform 17"/>
            <p:cNvSpPr/>
            <p:nvPr/>
          </p:nvSpPr>
          <p:spPr>
            <a:xfrm>
              <a:off x="0" y="0"/>
              <a:ext cx="1170922" cy="308129"/>
            </a:xfrm>
            <a:custGeom>
              <a:avLst/>
              <a:gdLst/>
              <a:ahLst/>
              <a:cxnLst/>
              <a:rect l="l" t="t" r="r" b="b"/>
              <a:pathLst>
                <a:path w="1170922" h="308129">
                  <a:moveTo>
                    <a:pt x="88811" y="0"/>
                  </a:moveTo>
                  <a:lnTo>
                    <a:pt x="1082111" y="0"/>
                  </a:lnTo>
                  <a:cubicBezTo>
                    <a:pt x="1131160" y="0"/>
                    <a:pt x="1170922" y="39762"/>
                    <a:pt x="1170922" y="88811"/>
                  </a:cubicBezTo>
                  <a:lnTo>
                    <a:pt x="1170922" y="219319"/>
                  </a:lnTo>
                  <a:cubicBezTo>
                    <a:pt x="1170922" y="242873"/>
                    <a:pt x="1161565" y="265462"/>
                    <a:pt x="1144910" y="282117"/>
                  </a:cubicBezTo>
                  <a:cubicBezTo>
                    <a:pt x="1128254" y="298772"/>
                    <a:pt x="1105665" y="308129"/>
                    <a:pt x="1082111" y="308129"/>
                  </a:cubicBezTo>
                  <a:lnTo>
                    <a:pt x="88811" y="308129"/>
                  </a:lnTo>
                  <a:cubicBezTo>
                    <a:pt x="65257" y="308129"/>
                    <a:pt x="42667" y="298772"/>
                    <a:pt x="26012" y="282117"/>
                  </a:cubicBezTo>
                  <a:cubicBezTo>
                    <a:pt x="9357" y="265462"/>
                    <a:pt x="0" y="242873"/>
                    <a:pt x="0" y="219319"/>
                  </a:cubicBezTo>
                  <a:lnTo>
                    <a:pt x="0" y="88811"/>
                  </a:lnTo>
                  <a:cubicBezTo>
                    <a:pt x="0" y="65257"/>
                    <a:pt x="9357" y="42667"/>
                    <a:pt x="26012" y="26012"/>
                  </a:cubicBezTo>
                  <a:cubicBezTo>
                    <a:pt x="42667" y="9357"/>
                    <a:pt x="65257" y="0"/>
                    <a:pt x="88811" y="0"/>
                  </a:cubicBezTo>
                  <a:close/>
                </a:path>
              </a:pathLst>
            </a:custGeom>
            <a:solidFill>
              <a:srgbClr val="C6EAC9"/>
            </a:solidFill>
          </p:spPr>
        </p:sp>
        <p:sp>
          <p:nvSpPr>
            <p:cNvPr id="18" name="TextBox 18"/>
            <p:cNvSpPr txBox="1"/>
            <p:nvPr/>
          </p:nvSpPr>
          <p:spPr>
            <a:xfrm>
              <a:off x="0" y="9525"/>
              <a:ext cx="1170922" cy="298604"/>
            </a:xfrm>
            <a:prstGeom prst="rect">
              <a:avLst/>
            </a:prstGeom>
          </p:spPr>
          <p:txBody>
            <a:bodyPr lIns="50800" tIns="50800" rIns="50800" bIns="50800" rtlCol="0" anchor="ctr"/>
            <a:lstStyle/>
            <a:p>
              <a:pPr algn="ctr">
                <a:lnSpc>
                  <a:spcPts val="2160"/>
                </a:lnSpc>
              </a:pPr>
              <a:r>
                <a:rPr lang="en-US" sz="1800">
                  <a:solidFill>
                    <a:srgbClr val="000000"/>
                  </a:solidFill>
                  <a:latin typeface="Canva Sans"/>
                </a:rPr>
                <a:t>Difference? </a:t>
              </a:r>
            </a:p>
          </p:txBody>
        </p:sp>
      </p:grpSp>
      <p:sp>
        <p:nvSpPr>
          <p:cNvPr id="19" name="AutoShape 19"/>
          <p:cNvSpPr/>
          <p:nvPr/>
        </p:nvSpPr>
        <p:spPr>
          <a:xfrm>
            <a:off x="14192248" y="4229574"/>
            <a:ext cx="18474" cy="1419179"/>
          </a:xfrm>
          <a:prstGeom prst="line">
            <a:avLst/>
          </a:prstGeom>
          <a:ln w="38100" cap="flat">
            <a:solidFill>
              <a:srgbClr val="000000"/>
            </a:solidFill>
            <a:prstDash val="solid"/>
            <a:headEnd type="none" w="sm" len="sm"/>
            <a:tailEnd type="none" w="sm" len="sm"/>
          </a:ln>
        </p:spPr>
      </p:sp>
      <p:grpSp>
        <p:nvGrpSpPr>
          <p:cNvPr id="20" name="Group 20"/>
          <p:cNvGrpSpPr/>
          <p:nvPr/>
        </p:nvGrpSpPr>
        <p:grpSpPr>
          <a:xfrm>
            <a:off x="11950279" y="4815951"/>
            <a:ext cx="4591628" cy="5191367"/>
            <a:chOff x="0" y="0"/>
            <a:chExt cx="1209318" cy="1367274"/>
          </a:xfrm>
        </p:grpSpPr>
        <p:sp>
          <p:nvSpPr>
            <p:cNvPr id="21" name="Freeform 21"/>
            <p:cNvSpPr/>
            <p:nvPr/>
          </p:nvSpPr>
          <p:spPr>
            <a:xfrm>
              <a:off x="0" y="0"/>
              <a:ext cx="1209318" cy="1367274"/>
            </a:xfrm>
            <a:custGeom>
              <a:avLst/>
              <a:gdLst/>
              <a:ahLst/>
              <a:cxnLst/>
              <a:rect l="l" t="t" r="r" b="b"/>
              <a:pathLst>
                <a:path w="1209318" h="1367274">
                  <a:moveTo>
                    <a:pt x="26978" y="0"/>
                  </a:moveTo>
                  <a:lnTo>
                    <a:pt x="1182340" y="0"/>
                  </a:lnTo>
                  <a:cubicBezTo>
                    <a:pt x="1197239" y="0"/>
                    <a:pt x="1209318" y="12078"/>
                    <a:pt x="1209318" y="26978"/>
                  </a:cubicBezTo>
                  <a:lnTo>
                    <a:pt x="1209318" y="1340296"/>
                  </a:lnTo>
                  <a:cubicBezTo>
                    <a:pt x="1209318" y="1355195"/>
                    <a:pt x="1197239" y="1367274"/>
                    <a:pt x="1182340" y="1367274"/>
                  </a:cubicBezTo>
                  <a:lnTo>
                    <a:pt x="26978" y="1367274"/>
                  </a:lnTo>
                  <a:cubicBezTo>
                    <a:pt x="12078" y="1367274"/>
                    <a:pt x="0" y="1355195"/>
                    <a:pt x="0" y="1340296"/>
                  </a:cubicBezTo>
                  <a:lnTo>
                    <a:pt x="0" y="26978"/>
                  </a:lnTo>
                  <a:cubicBezTo>
                    <a:pt x="0" y="12078"/>
                    <a:pt x="12078" y="0"/>
                    <a:pt x="26978" y="0"/>
                  </a:cubicBezTo>
                  <a:close/>
                </a:path>
              </a:pathLst>
            </a:custGeom>
            <a:solidFill>
              <a:srgbClr val="FFFFFF"/>
            </a:solidFill>
            <a:ln w="38100" cap="sq">
              <a:solidFill>
                <a:srgbClr val="000000"/>
              </a:solidFill>
              <a:prstDash val="lgDash"/>
              <a:miter/>
            </a:ln>
          </p:spPr>
        </p:sp>
        <p:sp>
          <p:nvSpPr>
            <p:cNvPr id="22" name="TextBox 22"/>
            <p:cNvSpPr txBox="1"/>
            <p:nvPr/>
          </p:nvSpPr>
          <p:spPr>
            <a:xfrm>
              <a:off x="0" y="-9525"/>
              <a:ext cx="1209318" cy="1376799"/>
            </a:xfrm>
            <a:prstGeom prst="rect">
              <a:avLst/>
            </a:prstGeom>
          </p:spPr>
          <p:txBody>
            <a:bodyPr lIns="50800" tIns="50800" rIns="50800" bIns="50800" rtlCol="0" anchor="ctr"/>
            <a:lstStyle/>
            <a:p>
              <a:pPr algn="ctr">
                <a:lnSpc>
                  <a:spcPts val="3240"/>
                </a:lnSpc>
              </a:pPr>
              <a:r>
                <a:rPr lang="en-US" sz="2700">
                  <a:solidFill>
                    <a:srgbClr val="000000"/>
                  </a:solidFill>
                  <a:latin typeface="Canva Sans"/>
                </a:rPr>
                <a:t> - Dans la classe `RAM`, la table affiche des adresses hexadécimales de 0x0000 à 0x1FFF avec des valeurs décimales initiales de 0.</a:t>
              </a:r>
            </a:p>
            <a:p>
              <a:pPr algn="ctr">
                <a:lnSpc>
                  <a:spcPts val="3240"/>
                </a:lnSpc>
              </a:pPr>
              <a:r>
                <a:rPr lang="en-US" sz="2700">
                  <a:solidFill>
                    <a:srgbClr val="000000"/>
                  </a:solidFill>
                  <a:latin typeface="Canva Sans"/>
                </a:rPr>
                <a:t>   - Dans la classe `ROM`, la table affiche des adresses hexadécimales de 0xFC00 à 0xFFFF avec des valeurs hexadécimales initiales de 0xFF.</a:t>
              </a:r>
            </a:p>
            <a:p>
              <a:pPr algn="ctr">
                <a:lnSpc>
                  <a:spcPts val="3240"/>
                </a:lnSpc>
              </a:pPr>
              <a:endParaRPr lang="en-US" sz="2700">
                <a:solidFill>
                  <a:srgbClr val="000000"/>
                </a:solidFill>
                <a:latin typeface="Canva Sans"/>
              </a:endParaRPr>
            </a:p>
          </p:txBody>
        </p:sp>
      </p:grpSp>
      <p:sp>
        <p:nvSpPr>
          <p:cNvPr id="23" name="Freeform 23"/>
          <p:cNvSpPr/>
          <p:nvPr/>
        </p:nvSpPr>
        <p:spPr>
          <a:xfrm rot="-10800000">
            <a:off x="14944145" y="2711812"/>
            <a:ext cx="2069138" cy="2117589"/>
          </a:xfrm>
          <a:custGeom>
            <a:avLst/>
            <a:gdLst/>
            <a:ahLst/>
            <a:cxnLst/>
            <a:rect l="l" t="t" r="r" b="b"/>
            <a:pathLst>
              <a:path w="2069138" h="2117589">
                <a:moveTo>
                  <a:pt x="0" y="0"/>
                </a:moveTo>
                <a:lnTo>
                  <a:pt x="2069138" y="0"/>
                </a:lnTo>
                <a:lnTo>
                  <a:pt x="2069138" y="2117589"/>
                </a:lnTo>
                <a:lnTo>
                  <a:pt x="0" y="211758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4" name="TextBox 24"/>
          <p:cNvSpPr txBox="1"/>
          <p:nvPr/>
        </p:nvSpPr>
        <p:spPr>
          <a:xfrm>
            <a:off x="1588773" y="1243243"/>
            <a:ext cx="6219806" cy="868990"/>
          </a:xfrm>
          <a:prstGeom prst="rect">
            <a:avLst/>
          </a:prstGeom>
        </p:spPr>
        <p:txBody>
          <a:bodyPr lIns="0" tIns="0" rIns="0" bIns="0" rtlCol="0" anchor="t">
            <a:spAutoFit/>
          </a:bodyPr>
          <a:lstStyle/>
          <a:p>
            <a:pPr algn="ctr">
              <a:lnSpc>
                <a:spcPts val="6787"/>
              </a:lnSpc>
              <a:spcBef>
                <a:spcPct val="0"/>
              </a:spcBef>
            </a:pPr>
            <a:r>
              <a:rPr lang="en-US" sz="5656">
                <a:solidFill>
                  <a:srgbClr val="FFFFFF"/>
                </a:solidFill>
                <a:latin typeface="FS Gravity"/>
              </a:rPr>
              <a:t>BACK END</a:t>
            </a:r>
          </a:p>
        </p:txBody>
      </p:sp>
      <p:sp>
        <p:nvSpPr>
          <p:cNvPr id="25" name="Freeform 25"/>
          <p:cNvSpPr/>
          <p:nvPr/>
        </p:nvSpPr>
        <p:spPr>
          <a:xfrm rot="-10800000">
            <a:off x="6548054" y="2711812"/>
            <a:ext cx="2069138" cy="2117589"/>
          </a:xfrm>
          <a:custGeom>
            <a:avLst/>
            <a:gdLst/>
            <a:ahLst/>
            <a:cxnLst/>
            <a:rect l="l" t="t" r="r" b="b"/>
            <a:pathLst>
              <a:path w="2069138" h="2117589">
                <a:moveTo>
                  <a:pt x="0" y="0"/>
                </a:moveTo>
                <a:lnTo>
                  <a:pt x="2069138" y="0"/>
                </a:lnTo>
                <a:lnTo>
                  <a:pt x="2069138" y="2117589"/>
                </a:lnTo>
                <a:lnTo>
                  <a:pt x="0" y="211758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7305289" y="2833537"/>
            <a:ext cx="3644820" cy="564982"/>
            <a:chOff x="0" y="0"/>
            <a:chExt cx="2184810" cy="338667"/>
          </a:xfrm>
        </p:grpSpPr>
        <p:sp>
          <p:nvSpPr>
            <p:cNvPr id="3" name="Freeform 3"/>
            <p:cNvSpPr/>
            <p:nvPr/>
          </p:nvSpPr>
          <p:spPr>
            <a:xfrm>
              <a:off x="0" y="0"/>
              <a:ext cx="2184810" cy="338667"/>
            </a:xfrm>
            <a:custGeom>
              <a:avLst/>
              <a:gdLst/>
              <a:ahLst/>
              <a:cxnLst/>
              <a:rect l="l" t="t" r="r" b="b"/>
              <a:pathLst>
                <a:path w="2184810" h="338667">
                  <a:moveTo>
                    <a:pt x="63723" y="0"/>
                  </a:moveTo>
                  <a:lnTo>
                    <a:pt x="2121087" y="0"/>
                  </a:lnTo>
                  <a:cubicBezTo>
                    <a:pt x="2156280" y="0"/>
                    <a:pt x="2184810" y="28530"/>
                    <a:pt x="2184810" y="63723"/>
                  </a:cubicBezTo>
                  <a:lnTo>
                    <a:pt x="2184810" y="274944"/>
                  </a:lnTo>
                  <a:cubicBezTo>
                    <a:pt x="2184810" y="310137"/>
                    <a:pt x="2156280" y="338667"/>
                    <a:pt x="2121087" y="338667"/>
                  </a:cubicBezTo>
                  <a:lnTo>
                    <a:pt x="63723" y="338667"/>
                  </a:lnTo>
                  <a:cubicBezTo>
                    <a:pt x="28530" y="338667"/>
                    <a:pt x="0" y="310137"/>
                    <a:pt x="0" y="274944"/>
                  </a:cubicBezTo>
                  <a:lnTo>
                    <a:pt x="0" y="63723"/>
                  </a:lnTo>
                  <a:cubicBezTo>
                    <a:pt x="0" y="28530"/>
                    <a:pt x="28530" y="0"/>
                    <a:pt x="63723" y="0"/>
                  </a:cubicBezTo>
                  <a:close/>
                </a:path>
              </a:pathLst>
            </a:custGeom>
            <a:solidFill>
              <a:srgbClr val="000000"/>
            </a:solidFill>
          </p:spPr>
        </p:sp>
        <p:sp>
          <p:nvSpPr>
            <p:cNvPr id="4" name="TextBox 4"/>
            <p:cNvSpPr txBox="1"/>
            <p:nvPr/>
          </p:nvSpPr>
          <p:spPr>
            <a:xfrm>
              <a:off x="0" y="0"/>
              <a:ext cx="2184810" cy="338667"/>
            </a:xfrm>
            <a:prstGeom prst="rect">
              <a:avLst/>
            </a:prstGeom>
          </p:spPr>
          <p:txBody>
            <a:bodyPr lIns="50800" tIns="50800" rIns="50800" bIns="50800" rtlCol="0" anchor="ctr"/>
            <a:lstStyle/>
            <a:p>
              <a:pPr algn="ctr">
                <a:lnSpc>
                  <a:spcPts val="2639"/>
                </a:lnSpc>
              </a:pPr>
              <a:r>
                <a:rPr lang="en-US" sz="2199">
                  <a:solidFill>
                    <a:srgbClr val="FFFFFF"/>
                  </a:solidFill>
                  <a:latin typeface="Canva Sans Bold"/>
                </a:rPr>
                <a:t>Modes</a:t>
              </a:r>
            </a:p>
          </p:txBody>
        </p:sp>
      </p:grpSp>
      <p:grpSp>
        <p:nvGrpSpPr>
          <p:cNvPr id="5" name="Group 5"/>
          <p:cNvGrpSpPr/>
          <p:nvPr/>
        </p:nvGrpSpPr>
        <p:grpSpPr>
          <a:xfrm>
            <a:off x="1233060" y="5662210"/>
            <a:ext cx="3031765" cy="505100"/>
            <a:chOff x="0" y="0"/>
            <a:chExt cx="2032782" cy="338667"/>
          </a:xfrm>
        </p:grpSpPr>
        <p:sp>
          <p:nvSpPr>
            <p:cNvPr id="6" name="Freeform 6"/>
            <p:cNvSpPr/>
            <p:nvPr/>
          </p:nvSpPr>
          <p:spPr>
            <a:xfrm>
              <a:off x="0" y="0"/>
              <a:ext cx="2032782" cy="338667"/>
            </a:xfrm>
            <a:custGeom>
              <a:avLst/>
              <a:gdLst/>
              <a:ahLst/>
              <a:cxnLst/>
              <a:rect l="l" t="t" r="r" b="b"/>
              <a:pathLst>
                <a:path w="2032782" h="338667">
                  <a:moveTo>
                    <a:pt x="0" y="0"/>
                  </a:moveTo>
                  <a:lnTo>
                    <a:pt x="2032782" y="0"/>
                  </a:lnTo>
                  <a:lnTo>
                    <a:pt x="2032782" y="338667"/>
                  </a:lnTo>
                  <a:lnTo>
                    <a:pt x="0" y="338667"/>
                  </a:lnTo>
                  <a:close/>
                </a:path>
              </a:pathLst>
            </a:custGeom>
            <a:solidFill>
              <a:srgbClr val="C6EAC9"/>
            </a:solidFill>
          </p:spPr>
        </p:sp>
        <p:sp>
          <p:nvSpPr>
            <p:cNvPr id="7" name="TextBox 7"/>
            <p:cNvSpPr txBox="1"/>
            <p:nvPr/>
          </p:nvSpPr>
          <p:spPr>
            <a:xfrm>
              <a:off x="0" y="-9525"/>
              <a:ext cx="2032782" cy="348192"/>
            </a:xfrm>
            <a:prstGeom prst="rect">
              <a:avLst/>
            </a:prstGeom>
          </p:spPr>
          <p:txBody>
            <a:bodyPr lIns="50800" tIns="50800" rIns="50800" bIns="50800" rtlCol="0" anchor="ctr"/>
            <a:lstStyle/>
            <a:p>
              <a:pPr algn="ctr">
                <a:lnSpc>
                  <a:spcPts val="2400"/>
                </a:lnSpc>
              </a:pPr>
              <a:r>
                <a:rPr lang="en-US" sz="2000">
                  <a:solidFill>
                    <a:srgbClr val="000000"/>
                  </a:solidFill>
                  <a:latin typeface="Canva Sans"/>
                </a:rPr>
                <a:t>Immédiat</a:t>
              </a:r>
            </a:p>
          </p:txBody>
        </p:sp>
      </p:grpSp>
      <p:sp>
        <p:nvSpPr>
          <p:cNvPr id="8" name="AutoShape 8"/>
          <p:cNvSpPr/>
          <p:nvPr/>
        </p:nvSpPr>
        <p:spPr>
          <a:xfrm>
            <a:off x="9127699" y="3398519"/>
            <a:ext cx="7641" cy="1099997"/>
          </a:xfrm>
          <a:prstGeom prst="line">
            <a:avLst/>
          </a:prstGeom>
          <a:ln w="19050" cap="rnd">
            <a:solidFill>
              <a:srgbClr val="000000"/>
            </a:solidFill>
            <a:prstDash val="solid"/>
            <a:headEnd type="none" w="sm" len="sm"/>
            <a:tailEnd type="none" w="sm" len="sm"/>
          </a:ln>
        </p:spPr>
      </p:sp>
      <p:sp>
        <p:nvSpPr>
          <p:cNvPr id="9" name="AutoShape 9"/>
          <p:cNvSpPr/>
          <p:nvPr/>
        </p:nvSpPr>
        <p:spPr>
          <a:xfrm>
            <a:off x="2740697" y="4484369"/>
            <a:ext cx="12806606" cy="0"/>
          </a:xfrm>
          <a:prstGeom prst="line">
            <a:avLst/>
          </a:prstGeom>
          <a:ln w="19050" cap="rnd">
            <a:solidFill>
              <a:srgbClr val="000000"/>
            </a:solidFill>
            <a:prstDash val="solid"/>
            <a:headEnd type="none" w="sm" len="sm"/>
            <a:tailEnd type="none" w="sm" len="sm"/>
          </a:ln>
        </p:spPr>
      </p:sp>
      <p:sp>
        <p:nvSpPr>
          <p:cNvPr id="10" name="AutoShape 10"/>
          <p:cNvSpPr/>
          <p:nvPr/>
        </p:nvSpPr>
        <p:spPr>
          <a:xfrm>
            <a:off x="2740697" y="4484369"/>
            <a:ext cx="8246" cy="877663"/>
          </a:xfrm>
          <a:prstGeom prst="line">
            <a:avLst/>
          </a:prstGeom>
          <a:ln w="19050" cap="rnd">
            <a:solidFill>
              <a:srgbClr val="000000"/>
            </a:solidFill>
            <a:prstDash val="solid"/>
            <a:headEnd type="none" w="sm" len="sm"/>
            <a:tailEnd type="none" w="sm" len="sm"/>
          </a:ln>
        </p:spPr>
      </p:sp>
      <p:sp>
        <p:nvSpPr>
          <p:cNvPr id="11" name="AutoShape 11"/>
          <p:cNvSpPr/>
          <p:nvPr/>
        </p:nvSpPr>
        <p:spPr>
          <a:xfrm flipH="1">
            <a:off x="2748942" y="5338360"/>
            <a:ext cx="1068" cy="323850"/>
          </a:xfrm>
          <a:prstGeom prst="line">
            <a:avLst/>
          </a:prstGeom>
          <a:ln w="19050" cap="rnd">
            <a:solidFill>
              <a:srgbClr val="000000"/>
            </a:solidFill>
            <a:prstDash val="solid"/>
            <a:headEnd type="none" w="sm" len="sm"/>
            <a:tailEnd type="none" w="sm" len="sm"/>
          </a:ln>
        </p:spPr>
      </p:sp>
      <p:grpSp>
        <p:nvGrpSpPr>
          <p:cNvPr id="12" name="Group 12"/>
          <p:cNvGrpSpPr/>
          <p:nvPr/>
        </p:nvGrpSpPr>
        <p:grpSpPr>
          <a:xfrm>
            <a:off x="4527408" y="5690503"/>
            <a:ext cx="3031765" cy="505100"/>
            <a:chOff x="0" y="0"/>
            <a:chExt cx="2032782" cy="338667"/>
          </a:xfrm>
        </p:grpSpPr>
        <p:sp>
          <p:nvSpPr>
            <p:cNvPr id="13" name="Freeform 13"/>
            <p:cNvSpPr/>
            <p:nvPr/>
          </p:nvSpPr>
          <p:spPr>
            <a:xfrm>
              <a:off x="0" y="0"/>
              <a:ext cx="2032782" cy="338667"/>
            </a:xfrm>
            <a:custGeom>
              <a:avLst/>
              <a:gdLst/>
              <a:ahLst/>
              <a:cxnLst/>
              <a:rect l="l" t="t" r="r" b="b"/>
              <a:pathLst>
                <a:path w="2032782" h="338667">
                  <a:moveTo>
                    <a:pt x="0" y="0"/>
                  </a:moveTo>
                  <a:lnTo>
                    <a:pt x="2032782" y="0"/>
                  </a:lnTo>
                  <a:lnTo>
                    <a:pt x="2032782" y="338667"/>
                  </a:lnTo>
                  <a:lnTo>
                    <a:pt x="0" y="338667"/>
                  </a:lnTo>
                  <a:close/>
                </a:path>
              </a:pathLst>
            </a:custGeom>
            <a:solidFill>
              <a:srgbClr val="C6EAC9"/>
            </a:solidFill>
          </p:spPr>
        </p:sp>
        <p:sp>
          <p:nvSpPr>
            <p:cNvPr id="14" name="TextBox 14"/>
            <p:cNvSpPr txBox="1"/>
            <p:nvPr/>
          </p:nvSpPr>
          <p:spPr>
            <a:xfrm>
              <a:off x="0" y="-9525"/>
              <a:ext cx="2032782" cy="348192"/>
            </a:xfrm>
            <a:prstGeom prst="rect">
              <a:avLst/>
            </a:prstGeom>
          </p:spPr>
          <p:txBody>
            <a:bodyPr lIns="50800" tIns="50800" rIns="50800" bIns="50800" rtlCol="0" anchor="ctr"/>
            <a:lstStyle/>
            <a:p>
              <a:pPr algn="ctr">
                <a:lnSpc>
                  <a:spcPts val="2400"/>
                </a:lnSpc>
              </a:pPr>
              <a:r>
                <a:rPr lang="en-US" sz="2000">
                  <a:solidFill>
                    <a:srgbClr val="000000"/>
                  </a:solidFill>
                  <a:latin typeface="Canva Sans"/>
                </a:rPr>
                <a:t>Direct</a:t>
              </a:r>
            </a:p>
          </p:txBody>
        </p:sp>
      </p:grpSp>
      <p:sp>
        <p:nvSpPr>
          <p:cNvPr id="15" name="AutoShape 15"/>
          <p:cNvSpPr/>
          <p:nvPr/>
        </p:nvSpPr>
        <p:spPr>
          <a:xfrm>
            <a:off x="6172200" y="4498516"/>
            <a:ext cx="0" cy="1177841"/>
          </a:xfrm>
          <a:prstGeom prst="line">
            <a:avLst/>
          </a:prstGeom>
          <a:ln w="19050" cap="rnd">
            <a:solidFill>
              <a:srgbClr val="000000"/>
            </a:solidFill>
            <a:prstDash val="solid"/>
            <a:headEnd type="none" w="sm" len="sm"/>
            <a:tailEnd type="none" w="sm" len="sm"/>
          </a:ln>
        </p:spPr>
      </p:sp>
      <p:grpSp>
        <p:nvGrpSpPr>
          <p:cNvPr id="16" name="Group 16"/>
          <p:cNvGrpSpPr/>
          <p:nvPr/>
        </p:nvGrpSpPr>
        <p:grpSpPr>
          <a:xfrm>
            <a:off x="10807922" y="5648004"/>
            <a:ext cx="3031765" cy="505100"/>
            <a:chOff x="0" y="0"/>
            <a:chExt cx="2032782" cy="338667"/>
          </a:xfrm>
        </p:grpSpPr>
        <p:sp>
          <p:nvSpPr>
            <p:cNvPr id="17" name="Freeform 17"/>
            <p:cNvSpPr/>
            <p:nvPr/>
          </p:nvSpPr>
          <p:spPr>
            <a:xfrm>
              <a:off x="0" y="0"/>
              <a:ext cx="2032782" cy="338667"/>
            </a:xfrm>
            <a:custGeom>
              <a:avLst/>
              <a:gdLst/>
              <a:ahLst/>
              <a:cxnLst/>
              <a:rect l="l" t="t" r="r" b="b"/>
              <a:pathLst>
                <a:path w="2032782" h="338667">
                  <a:moveTo>
                    <a:pt x="0" y="0"/>
                  </a:moveTo>
                  <a:lnTo>
                    <a:pt x="2032782" y="0"/>
                  </a:lnTo>
                  <a:lnTo>
                    <a:pt x="2032782" y="338667"/>
                  </a:lnTo>
                  <a:lnTo>
                    <a:pt x="0" y="338667"/>
                  </a:lnTo>
                  <a:close/>
                </a:path>
              </a:pathLst>
            </a:custGeom>
            <a:solidFill>
              <a:srgbClr val="C6EAC9"/>
            </a:solidFill>
          </p:spPr>
        </p:sp>
        <p:sp>
          <p:nvSpPr>
            <p:cNvPr id="18" name="TextBox 18"/>
            <p:cNvSpPr txBox="1"/>
            <p:nvPr/>
          </p:nvSpPr>
          <p:spPr>
            <a:xfrm>
              <a:off x="0" y="-9525"/>
              <a:ext cx="2032782" cy="348192"/>
            </a:xfrm>
            <a:prstGeom prst="rect">
              <a:avLst/>
            </a:prstGeom>
          </p:spPr>
          <p:txBody>
            <a:bodyPr lIns="50800" tIns="50800" rIns="50800" bIns="50800" rtlCol="0" anchor="ctr"/>
            <a:lstStyle/>
            <a:p>
              <a:pPr algn="ctr">
                <a:lnSpc>
                  <a:spcPts val="2400"/>
                </a:lnSpc>
              </a:pPr>
              <a:r>
                <a:rPr lang="en-US" sz="2000" dirty="0" err="1" smtClean="0">
                  <a:solidFill>
                    <a:srgbClr val="000000"/>
                  </a:solidFill>
                  <a:latin typeface="Canva Sans"/>
                </a:rPr>
                <a:t>ÉtenduDirect</a:t>
              </a:r>
              <a:r>
                <a:rPr lang="en-US" sz="2000" dirty="0" smtClean="0">
                  <a:solidFill>
                    <a:srgbClr val="000000"/>
                  </a:solidFill>
                  <a:latin typeface="Canva Sans"/>
                </a:rPr>
                <a:t>/Indirect</a:t>
              </a:r>
              <a:endParaRPr lang="en-US" sz="2000" dirty="0">
                <a:solidFill>
                  <a:srgbClr val="000000"/>
                </a:solidFill>
                <a:latin typeface="Canva Sans"/>
              </a:endParaRPr>
            </a:p>
          </p:txBody>
        </p:sp>
      </p:grpSp>
      <p:sp>
        <p:nvSpPr>
          <p:cNvPr id="19" name="AutoShape 19"/>
          <p:cNvSpPr/>
          <p:nvPr/>
        </p:nvSpPr>
        <p:spPr>
          <a:xfrm>
            <a:off x="12268200" y="4498516"/>
            <a:ext cx="0" cy="1177841"/>
          </a:xfrm>
          <a:prstGeom prst="line">
            <a:avLst/>
          </a:prstGeom>
          <a:ln w="19050" cap="rnd">
            <a:solidFill>
              <a:srgbClr val="000000"/>
            </a:solidFill>
            <a:prstDash val="solid"/>
            <a:headEnd type="none" w="sm" len="sm"/>
            <a:tailEnd type="none" w="sm" len="sm"/>
          </a:ln>
        </p:spPr>
      </p:sp>
      <p:grpSp>
        <p:nvGrpSpPr>
          <p:cNvPr id="20" name="Group 20"/>
          <p:cNvGrpSpPr/>
          <p:nvPr/>
        </p:nvGrpSpPr>
        <p:grpSpPr>
          <a:xfrm>
            <a:off x="14031270" y="5662242"/>
            <a:ext cx="3031765" cy="505100"/>
            <a:chOff x="0" y="0"/>
            <a:chExt cx="2032782" cy="338667"/>
          </a:xfrm>
        </p:grpSpPr>
        <p:sp>
          <p:nvSpPr>
            <p:cNvPr id="21" name="Freeform 21"/>
            <p:cNvSpPr/>
            <p:nvPr/>
          </p:nvSpPr>
          <p:spPr>
            <a:xfrm>
              <a:off x="0" y="0"/>
              <a:ext cx="2032782" cy="338667"/>
            </a:xfrm>
            <a:custGeom>
              <a:avLst/>
              <a:gdLst/>
              <a:ahLst/>
              <a:cxnLst/>
              <a:rect l="l" t="t" r="r" b="b"/>
              <a:pathLst>
                <a:path w="2032782" h="338667">
                  <a:moveTo>
                    <a:pt x="0" y="0"/>
                  </a:moveTo>
                  <a:lnTo>
                    <a:pt x="2032782" y="0"/>
                  </a:lnTo>
                  <a:lnTo>
                    <a:pt x="2032782" y="338667"/>
                  </a:lnTo>
                  <a:lnTo>
                    <a:pt x="0" y="338667"/>
                  </a:lnTo>
                  <a:close/>
                </a:path>
              </a:pathLst>
            </a:custGeom>
            <a:solidFill>
              <a:srgbClr val="C6EAC9"/>
            </a:solidFill>
          </p:spPr>
        </p:sp>
        <p:sp>
          <p:nvSpPr>
            <p:cNvPr id="22" name="TextBox 22"/>
            <p:cNvSpPr txBox="1"/>
            <p:nvPr/>
          </p:nvSpPr>
          <p:spPr>
            <a:xfrm>
              <a:off x="0" y="-9525"/>
              <a:ext cx="2032782" cy="348192"/>
            </a:xfrm>
            <a:prstGeom prst="rect">
              <a:avLst/>
            </a:prstGeom>
          </p:spPr>
          <p:txBody>
            <a:bodyPr lIns="50800" tIns="50800" rIns="50800" bIns="50800" rtlCol="0" anchor="ctr"/>
            <a:lstStyle/>
            <a:p>
              <a:pPr algn="ctr">
                <a:lnSpc>
                  <a:spcPts val="2400"/>
                </a:lnSpc>
              </a:pPr>
              <a:r>
                <a:rPr lang="en-US" sz="2000" dirty="0" err="1" smtClean="0">
                  <a:solidFill>
                    <a:srgbClr val="000000"/>
                  </a:solidFill>
                  <a:latin typeface="Canva Sans"/>
                </a:rPr>
                <a:t>Indexé</a:t>
              </a:r>
              <a:endParaRPr lang="en-US" sz="2000" dirty="0">
                <a:solidFill>
                  <a:srgbClr val="000000"/>
                </a:solidFill>
                <a:latin typeface="Canva Sans"/>
              </a:endParaRPr>
            </a:p>
          </p:txBody>
        </p:sp>
      </p:grpSp>
      <p:sp>
        <p:nvSpPr>
          <p:cNvPr id="23" name="AutoShape 23"/>
          <p:cNvSpPr/>
          <p:nvPr/>
        </p:nvSpPr>
        <p:spPr>
          <a:xfrm>
            <a:off x="15547152" y="4484369"/>
            <a:ext cx="0" cy="1177873"/>
          </a:xfrm>
          <a:prstGeom prst="line">
            <a:avLst/>
          </a:prstGeom>
          <a:ln w="19050" cap="rnd">
            <a:solidFill>
              <a:srgbClr val="000000"/>
            </a:solidFill>
            <a:prstDash val="solid"/>
            <a:headEnd type="none" w="sm" len="sm"/>
            <a:tailEnd type="none" w="sm" len="sm"/>
          </a:ln>
        </p:spPr>
      </p:sp>
      <p:grpSp>
        <p:nvGrpSpPr>
          <p:cNvPr id="24" name="Group 24"/>
          <p:cNvGrpSpPr/>
          <p:nvPr/>
        </p:nvGrpSpPr>
        <p:grpSpPr>
          <a:xfrm>
            <a:off x="1588773" y="962522"/>
            <a:ext cx="6219806" cy="1498382"/>
            <a:chOff x="0" y="0"/>
            <a:chExt cx="6649429" cy="1601880"/>
          </a:xfrm>
        </p:grpSpPr>
        <p:sp>
          <p:nvSpPr>
            <p:cNvPr id="25" name="Freeform 25"/>
            <p:cNvSpPr/>
            <p:nvPr/>
          </p:nvSpPr>
          <p:spPr>
            <a:xfrm>
              <a:off x="80010" y="80137"/>
              <a:ext cx="6489408" cy="1441606"/>
            </a:xfrm>
            <a:custGeom>
              <a:avLst/>
              <a:gdLst/>
              <a:ahLst/>
              <a:cxnLst/>
              <a:rect l="l" t="t" r="r" b="b"/>
              <a:pathLst>
                <a:path w="6489408" h="1441606">
                  <a:moveTo>
                    <a:pt x="6489408" y="1441606"/>
                  </a:moveTo>
                  <a:lnTo>
                    <a:pt x="0" y="1441606"/>
                  </a:lnTo>
                  <a:lnTo>
                    <a:pt x="0" y="0"/>
                  </a:lnTo>
                  <a:lnTo>
                    <a:pt x="6489281" y="0"/>
                  </a:lnTo>
                  <a:lnTo>
                    <a:pt x="6489281" y="1441606"/>
                  </a:lnTo>
                  <a:lnTo>
                    <a:pt x="6489408" y="1441606"/>
                  </a:lnTo>
                  <a:close/>
                </a:path>
              </a:pathLst>
            </a:custGeom>
            <a:solidFill>
              <a:srgbClr val="000000"/>
            </a:solidFill>
          </p:spPr>
        </p:sp>
        <p:sp>
          <p:nvSpPr>
            <p:cNvPr id="26" name="Freeform 26"/>
            <p:cNvSpPr/>
            <p:nvPr/>
          </p:nvSpPr>
          <p:spPr>
            <a:xfrm>
              <a:off x="73660" y="73787"/>
              <a:ext cx="6502108" cy="1454433"/>
            </a:xfrm>
            <a:custGeom>
              <a:avLst/>
              <a:gdLst/>
              <a:ahLst/>
              <a:cxnLst/>
              <a:rect l="l" t="t" r="r" b="b"/>
              <a:pathLst>
                <a:path w="6502108" h="1454433">
                  <a:moveTo>
                    <a:pt x="6502108" y="1454433"/>
                  </a:moveTo>
                  <a:lnTo>
                    <a:pt x="0" y="1454433"/>
                  </a:lnTo>
                  <a:lnTo>
                    <a:pt x="0" y="0"/>
                  </a:lnTo>
                  <a:lnTo>
                    <a:pt x="6501981" y="0"/>
                  </a:lnTo>
                  <a:lnTo>
                    <a:pt x="6501981" y="1454433"/>
                  </a:lnTo>
                  <a:lnTo>
                    <a:pt x="6502108" y="1454433"/>
                  </a:lnTo>
                  <a:close/>
                  <a:moveTo>
                    <a:pt x="12700" y="1441733"/>
                  </a:moveTo>
                  <a:lnTo>
                    <a:pt x="6489281" y="1441733"/>
                  </a:lnTo>
                  <a:lnTo>
                    <a:pt x="6489281" y="12700"/>
                  </a:lnTo>
                  <a:lnTo>
                    <a:pt x="12700" y="12700"/>
                  </a:lnTo>
                  <a:lnTo>
                    <a:pt x="12700" y="1441733"/>
                  </a:lnTo>
                  <a:close/>
                </a:path>
              </a:pathLst>
            </a:custGeom>
            <a:solidFill>
              <a:srgbClr val="000000"/>
            </a:solidFill>
          </p:spPr>
        </p:sp>
        <p:sp>
          <p:nvSpPr>
            <p:cNvPr id="27" name="Freeform 27"/>
            <p:cNvSpPr/>
            <p:nvPr/>
          </p:nvSpPr>
          <p:spPr>
            <a:xfrm>
              <a:off x="6350" y="6350"/>
              <a:ext cx="6636728" cy="1589180"/>
            </a:xfrm>
            <a:custGeom>
              <a:avLst/>
              <a:gdLst/>
              <a:ahLst/>
              <a:cxnLst/>
              <a:rect l="l" t="t" r="r" b="b"/>
              <a:pathLst>
                <a:path w="6636728" h="1589180">
                  <a:moveTo>
                    <a:pt x="0" y="0"/>
                  </a:moveTo>
                  <a:lnTo>
                    <a:pt x="147447" y="0"/>
                  </a:lnTo>
                  <a:lnTo>
                    <a:pt x="147447" y="147447"/>
                  </a:lnTo>
                  <a:lnTo>
                    <a:pt x="0" y="147447"/>
                  </a:lnTo>
                  <a:lnTo>
                    <a:pt x="0" y="0"/>
                  </a:lnTo>
                  <a:close/>
                  <a:moveTo>
                    <a:pt x="6489282" y="0"/>
                  </a:moveTo>
                  <a:lnTo>
                    <a:pt x="6489282" y="147447"/>
                  </a:lnTo>
                  <a:lnTo>
                    <a:pt x="6636728" y="147447"/>
                  </a:lnTo>
                  <a:lnTo>
                    <a:pt x="6636728" y="0"/>
                  </a:lnTo>
                  <a:lnTo>
                    <a:pt x="6489282" y="0"/>
                  </a:lnTo>
                  <a:close/>
                  <a:moveTo>
                    <a:pt x="6489282" y="1589180"/>
                  </a:moveTo>
                  <a:lnTo>
                    <a:pt x="6636728" y="1589180"/>
                  </a:lnTo>
                  <a:lnTo>
                    <a:pt x="6636728" y="1441733"/>
                  </a:lnTo>
                  <a:lnTo>
                    <a:pt x="6489282" y="1441733"/>
                  </a:lnTo>
                  <a:lnTo>
                    <a:pt x="6489282" y="1589180"/>
                  </a:lnTo>
                  <a:close/>
                  <a:moveTo>
                    <a:pt x="0" y="1589180"/>
                  </a:moveTo>
                  <a:lnTo>
                    <a:pt x="147447" y="1589180"/>
                  </a:lnTo>
                  <a:lnTo>
                    <a:pt x="147447" y="1441733"/>
                  </a:lnTo>
                  <a:lnTo>
                    <a:pt x="0" y="1441733"/>
                  </a:lnTo>
                  <a:lnTo>
                    <a:pt x="0" y="1589180"/>
                  </a:lnTo>
                  <a:close/>
                </a:path>
              </a:pathLst>
            </a:custGeom>
            <a:solidFill>
              <a:srgbClr val="FFFFFF"/>
            </a:solidFill>
          </p:spPr>
        </p:sp>
        <p:sp>
          <p:nvSpPr>
            <p:cNvPr id="28" name="Freeform 28"/>
            <p:cNvSpPr/>
            <p:nvPr/>
          </p:nvSpPr>
          <p:spPr>
            <a:xfrm>
              <a:off x="0" y="0"/>
              <a:ext cx="6649428" cy="1601880"/>
            </a:xfrm>
            <a:custGeom>
              <a:avLst/>
              <a:gdLst/>
              <a:ahLst/>
              <a:cxnLst/>
              <a:rect l="l" t="t" r="r" b="b"/>
              <a:pathLst>
                <a:path w="6649428" h="1601880">
                  <a:moveTo>
                    <a:pt x="0" y="160147"/>
                  </a:moveTo>
                  <a:lnTo>
                    <a:pt x="160147" y="160147"/>
                  </a:lnTo>
                  <a:lnTo>
                    <a:pt x="160147" y="0"/>
                  </a:lnTo>
                  <a:lnTo>
                    <a:pt x="0" y="0"/>
                  </a:lnTo>
                  <a:lnTo>
                    <a:pt x="0" y="160147"/>
                  </a:lnTo>
                  <a:close/>
                  <a:moveTo>
                    <a:pt x="12700" y="12700"/>
                  </a:moveTo>
                  <a:lnTo>
                    <a:pt x="147447" y="12700"/>
                  </a:lnTo>
                  <a:lnTo>
                    <a:pt x="147447" y="147447"/>
                  </a:lnTo>
                  <a:lnTo>
                    <a:pt x="12700" y="147447"/>
                  </a:lnTo>
                  <a:lnTo>
                    <a:pt x="12700" y="12700"/>
                  </a:lnTo>
                  <a:close/>
                  <a:moveTo>
                    <a:pt x="6489282" y="0"/>
                  </a:moveTo>
                  <a:lnTo>
                    <a:pt x="6489282" y="160147"/>
                  </a:lnTo>
                  <a:lnTo>
                    <a:pt x="6649428" y="160147"/>
                  </a:lnTo>
                  <a:lnTo>
                    <a:pt x="6649428" y="0"/>
                  </a:lnTo>
                  <a:lnTo>
                    <a:pt x="6489282" y="0"/>
                  </a:lnTo>
                  <a:close/>
                  <a:moveTo>
                    <a:pt x="6636729" y="147447"/>
                  </a:moveTo>
                  <a:lnTo>
                    <a:pt x="6501982" y="147447"/>
                  </a:lnTo>
                  <a:lnTo>
                    <a:pt x="6501982" y="12700"/>
                  </a:lnTo>
                  <a:lnTo>
                    <a:pt x="6636729" y="12700"/>
                  </a:lnTo>
                  <a:lnTo>
                    <a:pt x="6636729" y="147447"/>
                  </a:lnTo>
                  <a:close/>
                  <a:moveTo>
                    <a:pt x="6489282" y="1601880"/>
                  </a:moveTo>
                  <a:lnTo>
                    <a:pt x="6649428" y="1601880"/>
                  </a:lnTo>
                  <a:lnTo>
                    <a:pt x="6649428" y="1441733"/>
                  </a:lnTo>
                  <a:lnTo>
                    <a:pt x="6489282" y="1441733"/>
                  </a:lnTo>
                  <a:lnTo>
                    <a:pt x="6489282" y="1601880"/>
                  </a:lnTo>
                  <a:close/>
                  <a:moveTo>
                    <a:pt x="6501982" y="1454433"/>
                  </a:moveTo>
                  <a:lnTo>
                    <a:pt x="6636728" y="1454433"/>
                  </a:lnTo>
                  <a:lnTo>
                    <a:pt x="6636728" y="1589180"/>
                  </a:lnTo>
                  <a:lnTo>
                    <a:pt x="6501982" y="1589180"/>
                  </a:lnTo>
                  <a:lnTo>
                    <a:pt x="6501982" y="1454433"/>
                  </a:lnTo>
                  <a:close/>
                  <a:moveTo>
                    <a:pt x="0" y="1601880"/>
                  </a:moveTo>
                  <a:lnTo>
                    <a:pt x="160147" y="1601880"/>
                  </a:lnTo>
                  <a:lnTo>
                    <a:pt x="160147" y="1441733"/>
                  </a:lnTo>
                  <a:lnTo>
                    <a:pt x="0" y="1441733"/>
                  </a:lnTo>
                  <a:lnTo>
                    <a:pt x="0" y="1601880"/>
                  </a:lnTo>
                  <a:close/>
                  <a:moveTo>
                    <a:pt x="12700" y="1454433"/>
                  </a:moveTo>
                  <a:lnTo>
                    <a:pt x="147447" y="1454433"/>
                  </a:lnTo>
                  <a:lnTo>
                    <a:pt x="147447" y="1589180"/>
                  </a:lnTo>
                  <a:lnTo>
                    <a:pt x="12700" y="1589180"/>
                  </a:lnTo>
                  <a:lnTo>
                    <a:pt x="12700" y="1454433"/>
                  </a:lnTo>
                  <a:close/>
                </a:path>
              </a:pathLst>
            </a:custGeom>
            <a:solidFill>
              <a:srgbClr val="000000"/>
            </a:solidFill>
          </p:spPr>
        </p:sp>
      </p:grpSp>
      <p:sp>
        <p:nvSpPr>
          <p:cNvPr id="29" name="AutoShape 29"/>
          <p:cNvSpPr/>
          <p:nvPr/>
        </p:nvSpPr>
        <p:spPr>
          <a:xfrm>
            <a:off x="9127698" y="4484310"/>
            <a:ext cx="18653" cy="1163694"/>
          </a:xfrm>
          <a:prstGeom prst="line">
            <a:avLst/>
          </a:prstGeom>
          <a:ln w="19050" cap="rnd">
            <a:solidFill>
              <a:srgbClr val="000000"/>
            </a:solidFill>
            <a:prstDash val="solid"/>
            <a:headEnd type="none" w="sm" len="sm"/>
            <a:tailEnd type="none" w="sm" len="sm"/>
          </a:ln>
        </p:spPr>
      </p:sp>
      <p:grpSp>
        <p:nvGrpSpPr>
          <p:cNvPr id="30" name="Group 30"/>
          <p:cNvGrpSpPr/>
          <p:nvPr/>
        </p:nvGrpSpPr>
        <p:grpSpPr>
          <a:xfrm>
            <a:off x="7687015" y="5668616"/>
            <a:ext cx="3031765" cy="505100"/>
            <a:chOff x="0" y="0"/>
            <a:chExt cx="2032782" cy="338667"/>
          </a:xfrm>
        </p:grpSpPr>
        <p:sp>
          <p:nvSpPr>
            <p:cNvPr id="31" name="Freeform 31"/>
            <p:cNvSpPr/>
            <p:nvPr/>
          </p:nvSpPr>
          <p:spPr>
            <a:xfrm>
              <a:off x="0" y="0"/>
              <a:ext cx="2032782" cy="338667"/>
            </a:xfrm>
            <a:custGeom>
              <a:avLst/>
              <a:gdLst/>
              <a:ahLst/>
              <a:cxnLst/>
              <a:rect l="l" t="t" r="r" b="b"/>
              <a:pathLst>
                <a:path w="2032782" h="338667">
                  <a:moveTo>
                    <a:pt x="0" y="0"/>
                  </a:moveTo>
                  <a:lnTo>
                    <a:pt x="2032782" y="0"/>
                  </a:lnTo>
                  <a:lnTo>
                    <a:pt x="2032782" y="338667"/>
                  </a:lnTo>
                  <a:lnTo>
                    <a:pt x="0" y="338667"/>
                  </a:lnTo>
                  <a:close/>
                </a:path>
              </a:pathLst>
            </a:custGeom>
            <a:solidFill>
              <a:srgbClr val="C6EAC9"/>
            </a:solidFill>
          </p:spPr>
        </p:sp>
        <p:sp>
          <p:nvSpPr>
            <p:cNvPr id="32" name="TextBox 32"/>
            <p:cNvSpPr txBox="1"/>
            <p:nvPr/>
          </p:nvSpPr>
          <p:spPr>
            <a:xfrm>
              <a:off x="0" y="-9525"/>
              <a:ext cx="2032782" cy="348192"/>
            </a:xfrm>
            <a:prstGeom prst="rect">
              <a:avLst/>
            </a:prstGeom>
          </p:spPr>
          <p:txBody>
            <a:bodyPr lIns="50800" tIns="50800" rIns="50800" bIns="50800" rtlCol="0" anchor="ctr"/>
            <a:lstStyle/>
            <a:p>
              <a:pPr algn="ctr">
                <a:lnSpc>
                  <a:spcPts val="2400"/>
                </a:lnSpc>
              </a:pPr>
              <a:r>
                <a:rPr lang="en-US" sz="2000">
                  <a:solidFill>
                    <a:srgbClr val="000000"/>
                  </a:solidFill>
                  <a:latin typeface="Canva Sans"/>
                </a:rPr>
                <a:t>Inhérent</a:t>
              </a:r>
            </a:p>
          </p:txBody>
        </p:sp>
      </p:grpSp>
      <p:sp>
        <p:nvSpPr>
          <p:cNvPr id="33" name="Freeform 33"/>
          <p:cNvSpPr/>
          <p:nvPr/>
        </p:nvSpPr>
        <p:spPr>
          <a:xfrm>
            <a:off x="-1884419" y="-2750290"/>
            <a:ext cx="6946383" cy="6920334"/>
          </a:xfrm>
          <a:custGeom>
            <a:avLst/>
            <a:gdLst/>
            <a:ahLst/>
            <a:cxnLst/>
            <a:rect l="l" t="t" r="r" b="b"/>
            <a:pathLst>
              <a:path w="6946383" h="6920334">
                <a:moveTo>
                  <a:pt x="0" y="0"/>
                </a:moveTo>
                <a:lnTo>
                  <a:pt x="6946383" y="0"/>
                </a:lnTo>
                <a:lnTo>
                  <a:pt x="6946383" y="6920334"/>
                </a:lnTo>
                <a:lnTo>
                  <a:pt x="0" y="692033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4" name="TextBox 34"/>
          <p:cNvSpPr txBox="1"/>
          <p:nvPr/>
        </p:nvSpPr>
        <p:spPr>
          <a:xfrm>
            <a:off x="1588773" y="1243243"/>
            <a:ext cx="6219806" cy="868990"/>
          </a:xfrm>
          <a:prstGeom prst="rect">
            <a:avLst/>
          </a:prstGeom>
        </p:spPr>
        <p:txBody>
          <a:bodyPr lIns="0" tIns="0" rIns="0" bIns="0" rtlCol="0" anchor="t">
            <a:spAutoFit/>
          </a:bodyPr>
          <a:lstStyle/>
          <a:p>
            <a:pPr algn="ctr">
              <a:lnSpc>
                <a:spcPts val="6787"/>
              </a:lnSpc>
              <a:spcBef>
                <a:spcPct val="0"/>
              </a:spcBef>
            </a:pPr>
            <a:r>
              <a:rPr lang="en-US" sz="5656">
                <a:solidFill>
                  <a:srgbClr val="FFFFFF"/>
                </a:solidFill>
                <a:latin typeface="FS Gravity"/>
              </a:rPr>
              <a:t>MODE D'ADRESSAGES</a:t>
            </a:r>
          </a:p>
        </p:txBody>
      </p:sp>
      <p:sp>
        <p:nvSpPr>
          <p:cNvPr id="35" name="Freeform 35"/>
          <p:cNvSpPr/>
          <p:nvPr/>
        </p:nvSpPr>
        <p:spPr>
          <a:xfrm>
            <a:off x="13589843" y="8212840"/>
            <a:ext cx="6946383" cy="6920334"/>
          </a:xfrm>
          <a:custGeom>
            <a:avLst/>
            <a:gdLst/>
            <a:ahLst/>
            <a:cxnLst/>
            <a:rect l="l" t="t" r="r" b="b"/>
            <a:pathLst>
              <a:path w="6946383" h="6920334">
                <a:moveTo>
                  <a:pt x="0" y="0"/>
                </a:moveTo>
                <a:lnTo>
                  <a:pt x="6946383" y="0"/>
                </a:lnTo>
                <a:lnTo>
                  <a:pt x="6946383" y="6920334"/>
                </a:lnTo>
                <a:lnTo>
                  <a:pt x="0" y="692033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6" name="Group 5"/>
          <p:cNvGrpSpPr/>
          <p:nvPr/>
        </p:nvGrpSpPr>
        <p:grpSpPr>
          <a:xfrm>
            <a:off x="7607541" y="6572300"/>
            <a:ext cx="3092189" cy="3295600"/>
            <a:chOff x="50880" y="112518"/>
            <a:chExt cx="2073296" cy="667271"/>
          </a:xfrm>
        </p:grpSpPr>
        <p:sp>
          <p:nvSpPr>
            <p:cNvPr id="37" name="Freeform 6"/>
            <p:cNvSpPr/>
            <p:nvPr/>
          </p:nvSpPr>
          <p:spPr>
            <a:xfrm>
              <a:off x="50880" y="112518"/>
              <a:ext cx="2032782" cy="667271"/>
            </a:xfrm>
            <a:custGeom>
              <a:avLst/>
              <a:gdLst/>
              <a:ahLst/>
              <a:cxnLst/>
              <a:rect l="l" t="t" r="r" b="b"/>
              <a:pathLst>
                <a:path w="2032782" h="338667">
                  <a:moveTo>
                    <a:pt x="0" y="0"/>
                  </a:moveTo>
                  <a:lnTo>
                    <a:pt x="2032782" y="0"/>
                  </a:lnTo>
                  <a:lnTo>
                    <a:pt x="2032782" y="338667"/>
                  </a:lnTo>
                  <a:lnTo>
                    <a:pt x="0" y="338667"/>
                  </a:lnTo>
                  <a:close/>
                </a:path>
              </a:pathLst>
            </a:custGeom>
            <a:solidFill>
              <a:srgbClr val="C6EAC9"/>
            </a:solidFill>
          </p:spPr>
        </p:sp>
        <p:sp>
          <p:nvSpPr>
            <p:cNvPr id="38" name="TextBox 7"/>
            <p:cNvSpPr txBox="1"/>
            <p:nvPr/>
          </p:nvSpPr>
          <p:spPr>
            <a:xfrm>
              <a:off x="91394" y="272057"/>
              <a:ext cx="2032782" cy="348192"/>
            </a:xfrm>
            <a:prstGeom prst="rect">
              <a:avLst/>
            </a:prstGeom>
          </p:spPr>
          <p:txBody>
            <a:bodyPr lIns="50800" tIns="50800" rIns="50800" bIns="50800" rtlCol="0" anchor="ctr"/>
            <a:lstStyle/>
            <a:p>
              <a:pPr>
                <a:lnSpc>
                  <a:spcPts val="2400"/>
                </a:lnSpc>
              </a:pPr>
              <a:r>
                <a:rPr lang="en-US" sz="2000" dirty="0">
                  <a:solidFill>
                    <a:srgbClr val="000000"/>
                  </a:solidFill>
                  <a:latin typeface="Canva Sans"/>
                </a:rPr>
                <a:t> </a:t>
              </a:r>
              <a:r>
                <a:rPr lang="en-US" sz="2000" dirty="0" smtClean="0">
                  <a:solidFill>
                    <a:srgbClr val="000000"/>
                  </a:solidFill>
                  <a:latin typeface="Canva Sans"/>
                </a:rPr>
                <a:t>  </a:t>
              </a:r>
            </a:p>
            <a:p>
              <a:pPr>
                <a:lnSpc>
                  <a:spcPts val="2400"/>
                </a:lnSpc>
              </a:pPr>
              <a:r>
                <a:rPr lang="en-US" sz="2000" dirty="0">
                  <a:solidFill>
                    <a:srgbClr val="000000"/>
                  </a:solidFill>
                  <a:latin typeface="Canva Sans"/>
                </a:rPr>
                <a:t> </a:t>
              </a:r>
              <a:r>
                <a:rPr lang="en-US" sz="2000" dirty="0" smtClean="0">
                  <a:solidFill>
                    <a:srgbClr val="000000"/>
                  </a:solidFill>
                  <a:latin typeface="Canva Sans"/>
                </a:rPr>
                <a:t>  - LD         - AND</a:t>
              </a:r>
            </a:p>
            <a:p>
              <a:pPr>
                <a:lnSpc>
                  <a:spcPts val="2400"/>
                </a:lnSpc>
              </a:pPr>
              <a:r>
                <a:rPr lang="en-US" sz="2000" dirty="0">
                  <a:solidFill>
                    <a:srgbClr val="000000"/>
                  </a:solidFill>
                  <a:latin typeface="Canva Sans"/>
                </a:rPr>
                <a:t> </a:t>
              </a:r>
              <a:r>
                <a:rPr lang="en-US" sz="2000" dirty="0" smtClean="0">
                  <a:solidFill>
                    <a:srgbClr val="000000"/>
                  </a:solidFill>
                  <a:latin typeface="Canva Sans"/>
                </a:rPr>
                <a:t>  - ST          - OR</a:t>
              </a:r>
            </a:p>
            <a:p>
              <a:pPr>
                <a:lnSpc>
                  <a:spcPts val="2400"/>
                </a:lnSpc>
              </a:pPr>
              <a:r>
                <a:rPr lang="en-US" sz="2000" dirty="0">
                  <a:solidFill>
                    <a:srgbClr val="000000"/>
                  </a:solidFill>
                  <a:latin typeface="Canva Sans"/>
                </a:rPr>
                <a:t> </a:t>
              </a:r>
              <a:r>
                <a:rPr lang="en-US" sz="2000" dirty="0" smtClean="0">
                  <a:solidFill>
                    <a:srgbClr val="000000"/>
                  </a:solidFill>
                  <a:latin typeface="Canva Sans"/>
                </a:rPr>
                <a:t>  - ADD      - SWI</a:t>
              </a:r>
            </a:p>
            <a:p>
              <a:pPr>
                <a:lnSpc>
                  <a:spcPts val="2400"/>
                </a:lnSpc>
              </a:pPr>
              <a:r>
                <a:rPr lang="en-US" sz="2000" dirty="0">
                  <a:solidFill>
                    <a:srgbClr val="000000"/>
                  </a:solidFill>
                  <a:latin typeface="Canva Sans"/>
                </a:rPr>
                <a:t> </a:t>
              </a:r>
              <a:r>
                <a:rPr lang="en-US" sz="2000" dirty="0" smtClean="0">
                  <a:solidFill>
                    <a:srgbClr val="000000"/>
                  </a:solidFill>
                  <a:latin typeface="Canva Sans"/>
                </a:rPr>
                <a:t>  - SUB       - NOP</a:t>
              </a:r>
            </a:p>
            <a:p>
              <a:pPr>
                <a:lnSpc>
                  <a:spcPts val="2400"/>
                </a:lnSpc>
              </a:pPr>
              <a:r>
                <a:rPr lang="en-US" sz="2000" dirty="0">
                  <a:solidFill>
                    <a:srgbClr val="000000"/>
                  </a:solidFill>
                  <a:latin typeface="Canva Sans"/>
                </a:rPr>
                <a:t>    - DEC     </a:t>
              </a:r>
              <a:r>
                <a:rPr lang="en-US" sz="2000" dirty="0" smtClean="0">
                  <a:solidFill>
                    <a:srgbClr val="000000"/>
                  </a:solidFill>
                  <a:latin typeface="Canva Sans"/>
                </a:rPr>
                <a:t> </a:t>
              </a:r>
              <a:r>
                <a:rPr lang="en-US" sz="2000" dirty="0">
                  <a:solidFill>
                    <a:srgbClr val="000000"/>
                  </a:solidFill>
                  <a:latin typeface="Canva Sans"/>
                </a:rPr>
                <a:t>- </a:t>
              </a:r>
              <a:r>
                <a:rPr lang="en-US" sz="2000" dirty="0" smtClean="0">
                  <a:solidFill>
                    <a:srgbClr val="000000"/>
                  </a:solidFill>
                  <a:latin typeface="Canva Sans"/>
                </a:rPr>
                <a:t>ASL</a:t>
              </a:r>
              <a:endParaRPr lang="en-US" sz="2000" dirty="0">
                <a:solidFill>
                  <a:srgbClr val="000000"/>
                </a:solidFill>
                <a:latin typeface="Canva Sans"/>
              </a:endParaRPr>
            </a:p>
            <a:p>
              <a:pPr>
                <a:lnSpc>
                  <a:spcPts val="2400"/>
                </a:lnSpc>
              </a:pPr>
              <a:r>
                <a:rPr lang="en-US" sz="2000" dirty="0">
                  <a:solidFill>
                    <a:srgbClr val="000000"/>
                  </a:solidFill>
                  <a:latin typeface="Canva Sans"/>
                </a:rPr>
                <a:t>   - INC      </a:t>
              </a:r>
              <a:r>
                <a:rPr lang="en-US" sz="2000" dirty="0" smtClean="0">
                  <a:solidFill>
                    <a:srgbClr val="000000"/>
                  </a:solidFill>
                  <a:latin typeface="Canva Sans"/>
                </a:rPr>
                <a:t>   </a:t>
              </a:r>
              <a:r>
                <a:rPr lang="en-US" sz="2000" dirty="0">
                  <a:solidFill>
                    <a:srgbClr val="000000"/>
                  </a:solidFill>
                  <a:latin typeface="Canva Sans"/>
                </a:rPr>
                <a:t>- ASR</a:t>
              </a:r>
            </a:p>
            <a:p>
              <a:pPr>
                <a:lnSpc>
                  <a:spcPts val="2400"/>
                </a:lnSpc>
              </a:pPr>
              <a:r>
                <a:rPr lang="en-US" sz="2000" dirty="0">
                  <a:solidFill>
                    <a:srgbClr val="000000"/>
                  </a:solidFill>
                  <a:latin typeface="Canva Sans"/>
                </a:rPr>
                <a:t>   - CLR      </a:t>
              </a:r>
              <a:r>
                <a:rPr lang="en-US" sz="2000" dirty="0" smtClean="0">
                  <a:solidFill>
                    <a:srgbClr val="000000"/>
                  </a:solidFill>
                  <a:latin typeface="Canva Sans"/>
                </a:rPr>
                <a:t>   </a:t>
              </a:r>
              <a:r>
                <a:rPr lang="en-US" sz="2000" dirty="0">
                  <a:solidFill>
                    <a:srgbClr val="000000"/>
                  </a:solidFill>
                  <a:latin typeface="Canva Sans"/>
                </a:rPr>
                <a:t>- LSL </a:t>
              </a:r>
            </a:p>
            <a:p>
              <a:pPr>
                <a:lnSpc>
                  <a:spcPts val="2400"/>
                </a:lnSpc>
              </a:pPr>
              <a:r>
                <a:rPr lang="en-US" sz="2000" dirty="0">
                  <a:solidFill>
                    <a:srgbClr val="000000"/>
                  </a:solidFill>
                  <a:latin typeface="Canva Sans"/>
                </a:rPr>
                <a:t>   - </a:t>
              </a:r>
              <a:r>
                <a:rPr lang="en-US" sz="2000" dirty="0" smtClean="0">
                  <a:solidFill>
                    <a:srgbClr val="000000"/>
                  </a:solidFill>
                  <a:latin typeface="Canva Sans"/>
                </a:rPr>
                <a:t>ABX         </a:t>
              </a:r>
              <a:r>
                <a:rPr lang="en-US" sz="2000" dirty="0">
                  <a:solidFill>
                    <a:srgbClr val="000000"/>
                  </a:solidFill>
                  <a:latin typeface="Canva Sans"/>
                </a:rPr>
                <a:t>- LSR </a:t>
              </a:r>
            </a:p>
            <a:p>
              <a:pPr>
                <a:lnSpc>
                  <a:spcPts val="2400"/>
                </a:lnSpc>
              </a:pPr>
              <a:r>
                <a:rPr lang="en-US" sz="2000" dirty="0">
                  <a:solidFill>
                    <a:srgbClr val="000000"/>
                  </a:solidFill>
                  <a:latin typeface="Canva Sans"/>
                </a:rPr>
                <a:t>   </a:t>
              </a:r>
              <a:r>
                <a:rPr lang="en-US" sz="2000" dirty="0" smtClean="0">
                  <a:solidFill>
                    <a:srgbClr val="000000"/>
                  </a:solidFill>
                  <a:latin typeface="Canva Sans"/>
                </a:rPr>
                <a:t>- LEA</a:t>
              </a:r>
              <a:endParaRPr lang="en-US" sz="2000" dirty="0">
                <a:solidFill>
                  <a:srgbClr val="000000"/>
                </a:solidFill>
                <a:latin typeface="Canva Sans"/>
              </a:endParaRPr>
            </a:p>
            <a:p>
              <a:pPr>
                <a:lnSpc>
                  <a:spcPts val="2400"/>
                </a:lnSpc>
              </a:pPr>
              <a:endParaRPr lang="en-US" sz="2000" dirty="0">
                <a:solidFill>
                  <a:srgbClr val="000000"/>
                </a:solidFill>
                <a:latin typeface="Canva Sans"/>
              </a:endParaRPr>
            </a:p>
          </p:txBody>
        </p:sp>
      </p:grpSp>
      <p:sp>
        <p:nvSpPr>
          <p:cNvPr id="39" name="AutoShape 15"/>
          <p:cNvSpPr/>
          <p:nvPr/>
        </p:nvSpPr>
        <p:spPr>
          <a:xfrm flipH="1" flipV="1">
            <a:off x="4527407" y="7971380"/>
            <a:ext cx="3031765" cy="7180"/>
          </a:xfrm>
          <a:prstGeom prst="line">
            <a:avLst/>
          </a:prstGeom>
          <a:ln w="19050" cap="rnd">
            <a:solidFill>
              <a:srgbClr val="000000"/>
            </a:solidFill>
            <a:prstDash val="solid"/>
            <a:headEnd type="none" w="sm" len="sm"/>
            <a:tailEnd type="none" w="sm" len="sm"/>
          </a:ln>
        </p:spPr>
      </p:sp>
      <p:grpSp>
        <p:nvGrpSpPr>
          <p:cNvPr id="56" name="Group 2"/>
          <p:cNvGrpSpPr/>
          <p:nvPr/>
        </p:nvGrpSpPr>
        <p:grpSpPr>
          <a:xfrm>
            <a:off x="882588" y="7664234"/>
            <a:ext cx="3644820" cy="564982"/>
            <a:chOff x="0" y="0"/>
            <a:chExt cx="2184810" cy="338667"/>
          </a:xfrm>
        </p:grpSpPr>
        <p:sp>
          <p:nvSpPr>
            <p:cNvPr id="57" name="Freeform 3"/>
            <p:cNvSpPr/>
            <p:nvPr/>
          </p:nvSpPr>
          <p:spPr>
            <a:xfrm>
              <a:off x="0" y="0"/>
              <a:ext cx="2184810" cy="338667"/>
            </a:xfrm>
            <a:custGeom>
              <a:avLst/>
              <a:gdLst/>
              <a:ahLst/>
              <a:cxnLst/>
              <a:rect l="l" t="t" r="r" b="b"/>
              <a:pathLst>
                <a:path w="2184810" h="338667">
                  <a:moveTo>
                    <a:pt x="63723" y="0"/>
                  </a:moveTo>
                  <a:lnTo>
                    <a:pt x="2121087" y="0"/>
                  </a:lnTo>
                  <a:cubicBezTo>
                    <a:pt x="2156280" y="0"/>
                    <a:pt x="2184810" y="28530"/>
                    <a:pt x="2184810" y="63723"/>
                  </a:cubicBezTo>
                  <a:lnTo>
                    <a:pt x="2184810" y="274944"/>
                  </a:lnTo>
                  <a:cubicBezTo>
                    <a:pt x="2184810" y="310137"/>
                    <a:pt x="2156280" y="338667"/>
                    <a:pt x="2121087" y="338667"/>
                  </a:cubicBezTo>
                  <a:lnTo>
                    <a:pt x="63723" y="338667"/>
                  </a:lnTo>
                  <a:cubicBezTo>
                    <a:pt x="28530" y="338667"/>
                    <a:pt x="0" y="310137"/>
                    <a:pt x="0" y="274944"/>
                  </a:cubicBezTo>
                  <a:lnTo>
                    <a:pt x="0" y="63723"/>
                  </a:lnTo>
                  <a:cubicBezTo>
                    <a:pt x="0" y="28530"/>
                    <a:pt x="28530" y="0"/>
                    <a:pt x="63723" y="0"/>
                  </a:cubicBezTo>
                  <a:close/>
                </a:path>
              </a:pathLst>
            </a:custGeom>
            <a:solidFill>
              <a:srgbClr val="000000"/>
            </a:solidFill>
          </p:spPr>
        </p:sp>
        <p:sp>
          <p:nvSpPr>
            <p:cNvPr id="58" name="TextBox 4"/>
            <p:cNvSpPr txBox="1"/>
            <p:nvPr/>
          </p:nvSpPr>
          <p:spPr>
            <a:xfrm>
              <a:off x="0" y="0"/>
              <a:ext cx="2184810" cy="338667"/>
            </a:xfrm>
            <a:prstGeom prst="rect">
              <a:avLst/>
            </a:prstGeom>
          </p:spPr>
          <p:txBody>
            <a:bodyPr lIns="50800" tIns="50800" rIns="50800" bIns="50800" rtlCol="0" anchor="ctr"/>
            <a:lstStyle/>
            <a:p>
              <a:pPr algn="ctr">
                <a:lnSpc>
                  <a:spcPts val="2639"/>
                </a:lnSpc>
              </a:pPr>
              <a:r>
                <a:rPr lang="en-US" sz="2199" dirty="0" smtClean="0">
                  <a:solidFill>
                    <a:srgbClr val="FFFFFF"/>
                  </a:solidFill>
                  <a:latin typeface="Canva Sans Bold"/>
                </a:rPr>
                <a:t>Instructions</a:t>
              </a:r>
              <a:endParaRPr lang="en-US" sz="2199" dirty="0">
                <a:solidFill>
                  <a:srgbClr val="FFFFFF"/>
                </a:solidFill>
                <a:latin typeface="Canva Sans Bold"/>
              </a:endParaRPr>
            </a:p>
          </p:txBody>
        </p:sp>
      </p:gr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861</Words>
  <Application>Microsoft Office PowerPoint</Application>
  <PresentationFormat>Personnalisé</PresentationFormat>
  <Paragraphs>86</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Canva Sans Bold Italics</vt:lpstr>
      <vt:lpstr>Canva Sans</vt:lpstr>
      <vt:lpstr>FS Gravity</vt:lpstr>
      <vt:lpstr>Calibri</vt:lpstr>
      <vt:lpstr>Canva Sans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Green Black Project Kickoff Brainstorm Sleek Digitalism Whiteboard Presentation</dc:title>
  <dc:creator>Admin</dc:creator>
  <cp:lastModifiedBy>Lenovo</cp:lastModifiedBy>
  <cp:revision>8</cp:revision>
  <dcterms:created xsi:type="dcterms:W3CDTF">2006-08-16T00:00:00Z</dcterms:created>
  <dcterms:modified xsi:type="dcterms:W3CDTF">2024-02-02T15:55:04Z</dcterms:modified>
  <dc:identifier>DAF3c-Ej1HY</dc:identifier>
</cp:coreProperties>
</file>