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7" r:id="rId4"/>
    <p:sldId id="276" r:id="rId5"/>
    <p:sldId id="275" r:id="rId6"/>
    <p:sldId id="265" r:id="rId7"/>
    <p:sldId id="259" r:id="rId8"/>
    <p:sldId id="262" r:id="rId9"/>
    <p:sldId id="260" r:id="rId10"/>
    <p:sldId id="277" r:id="rId11"/>
  </p:sldIdLst>
  <p:sldSz cx="9144000" cy="6858000" type="screen4x3"/>
  <p:notesSz cx="6791325" cy="99218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 userDrawn="1">
          <p15:clr>
            <a:srgbClr val="A4A3A4"/>
          </p15:clr>
        </p15:guide>
        <p15:guide id="2" pos="213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0070C0"/>
    <a:srgbClr val="21B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30" autoAdjust="0"/>
    <p:restoredTop sz="94660"/>
  </p:normalViewPr>
  <p:slideViewPr>
    <p:cSldViewPr>
      <p:cViewPr varScale="1">
        <p:scale>
          <a:sx n="98" d="100"/>
          <a:sy n="98" d="100"/>
        </p:scale>
        <p:origin x="1133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3864" y="96"/>
      </p:cViewPr>
      <p:guideLst>
        <p:guide orient="horz" pos="3125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6846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6FABB-D07F-40CE-9577-0F5997754051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6846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7434D-D3C1-423B-9771-64B85E3A7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23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6846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B8250-2CF3-4785-A3E9-9A4E97CB276A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133" y="4712891"/>
            <a:ext cx="5433060" cy="4464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6846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D5CB3-D38A-4DA6-8703-D544B68AD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44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6864" cy="1638672"/>
          </a:xfrm>
        </p:spPr>
        <p:txBody>
          <a:bodyPr anchor="ctr" anchorCtr="0">
            <a:normAutofit/>
          </a:bodyPr>
          <a:lstStyle>
            <a:lvl1pPr algn="ctr">
              <a:defRPr sz="4400" b="1" cap="small" baseline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83568" y="3933056"/>
            <a:ext cx="7776864" cy="7920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="0" i="0">
                <a:ln w="3175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597352"/>
            <a:ext cx="9147156" cy="26064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52EE06D8-16E0-4847-A7D6-30BB0749A315}" type="datetime4">
              <a:rPr lang="en-US" altLang="ko-KR" sz="1400" b="0" i="0" smtClean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pPr algn="r"/>
              <a:t>March 27, 2020</a:t>
            </a:fld>
            <a:r>
              <a:rPr lang="en-US" altLang="ko-KR" sz="1400" b="0" i="0" dirty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/ KOREA AEROSPACE UNIVERSITY</a:t>
            </a:r>
            <a:endParaRPr lang="ko-KR" altLang="en-US" sz="1800" b="0" i="1" dirty="0"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6525343"/>
            <a:ext cx="9147156" cy="72009"/>
          </a:xfrm>
          <a:prstGeom prst="rect">
            <a:avLst/>
          </a:prstGeom>
          <a:solidFill>
            <a:srgbClr val="0070C0">
              <a:tint val="66000"/>
              <a:satMod val="160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</p:spPr>
        <p:txBody>
          <a:bodyPr anchor="ctr" anchorCtr="0">
            <a:noAutofit/>
          </a:bodyPr>
          <a:lstStyle>
            <a:lvl1pPr>
              <a:defRPr sz="3200" b="0" cap="small" baseline="0">
                <a:ln w="9525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8928992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1488" y="6590285"/>
            <a:ext cx="1981200" cy="26877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 b="0" i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372200" y="6570785"/>
            <a:ext cx="2891225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b="0" i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AEROSPACE UNIVERSITY</a:t>
            </a:r>
            <a:endParaRPr lang="ko-KR" altLang="en-US" sz="1400" b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</p:spPr>
        <p:txBody>
          <a:bodyPr anchor="ctr" anchorCtr="0">
            <a:noAutofit/>
          </a:bodyPr>
          <a:lstStyle>
            <a:lvl1pPr>
              <a:defRPr sz="3200" b="0" cap="small" baseline="0">
                <a:ln w="9525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4464496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6" name="내용 개체 틀 7"/>
          <p:cNvSpPr>
            <a:spLocks noGrp="1"/>
          </p:cNvSpPr>
          <p:nvPr>
            <p:ph sz="quarter" idx="10"/>
          </p:nvPr>
        </p:nvSpPr>
        <p:spPr>
          <a:xfrm>
            <a:off x="4572000" y="860952"/>
            <a:ext cx="4464496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1488" y="6590285"/>
            <a:ext cx="1981200" cy="268774"/>
          </a:xfrm>
          <a:prstGeom prst="rect">
            <a:avLst/>
          </a:prstGeom>
          <a:ln>
            <a:noFill/>
          </a:ln>
        </p:spPr>
        <p:txBody>
          <a:bodyPr vert="horz" anchor="ctr" anchorCtr="0"/>
          <a:lstStyle>
            <a:lvl1pPr algn="l" eaLnBrk="1" latinLnBrk="0" hangingPunct="1">
              <a:defRPr kumimoji="0" sz="1400" b="0" i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372200" y="6570785"/>
            <a:ext cx="2891225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b="0" i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AEROSPACE UNIVERSITY</a:t>
            </a:r>
            <a:endParaRPr lang="ko-KR" altLang="en-US" sz="1400" b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416089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107505" y="847304"/>
            <a:ext cx="8928992" cy="56166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 userDrawn="1"/>
        </p:nvSpPr>
        <p:spPr bwMode="auto">
          <a:xfrm>
            <a:off x="107505" y="836712"/>
            <a:ext cx="8928992" cy="0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597352"/>
            <a:ext cx="9147156" cy="26064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800" b="1" i="1" dirty="0">
              <a:ln>
                <a:solidFill>
                  <a:schemeClr val="accent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6525343"/>
            <a:ext cx="9147156" cy="72009"/>
          </a:xfrm>
          <a:prstGeom prst="rect">
            <a:avLst/>
          </a:prstGeom>
          <a:solidFill>
            <a:srgbClr val="0070C0">
              <a:tint val="66000"/>
              <a:satMod val="160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6864" cy="504056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설계 진행 보고</a:t>
            </a:r>
            <a:r>
              <a:rPr lang="en-US" altLang="ko-KR" sz="2800" dirty="0"/>
              <a:t> </a:t>
            </a:r>
            <a:r>
              <a:rPr lang="ko-KR" altLang="en-US" sz="2800" dirty="0"/>
              <a:t>회의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665532"/>
              </p:ext>
            </p:extLst>
          </p:nvPr>
        </p:nvGraphicFramePr>
        <p:xfrm>
          <a:off x="251520" y="836712"/>
          <a:ext cx="8640960" cy="4536215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참석자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김범준</a:t>
                      </a:r>
                      <a:r>
                        <a:rPr lang="en-US" altLang="ko-KR" sz="1800" dirty="0"/>
                        <a:t>( 2015124035 )</a:t>
                      </a:r>
                    </a:p>
                    <a:p>
                      <a:pPr latinLnBrk="1"/>
                      <a:r>
                        <a:rPr lang="ko-KR" altLang="en-US" sz="1800" dirty="0"/>
                        <a:t>이태형</a:t>
                      </a:r>
                      <a:r>
                        <a:rPr lang="en-US" altLang="ko-KR" sz="1800" dirty="0"/>
                        <a:t>( 2015124176 )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일시</a:t>
                      </a:r>
                      <a:r>
                        <a:rPr lang="en-US" altLang="ko-KR" sz="1800" dirty="0"/>
                        <a:t>/</a:t>
                      </a:r>
                      <a:r>
                        <a:rPr lang="ko-KR" altLang="en-US" sz="1800" dirty="0"/>
                        <a:t>장소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2020</a:t>
                      </a:r>
                      <a:r>
                        <a:rPr lang="ko-KR" altLang="en-US" sz="1800" dirty="0"/>
                        <a:t>년 </a:t>
                      </a:r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월 </a:t>
                      </a:r>
                      <a:r>
                        <a:rPr lang="en-US" altLang="ko-KR" sz="1800" dirty="0"/>
                        <a:t>26</a:t>
                      </a:r>
                      <a:r>
                        <a:rPr lang="ko-KR" altLang="en-US" sz="1800" dirty="0"/>
                        <a:t>일 오후 </a:t>
                      </a:r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시 </a:t>
                      </a:r>
                      <a:r>
                        <a:rPr lang="en-US" altLang="ko-KR" sz="1800" dirty="0"/>
                        <a:t>0</a:t>
                      </a:r>
                      <a:r>
                        <a:rPr lang="ko-KR" altLang="en-US" sz="1800" dirty="0"/>
                        <a:t>분 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ko-KR" altLang="en-US" sz="1800" baseline="0" dirty="0"/>
                        <a:t>화상 회의</a:t>
                      </a:r>
                      <a:endParaRPr lang="en-US" altLang="ko-K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96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진행</a:t>
                      </a:r>
                      <a:r>
                        <a:rPr lang="en-US" altLang="ko-KR" sz="1800" dirty="0"/>
                        <a:t>/</a:t>
                      </a:r>
                      <a:r>
                        <a:rPr lang="ko-KR" altLang="en-US" sz="1800" dirty="0"/>
                        <a:t>의결 사항</a:t>
                      </a:r>
                      <a:r>
                        <a:rPr lang="ko-KR" altLang="en-US" sz="1800" baseline="0" dirty="0"/>
                        <a:t> 요약</a:t>
                      </a:r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dirty="0"/>
                        <a:t>A3C </a:t>
                      </a:r>
                      <a:r>
                        <a:rPr lang="ko-KR" altLang="en-US" sz="1800" dirty="0"/>
                        <a:t>등 강화학습 알고리즘 조사</a:t>
                      </a:r>
                      <a:endParaRPr lang="en-US" altLang="ko-KR" sz="1800" dirty="0"/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/>
                        <a:t>pysc2 </a:t>
                      </a:r>
                      <a:r>
                        <a:rPr lang="ko-KR" altLang="en-US" sz="1800" dirty="0"/>
                        <a:t>환경에 </a:t>
                      </a:r>
                      <a:r>
                        <a:rPr lang="en-US" altLang="ko-KR" sz="1800" dirty="0"/>
                        <a:t>Q-learning </a:t>
                      </a:r>
                      <a:r>
                        <a:rPr lang="ko-KR" altLang="en-US" sz="1800" dirty="0"/>
                        <a:t>알고리즘 적용 중</a:t>
                      </a:r>
                      <a:endParaRPr lang="en-US" altLang="ko-K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0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지도교수 의견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algn="r" latinLnBrk="1"/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인</a:t>
                      </a:r>
                      <a:r>
                        <a:rPr lang="en-US" altLang="ko-KR" sz="1800" dirty="0"/>
                        <a:t>)</a:t>
                      </a:r>
                    </a:p>
                    <a:p>
                      <a:pPr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60538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834E-B053-4794-BDE0-1336B242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향후 진행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CCEB8C-2F30-45F6-8D95-B7E3DCFF67C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A3C </a:t>
            </a:r>
            <a:r>
              <a:rPr lang="ko-KR" altLang="en-US" dirty="0"/>
              <a:t>알고리즘 공부 및 이해를 돕기 위해 </a:t>
            </a:r>
            <a:r>
              <a:rPr lang="en-US" altLang="ko-KR" dirty="0"/>
              <a:t>DQN, Value/Policy </a:t>
            </a:r>
            <a:r>
              <a:rPr lang="ko-KR" altLang="en-US" dirty="0"/>
              <a:t>기반 알고리즘 등 공부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원활한 진행을 위해 </a:t>
            </a:r>
            <a:r>
              <a:rPr lang="en-US" altLang="ko-KR" dirty="0"/>
              <a:t>pysc2 </a:t>
            </a:r>
            <a:r>
              <a:rPr lang="ko-KR" altLang="en-US" dirty="0"/>
              <a:t>에 </a:t>
            </a:r>
            <a:r>
              <a:rPr lang="en-US" altLang="ko-KR" dirty="0"/>
              <a:t>Q-learning </a:t>
            </a:r>
            <a:r>
              <a:rPr lang="ko-KR" altLang="en-US" dirty="0"/>
              <a:t>알고리즘 </a:t>
            </a:r>
            <a:r>
              <a:rPr lang="ko-KR" altLang="en-US" dirty="0" err="1"/>
              <a:t>적용시켜보기</a:t>
            </a:r>
            <a:r>
              <a:rPr lang="en-US" altLang="ko-KR" dirty="0"/>
              <a:t>. (</a:t>
            </a:r>
            <a:r>
              <a:rPr lang="ko-KR" altLang="en-US" dirty="0"/>
              <a:t>간단한 네트워크</a:t>
            </a:r>
            <a:r>
              <a:rPr lang="en-US" altLang="ko-KR"/>
              <a:t>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BA4D99-C25A-480C-B714-5B8E34A66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1825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Agent</a:t>
            </a:r>
            <a:r>
              <a:rPr lang="ko-KR" altLang="en-US" dirty="0"/>
              <a:t>에 적용할 강화학습 알고리즘 조사</a:t>
            </a:r>
            <a:r>
              <a:rPr lang="en-US" altLang="ko-KR" dirty="0"/>
              <a:t>(A3C).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조사한 고급 알고리즘을 적용하기 전에 그보다 비교적 쉬운 </a:t>
            </a:r>
            <a:r>
              <a:rPr lang="en-US" altLang="ko-KR" dirty="0"/>
              <a:t>Q-learning </a:t>
            </a:r>
            <a:r>
              <a:rPr lang="ko-KR" altLang="en-US" dirty="0"/>
              <a:t>실습 코드를 적용시켜보는 중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sz="2000" dirty="0"/>
              <a:t>(</a:t>
            </a:r>
            <a:r>
              <a:rPr lang="ko-KR" altLang="en-US" sz="2000" dirty="0"/>
              <a:t>현재 </a:t>
            </a:r>
            <a:r>
              <a:rPr lang="en-US" altLang="ko-KR" sz="2000" dirty="0"/>
              <a:t>network</a:t>
            </a:r>
            <a:r>
              <a:rPr lang="ko-KR" altLang="en-US" sz="2000" dirty="0"/>
              <a:t>를 만들어 </a:t>
            </a:r>
            <a:r>
              <a:rPr lang="en-US" altLang="ko-KR" sz="2000" dirty="0"/>
              <a:t>input data</a:t>
            </a:r>
            <a:r>
              <a:rPr lang="ko-KR" altLang="en-US" sz="2000" dirty="0"/>
              <a:t>를 입력시키는 것까지 확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ko-KR" altLang="en-US" sz="2000" dirty="0"/>
              <a:t>인함</a:t>
            </a:r>
            <a:r>
              <a:rPr lang="en-US" altLang="ko-KR" sz="2000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8677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강화학습 비동기적 방법론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8928992" cy="5616624"/>
          </a:xfrm>
        </p:spPr>
        <p:txBody>
          <a:bodyPr/>
          <a:lstStyle/>
          <a:p>
            <a:r>
              <a:rPr lang="ko-KR" altLang="en-US" dirty="0"/>
              <a:t>여러 개의 </a:t>
            </a:r>
            <a:r>
              <a:rPr lang="en-US" altLang="ko-KR" dirty="0"/>
              <a:t>actor-learner thread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있음</a:t>
            </a:r>
            <a:endParaRPr lang="en-US" altLang="ko-KR" dirty="0"/>
          </a:p>
          <a:p>
            <a:r>
              <a:rPr lang="ko-KR" altLang="en-US" dirty="0"/>
              <a:t>여러 개의 </a:t>
            </a:r>
            <a:r>
              <a:rPr lang="en-US" altLang="ko-KR" dirty="0"/>
              <a:t>Actor-learner thread</a:t>
            </a:r>
            <a:r>
              <a:rPr lang="ko-KR" altLang="en-US" dirty="0"/>
              <a:t>에서 </a:t>
            </a:r>
            <a:r>
              <a:rPr lang="en-US" altLang="ko-KR" dirty="0"/>
              <a:t>Global Network</a:t>
            </a:r>
            <a:r>
              <a:rPr lang="ko-KR" altLang="en-US" dirty="0"/>
              <a:t>에 학습한 것을 비동기적으로 업데이트한다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FE8B09-5152-4104-B319-0A175C4C5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619655"/>
            <a:ext cx="6594569" cy="345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781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강화학습 비동기적 방법론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07505" y="908720"/>
            <a:ext cx="8928992" cy="556885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# </a:t>
            </a:r>
            <a:r>
              <a:rPr lang="ko-KR" altLang="en-US" dirty="0"/>
              <a:t>비동기 방법론의 장점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장점</a:t>
            </a:r>
            <a:r>
              <a:rPr lang="en-US" altLang="ko-KR" dirty="0"/>
              <a:t>1. </a:t>
            </a:r>
            <a:r>
              <a:rPr lang="ko-KR" altLang="en-US" dirty="0"/>
              <a:t>데이터의 </a:t>
            </a:r>
            <a:r>
              <a:rPr lang="en-US" altLang="ko-KR" dirty="0"/>
              <a:t>correlation </a:t>
            </a:r>
            <a:r>
              <a:rPr lang="ko-KR" altLang="en-US" dirty="0"/>
              <a:t>효과적으로 깨진다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     (DQN</a:t>
            </a:r>
            <a:r>
              <a:rPr lang="ko-KR" altLang="en-US" dirty="0"/>
              <a:t>에서는 </a:t>
            </a:r>
            <a:r>
              <a:rPr lang="en-US" altLang="ko-KR" dirty="0"/>
              <a:t>Experience Replay </a:t>
            </a:r>
            <a:r>
              <a:rPr lang="ko-KR" altLang="en-US" dirty="0"/>
              <a:t>사용 → 큰 메모리 차지</a:t>
            </a:r>
            <a:r>
              <a:rPr lang="en-US" altLang="ko-KR" dirty="0"/>
              <a:t>.)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장점</a:t>
            </a:r>
            <a:r>
              <a:rPr lang="en-US" altLang="ko-KR" dirty="0"/>
              <a:t>2. super linear. : actor</a:t>
            </a:r>
            <a:r>
              <a:rPr lang="ko-KR" altLang="en-US" dirty="0"/>
              <a:t>가 </a:t>
            </a:r>
            <a:r>
              <a:rPr lang="en-US" altLang="ko-KR" dirty="0"/>
              <a:t>n</a:t>
            </a:r>
            <a:r>
              <a:rPr lang="ko-KR" altLang="en-US" dirty="0"/>
              <a:t>개가 되면 성능이 </a:t>
            </a:r>
            <a:r>
              <a:rPr lang="en-US" altLang="ko-KR" dirty="0"/>
              <a:t>n</a:t>
            </a:r>
            <a:r>
              <a:rPr lang="ko-KR" altLang="en-US" dirty="0"/>
              <a:t>배</a:t>
            </a:r>
            <a:r>
              <a:rPr lang="en-US" altLang="ko-KR" dirty="0"/>
              <a:t>.. </a:t>
            </a:r>
            <a:r>
              <a:rPr lang="ko-KR" altLang="en-US" dirty="0"/>
              <a:t>그런데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	</a:t>
            </a:r>
            <a:r>
              <a:rPr lang="ko-KR" altLang="en-US" dirty="0"/>
              <a:t>심지어 </a:t>
            </a:r>
            <a:r>
              <a:rPr lang="en-US" altLang="ko-KR" dirty="0"/>
              <a:t>n</a:t>
            </a:r>
            <a:r>
              <a:rPr lang="ko-KR" altLang="en-US" dirty="0"/>
              <a:t>배 이상의 성능이 나온다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장점</a:t>
            </a:r>
            <a:r>
              <a:rPr lang="en-US" altLang="ko-KR" dirty="0"/>
              <a:t>3. CPU thread</a:t>
            </a:r>
            <a:r>
              <a:rPr lang="ko-KR" altLang="en-US" dirty="0"/>
              <a:t>의 병렬성을 끌어올릴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결과 </a:t>
            </a:r>
            <a:r>
              <a:rPr lang="en-US" altLang="ko-KR" dirty="0"/>
              <a:t>: </a:t>
            </a:r>
            <a:r>
              <a:rPr lang="ko-KR" altLang="en-US" dirty="0"/>
              <a:t>기존 </a:t>
            </a:r>
            <a:r>
              <a:rPr lang="en-US" altLang="ko-KR" dirty="0"/>
              <a:t>DQN </a:t>
            </a:r>
            <a:r>
              <a:rPr lang="ko-KR" altLang="en-US" dirty="0"/>
              <a:t>알고리즘보다 안정적이고 높은 성능 달성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008648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</p:spPr>
        <p:txBody>
          <a:bodyPr/>
          <a:lstStyle/>
          <a:p>
            <a:r>
              <a:rPr lang="en-US" altLang="ko-KR" dirty="0"/>
              <a:t> A3C(advantage-actor critic)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논문 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Asynchronus</a:t>
            </a:r>
            <a:r>
              <a:rPr lang="en-US" altLang="ko-KR" sz="1800" dirty="0"/>
              <a:t> Methods for Deep Reinforcement Learning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A3C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 </a:t>
            </a:r>
            <a:r>
              <a:rPr lang="en-US" altLang="ko-KR" sz="1800" dirty="0"/>
              <a:t>- </a:t>
            </a:r>
            <a:r>
              <a:rPr lang="ko-KR" altLang="en-US" sz="1800" dirty="0"/>
              <a:t>위 논문에서 제시된 강화학습의 비동기적 방법론이 적용된 </a:t>
            </a:r>
            <a:r>
              <a:rPr lang="en-US" altLang="ko-KR" sz="1800" dirty="0"/>
              <a:t>4</a:t>
            </a:r>
            <a:r>
              <a:rPr lang="ko-KR" altLang="en-US" sz="1800" dirty="0"/>
              <a:t>가지 알고리즘 중 하나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- </a:t>
            </a:r>
            <a:r>
              <a:rPr lang="ko-KR" altLang="en-US" sz="1800" dirty="0"/>
              <a:t>비동기적 방법론은 기존 </a:t>
            </a:r>
            <a:r>
              <a:rPr lang="en-US" altLang="ko-KR" sz="1800" dirty="0"/>
              <a:t>DQN</a:t>
            </a:r>
            <a:r>
              <a:rPr lang="ko-KR" altLang="en-US" sz="1800" dirty="0"/>
              <a:t>류 방법론보다 높은 성능을 보여줌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- </a:t>
            </a:r>
            <a:r>
              <a:rPr lang="ko-KR" altLang="en-US" sz="1800" dirty="0"/>
              <a:t>그 중 </a:t>
            </a:r>
            <a:r>
              <a:rPr lang="en-US" altLang="ko-KR" sz="1800" dirty="0"/>
              <a:t>A3C </a:t>
            </a:r>
            <a:r>
              <a:rPr lang="ko-KR" altLang="en-US" sz="1800" dirty="0"/>
              <a:t>가 가장 높은 성능을 보여주었다</a:t>
            </a:r>
            <a:r>
              <a:rPr lang="en-US" altLang="ko-KR" sz="18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87105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사항 </a:t>
            </a:r>
            <a:r>
              <a:rPr lang="en-US" altLang="ko-KR" dirty="0"/>
              <a:t>– A3C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FF76E7-E492-469D-BF11-6025EA4970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1" t="3727" r="10454" b="12746"/>
          <a:stretch/>
        </p:blipFill>
        <p:spPr>
          <a:xfrm>
            <a:off x="2195736" y="1132523"/>
            <a:ext cx="4392488" cy="24482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A05427-E016-498E-8C66-783FA20DB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89" b="827"/>
          <a:stretch/>
        </p:blipFill>
        <p:spPr>
          <a:xfrm>
            <a:off x="-108520" y="1211384"/>
            <a:ext cx="9433048" cy="503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1931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9797A-8A47-46F8-9493-9D88157C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Input data </a:t>
            </a:r>
            <a:r>
              <a:rPr lang="ko-KR" altLang="en-US" dirty="0"/>
              <a:t>가공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F48042-7453-4BB1-916B-902E996EB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6AB2ECD-1598-4B44-89ED-374B5CC84C5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932041" y="886487"/>
            <a:ext cx="4211960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 dirty="0">
                <a:sym typeface="Wingdings" panose="05000000000000000000" pitchFamily="2" charset="2"/>
              </a:rPr>
              <a:t>원시 데이터 </a:t>
            </a:r>
            <a:r>
              <a:rPr lang="en-US" altLang="ko-KR" sz="1800" dirty="0">
                <a:sym typeface="Wingdings" panose="05000000000000000000" pitchFamily="2" charset="2"/>
              </a:rPr>
              <a:t>: </a:t>
            </a:r>
          </a:p>
          <a:p>
            <a:pPr marL="0" indent="0">
              <a:buNone/>
            </a:pPr>
            <a:r>
              <a:rPr lang="ko-KR" altLang="en-US" sz="1800" dirty="0">
                <a:sym typeface="Wingdings" panose="05000000000000000000" pitchFamily="2" charset="2"/>
              </a:rPr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- </a:t>
            </a:r>
            <a:r>
              <a:rPr lang="ko-KR" altLang="en-US" sz="1800" dirty="0">
                <a:sym typeface="Wingdings" panose="05000000000000000000" pitchFamily="2" charset="2"/>
              </a:rPr>
              <a:t>왼쪽 그림과 같이 </a:t>
            </a:r>
            <a:r>
              <a:rPr lang="en-US" altLang="ko-KR" sz="1800" dirty="0">
                <a:sym typeface="Wingdings" panose="05000000000000000000" pitchFamily="2" charset="2"/>
              </a:rPr>
              <a:t>22</a:t>
            </a:r>
            <a:r>
              <a:rPr lang="ko-KR" altLang="en-US" sz="1800" dirty="0">
                <a:sym typeface="Wingdings" panose="05000000000000000000" pitchFamily="2" charset="2"/>
              </a:rPr>
              <a:t>개 </a:t>
            </a:r>
            <a:r>
              <a:rPr lang="en-US" altLang="ko-KR" sz="1800" dirty="0">
                <a:sym typeface="Wingdings" panose="05000000000000000000" pitchFamily="2" charset="2"/>
              </a:rPr>
              <a:t>key</a:t>
            </a:r>
            <a:r>
              <a:rPr lang="ko-KR" altLang="en-US" sz="1800" dirty="0">
                <a:sym typeface="Wingdings" panose="05000000000000000000" pitchFamily="2" charset="2"/>
              </a:rPr>
              <a:t>를 가  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sym typeface="Wingdings" panose="05000000000000000000" pitchFamily="2" charset="2"/>
              </a:rPr>
              <a:t>지는 </a:t>
            </a:r>
            <a:r>
              <a:rPr lang="en-US" altLang="ko-KR" sz="1800" dirty="0">
                <a:sym typeface="Wingdings" panose="05000000000000000000" pitchFamily="2" charset="2"/>
              </a:rPr>
              <a:t>dictionary </a:t>
            </a:r>
            <a:r>
              <a:rPr lang="ko-KR" altLang="en-US" sz="1800" dirty="0">
                <a:sym typeface="Wingdings" panose="05000000000000000000" pitchFamily="2" charset="2"/>
              </a:rPr>
              <a:t>자료형</a:t>
            </a:r>
            <a:r>
              <a:rPr lang="en-US" altLang="ko-KR" sz="18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 - </a:t>
            </a:r>
            <a:r>
              <a:rPr lang="en-US" altLang="ko-KR" sz="1800" dirty="0" err="1">
                <a:sym typeface="Wingdings" panose="05000000000000000000" pitchFamily="2" charset="2"/>
              </a:rPr>
              <a:t>numpy.array</a:t>
            </a:r>
            <a:r>
              <a:rPr lang="en-US" altLang="ko-KR" sz="1800" dirty="0"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sym typeface="Wingdings" panose="05000000000000000000" pitchFamily="2" charset="2"/>
              </a:rPr>
              <a:t>형식</a:t>
            </a:r>
            <a:r>
              <a:rPr lang="en-US" altLang="ko-KR" sz="1800" dirty="0">
                <a:sym typeface="Wingdings" panose="05000000000000000000" pitchFamily="2" charset="2"/>
              </a:rPr>
              <a:t>, </a:t>
            </a:r>
            <a:r>
              <a:rPr lang="ko-KR" altLang="en-US" sz="1800" dirty="0">
                <a:sym typeface="Wingdings" panose="05000000000000000000" pitchFamily="2" charset="2"/>
              </a:rPr>
              <a:t>가장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1800" b="1" dirty="0">
                <a:sym typeface="Wingdings" panose="05000000000000000000" pitchFamily="2" charset="2"/>
              </a:rPr>
              <a:t>가공된 데이터 </a:t>
            </a:r>
            <a:r>
              <a:rPr lang="en-US" altLang="ko-KR" sz="1800" dirty="0"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 - </a:t>
            </a:r>
            <a:r>
              <a:rPr lang="ko-KR" altLang="en-US" sz="1800" dirty="0">
                <a:sym typeface="Wingdings" panose="05000000000000000000" pitchFamily="2" charset="2"/>
              </a:rPr>
              <a:t>모든 </a:t>
            </a:r>
            <a:r>
              <a:rPr lang="en-US" altLang="ko-KR" sz="1800" dirty="0">
                <a:sym typeface="Wingdings" panose="05000000000000000000" pitchFamily="2" charset="2"/>
              </a:rPr>
              <a:t>array </a:t>
            </a:r>
            <a:r>
              <a:rPr lang="ko-KR" altLang="en-US" sz="1800" dirty="0">
                <a:sym typeface="Wingdings" panose="05000000000000000000" pitchFamily="2" charset="2"/>
              </a:rPr>
              <a:t>데이터를 </a:t>
            </a:r>
            <a:r>
              <a:rPr lang="en-US" altLang="ko-KR" sz="1800" dirty="0">
                <a:sym typeface="Wingdings" panose="05000000000000000000" pitchFamily="2" charset="2"/>
              </a:rPr>
              <a:t>flatten</a:t>
            </a:r>
            <a:r>
              <a:rPr lang="ko-KR" altLang="en-US" sz="1800" dirty="0">
                <a:sym typeface="Wingdings" panose="05000000000000000000" pitchFamily="2" charset="2"/>
              </a:rPr>
              <a:t>한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   1</a:t>
            </a:r>
            <a:r>
              <a:rPr lang="ko-KR" altLang="en-US" sz="1800" dirty="0">
                <a:sym typeface="Wingdings" panose="05000000000000000000" pitchFamily="2" charset="2"/>
              </a:rPr>
              <a:t>차원의 </a:t>
            </a:r>
            <a:r>
              <a:rPr lang="en-US" altLang="ko-KR" sz="1800" dirty="0" err="1">
                <a:sym typeface="Wingdings" panose="05000000000000000000" pitchFamily="2" charset="2"/>
              </a:rPr>
              <a:t>numpy.array</a:t>
            </a:r>
            <a:r>
              <a:rPr lang="en-US" altLang="ko-KR" sz="1800" dirty="0"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sym typeface="Wingdings" panose="05000000000000000000" pitchFamily="2" charset="2"/>
              </a:rPr>
              <a:t>형식으로 가공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   network</a:t>
            </a:r>
            <a:r>
              <a:rPr lang="ko-KR" altLang="en-US" sz="1800" dirty="0">
                <a:sym typeface="Wingdings" panose="05000000000000000000" pitchFamily="2" charset="2"/>
              </a:rPr>
              <a:t>에 입력 가능</a:t>
            </a:r>
            <a:r>
              <a:rPr lang="en-US" altLang="ko-KR" sz="1800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      (</a:t>
            </a:r>
            <a:r>
              <a:rPr lang="ko-KR" altLang="en-US" sz="1800" dirty="0">
                <a:sym typeface="Wingdings" panose="05000000000000000000" pitchFamily="2" charset="2"/>
              </a:rPr>
              <a:t>길이 </a:t>
            </a:r>
            <a:r>
              <a:rPr lang="en-US" altLang="ko-KR" sz="1800" dirty="0">
                <a:sym typeface="Wingdings" panose="05000000000000000000" pitchFamily="2" charset="2"/>
              </a:rPr>
              <a:t>: </a:t>
            </a:r>
            <a:r>
              <a:rPr lang="en-US" altLang="ko-KR" sz="1800" dirty="0"/>
              <a:t>237468)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800" dirty="0">
              <a:sym typeface="Wingdings" panose="05000000000000000000" pitchFamily="2" charset="2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909EE1D-8FC2-4640-8FCD-6B8236601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92848"/>
            <a:ext cx="4568215" cy="535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7275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9797A-8A47-46F8-9493-9D88157C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Input data </a:t>
            </a:r>
            <a:r>
              <a:rPr lang="ko-KR" altLang="en-US" dirty="0"/>
              <a:t>가공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F48042-7453-4BB1-916B-902E996EB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6AB2ECD-1598-4B44-89ED-374B5CC84C5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355975" y="860952"/>
            <a:ext cx="4680521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dirty="0">
                <a:sym typeface="Wingdings" panose="05000000000000000000" pitchFamily="2" charset="2"/>
              </a:rPr>
              <a:t>+ </a:t>
            </a:r>
            <a:r>
              <a:rPr lang="ko-KR" altLang="en-US" sz="1800" b="1" dirty="0">
                <a:sym typeface="Wingdings" panose="05000000000000000000" pitchFamily="2" charset="2"/>
              </a:rPr>
              <a:t>가변길이 데이터 처리</a:t>
            </a:r>
            <a:endParaRPr lang="en-US" altLang="ko-KR" sz="18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   </a:t>
            </a:r>
            <a:r>
              <a:rPr lang="ko-KR" altLang="en-US" sz="1800" dirty="0">
                <a:sym typeface="Wingdings" panose="05000000000000000000" pitchFamily="2" charset="2"/>
              </a:rPr>
              <a:t>고정길이 데이터 </a:t>
            </a:r>
            <a:r>
              <a:rPr lang="en-US" altLang="ko-KR" sz="1800" dirty="0">
                <a:sym typeface="Wingdings" panose="05000000000000000000" pitchFamily="2" charset="2"/>
              </a:rPr>
              <a:t>: 7</a:t>
            </a:r>
            <a:r>
              <a:rPr lang="ko-KR" altLang="en-US" sz="1800" dirty="0">
                <a:sym typeface="Wingdings" panose="05000000000000000000" pitchFamily="2" charset="2"/>
              </a:rPr>
              <a:t>가지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   </a:t>
            </a:r>
            <a:r>
              <a:rPr lang="ko-KR" altLang="en-US" sz="1800" dirty="0">
                <a:sym typeface="Wingdings" panose="05000000000000000000" pitchFamily="2" charset="2"/>
              </a:rPr>
              <a:t>가변길이 데이터 </a:t>
            </a:r>
            <a:r>
              <a:rPr lang="en-US" altLang="ko-KR" sz="1800" dirty="0">
                <a:sym typeface="Wingdings" panose="05000000000000000000" pitchFamily="2" charset="2"/>
              </a:rPr>
              <a:t>: 14</a:t>
            </a:r>
            <a:r>
              <a:rPr lang="ko-KR" altLang="en-US" sz="1800" dirty="0">
                <a:sym typeface="Wingdings" panose="05000000000000000000" pitchFamily="2" charset="2"/>
              </a:rPr>
              <a:t>가지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  </a:t>
            </a:r>
            <a:r>
              <a:rPr lang="en-US" altLang="ko-KR" sz="1800" dirty="0" err="1">
                <a:sym typeface="Wingdings" panose="05000000000000000000" pitchFamily="2" charset="2"/>
              </a:rPr>
              <a:t>input_data</a:t>
            </a:r>
            <a:r>
              <a:rPr lang="ko-KR" altLang="en-US" sz="1800" dirty="0">
                <a:sym typeface="Wingdings" panose="05000000000000000000" pitchFamily="2" charset="2"/>
              </a:rPr>
              <a:t>로 사용하기 위해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     </a:t>
            </a:r>
            <a:r>
              <a:rPr lang="ko-KR" altLang="en-US" sz="1800" dirty="0">
                <a:sym typeface="Wingdings" panose="05000000000000000000" pitchFamily="2" charset="2"/>
              </a:rPr>
              <a:t>가변길이 데이터에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     </a:t>
            </a:r>
            <a:r>
              <a:rPr lang="ko-KR" altLang="en-US" sz="1800" dirty="0">
                <a:sym typeface="Wingdings" panose="05000000000000000000" pitchFamily="2" charset="2"/>
              </a:rPr>
              <a:t>고정된 길이 </a:t>
            </a:r>
            <a:r>
              <a:rPr lang="en-US" altLang="ko-KR" sz="1800" dirty="0">
                <a:sym typeface="Wingdings" panose="05000000000000000000" pitchFamily="2" charset="2"/>
              </a:rPr>
              <a:t>100 </a:t>
            </a:r>
            <a:r>
              <a:rPr lang="ko-KR" altLang="en-US" sz="1800" dirty="0">
                <a:sym typeface="Wingdings" panose="05000000000000000000" pitchFamily="2" charset="2"/>
              </a:rPr>
              <a:t>을 가지도록   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     </a:t>
            </a:r>
            <a:r>
              <a:rPr lang="en-US" altLang="ko-KR" sz="1800" b="1" dirty="0">
                <a:sym typeface="Wingdings" panose="05000000000000000000" pitchFamily="2" charset="2"/>
              </a:rPr>
              <a:t>Padding</a:t>
            </a:r>
            <a:r>
              <a:rPr lang="ko-KR" altLang="en-US" sz="1800" dirty="0">
                <a:sym typeface="Wingdings" panose="05000000000000000000" pitchFamily="2" charset="2"/>
              </a:rPr>
              <a:t>을 주었다</a:t>
            </a:r>
            <a:r>
              <a:rPr lang="en-US" altLang="ko-KR" sz="1800" dirty="0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34AEC5-B472-4F28-B0FC-2205702DA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730573"/>
            <a:ext cx="2784016" cy="584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4664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06539-2338-4E22-ACD7-04A0DB239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5B6A7-A6DB-40A4-B110-61391CE8A60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sz="1800" b="1" dirty="0"/>
              <a:t># network</a:t>
            </a:r>
            <a:r>
              <a:rPr lang="ko-KR" altLang="en-US" sz="1800" b="1" dirty="0"/>
              <a:t>의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입력 데이터 크기</a:t>
            </a: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dirty="0"/>
              <a:t>  :</a:t>
            </a:r>
            <a:r>
              <a:rPr lang="ko-KR" altLang="en-US" sz="1800" dirty="0"/>
              <a:t> </a:t>
            </a:r>
            <a:r>
              <a:rPr lang="en-US" altLang="ko-KR" sz="1800" dirty="0"/>
              <a:t>237468 (</a:t>
            </a:r>
            <a:r>
              <a:rPr lang="en-US" altLang="ko-KR" sz="1800" dirty="0" err="1"/>
              <a:t>observation_space</a:t>
            </a:r>
            <a:r>
              <a:rPr lang="en-US" altLang="ko-KR" sz="1800" dirty="0"/>
              <a:t> </a:t>
            </a:r>
            <a:r>
              <a:rPr lang="ko-KR" altLang="en-US" sz="1800" dirty="0"/>
              <a:t>데이터를 </a:t>
            </a:r>
            <a:r>
              <a:rPr lang="en-US" altLang="ko-KR" sz="1800" dirty="0"/>
              <a:t>flatten </a:t>
            </a:r>
            <a:r>
              <a:rPr lang="ko-KR" altLang="en-US" sz="1800" dirty="0"/>
              <a:t>하고 </a:t>
            </a:r>
            <a:r>
              <a:rPr lang="en-US" altLang="ko-KR" sz="1800" dirty="0"/>
              <a:t>Padding</a:t>
            </a:r>
            <a:r>
              <a:rPr lang="ko-KR" altLang="en-US" sz="1800" dirty="0"/>
              <a:t>을 준 것</a:t>
            </a:r>
            <a:r>
              <a:rPr lang="en-US" altLang="ko-KR" sz="1800" dirty="0"/>
              <a:t>.)</a:t>
            </a:r>
          </a:p>
          <a:p>
            <a:pPr marL="0" indent="0">
              <a:buNone/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  </a:t>
            </a:r>
            <a:r>
              <a:rPr lang="en-US" altLang="ko-KR" sz="1800" b="1" dirty="0">
                <a:sym typeface="Wingdings" panose="05000000000000000000" pitchFamily="2" charset="2"/>
              </a:rPr>
              <a:t> # network</a:t>
            </a:r>
            <a:r>
              <a:rPr lang="ko-KR" altLang="en-US" sz="1800" b="1" dirty="0">
                <a:sym typeface="Wingdings" panose="05000000000000000000" pitchFamily="2" charset="2"/>
              </a:rPr>
              <a:t>의 출력 데이터의 크기</a:t>
            </a:r>
            <a:endParaRPr lang="en-US" altLang="ko-KR" sz="18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  : 573 (</a:t>
            </a:r>
            <a:r>
              <a:rPr lang="ko-KR" altLang="en-US" sz="1800" dirty="0">
                <a:sym typeface="Wingdings" panose="05000000000000000000" pitchFamily="2" charset="2"/>
              </a:rPr>
              <a:t>모든 </a:t>
            </a:r>
            <a:r>
              <a:rPr lang="en-US" altLang="ko-KR" sz="1800" dirty="0">
                <a:sym typeface="Wingdings" panose="05000000000000000000" pitchFamily="2" charset="2"/>
              </a:rPr>
              <a:t>action</a:t>
            </a:r>
            <a:r>
              <a:rPr lang="ko-KR" altLang="en-US" sz="1800" dirty="0">
                <a:sym typeface="Wingdings" panose="05000000000000000000" pitchFamily="2" charset="2"/>
              </a:rPr>
              <a:t>의 개수</a:t>
            </a:r>
            <a:r>
              <a:rPr lang="en-US" altLang="ko-KR" sz="1800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 # </a:t>
            </a:r>
            <a:r>
              <a:rPr lang="ko-KR" altLang="en-US" sz="1800" dirty="0">
                <a:sym typeface="Wingdings" panose="05000000000000000000" pitchFamily="2" charset="2"/>
              </a:rPr>
              <a:t>현재까지 진행상황 </a:t>
            </a:r>
            <a:r>
              <a:rPr lang="en-US" altLang="ko-KR" sz="1800" dirty="0">
                <a:sym typeface="Wingdings" panose="05000000000000000000" pitchFamily="2" charset="2"/>
              </a:rPr>
              <a:t>: </a:t>
            </a: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  </a:t>
            </a:r>
            <a:r>
              <a:rPr lang="en-US" altLang="ko-KR" sz="1800" dirty="0" err="1">
                <a:sym typeface="Wingdings" panose="05000000000000000000" pitchFamily="2" charset="2"/>
              </a:rPr>
              <a:t>tensorflow</a:t>
            </a:r>
            <a:r>
              <a:rPr lang="ko-KR" altLang="en-US" sz="1800" dirty="0">
                <a:sym typeface="Wingdings" panose="05000000000000000000" pitchFamily="2" charset="2"/>
              </a:rPr>
              <a:t>로 </a:t>
            </a:r>
            <a:r>
              <a:rPr lang="en-US" altLang="ko-KR" sz="1800" dirty="0">
                <a:sym typeface="Wingdings" panose="05000000000000000000" pitchFamily="2" charset="2"/>
              </a:rPr>
              <a:t>hidden layer </a:t>
            </a:r>
            <a:r>
              <a:rPr lang="ko-KR" altLang="en-US" sz="1800" dirty="0">
                <a:sym typeface="Wingdings" panose="05000000000000000000" pitchFamily="2" charset="2"/>
              </a:rPr>
              <a:t>없이 입출력 </a:t>
            </a:r>
            <a:r>
              <a:rPr lang="en-US" altLang="ko-KR" sz="1800" dirty="0">
                <a:sym typeface="Wingdings" panose="05000000000000000000" pitchFamily="2" charset="2"/>
              </a:rPr>
              <a:t>layer</a:t>
            </a:r>
            <a:r>
              <a:rPr lang="ko-KR" altLang="en-US" sz="1800" dirty="0">
                <a:sym typeface="Wingdings" panose="05000000000000000000" pitchFamily="2" charset="2"/>
              </a:rPr>
              <a:t>만 있는 네트워크를 만들어 입력 데이  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  </a:t>
            </a:r>
            <a:r>
              <a:rPr lang="ko-KR" altLang="en-US" sz="1800" dirty="0">
                <a:sym typeface="Wingdings" panose="05000000000000000000" pitchFamily="2" charset="2"/>
              </a:rPr>
              <a:t>터가 입력되는 것까지 확인함</a:t>
            </a:r>
            <a:r>
              <a:rPr lang="en-US" altLang="ko-KR" sz="1800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6AD7AA-68FE-4BE7-8359-94FE1FBEE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242337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C64492F7-79BF-44DF-8BCC-74EFA9C05948}" vid="{77E89E57-3961-4609-81E0-3C7A7453174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회의록양식</Template>
  <TotalTime>2156</TotalTime>
  <Words>412</Words>
  <Application>Microsoft Office PowerPoint</Application>
  <PresentationFormat>화면 슬라이드 쇼(4:3)</PresentationFormat>
  <Paragraphs>92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Wingdings</vt:lpstr>
      <vt:lpstr>Wingdings 3</vt:lpstr>
      <vt:lpstr>Template</vt:lpstr>
      <vt:lpstr>설계 진행 보고 회의</vt:lpstr>
      <vt:lpstr>진행 사항</vt:lpstr>
      <vt:lpstr> 강화학습 비동기적 방법론 정리</vt:lpstr>
      <vt:lpstr> 강화학습 비동기적 방법론 정리</vt:lpstr>
      <vt:lpstr> A3C(advantage-actor critic)</vt:lpstr>
      <vt:lpstr>진행 사항 – A3C</vt:lpstr>
      <vt:lpstr> Input data 가공</vt:lpstr>
      <vt:lpstr> Input data 가공</vt:lpstr>
      <vt:lpstr> Network</vt:lpstr>
      <vt:lpstr> 향후 진행 계획</vt:lpstr>
    </vt:vector>
  </TitlesOfParts>
  <Company>KAU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주간보고</dc:title>
  <dc:creator>Tae-Hwan Kim</dc:creator>
  <cp:lastModifiedBy>taehyung lee</cp:lastModifiedBy>
  <cp:revision>195</cp:revision>
  <cp:lastPrinted>2015-02-16T02:52:36Z</cp:lastPrinted>
  <dcterms:created xsi:type="dcterms:W3CDTF">2015-02-07T01:39:42Z</dcterms:created>
  <dcterms:modified xsi:type="dcterms:W3CDTF">2020-03-27T02:24:05Z</dcterms:modified>
</cp:coreProperties>
</file>