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7"/>
  </p:notesMasterIdLst>
  <p:handoutMasterIdLst>
    <p:handoutMasterId r:id="rId38"/>
  </p:handoutMasterIdLst>
  <p:sldIdLst>
    <p:sldId id="256" r:id="rId2"/>
    <p:sldId id="281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64" r:id="rId13"/>
    <p:sldId id="266" r:id="rId14"/>
    <p:sldId id="267" r:id="rId15"/>
    <p:sldId id="265" r:id="rId16"/>
    <p:sldId id="273" r:id="rId17"/>
    <p:sldId id="268" r:id="rId18"/>
    <p:sldId id="270" r:id="rId19"/>
    <p:sldId id="271" r:id="rId20"/>
    <p:sldId id="272" r:id="rId21"/>
    <p:sldId id="269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9144000" cy="6858000" type="screen4x3"/>
  <p:notesSz cx="6791325" cy="99218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 userDrawn="1">
          <p15:clr>
            <a:srgbClr val="A4A3A4"/>
          </p15:clr>
        </p15:guide>
        <p15:guide id="2" pos="213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0070C0"/>
    <a:srgbClr val="21B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98" d="100"/>
          <a:sy n="98" d="100"/>
        </p:scale>
        <p:origin x="104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3864" y="96"/>
      </p:cViewPr>
      <p:guideLst>
        <p:guide orient="horz" pos="3125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6846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6FABB-D07F-40CE-9577-0F5997754051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6846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7434D-D3C1-423B-9771-64B85E3A7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23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6846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B8250-2CF3-4785-A3E9-9A4E97CB276A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133" y="4712891"/>
            <a:ext cx="5433060" cy="446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6846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D5CB3-D38A-4DA6-8703-D544B68AD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4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6864" cy="1638672"/>
          </a:xfrm>
        </p:spPr>
        <p:txBody>
          <a:bodyPr anchor="ctr" anchorCtr="0">
            <a:normAutofit/>
          </a:bodyPr>
          <a:lstStyle>
            <a:lvl1pPr algn="ctr">
              <a:defRPr sz="4400" b="1" cap="small" baseline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7776864" cy="7920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 i="0">
                <a:ln w="3175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2EE06D8-16E0-4847-A7D6-30BB0749A315}" type="datetime4">
              <a:rPr lang="en-US" altLang="ko-KR" sz="1400" b="0" i="0" smtClean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pPr algn="r"/>
              <a:t>January 7, 2020</a:t>
            </a:fld>
            <a:r>
              <a:rPr lang="en-US" altLang="ko-KR" sz="1400" b="0" i="0" dirty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/ KOREA AEROSPACE UNIVERSITY</a:t>
            </a:r>
            <a:endParaRPr lang="ko-KR" altLang="en-US" sz="1800" b="0" i="1" dirty="0"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8928992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6" name="내용 개체 틀 7"/>
          <p:cNvSpPr>
            <a:spLocks noGrp="1"/>
          </p:cNvSpPr>
          <p:nvPr>
            <p:ph sz="quarter" idx="10"/>
          </p:nvPr>
        </p:nvSpPr>
        <p:spPr>
          <a:xfrm>
            <a:off x="4572000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  <a:ln>
            <a:noFill/>
          </a:ln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41608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07505" y="847304"/>
            <a:ext cx="8928992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 userDrawn="1"/>
        </p:nvSpPr>
        <p:spPr bwMode="auto">
          <a:xfrm>
            <a:off x="107505" y="836712"/>
            <a:ext cx="8928992" cy="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800" b="1" i="1" dirty="0"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6864" cy="504056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설계 진행 보고</a:t>
            </a:r>
            <a:r>
              <a:rPr lang="en-US" altLang="ko-KR" sz="2800" dirty="0"/>
              <a:t> </a:t>
            </a:r>
            <a:r>
              <a:rPr lang="ko-KR" altLang="en-US" sz="2800" dirty="0"/>
              <a:t>회의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738498"/>
              </p:ext>
            </p:extLst>
          </p:nvPr>
        </p:nvGraphicFramePr>
        <p:xfrm>
          <a:off x="251520" y="836712"/>
          <a:ext cx="8640960" cy="4917605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참석자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이태형</a:t>
                      </a:r>
                      <a:r>
                        <a:rPr lang="en-US" altLang="ko-KR" sz="1800" dirty="0"/>
                        <a:t>(2015124176)</a:t>
                      </a:r>
                    </a:p>
                    <a:p>
                      <a:pPr latinLnBrk="1"/>
                      <a:r>
                        <a:rPr lang="ko-KR" altLang="en-US" sz="1800" dirty="0" err="1"/>
                        <a:t>이시은</a:t>
                      </a:r>
                      <a:r>
                        <a:rPr lang="en-US" altLang="ko-KR" sz="1800" dirty="0"/>
                        <a:t>(2015124153)</a:t>
                      </a:r>
                    </a:p>
                    <a:p>
                      <a:pPr latinLnBrk="1"/>
                      <a:r>
                        <a:rPr lang="ko-KR" altLang="en-US" sz="1800" dirty="0"/>
                        <a:t>이원호</a:t>
                      </a:r>
                      <a:r>
                        <a:rPr lang="en-US" altLang="ko-KR" sz="1800"/>
                        <a:t>(2015124160)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일시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장소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2019</a:t>
                      </a:r>
                      <a:r>
                        <a:rPr lang="ko-KR" altLang="en-US" sz="1800" dirty="0"/>
                        <a:t>년 </a:t>
                      </a:r>
                      <a:r>
                        <a:rPr lang="en-US" altLang="ko-KR" sz="1800" dirty="0"/>
                        <a:t>10</a:t>
                      </a:r>
                      <a:r>
                        <a:rPr lang="ko-KR" altLang="en-US" sz="1800" dirty="0"/>
                        <a:t>월 </a:t>
                      </a:r>
                      <a:r>
                        <a:rPr lang="en-US" altLang="ko-KR" sz="1800" dirty="0"/>
                        <a:t>8</a:t>
                      </a:r>
                      <a:r>
                        <a:rPr lang="ko-KR" altLang="en-US" sz="1800" dirty="0"/>
                        <a:t>일 </a:t>
                      </a:r>
                      <a:r>
                        <a:rPr lang="en-US" altLang="ko-KR" sz="1800" dirty="0"/>
                        <a:t>15</a:t>
                      </a:r>
                      <a:r>
                        <a:rPr lang="ko-KR" altLang="en-US" sz="1800" dirty="0"/>
                        <a:t>시 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/>
                        <a:t>전자관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420 </a:t>
                      </a:r>
                      <a:r>
                        <a:rPr lang="ko-KR" altLang="en-US" sz="1800" dirty="0"/>
                        <a:t>호</a:t>
                      </a:r>
                      <a:endParaRPr lang="en-US" altLang="ko-K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8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진행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의결 사항</a:t>
                      </a:r>
                      <a:r>
                        <a:rPr lang="ko-KR" altLang="en-US" sz="1800" baseline="0" dirty="0"/>
                        <a:t> 요약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err="1"/>
                        <a:t>eduwith</a:t>
                      </a:r>
                      <a:r>
                        <a:rPr lang="ko-KR" altLang="en-US" sz="1800" dirty="0"/>
                        <a:t>의 딥러닝 강의 학습</a:t>
                      </a:r>
                      <a:endParaRPr lang="en-US" altLang="ko-KR" sz="18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800" dirty="0">
                          <a:sym typeface="Wingdings" panose="05000000000000000000" pitchFamily="2" charset="2"/>
                        </a:rPr>
                        <a:t> Logistic regression / </a:t>
                      </a:r>
                      <a:r>
                        <a:rPr lang="en-US" altLang="ko-KR" sz="1800" dirty="0" err="1">
                          <a:sym typeface="Wingdings" panose="05000000000000000000" pitchFamily="2" charset="2"/>
                        </a:rPr>
                        <a:t>softmax</a:t>
                      </a:r>
                      <a:r>
                        <a:rPr lang="en-US" altLang="ko-KR" sz="18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800" dirty="0" err="1">
                          <a:sym typeface="Wingdings" panose="05000000000000000000" pitchFamily="2" charset="2"/>
                        </a:rPr>
                        <a:t>fuction</a:t>
                      </a:r>
                      <a:r>
                        <a:rPr lang="en-US" altLang="ko-KR" sz="1800" dirty="0">
                          <a:sym typeface="Wingdings" panose="05000000000000000000" pitchFamily="2" charset="2"/>
                        </a:rPr>
                        <a:t> / DNN</a:t>
                      </a:r>
                      <a:endParaRPr lang="en-US" altLang="ko-KR" sz="1800" dirty="0"/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/>
                        <a:t>강의에서 설명한 </a:t>
                      </a:r>
                      <a:r>
                        <a:rPr lang="en-US" altLang="ko-KR" sz="1800" dirty="0" err="1"/>
                        <a:t>tensorflow</a:t>
                      </a:r>
                      <a:r>
                        <a:rPr lang="en-US" altLang="ko-KR" sz="1800" dirty="0"/>
                        <a:t> </a:t>
                      </a:r>
                      <a:r>
                        <a:rPr lang="ko-KR" altLang="en-US" sz="1800" dirty="0"/>
                        <a:t>예제 코드 실습</a:t>
                      </a:r>
                      <a:r>
                        <a:rPr lang="en-US" altLang="ko-KR" sz="1800" dirty="0"/>
                        <a:t>.</a:t>
                      </a: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endParaRPr lang="en-US" altLang="ko-K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0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지도교수 의견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800" dirty="0"/>
                        <a:t>                           </a:t>
                      </a:r>
                    </a:p>
                    <a:p>
                      <a:pPr latinLnBrk="1"/>
                      <a:r>
                        <a:rPr lang="en-US" altLang="ko-KR" sz="1800" dirty="0"/>
                        <a:t>                                                                </a:t>
                      </a:r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                                                                    이재환 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인</a:t>
                      </a:r>
                      <a:r>
                        <a:rPr lang="en-US" altLang="ko-KR" sz="1800" dirty="0"/>
                        <a:t>)</a:t>
                      </a:r>
                    </a:p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60538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 &amp; Tips - 1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실제로 </a:t>
            </a:r>
            <a:r>
              <a:rPr lang="en-US" altLang="ko-KR" dirty="0"/>
              <a:t>learning rate</a:t>
            </a:r>
            <a:r>
              <a:rPr lang="ko-KR" altLang="en-US" dirty="0"/>
              <a:t>와 </a:t>
            </a:r>
            <a:r>
              <a:rPr lang="en-US" altLang="ko-KR" dirty="0"/>
              <a:t>Gradient</a:t>
            </a:r>
            <a:r>
              <a:rPr lang="ko-KR" altLang="en-US" dirty="0"/>
              <a:t>의 두 가지 관계를 통해서 실제 원하는 </a:t>
            </a:r>
            <a:r>
              <a:rPr lang="en-US" altLang="ko-KR" dirty="0"/>
              <a:t>model</a:t>
            </a:r>
            <a:r>
              <a:rPr lang="ko-KR" altLang="en-US" dirty="0"/>
              <a:t>값을 최적의 값으로 해서 이와 같은 그래프에서 점점 내려가게 되고 최적의 값을 찾아내게 된다</a:t>
            </a:r>
            <a:r>
              <a:rPr lang="en-US" altLang="ko-KR" dirty="0"/>
              <a:t>. </a:t>
            </a:r>
          </a:p>
          <a:p>
            <a:pPr lvl="1"/>
            <a:r>
              <a:rPr lang="en-US" altLang="ko-KR" dirty="0"/>
              <a:t>Learning rate : </a:t>
            </a:r>
            <a:r>
              <a:rPr lang="ko-KR" altLang="en-US" dirty="0"/>
              <a:t>한번에 얼마만큼 이동 </a:t>
            </a:r>
            <a:r>
              <a:rPr lang="en-US" altLang="ko-KR" dirty="0"/>
              <a:t>==&gt; </a:t>
            </a:r>
            <a:r>
              <a:rPr lang="ko-KR" altLang="en-US" dirty="0"/>
              <a:t>적절한 </a:t>
            </a:r>
            <a:r>
              <a:rPr lang="en-US" altLang="ko-KR" dirty="0"/>
              <a:t>learning rate</a:t>
            </a:r>
            <a:r>
              <a:rPr lang="ko-KR" altLang="en-US" dirty="0"/>
              <a:t>를 통해 수행속도를 높여야 한다</a:t>
            </a:r>
            <a:r>
              <a:rPr lang="en-US" altLang="ko-KR" dirty="0"/>
              <a:t>.  3e-4</a:t>
            </a:r>
            <a:r>
              <a:rPr lang="ko-KR" altLang="en-US" dirty="0"/>
              <a:t>가 일반적인 사용됨 </a:t>
            </a:r>
            <a:r>
              <a:rPr lang="en-US" altLang="ko-KR" dirty="0"/>
              <a:t>( </a:t>
            </a:r>
            <a:r>
              <a:rPr lang="ko-KR" altLang="en-US" dirty="0"/>
              <a:t>아담 </a:t>
            </a:r>
            <a:r>
              <a:rPr lang="en-US" altLang="ko-KR" dirty="0"/>
              <a:t>) </a:t>
            </a:r>
          </a:p>
          <a:p>
            <a:pPr lvl="1"/>
            <a:r>
              <a:rPr lang="en-US" altLang="ko-KR" dirty="0"/>
              <a:t>gradient : </a:t>
            </a:r>
            <a:r>
              <a:rPr lang="ko-KR" altLang="en-US" dirty="0"/>
              <a:t>각 위치 별 기울기를 알 수 있다</a:t>
            </a:r>
            <a:r>
              <a:rPr lang="en-US" altLang="ko-KR" dirty="0"/>
              <a:t>.</a:t>
            </a: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996952"/>
            <a:ext cx="8280920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2462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 &amp; Tips - 2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OverFitting</a:t>
            </a:r>
            <a:endParaRPr lang="en-US" altLang="ko-KR" dirty="0"/>
          </a:p>
          <a:p>
            <a:r>
              <a:rPr lang="ko-KR" altLang="en-US" dirty="0"/>
              <a:t>실제로 학습을 시켜보면 문제점들이 발생한다</a:t>
            </a:r>
            <a:r>
              <a:rPr lang="en-US" altLang="ko-KR" dirty="0"/>
              <a:t>.</a:t>
            </a:r>
            <a:r>
              <a:rPr lang="ko-KR" altLang="en-US" dirty="0" err="1"/>
              <a:t>피쳐가</a:t>
            </a:r>
            <a:r>
              <a:rPr lang="ko-KR" altLang="en-US" dirty="0"/>
              <a:t> </a:t>
            </a:r>
            <a:r>
              <a:rPr lang="ko-KR" altLang="en-US" dirty="0" err="1"/>
              <a:t>만아질</a:t>
            </a:r>
            <a:r>
              <a:rPr lang="ko-KR" altLang="en-US" dirty="0"/>
              <a:t> 수록 </a:t>
            </a:r>
            <a:r>
              <a:rPr lang="en-US" altLang="ko-KR" dirty="0"/>
              <a:t>error</a:t>
            </a:r>
            <a:r>
              <a:rPr lang="ko-KR" altLang="en-US" dirty="0"/>
              <a:t>율이 올라간다</a:t>
            </a:r>
            <a:r>
              <a:rPr lang="en-US" altLang="ko-KR" dirty="0"/>
              <a:t>. </a:t>
            </a:r>
            <a:r>
              <a:rPr lang="ko-KR" altLang="en-US" dirty="0"/>
              <a:t>이 문제를 </a:t>
            </a:r>
            <a:r>
              <a:rPr lang="en-US" altLang="ko-KR" dirty="0"/>
              <a:t>overfitting </a:t>
            </a:r>
            <a:r>
              <a:rPr lang="ko-KR" altLang="en-US" dirty="0"/>
              <a:t>이라고 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해결방법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특징들을 잘 정규화하며</a:t>
            </a:r>
          </a:p>
          <a:p>
            <a:pPr marL="0" indent="0">
              <a:buNone/>
            </a:pPr>
            <a:r>
              <a:rPr lang="en-US" altLang="ko-KR" dirty="0"/>
              <a:t>- loss</a:t>
            </a:r>
            <a:r>
              <a:rPr lang="ko-KR" altLang="en-US" dirty="0"/>
              <a:t>값에 </a:t>
            </a:r>
            <a:r>
              <a:rPr lang="ko-KR" altLang="en-US" dirty="0" err="1"/>
              <a:t>특정값을</a:t>
            </a:r>
            <a:r>
              <a:rPr lang="ko-KR" altLang="en-US" dirty="0"/>
              <a:t> 주며 </a:t>
            </a:r>
            <a:r>
              <a:rPr lang="en-US" altLang="ko-KR" dirty="0"/>
              <a:t>model</a:t>
            </a:r>
            <a:r>
              <a:rPr lang="ko-KR" altLang="en-US" dirty="0"/>
              <a:t>에 대해서 특정 </a:t>
            </a:r>
            <a:r>
              <a:rPr lang="en-US" altLang="ko-KR" dirty="0"/>
              <a:t>weight</a:t>
            </a:r>
            <a:r>
              <a:rPr lang="ko-KR" altLang="en-US" dirty="0"/>
              <a:t>가 큰 것을 잘 정규화하는 방법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1" y="2132856"/>
            <a:ext cx="86106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1902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591F3-6A9E-4D8F-82AC-8F87D8D9E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DNN – </a:t>
            </a:r>
            <a:r>
              <a:rPr lang="ko-KR" altLang="en-US" dirty="0"/>
              <a:t>기본 개념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2DA2D8-D5A3-4303-B3BD-3A6DE534D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12</a:t>
            </a:fld>
            <a:endParaRPr lang="ko-KR" altLang="en-US" dirty="0"/>
          </a:p>
        </p:txBody>
      </p:sp>
      <p:pic>
        <p:nvPicPr>
          <p:cNvPr id="1026" name="Picture 2" descr="https://lh3.googleusercontent.com/4MOlWML16boWD8e-_KwrwynNsfJhcOxBsQZ4wkxpPPx0z6SR8CyfptO9gzLXYlhzfY7Sdes2JJ7JO_jPQb0X_fRY3HPtFc7Pmosy_IIvmOVTackQTJAtrL7R8930vvOE3znlQQSQ">
            <a:extLst>
              <a:ext uri="{FF2B5EF4-FFF2-40B4-BE49-F238E27FC236}">
                <a16:creationId xmlns:a16="http://schemas.microsoft.com/office/drawing/2014/main" id="{7251E942-CBE1-40C0-A042-AF4BF60E41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1" t="4546" r="19025" b="9092"/>
          <a:stretch/>
        </p:blipFill>
        <p:spPr bwMode="auto">
          <a:xfrm>
            <a:off x="396516" y="1556792"/>
            <a:ext cx="4104456" cy="397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A98674-E454-4A86-854C-5DB3C1C72524}"/>
              </a:ext>
            </a:extLst>
          </p:cNvPr>
          <p:cNvSpPr txBox="1"/>
          <p:nvPr/>
        </p:nvSpPr>
        <p:spPr>
          <a:xfrm>
            <a:off x="5076056" y="2477165"/>
            <a:ext cx="351179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#  DNN</a:t>
            </a:r>
            <a:r>
              <a:rPr lang="ko-KR" altLang="en-US" sz="2400" dirty="0"/>
              <a:t>의 특징 </a:t>
            </a:r>
            <a:r>
              <a:rPr lang="en-US" altLang="ko-KR" sz="2400" dirty="0"/>
              <a:t>1.</a:t>
            </a:r>
          </a:p>
          <a:p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앞장에서 학습한 </a:t>
            </a:r>
            <a:endParaRPr lang="en-US" altLang="ko-KR" dirty="0"/>
          </a:p>
          <a:p>
            <a:r>
              <a:rPr lang="en-US" altLang="ko-KR" dirty="0"/>
              <a:t>  </a:t>
            </a:r>
          </a:p>
          <a:p>
            <a:r>
              <a:rPr lang="en-US" altLang="ko-KR" b="1" dirty="0"/>
              <a:t>   Logistic regression units</a:t>
            </a:r>
            <a:r>
              <a:rPr lang="ko-KR" altLang="en-US" b="1" dirty="0"/>
              <a:t> 를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  여러 층으로 쌓았다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15133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6E4B8-ADB7-45E1-ADBB-8C68F5F0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DNN – </a:t>
            </a:r>
            <a:r>
              <a:rPr lang="ko-KR" altLang="en-US" dirty="0"/>
              <a:t>기본 개념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7459A7-3BC8-4667-8093-AE1B12FDF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13</a:t>
            </a:fld>
            <a:endParaRPr lang="ko-KR" altLang="en-US" dirty="0"/>
          </a:p>
        </p:txBody>
      </p:sp>
      <p:pic>
        <p:nvPicPr>
          <p:cNvPr id="2050" name="Picture 2" descr="https://lh5.googleusercontent.com/Gt47rO60fuUlmHT7J7zEAsIRFVGRWOWza5KiJqJwW3tKt7UVI2BfkuXm27g9uXP4DTMN3-jJnL3fYvu4IHxYNv2GphhISAD0gk_oLoXA5la3KXPNggMEIH8CLTiB6e1oX_ntcZUA">
            <a:extLst>
              <a:ext uri="{FF2B5EF4-FFF2-40B4-BE49-F238E27FC236}">
                <a16:creationId xmlns:a16="http://schemas.microsoft.com/office/drawing/2014/main" id="{95DBABF4-C8AB-4EA1-BFF1-FA0C1079C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462" y="1196752"/>
            <a:ext cx="47625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HPz7L6KtUjXYnkS3mfIJzfXIJklBM8MgRJqhxllpLX5tDrjKufD2vMCKIAlDi1AOCjnXAyR1Rotbx9BT3XurcS7RDP1LkHzBCLRMHX3b1bteDs4b5a70_cBnLjgLERX2VRNhzR2u">
            <a:extLst>
              <a:ext uri="{FF2B5EF4-FFF2-40B4-BE49-F238E27FC236}">
                <a16:creationId xmlns:a16="http://schemas.microsoft.com/office/drawing/2014/main" id="{2EC70A7F-E48D-4441-9149-A5F914D80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45024"/>
            <a:ext cx="53340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5542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3FD7B-19DA-4BA2-B7D1-CA92E2DC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DNN – </a:t>
            </a:r>
            <a:r>
              <a:rPr lang="ko-KR" altLang="en-US" dirty="0"/>
              <a:t>기본 개념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FB30BC-AD7C-4172-BE7C-F7D3DA64F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pic>
        <p:nvPicPr>
          <p:cNvPr id="3074" name="Picture 2" descr="https://lh4.googleusercontent.com/fWZD4YAggeUMTabZlAFyHk7b1Tx6U6VSmNpcP-LV79pb008E-1jUw3UnGDPDlckpKT3DlE0qEYqjD-UaH7BadHafg7WerDSQ4syb0XLife_R45rPr1cOIjJ8823oRNCMhUEVDZSf">
            <a:extLst>
              <a:ext uri="{FF2B5EF4-FFF2-40B4-BE49-F238E27FC236}">
                <a16:creationId xmlns:a16="http://schemas.microsoft.com/office/drawing/2014/main" id="{84418162-FFF5-4F42-A0E3-08C403B54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325" y="1700808"/>
            <a:ext cx="4393215" cy="237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EC06AF-4B0C-4CB8-95EE-AB98DCD6E490}"/>
              </a:ext>
            </a:extLst>
          </p:cNvPr>
          <p:cNvSpPr txBox="1"/>
          <p:nvPr/>
        </p:nvSpPr>
        <p:spPr>
          <a:xfrm>
            <a:off x="401460" y="951325"/>
            <a:ext cx="52143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# </a:t>
            </a:r>
            <a:r>
              <a:rPr lang="ko-KR" altLang="en-US" sz="2400" dirty="0"/>
              <a:t>특징</a:t>
            </a:r>
            <a:r>
              <a:rPr lang="en-US" altLang="ko-KR" sz="2400" dirty="0"/>
              <a:t>1.</a:t>
            </a:r>
            <a:r>
              <a:rPr lang="ko-KR" altLang="en-US" sz="2400" dirty="0"/>
              <a:t> 의 효과 </a:t>
            </a:r>
            <a:r>
              <a:rPr lang="en-US" altLang="ko-KR" sz="2400" dirty="0"/>
              <a:t>– XOR </a:t>
            </a:r>
            <a:r>
              <a:rPr lang="ko-KR" altLang="en-US" sz="2400" dirty="0"/>
              <a:t>문제의 해결</a:t>
            </a:r>
            <a:endParaRPr lang="en-US" altLang="ko-KR" sz="2400" dirty="0"/>
          </a:p>
          <a:p>
            <a:endParaRPr lang="en-US" altLang="ko-KR" sz="2400" dirty="0">
              <a:sym typeface="Wingdings" panose="05000000000000000000" pitchFamily="2" charset="2"/>
            </a:endParaRPr>
          </a:p>
          <a:p>
            <a:r>
              <a:rPr lang="en-US" altLang="ko-KR" sz="2400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하나의</a:t>
            </a:r>
            <a:r>
              <a:rPr lang="en-US" altLang="ko-KR" dirty="0"/>
              <a:t> Logistic Regression unit</a:t>
            </a:r>
          </a:p>
          <a:p>
            <a:r>
              <a:rPr lang="ko-KR" altLang="en-US" dirty="0"/>
              <a:t>만으로는 해결할 없었던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XOR </a:t>
            </a:r>
            <a:r>
              <a:rPr lang="ko-KR" altLang="en-US" dirty="0"/>
              <a:t>문제가</a:t>
            </a:r>
            <a:r>
              <a:rPr lang="en-US" altLang="ko-KR" dirty="0"/>
              <a:t> DNN</a:t>
            </a:r>
            <a:r>
              <a:rPr lang="ko-KR" altLang="en-US" dirty="0"/>
              <a:t>으로 해결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6" name="Picture 4" descr="http://www.birc.co.kr/wp-content/uploads/2018/01/nn-1024x456.png">
            <a:extLst>
              <a:ext uri="{FF2B5EF4-FFF2-40B4-BE49-F238E27FC236}">
                <a16:creationId xmlns:a16="http://schemas.microsoft.com/office/drawing/2014/main" id="{92EEC734-B654-41CF-A9E2-95002050D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73016"/>
            <a:ext cx="5868144" cy="261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76755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39C59-3C68-4691-841E-419869CE1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DNN – </a:t>
            </a:r>
            <a:r>
              <a:rPr lang="en-US" altLang="ko-KR" dirty="0">
                <a:effectLst/>
              </a:rPr>
              <a:t>Backpropagation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DB57C5-8D6F-41D4-8688-A154E3FEB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pic>
        <p:nvPicPr>
          <p:cNvPr id="4098" name="Picture 2" descr="https://lh5.googleusercontent.com/ZmmTBO9jvkXlvLrBOkmKzXEh-VqD-CrEQWsi6RR9vENrOcAKAm-n3yS3rlhfhkCcsbIVeV-HjO5BqqsIneeVfZQoQGm_kl7gp8ivU0qi7B06bj9cYxW9cdZfnO5tLG3Dhp0dMX0h">
            <a:extLst>
              <a:ext uri="{FF2B5EF4-FFF2-40B4-BE49-F238E27FC236}">
                <a16:creationId xmlns:a16="http://schemas.microsoft.com/office/drawing/2014/main" id="{05281352-D539-4EE1-A88E-061A3A2F9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70117"/>
            <a:ext cx="57340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E177A9-213F-4D06-9C33-FB2DF99327C1}"/>
              </a:ext>
            </a:extLst>
          </p:cNvPr>
          <p:cNvSpPr txBox="1"/>
          <p:nvPr/>
        </p:nvSpPr>
        <p:spPr>
          <a:xfrm>
            <a:off x="401460" y="951325"/>
            <a:ext cx="54328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# </a:t>
            </a:r>
            <a:r>
              <a:rPr lang="ko-KR" altLang="en-US" sz="2400" dirty="0"/>
              <a:t>어떻게 훈련시킬까</a:t>
            </a:r>
            <a:r>
              <a:rPr lang="en-US" altLang="ko-KR" sz="2400" dirty="0"/>
              <a:t>?</a:t>
            </a:r>
          </a:p>
          <a:p>
            <a:endParaRPr lang="en-US" altLang="ko-KR" sz="1600" dirty="0"/>
          </a:p>
          <a:p>
            <a:r>
              <a:rPr lang="en-US" altLang="ko-KR" sz="1600" dirty="0"/>
              <a:t> DNN</a:t>
            </a:r>
            <a:r>
              <a:rPr lang="ko-KR" altLang="en-US" sz="1600" dirty="0"/>
              <a:t>으로 무언가를 구현하는게 가능하다는 걸 알았는데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이 </a:t>
            </a:r>
            <a:r>
              <a:rPr lang="en-US" altLang="ko-KR" sz="1600" dirty="0"/>
              <a:t>DNN</a:t>
            </a:r>
            <a:r>
              <a:rPr lang="ko-KR" altLang="en-US" sz="1600" dirty="0"/>
              <a:t>을 어떻게 훈련시킬 것인가</a:t>
            </a:r>
            <a:r>
              <a:rPr lang="en-US" altLang="ko-KR" sz="1600" dirty="0"/>
              <a:t>?</a:t>
            </a:r>
          </a:p>
          <a:p>
            <a:r>
              <a:rPr lang="en-US" altLang="ko-KR" sz="16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2400" dirty="0">
                <a:sym typeface="Wingdings" panose="05000000000000000000" pitchFamily="2" charset="2"/>
              </a:rPr>
              <a:t>Backpropagation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748742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8D2BB-7978-459E-B9A4-2D8E6903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DNN – </a:t>
            </a:r>
            <a:r>
              <a:rPr lang="en-US" altLang="ko-KR" dirty="0">
                <a:effectLst/>
              </a:rPr>
              <a:t>Backpropagation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B78D47-2D02-46F8-BE6A-C6E8CE0B8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16</a:t>
            </a:fld>
            <a:endParaRPr lang="ko-KR" altLang="en-US" dirty="0"/>
          </a:p>
        </p:txBody>
      </p:sp>
      <p:pic>
        <p:nvPicPr>
          <p:cNvPr id="8194" name="Picture 2" descr="https://miro.medium.com/max/1256/1*_6TVU8yGpXNYDkkpOfnJ6Q.png">
            <a:extLst>
              <a:ext uri="{FF2B5EF4-FFF2-40B4-BE49-F238E27FC236}">
                <a16:creationId xmlns:a16="http://schemas.microsoft.com/office/drawing/2014/main" id="{D69C21E4-FE66-4F94-A738-F191BB557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8" y="2870331"/>
            <a:ext cx="5731860" cy="355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4C5BF0-6AFF-488C-9B06-F23732B9FE53}"/>
              </a:ext>
            </a:extLst>
          </p:cNvPr>
          <p:cNvSpPr txBox="1"/>
          <p:nvPr/>
        </p:nvSpPr>
        <p:spPr>
          <a:xfrm>
            <a:off x="473170" y="955670"/>
            <a:ext cx="85747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# Backpropagation </a:t>
            </a:r>
            <a:r>
              <a:rPr lang="ko-KR" altLang="en-US" sz="2400" dirty="0"/>
              <a:t>의 수학적 근거</a:t>
            </a:r>
            <a:r>
              <a:rPr lang="en-US" altLang="ko-KR" sz="2400" dirty="0"/>
              <a:t> 1</a:t>
            </a:r>
          </a:p>
          <a:p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sz="2400" dirty="0">
                <a:sym typeface="Wingdings" panose="05000000000000000000" pitchFamily="2" charset="2"/>
              </a:rPr>
              <a:t>Gradient Descent.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endParaRPr lang="en-US" altLang="ko-KR" sz="2400" dirty="0">
              <a:sym typeface="Wingdings" panose="05000000000000000000" pitchFamily="2" charset="2"/>
            </a:endParaRPr>
          </a:p>
          <a:p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모델학습 </a:t>
            </a:r>
            <a:r>
              <a:rPr lang="en-US" altLang="ko-KR" sz="2400" dirty="0">
                <a:sym typeface="Wingdings" panose="05000000000000000000" pitchFamily="2" charset="2"/>
              </a:rPr>
              <a:t>:</a:t>
            </a:r>
            <a:r>
              <a:rPr lang="ko-KR" altLang="en-US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least cost</a:t>
            </a:r>
            <a:r>
              <a:rPr lang="ko-KR" altLang="en-US" sz="2400" dirty="0">
                <a:sym typeface="Wingdings" panose="05000000000000000000" pitchFamily="2" charset="2"/>
              </a:rPr>
              <a:t>를 찾아내는 과정으로 생각할 수 잇다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  <a:endParaRPr lang="ko-KR" altLang="en-US" sz="2400" dirty="0"/>
          </a:p>
        </p:txBody>
      </p:sp>
      <p:pic>
        <p:nvPicPr>
          <p:cNvPr id="8196" name="Picture 4" descr="https://miro.medium.com/max/365/1*EBlT34BDHeEKGy7j8xQo9g.jpeg">
            <a:extLst>
              <a:ext uri="{FF2B5EF4-FFF2-40B4-BE49-F238E27FC236}">
                <a16:creationId xmlns:a16="http://schemas.microsoft.com/office/drawing/2014/main" id="{C18C2D7B-49D0-4B73-B6D3-5B2D2DE27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27813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www.fromthegenesis.com/wp-content/uploads/2018/06/Gradie_Desce.jpg">
            <a:extLst>
              <a:ext uri="{FF2B5EF4-FFF2-40B4-BE49-F238E27FC236}">
                <a16:creationId xmlns:a16="http://schemas.microsoft.com/office/drawing/2014/main" id="{9BC89CA3-EDBA-4FF4-B81C-BCAC06AE0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015" y="2996952"/>
            <a:ext cx="3091687" cy="20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74446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EB14B-3024-4B02-B892-510930BA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DNN – </a:t>
            </a:r>
            <a:r>
              <a:rPr lang="en-US" altLang="ko-KR" dirty="0">
                <a:effectLst/>
              </a:rPr>
              <a:t>Backpropagation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CC3D1E-4A26-48BC-8043-604870AA2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17</a:t>
            </a:fld>
            <a:endParaRPr lang="ko-KR" altLang="en-US" dirty="0"/>
          </a:p>
        </p:txBody>
      </p:sp>
      <p:pic>
        <p:nvPicPr>
          <p:cNvPr id="5122" name="Picture 2" descr="https://lh3.googleusercontent.com/ox54d1xwBfjhYNTKkulkZhWxMYR-k6ridgkg0zcZv8E-H1nR9KIocFghFv6leJRQlQVy9Goc_ils0OtjXi_ncdiu5IZlowr03xFhpAZ658fz108t4TB-qL_yiuL7kqEmECG-VrCL">
            <a:extLst>
              <a:ext uri="{FF2B5EF4-FFF2-40B4-BE49-F238E27FC236}">
                <a16:creationId xmlns:a16="http://schemas.microsoft.com/office/drawing/2014/main" id="{8A2EA093-A56D-4331-B1A8-70B3B5803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7" y="2584603"/>
            <a:ext cx="3997424" cy="30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4.googleusercontent.com/LZjCiK_x2zRb-1LgVU3W9sHB_jZr4t-8TTwrCTE6hlxlVOz83X_TB4NwMUcs9273uH5r83UwCqkDf58VFmEWLQR6pigueNjxF160dRjgp8SSm0_7YpEpi05RGnAYSFupp3g-ujSx">
            <a:extLst>
              <a:ext uri="{FF2B5EF4-FFF2-40B4-BE49-F238E27FC236}">
                <a16:creationId xmlns:a16="http://schemas.microsoft.com/office/drawing/2014/main" id="{C3E9C1D1-1197-4D0A-B32D-AE7EFA95C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584603"/>
            <a:ext cx="4005988" cy="30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FC677-5B5C-4B85-93DA-50FCF3FE1475}"/>
              </a:ext>
            </a:extLst>
          </p:cNvPr>
          <p:cNvSpPr txBox="1"/>
          <p:nvPr/>
        </p:nvSpPr>
        <p:spPr>
          <a:xfrm>
            <a:off x="401460" y="951325"/>
            <a:ext cx="52767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# Backpropagation </a:t>
            </a:r>
            <a:r>
              <a:rPr lang="ko-KR" altLang="en-US" sz="2400" dirty="0"/>
              <a:t>의 수학적 근거</a:t>
            </a:r>
            <a:r>
              <a:rPr lang="en-US" altLang="ko-KR" sz="2400" dirty="0"/>
              <a:t> 2</a:t>
            </a:r>
          </a:p>
          <a:p>
            <a:r>
              <a:rPr lang="ko-KR" altLang="en-US" sz="2400" dirty="0"/>
              <a:t> </a:t>
            </a:r>
            <a:endParaRPr lang="en-US" altLang="ko-KR" sz="2400" dirty="0"/>
          </a:p>
          <a:p>
            <a:r>
              <a:rPr lang="en-US" altLang="ko-KR" sz="2400" dirty="0">
                <a:sym typeface="Wingdings" panose="05000000000000000000" pitchFamily="2" charset="2"/>
              </a:rPr>
              <a:t> Chain rule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8960788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5218B-46DE-4604-BD02-301DCC5C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DNN + Activation </a:t>
            </a:r>
            <a:r>
              <a:rPr lang="en-US" altLang="ko-KR" dirty="0" err="1"/>
              <a:t>Fuction</a:t>
            </a:r>
            <a:r>
              <a:rPr lang="en-US" altLang="ko-KR" dirty="0"/>
              <a:t>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C640D6-2893-49A2-ADCF-EACEA607E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18</a:t>
            </a:fld>
            <a:endParaRPr lang="ko-KR" altLang="en-US" dirty="0"/>
          </a:p>
        </p:txBody>
      </p:sp>
      <p:pic>
        <p:nvPicPr>
          <p:cNvPr id="7170" name="Picture 2" descr="https://lh5.googleusercontent.com/noikN2q2hBAy739XQfIqls4CyKF8v-0OMuDJ30RVBLwcfgMLBVdiir4HThVZ4I0ypqPR0XncnuntwmZwWJf3Sa6bB46O4UvJfybhWS0FB7r_aVXO7hRvRCy4c1IpymwkiAIFpBrb">
            <a:extLst>
              <a:ext uri="{FF2B5EF4-FFF2-40B4-BE49-F238E27FC236}">
                <a16:creationId xmlns:a16="http://schemas.microsoft.com/office/drawing/2014/main" id="{5E49F952-E8EA-4C12-9D7A-E943FCA6D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05324"/>
            <a:ext cx="4543425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h4.googleusercontent.com/jxAJ4k5IDkdMnjsp5Pxz4r3BoBuELygAvgRNX6ZHDT5GgmcXNitfp3gicYnTK8Q4bNWuMARjeW5WlE6w6zpmsaNLZLvqNVqZAfOqOThVhUAkBSFG46hsSHdBYaw6hLL2ueamo4eq">
            <a:extLst>
              <a:ext uri="{FF2B5EF4-FFF2-40B4-BE49-F238E27FC236}">
                <a16:creationId xmlns:a16="http://schemas.microsoft.com/office/drawing/2014/main" id="{265DD208-0966-460D-BA45-3AEAADA72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852936"/>
            <a:ext cx="32766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27E4E3-304C-434E-921F-639C772A0C16}"/>
              </a:ext>
            </a:extLst>
          </p:cNvPr>
          <p:cNvSpPr txBox="1"/>
          <p:nvPr/>
        </p:nvSpPr>
        <p:spPr>
          <a:xfrm>
            <a:off x="539552" y="1241201"/>
            <a:ext cx="8577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# sigmoid </a:t>
            </a:r>
            <a:r>
              <a:rPr lang="ko-KR" altLang="en-US" sz="2400" dirty="0"/>
              <a:t>함수의 문제점</a:t>
            </a:r>
            <a:r>
              <a:rPr lang="en-US" altLang="ko-KR" sz="2400" dirty="0"/>
              <a:t>.           # </a:t>
            </a:r>
            <a:r>
              <a:rPr lang="ko-KR" altLang="en-US" sz="2400" dirty="0"/>
              <a:t>이를 해결하기 위한 </a:t>
            </a:r>
            <a:endParaRPr lang="en-US" altLang="ko-KR" sz="2400" dirty="0"/>
          </a:p>
          <a:p>
            <a:r>
              <a:rPr lang="en-US" altLang="ko-KR" sz="2400" dirty="0">
                <a:sym typeface="Wingdings" panose="05000000000000000000" pitchFamily="2" charset="2"/>
              </a:rPr>
              <a:t>					</a:t>
            </a:r>
          </a:p>
          <a:p>
            <a:r>
              <a:rPr lang="en-US" altLang="ko-KR" sz="2400" dirty="0">
                <a:sym typeface="Wingdings" panose="05000000000000000000" pitchFamily="2" charset="2"/>
              </a:rPr>
              <a:t> Vanishing Gradient. 	         Activation </a:t>
            </a:r>
            <a:r>
              <a:rPr lang="en-US" altLang="ko-KR" sz="2400" dirty="0" err="1">
                <a:sym typeface="Wingdings" panose="05000000000000000000" pitchFamily="2" charset="2"/>
              </a:rPr>
              <a:t>Fuction</a:t>
            </a:r>
            <a:r>
              <a:rPr lang="en-US" altLang="ko-KR" sz="2400" dirty="0">
                <a:sym typeface="Wingdings" panose="05000000000000000000" pitchFamily="2" charset="2"/>
              </a:rPr>
              <a:t> : </a:t>
            </a:r>
            <a:r>
              <a:rPr lang="en-US" altLang="ko-KR" sz="2400" dirty="0" err="1">
                <a:sym typeface="Wingdings" panose="05000000000000000000" pitchFamily="2" charset="2"/>
              </a:rPr>
              <a:t>Relu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419250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B43C2-FC4E-4F2C-A9A8-9A5CF95F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DNN + Initializer(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4FCC59-3EE7-406E-B931-503D80BA4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19</a:t>
            </a:fld>
            <a:endParaRPr lang="ko-KR" altLang="en-US" dirty="0"/>
          </a:p>
        </p:txBody>
      </p:sp>
      <p:pic>
        <p:nvPicPr>
          <p:cNvPr id="9218" name="Picture 2" descr="https://lh5.googleusercontent.com/WYdtzg8RCB_k1nB-OYxdBWMP580AHfRw_woaE3HaIs_eiiF45jAU8SXS_8DNi3ELpr18AyIZooB0cOVjWwGKOsH7wyN3ScZdkKhrfgq-6hY5Aote95SpLCwu_6a_uNbuZIdyQIk4">
            <a:extLst>
              <a:ext uri="{FF2B5EF4-FFF2-40B4-BE49-F238E27FC236}">
                <a16:creationId xmlns:a16="http://schemas.microsoft.com/office/drawing/2014/main" id="{1CCD38D8-42C5-4C1C-B4BD-7376F6C24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52936"/>
            <a:ext cx="57340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FBA516-2483-4FF0-BB72-D858AB1BD6CE}"/>
              </a:ext>
            </a:extLst>
          </p:cNvPr>
          <p:cNvSpPr txBox="1"/>
          <p:nvPr/>
        </p:nvSpPr>
        <p:spPr>
          <a:xfrm>
            <a:off x="539552" y="1161809"/>
            <a:ext cx="64894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# </a:t>
            </a:r>
            <a:r>
              <a:rPr lang="ko-KR" altLang="en-US" sz="2400" dirty="0"/>
              <a:t>어떻게 초기 </a:t>
            </a:r>
            <a:r>
              <a:rPr lang="en-US" altLang="ko-KR" sz="2400" dirty="0"/>
              <a:t>weight </a:t>
            </a:r>
            <a:r>
              <a:rPr lang="ko-KR" altLang="en-US" sz="2400" dirty="0"/>
              <a:t>값을 잘 초기화할까</a:t>
            </a:r>
            <a:r>
              <a:rPr lang="en-US" altLang="ko-KR" sz="2400" dirty="0"/>
              <a:t>?</a:t>
            </a:r>
          </a:p>
          <a:p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sz="2400" dirty="0">
                <a:sym typeface="Wingdings" panose="05000000000000000000" pitchFamily="2" charset="2"/>
              </a:rPr>
              <a:t>Variance </a:t>
            </a:r>
            <a:r>
              <a:rPr lang="ko-KR" altLang="en-US" sz="2400" dirty="0">
                <a:sym typeface="Wingdings" panose="05000000000000000000" pitchFamily="2" charset="2"/>
              </a:rPr>
              <a:t>조절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2400" dirty="0">
                <a:sym typeface="Wingdings" panose="05000000000000000000" pitchFamily="2" charset="2"/>
              </a:rPr>
              <a:t>   Variance = 2 / (</a:t>
            </a:r>
            <a:r>
              <a:rPr lang="en-US" altLang="ko-KR" sz="2400" dirty="0" err="1">
                <a:sym typeface="Wingdings" panose="05000000000000000000" pitchFamily="2" charset="2"/>
              </a:rPr>
              <a:t>Channel_in</a:t>
            </a:r>
            <a:r>
              <a:rPr lang="en-US" altLang="ko-KR" sz="2400" dirty="0">
                <a:sym typeface="Wingdings" panose="05000000000000000000" pitchFamily="2" charset="2"/>
              </a:rPr>
              <a:t> + </a:t>
            </a:r>
            <a:r>
              <a:rPr lang="en-US" altLang="ko-KR" sz="2400" dirty="0" err="1">
                <a:sym typeface="Wingdings" panose="05000000000000000000" pitchFamily="2" charset="2"/>
              </a:rPr>
              <a:t>Channel_out</a:t>
            </a:r>
            <a:r>
              <a:rPr lang="en-US" altLang="ko-KR" sz="2400" dirty="0">
                <a:sym typeface="Wingdings" panose="05000000000000000000" pitchFamily="2" charset="2"/>
              </a:rPr>
              <a:t>)</a:t>
            </a:r>
            <a:endParaRPr lang="ko-KR" altLang="en-US" sz="2400" dirty="0"/>
          </a:p>
        </p:txBody>
      </p:sp>
      <p:pic>
        <p:nvPicPr>
          <p:cNvPr id="9220" name="Picture 4" descr="https://lh5.googleusercontent.com/GkcWwfwjDzr7ZsJYKYh5TKd66-48ETL45yyORIAbzfwL8YPz7yzi10fx9FCIeU6W3ccytldNgFZjTxmbaHfkuSobI_ephl1hWUBc3BQOzXmRjTk5KToR18VClHhv1cBffYzeQ4bb">
            <a:extLst>
              <a:ext uri="{FF2B5EF4-FFF2-40B4-BE49-F238E27FC236}">
                <a16:creationId xmlns:a16="http://schemas.microsoft.com/office/drawing/2014/main" id="{DC0C646E-DB3F-49E7-8146-13D6922381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12" b="2001"/>
          <a:stretch/>
        </p:blipFill>
        <p:spPr bwMode="auto">
          <a:xfrm>
            <a:off x="6293497" y="5005754"/>
            <a:ext cx="2723009" cy="58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9F401C-CBD4-4976-B57A-7A87B3F4CA61}"/>
              </a:ext>
            </a:extLst>
          </p:cNvPr>
          <p:cNvSpPr txBox="1"/>
          <p:nvPr/>
        </p:nvSpPr>
        <p:spPr>
          <a:xfrm>
            <a:off x="6516216" y="4070974"/>
            <a:ext cx="15490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+ </a:t>
            </a:r>
          </a:p>
          <a:p>
            <a:r>
              <a:rPr lang="en-US" altLang="ko-KR" sz="1600" dirty="0" err="1"/>
              <a:t>Relu</a:t>
            </a:r>
            <a:r>
              <a:rPr lang="ko-KR" altLang="en-US" sz="1600" dirty="0"/>
              <a:t>에 특화된 </a:t>
            </a:r>
            <a:endParaRPr lang="en-US" altLang="ko-KR" sz="1600" dirty="0"/>
          </a:p>
          <a:p>
            <a:r>
              <a:rPr lang="en-US" altLang="ko-KR" sz="1600" dirty="0"/>
              <a:t>Initializer : </a:t>
            </a:r>
          </a:p>
        </p:txBody>
      </p:sp>
    </p:spTree>
    <p:extLst>
      <p:ext uri="{BB962C8B-B14F-4D97-AF65-F5344CB8AC3E}">
        <p14:creationId xmlns:p14="http://schemas.microsoft.com/office/powerpoint/2010/main" val="138877138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FBA3C-6FB3-40DB-9B40-5D93CC57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Logistic Regression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805B78-01E0-4851-B97D-412ECE0F3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4E7A93-8259-4B0E-BCCE-51AE8E7C0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2704374"/>
            <a:ext cx="8391525" cy="3609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06091C-91BA-4A9C-8ED3-4486EFE43217}"/>
              </a:ext>
            </a:extLst>
          </p:cNvPr>
          <p:cNvSpPr txBox="1"/>
          <p:nvPr/>
        </p:nvSpPr>
        <p:spPr>
          <a:xfrm>
            <a:off x="1331640" y="1226707"/>
            <a:ext cx="6221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Logistic Regression</a:t>
            </a:r>
          </a:p>
          <a:p>
            <a:pPr algn="ctr"/>
            <a:endParaRPr lang="en-US" altLang="ko-KR" dirty="0"/>
          </a:p>
          <a:p>
            <a:r>
              <a:rPr lang="en-US" altLang="ko-KR" dirty="0"/>
              <a:t>Linear function </a:t>
            </a:r>
            <a:r>
              <a:rPr lang="en-US" altLang="ko-KR" dirty="0">
                <a:sym typeface="Wingdings" panose="05000000000000000000" pitchFamily="2" charset="2"/>
              </a:rPr>
              <a:t> Logistic function  Decision boundary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327163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8E367-FEBA-41E5-9690-3EC305ED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DNN + Dropout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2C9101-3B90-4FA4-9DF7-944CB7784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20</a:t>
            </a:fld>
            <a:endParaRPr lang="ko-KR" altLang="en-US" dirty="0"/>
          </a:p>
        </p:txBody>
      </p:sp>
      <p:pic>
        <p:nvPicPr>
          <p:cNvPr id="10242" name="Picture 2" descr="https://lh5.googleusercontent.com/dJBLF_eEnB-lYJRliFexfFI794S_ArUl75qoTHKjw1-S4Jjimf9cvAPc01rpudQmxOyOUAbQXxTLKOhnIRGSsqInMwjvAw98Vp0lOxHpfxnp0G1z0ZDqLmKSPiMCyP8ePijmeIP6">
            <a:extLst>
              <a:ext uri="{FF2B5EF4-FFF2-40B4-BE49-F238E27FC236}">
                <a16:creationId xmlns:a16="http://schemas.microsoft.com/office/drawing/2014/main" id="{C3ABE7DA-8458-4367-8A40-4CA5F15FF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794" y="2924944"/>
            <a:ext cx="4773206" cy="266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lh3.googleusercontent.com/Xm1V77niccHz759_UDfyigpO6nAqmsAT1DaaeJg3DOA-SduSU0S8DFQ0KUkMiEVk7W423kQLLUUOLix4TUgUcdkdCoYOi9Ye8kKFSk0X1X_YULPa1PtCMVXCqmaDHQwOZWCVW7l8">
            <a:extLst>
              <a:ext uri="{FF2B5EF4-FFF2-40B4-BE49-F238E27FC236}">
                <a16:creationId xmlns:a16="http://schemas.microsoft.com/office/drawing/2014/main" id="{A4B9E7E6-FD7E-47B2-B07C-05F74B425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4" y="3263125"/>
            <a:ext cx="4255430" cy="233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099C77-1BB9-43CB-B9E1-0562D969F8C1}"/>
              </a:ext>
            </a:extLst>
          </p:cNvPr>
          <p:cNvSpPr txBox="1"/>
          <p:nvPr/>
        </p:nvSpPr>
        <p:spPr>
          <a:xfrm>
            <a:off x="539552" y="1161809"/>
            <a:ext cx="5487400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# Overfitting </a:t>
            </a:r>
            <a:r>
              <a:rPr lang="ko-KR" altLang="en-US" sz="2400" dirty="0"/>
              <a:t>방지</a:t>
            </a:r>
            <a:r>
              <a:rPr lang="en-US" altLang="ko-KR" sz="2400" dirty="0"/>
              <a:t> </a:t>
            </a:r>
            <a:r>
              <a:rPr lang="ko-KR" altLang="en-US" sz="2400" dirty="0"/>
              <a:t>테크닉 </a:t>
            </a:r>
            <a:r>
              <a:rPr lang="en-US" altLang="ko-KR" sz="2400" dirty="0"/>
              <a:t>/</a:t>
            </a:r>
            <a:r>
              <a:rPr lang="ko-KR" altLang="en-US" sz="2400" dirty="0"/>
              <a:t> 고속화</a:t>
            </a:r>
            <a:endParaRPr lang="en-US" altLang="ko-KR" sz="2400" dirty="0"/>
          </a:p>
          <a:p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sz="2000" dirty="0">
                <a:sym typeface="Wingdings" panose="05000000000000000000" pitchFamily="2" charset="2"/>
              </a:rPr>
              <a:t>Dropout : </a:t>
            </a:r>
            <a:r>
              <a:rPr lang="ko-KR" altLang="en-US" sz="2000" dirty="0">
                <a:sym typeface="Wingdings" panose="05000000000000000000" pitchFamily="2" charset="2"/>
              </a:rPr>
              <a:t>몇 개 노드를 빼고 학습시킨다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정성적인 이해 </a:t>
            </a:r>
            <a:r>
              <a:rPr lang="en-US" altLang="ko-KR" sz="2000" dirty="0">
                <a:sym typeface="Wingdings" panose="05000000000000000000" pitchFamily="2" charset="2"/>
              </a:rPr>
              <a:t>: </a:t>
            </a:r>
            <a:r>
              <a:rPr lang="ko-KR" altLang="en-US" sz="2000" dirty="0">
                <a:sym typeface="Wingdings" panose="05000000000000000000" pitchFamily="2" charset="2"/>
              </a:rPr>
              <a:t>고양이 눈</a:t>
            </a:r>
            <a:r>
              <a:rPr lang="en-US" altLang="ko-KR" sz="2000" dirty="0">
                <a:sym typeface="Wingdings" panose="05000000000000000000" pitchFamily="2" charset="2"/>
              </a:rPr>
              <a:t>/</a:t>
            </a:r>
            <a:r>
              <a:rPr lang="ko-KR" altLang="en-US" sz="2000" dirty="0">
                <a:sym typeface="Wingdings" panose="05000000000000000000" pitchFamily="2" charset="2"/>
              </a:rPr>
              <a:t>코</a:t>
            </a:r>
            <a:r>
              <a:rPr lang="en-US" altLang="ko-KR" sz="2000" dirty="0">
                <a:sym typeface="Wingdings" panose="05000000000000000000" pitchFamily="2" charset="2"/>
              </a:rPr>
              <a:t>/</a:t>
            </a:r>
            <a:r>
              <a:rPr lang="ko-KR" altLang="en-US" sz="2000" dirty="0">
                <a:sym typeface="Wingdings" panose="05000000000000000000" pitchFamily="2" charset="2"/>
              </a:rPr>
              <a:t>입만 보고 학습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2400" dirty="0">
                <a:sym typeface="Wingdings" panose="05000000000000000000" pitchFamily="2" charset="2"/>
              </a:rPr>
              <a:t>  </a:t>
            </a:r>
            <a:r>
              <a:rPr lang="ko-KR" altLang="en-US" sz="2000" dirty="0">
                <a:sym typeface="Wingdings" panose="05000000000000000000" pitchFamily="2" charset="2"/>
              </a:rPr>
              <a:t>검정</a:t>
            </a:r>
            <a:r>
              <a:rPr lang="en-US" altLang="ko-KR" sz="2000" dirty="0">
                <a:sym typeface="Wingdings" panose="05000000000000000000" pitchFamily="2" charset="2"/>
              </a:rPr>
              <a:t>/</a:t>
            </a:r>
            <a:r>
              <a:rPr lang="ko-KR" altLang="en-US" sz="2000" dirty="0">
                <a:sym typeface="Wingdings" panose="05000000000000000000" pitchFamily="2" charset="2"/>
              </a:rPr>
              <a:t>얼룩</a:t>
            </a:r>
            <a:r>
              <a:rPr lang="en-US" altLang="ko-KR" sz="2000" dirty="0">
                <a:sym typeface="Wingdings" panose="05000000000000000000" pitchFamily="2" charset="2"/>
              </a:rPr>
              <a:t>/ </a:t>
            </a:r>
            <a:r>
              <a:rPr lang="ko-KR" altLang="en-US" sz="2000" dirty="0">
                <a:sym typeface="Wingdings" panose="05000000000000000000" pitchFamily="2" charset="2"/>
              </a:rPr>
              <a:t>등등 여러 고양이 구별 가능 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  <a:endParaRPr lang="en-US" altLang="ko-KR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7243079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B2D20-6D57-444C-A81B-B651B568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DNN – </a:t>
            </a:r>
            <a:r>
              <a:rPr lang="en-US" altLang="ko-KR" dirty="0">
                <a:effectLst/>
              </a:rPr>
              <a:t>Backpropagation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9376C8-5E3B-45AB-86AE-11F3E1D86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21</a:t>
            </a:fld>
            <a:endParaRPr lang="ko-KR" altLang="en-US" dirty="0"/>
          </a:p>
        </p:txBody>
      </p:sp>
      <p:pic>
        <p:nvPicPr>
          <p:cNvPr id="6146" name="Picture 2" descr="https://lh3.googleusercontent.com/X_qSUIV9FWHRCRuVZEFYCgxJ1wrLOScy8f4KGSDbQx_hRsEbTBemZr1IwechyR5KofYtFYwUDD2AowRt0Z5PuES_qxPt1lKs6jTGBZBiNnIEpT_FqnNsBNyMLbDy-Mn2ZeG_UHxF">
            <a:extLst>
              <a:ext uri="{FF2B5EF4-FFF2-40B4-BE49-F238E27FC236}">
                <a16:creationId xmlns:a16="http://schemas.microsoft.com/office/drawing/2014/main" id="{5C49C811-CEAA-4C05-A7F0-01B3029AD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44" y="2185872"/>
            <a:ext cx="305752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5.googleusercontent.com/j9ZNQ5hCGrupcllBIpe2jkzbd-aZSzah3BUZ-8Uboc9EkD7XQt-eBpx_3g4LrJK0TH20iIB9OeZaTgh8DKMWOuk-Cdql_5t8mGRXvDrO9HV_F6WWRy5oYZ1gi5JK3R1FLu3T4-lU">
            <a:extLst>
              <a:ext uri="{FF2B5EF4-FFF2-40B4-BE49-F238E27FC236}">
                <a16:creationId xmlns:a16="http://schemas.microsoft.com/office/drawing/2014/main" id="{78D33F3C-17C2-4E08-B50F-66DFE01DE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20" y="2204864"/>
            <a:ext cx="41529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B9D8AB-37ED-4A61-87C5-BBB2F87BA9A3}"/>
              </a:ext>
            </a:extLst>
          </p:cNvPr>
          <p:cNvSpPr txBox="1"/>
          <p:nvPr/>
        </p:nvSpPr>
        <p:spPr>
          <a:xfrm>
            <a:off x="683568" y="906559"/>
            <a:ext cx="6620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 # </a:t>
            </a:r>
            <a:r>
              <a:rPr lang="en-US" altLang="ko-KR" sz="2400" dirty="0" err="1"/>
              <a:t>Tensorflow</a:t>
            </a:r>
            <a:r>
              <a:rPr lang="en-US" altLang="ko-KR" sz="2400" dirty="0"/>
              <a:t> </a:t>
            </a:r>
            <a:r>
              <a:rPr lang="ko-KR" altLang="en-US" sz="2400" dirty="0"/>
              <a:t>내부 구조</a:t>
            </a:r>
            <a:endParaRPr lang="en-US" altLang="ko-KR" sz="2400" dirty="0"/>
          </a:p>
          <a:p>
            <a:r>
              <a:rPr lang="en-US" altLang="ko-KR" sz="2400" dirty="0"/>
              <a:t> 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 Chain Rule </a:t>
            </a:r>
            <a:r>
              <a:rPr lang="ko-KR" altLang="en-US" sz="2400" dirty="0">
                <a:sym typeface="Wingdings" panose="05000000000000000000" pitchFamily="2" charset="2"/>
              </a:rPr>
              <a:t>에 의해 </a:t>
            </a:r>
            <a:r>
              <a:rPr lang="en-US" altLang="ko-KR" sz="2400" dirty="0">
                <a:sym typeface="Wingdings" panose="05000000000000000000" pitchFamily="2" charset="2"/>
              </a:rPr>
              <a:t>Backpropagation </a:t>
            </a:r>
            <a:r>
              <a:rPr lang="ko-KR" altLang="en-US" sz="2400" dirty="0">
                <a:sym typeface="Wingdings" panose="05000000000000000000" pitchFamily="2" charset="2"/>
              </a:rPr>
              <a:t>구현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9021450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강의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예제 코드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강의에서 제공된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예제 코드를 실행해보았다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코드실습 환경 </a:t>
            </a: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  Google </a:t>
            </a:r>
            <a:r>
              <a:rPr lang="en-US" altLang="ko-KR" dirty="0" err="1"/>
              <a:t>Colaboratory</a:t>
            </a:r>
            <a:r>
              <a:rPr lang="en-US" altLang="ko-KR" dirty="0"/>
              <a:t> : </a:t>
            </a:r>
            <a:r>
              <a:rPr lang="en-US" altLang="ko-KR" dirty="0">
                <a:hlinkClick r:id="rId2"/>
              </a:rPr>
              <a:t>https://colab.research.google.com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구글에서 원격으로 제공해주는 </a:t>
            </a:r>
            <a:r>
              <a:rPr lang="ko-KR" altLang="en-US" dirty="0" err="1"/>
              <a:t>머신러닝</a:t>
            </a:r>
            <a:r>
              <a:rPr lang="ko-KR" altLang="en-US" dirty="0"/>
              <a:t> 교육 </a:t>
            </a:r>
            <a:r>
              <a:rPr lang="en-US" altLang="ko-KR" dirty="0"/>
              <a:t>/ </a:t>
            </a:r>
            <a:r>
              <a:rPr lang="ko-KR" altLang="en-US" dirty="0"/>
              <a:t>연구를 위한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데이터 분석 도구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en-US" altLang="ko-KR" dirty="0" err="1"/>
              <a:t>Jupyter</a:t>
            </a:r>
            <a:r>
              <a:rPr lang="en-US" altLang="ko-KR" dirty="0"/>
              <a:t> </a:t>
            </a:r>
            <a:r>
              <a:rPr lang="ko-KR" altLang="en-US" dirty="0"/>
              <a:t>노트북 환경 기반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en-US" altLang="ko-KR" dirty="0" err="1"/>
              <a:t>tensorflow</a:t>
            </a:r>
            <a:r>
              <a:rPr lang="en-US" altLang="ko-KR" dirty="0"/>
              <a:t>,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  <a:r>
              <a:rPr lang="ko-KR" altLang="en-US" dirty="0" err="1"/>
              <a:t>머신러닝에</a:t>
            </a:r>
            <a:r>
              <a:rPr lang="ko-KR" altLang="en-US" dirty="0"/>
              <a:t> 자주 사용되는 라이브러리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들이 이미 설치되어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- Google drive </a:t>
            </a:r>
            <a:r>
              <a:rPr lang="ko-KR" altLang="en-US" dirty="0"/>
              <a:t>와 연동해 사용된다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8677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B15E6-0DA8-436B-8F6D-9A3457014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Lab</a:t>
            </a:r>
            <a:r>
              <a:rPr lang="ko-KR" altLang="en-US" dirty="0"/>
              <a:t> </a:t>
            </a:r>
            <a:r>
              <a:rPr lang="en-US" altLang="ko-KR" dirty="0"/>
              <a:t>7-4 </a:t>
            </a:r>
            <a:r>
              <a:rPr lang="en-US" altLang="ko-KR" dirty="0" err="1"/>
              <a:t>mnist</a:t>
            </a:r>
            <a:r>
              <a:rPr lang="en-US" altLang="ko-KR" dirty="0"/>
              <a:t> data set </a:t>
            </a:r>
            <a:r>
              <a:rPr lang="ko-KR" altLang="en-US" dirty="0"/>
              <a:t>실습 화면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49DDB4-1002-46E3-AAA0-93249A487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23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932E63-5AFE-4AF4-BA76-89283F391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764704"/>
            <a:ext cx="7552134" cy="568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0333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82582-DC7C-4BF4-B70F-5677C5826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/>
          <a:lstStyle/>
          <a:p>
            <a:pPr algn="ctr"/>
            <a:r>
              <a:rPr lang="en-US" altLang="ko-KR" dirty="0"/>
              <a:t>Lab</a:t>
            </a:r>
            <a:r>
              <a:rPr lang="ko-KR" altLang="en-US" dirty="0"/>
              <a:t> </a:t>
            </a:r>
            <a:r>
              <a:rPr lang="en-US" altLang="ko-KR" dirty="0"/>
              <a:t>7-4 </a:t>
            </a:r>
            <a:r>
              <a:rPr lang="en-US" altLang="ko-KR" dirty="0" err="1"/>
              <a:t>mnist</a:t>
            </a:r>
            <a:r>
              <a:rPr lang="en-US" altLang="ko-KR" dirty="0"/>
              <a:t> data set </a:t>
            </a:r>
            <a:r>
              <a:rPr lang="ko-KR" altLang="en-US" dirty="0"/>
              <a:t>실습 화면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E2F9CB-374E-4A38-8E89-BB8CE0CC6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24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54FC66-92D4-4F26-83EB-146C8D16D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80728"/>
            <a:ext cx="7566422" cy="523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0704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84641-A935-454F-B070-09353657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Lab</a:t>
            </a:r>
            <a:r>
              <a:rPr lang="ko-KR" altLang="en-US" dirty="0"/>
              <a:t> </a:t>
            </a:r>
            <a:r>
              <a:rPr lang="en-US" altLang="ko-KR" dirty="0"/>
              <a:t>7-4 </a:t>
            </a:r>
            <a:r>
              <a:rPr lang="en-US" altLang="ko-KR" dirty="0" err="1"/>
              <a:t>mnist</a:t>
            </a:r>
            <a:r>
              <a:rPr lang="en-US" altLang="ko-KR" dirty="0"/>
              <a:t> data set </a:t>
            </a:r>
            <a:r>
              <a:rPr lang="ko-KR" altLang="en-US" dirty="0"/>
              <a:t>코드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8ED7B-0B1F-4403-9191-999D7101BF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3300" dirty="0"/>
              <a:t>Data load &amp; data preprocessing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mnist</a:t>
            </a:r>
            <a:r>
              <a:rPr lang="en-US" altLang="ko-KR" dirty="0"/>
              <a:t> = </a:t>
            </a:r>
            <a:r>
              <a:rPr lang="en-US" altLang="ko-KR" dirty="0" err="1"/>
              <a:t>tf.keras.datasets.mnist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mnist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데이터를 불러오기 위한 객체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en-US" altLang="ko-KR" dirty="0" err="1"/>
              <a:t>x_train</a:t>
            </a:r>
            <a:r>
              <a:rPr lang="en-US" altLang="ko-KR" dirty="0"/>
              <a:t>, </a:t>
            </a:r>
            <a:r>
              <a:rPr lang="en-US" altLang="ko-KR" dirty="0" err="1"/>
              <a:t>y_train</a:t>
            </a:r>
            <a:r>
              <a:rPr lang="en-US" altLang="ko-KR" dirty="0"/>
              <a:t>),(</a:t>
            </a:r>
            <a:r>
              <a:rPr lang="en-US" altLang="ko-KR" dirty="0" err="1"/>
              <a:t>x_test</a:t>
            </a:r>
            <a:r>
              <a:rPr lang="en-US" altLang="ko-KR" dirty="0"/>
              <a:t>, </a:t>
            </a:r>
            <a:r>
              <a:rPr lang="en-US" altLang="ko-KR" dirty="0" err="1"/>
              <a:t>y_test</a:t>
            </a:r>
            <a:r>
              <a:rPr lang="en-US" altLang="ko-KR" dirty="0"/>
              <a:t>) = </a:t>
            </a:r>
            <a:r>
              <a:rPr lang="en-US" altLang="ko-KR" dirty="0" err="1"/>
              <a:t>mnist.load_data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mnist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데이터 </a:t>
            </a:r>
            <a:r>
              <a:rPr lang="en-US" altLang="ko-KR" dirty="0">
                <a:sym typeface="Wingdings" panose="05000000000000000000" pitchFamily="2" charset="2"/>
              </a:rPr>
              <a:t>load 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 err="1"/>
              <a:t>x_train</a:t>
            </a:r>
            <a:r>
              <a:rPr lang="en-US" altLang="ko-KR" dirty="0"/>
              <a:t>, </a:t>
            </a:r>
            <a:r>
              <a:rPr lang="en-US" altLang="ko-KR" dirty="0" err="1"/>
              <a:t>x_test</a:t>
            </a:r>
            <a:r>
              <a:rPr lang="en-US" altLang="ko-KR" dirty="0"/>
              <a:t> = </a:t>
            </a:r>
            <a:r>
              <a:rPr lang="en-US" altLang="ko-KR" dirty="0" err="1"/>
              <a:t>x_train</a:t>
            </a:r>
            <a:r>
              <a:rPr lang="en-US" altLang="ko-KR" dirty="0"/>
              <a:t> / 255.0, </a:t>
            </a:r>
            <a:r>
              <a:rPr lang="en-US" altLang="ko-KR" dirty="0" err="1"/>
              <a:t>x_test</a:t>
            </a:r>
            <a:r>
              <a:rPr lang="en-US" altLang="ko-KR" dirty="0"/>
              <a:t> / 255.0	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 data preprocessing (data Normalization)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	0~255  0~1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6FD2C8-C708-4E9D-8B4E-04B6A24D1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04904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A86B6-C4D0-4CCB-A49D-0A03F049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Lab</a:t>
            </a:r>
            <a:r>
              <a:rPr lang="ko-KR" altLang="en-US" dirty="0"/>
              <a:t> </a:t>
            </a:r>
            <a:r>
              <a:rPr lang="en-US" altLang="ko-KR" dirty="0"/>
              <a:t>7-4 </a:t>
            </a:r>
            <a:r>
              <a:rPr lang="en-US" altLang="ko-KR" dirty="0" err="1"/>
              <a:t>mnist</a:t>
            </a:r>
            <a:r>
              <a:rPr lang="en-US" altLang="ko-KR" dirty="0"/>
              <a:t> data set </a:t>
            </a:r>
            <a:r>
              <a:rPr lang="ko-KR" altLang="en-US" dirty="0"/>
              <a:t>코드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BD49F3-2951-430C-AC51-0D4658C585D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Model Creation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model = </a:t>
            </a:r>
            <a:r>
              <a:rPr lang="en-US" altLang="ko-KR" dirty="0" err="1"/>
              <a:t>tf.keras.models.Sequential</a:t>
            </a:r>
            <a:r>
              <a:rPr lang="en-US" altLang="ko-KR" dirty="0"/>
              <a:t>([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tf.keras.layers.Flatten</a:t>
            </a:r>
            <a:r>
              <a:rPr lang="en-US" altLang="ko-KR" dirty="0"/>
              <a:t>(),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tf.keras.layers.Dense</a:t>
            </a:r>
            <a:r>
              <a:rPr lang="en-US" altLang="ko-KR" dirty="0"/>
              <a:t>(512, activation=</a:t>
            </a:r>
            <a:r>
              <a:rPr lang="en-US" altLang="ko-KR" dirty="0" err="1"/>
              <a:t>tf.nn.relu</a:t>
            </a:r>
            <a:r>
              <a:rPr lang="en-US" altLang="ko-KR" dirty="0"/>
              <a:t>),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tf.keras.layers.Dropout</a:t>
            </a:r>
            <a:r>
              <a:rPr lang="en-US" altLang="ko-KR" dirty="0"/>
              <a:t>(0.2),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tf.keras.layers.Dense</a:t>
            </a:r>
            <a:r>
              <a:rPr lang="en-US" altLang="ko-KR" dirty="0"/>
              <a:t>(10, activation=</a:t>
            </a:r>
            <a:r>
              <a:rPr lang="en-US" altLang="ko-KR" dirty="0" err="1"/>
              <a:t>tf.nn.softmax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]) 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개의 </a:t>
            </a:r>
            <a:r>
              <a:rPr lang="en-US" altLang="ko-KR" dirty="0">
                <a:sym typeface="Wingdings" panose="05000000000000000000" pitchFamily="2" charset="2"/>
              </a:rPr>
              <a:t>hidden layer</a:t>
            </a:r>
            <a:r>
              <a:rPr lang="ko-KR" altLang="en-US" dirty="0">
                <a:sym typeface="Wingdings" panose="05000000000000000000" pitchFamily="2" charset="2"/>
              </a:rPr>
              <a:t>를 가진 </a:t>
            </a:r>
            <a:r>
              <a:rPr lang="en-US" altLang="ko-KR" dirty="0">
                <a:sym typeface="Wingdings" panose="05000000000000000000" pitchFamily="2" charset="2"/>
              </a:rPr>
              <a:t>DNN</a:t>
            </a:r>
            <a:r>
              <a:rPr lang="ko-KR" altLang="en-US" dirty="0">
                <a:sym typeface="Wingdings" panose="05000000000000000000" pitchFamily="2" charset="2"/>
              </a:rPr>
              <a:t>을 생성했다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Dense : </a:t>
            </a:r>
            <a:r>
              <a:rPr lang="en-US" altLang="ko-KR" dirty="0" err="1">
                <a:sym typeface="Wingdings" panose="05000000000000000000" pitchFamily="2" charset="2"/>
              </a:rPr>
              <a:t>dnn</a:t>
            </a:r>
            <a:r>
              <a:rPr lang="en-US" altLang="ko-KR" dirty="0">
                <a:sym typeface="Wingdings" panose="05000000000000000000" pitchFamily="2" charset="2"/>
              </a:rPr>
              <a:t>(fully connected layer)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6BF4D1-8B4B-47CC-A7D5-22E123FC8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167600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736D5-90C5-428B-9A25-E3613357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Lab</a:t>
            </a:r>
            <a:r>
              <a:rPr lang="ko-KR" altLang="en-US" dirty="0"/>
              <a:t> </a:t>
            </a:r>
            <a:r>
              <a:rPr lang="en-US" altLang="ko-KR" dirty="0"/>
              <a:t>7-4 </a:t>
            </a:r>
            <a:r>
              <a:rPr lang="en-US" altLang="ko-KR" dirty="0" err="1"/>
              <a:t>mnist</a:t>
            </a:r>
            <a:r>
              <a:rPr lang="en-US" altLang="ko-KR" dirty="0"/>
              <a:t> data set </a:t>
            </a:r>
            <a:r>
              <a:rPr lang="ko-KR" altLang="en-US" dirty="0"/>
              <a:t>코드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E970A4-AC4C-4456-ABC7-FDD1E851875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model training / evaluation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fr-FR" altLang="ko-KR" dirty="0"/>
              <a:t>model.fit(x_train, y_train, epochs=5)</a:t>
            </a:r>
          </a:p>
          <a:p>
            <a:pPr marL="0" indent="0">
              <a:buNone/>
            </a:pPr>
            <a:r>
              <a:rPr lang="fr-FR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모델</a:t>
            </a:r>
            <a:r>
              <a:rPr lang="en-US" altLang="ko-KR" dirty="0">
                <a:sym typeface="Wingdings" panose="05000000000000000000" pitchFamily="2" charset="2"/>
              </a:rPr>
              <a:t>(DNN) </a:t>
            </a:r>
            <a:r>
              <a:rPr lang="ko-KR" altLang="en-US" dirty="0">
                <a:sym typeface="Wingdings" panose="05000000000000000000" pitchFamily="2" charset="2"/>
              </a:rPr>
              <a:t>훈련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epoches</a:t>
            </a:r>
            <a:r>
              <a:rPr lang="en-US" altLang="ko-KR" dirty="0">
                <a:sym typeface="Wingdings" panose="05000000000000000000" pitchFamily="2" charset="2"/>
              </a:rPr>
              <a:t>=5 : </a:t>
            </a:r>
            <a:r>
              <a:rPr lang="ko-KR" altLang="en-US" dirty="0">
                <a:sym typeface="Wingdings" panose="05000000000000000000" pitchFamily="2" charset="2"/>
              </a:rPr>
              <a:t>데이터셋에 대해 </a:t>
            </a:r>
            <a:r>
              <a:rPr lang="en-US" altLang="ko-KR" dirty="0">
                <a:sym typeface="Wingdings" panose="05000000000000000000" pitchFamily="2" charset="2"/>
              </a:rPr>
              <a:t>5</a:t>
            </a:r>
            <a:r>
              <a:rPr lang="ko-KR" altLang="en-US" dirty="0">
                <a:sym typeface="Wingdings" panose="05000000000000000000" pitchFamily="2" charset="2"/>
              </a:rPr>
              <a:t>번 훈련</a:t>
            </a:r>
            <a:endParaRPr lang="fr-FR" altLang="ko-KR" dirty="0"/>
          </a:p>
          <a:p>
            <a:pPr marL="0" indent="0">
              <a:buNone/>
            </a:pPr>
            <a:endParaRPr lang="fr-FR" altLang="ko-KR" dirty="0"/>
          </a:p>
          <a:p>
            <a:pPr marL="0" indent="0">
              <a:buNone/>
            </a:pPr>
            <a:r>
              <a:rPr lang="en-US" altLang="ko-KR" dirty="0" err="1"/>
              <a:t>model.evaluate</a:t>
            </a:r>
            <a:r>
              <a:rPr lang="en-US" altLang="ko-KR" dirty="0"/>
              <a:t>(</a:t>
            </a:r>
            <a:r>
              <a:rPr lang="en-US" altLang="ko-KR" dirty="0" err="1"/>
              <a:t>x_test</a:t>
            </a:r>
            <a:r>
              <a:rPr lang="en-US" altLang="ko-KR" dirty="0"/>
              <a:t>, </a:t>
            </a:r>
            <a:r>
              <a:rPr lang="en-US" altLang="ko-KR" dirty="0" err="1"/>
              <a:t>y_test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 Test data set</a:t>
            </a:r>
            <a:r>
              <a:rPr lang="ko-KR" altLang="en-US" dirty="0">
                <a:sym typeface="Wingdings" panose="05000000000000000000" pitchFamily="2" charset="2"/>
              </a:rPr>
              <a:t>에 대해 훈련된 모델 평가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2C0C8D-E38F-490A-98DA-A624BB1F0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591831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B05BB-E3FE-4E68-B288-F612C85B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LAB 10-3-mnist_nn_dropout </a:t>
            </a:r>
            <a:r>
              <a:rPr lang="ko-KR" altLang="en-US" dirty="0"/>
              <a:t>실습화면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70491F-581F-4CA9-86BC-BEB6B5EB3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28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B84CDF-67BE-4558-B6CE-CE410497E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967632"/>
            <a:ext cx="80962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4383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D2E1B-1D29-4EDC-80CD-C295CDBC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LAB 10-3-mnist_nn_dropout </a:t>
            </a:r>
            <a:r>
              <a:rPr lang="ko-KR" altLang="en-US" dirty="0"/>
              <a:t>실습화면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EA2CC4-5A98-40F7-87CA-11995B3AB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29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CA2B39-7498-493C-BF39-BBFCF1D74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883222"/>
            <a:ext cx="7509272" cy="554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9746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Logical Regression - 1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84784"/>
            <a:ext cx="4248472" cy="40324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131" y="1484784"/>
            <a:ext cx="4094366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95177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43EA-65B4-4955-A8E9-C354FDD2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LAB 10-3-mnist_nn_dropout </a:t>
            </a:r>
            <a:r>
              <a:rPr lang="ko-KR" altLang="en-US" dirty="0"/>
              <a:t>실습화면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EC7FC2-DAFF-43D1-B0A0-2BE4CF486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30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B61BDD-7169-4056-A9C2-0AE8DD60A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88" y="768878"/>
            <a:ext cx="7855024" cy="559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4257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43EA-65B4-4955-A8E9-C354FDD2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LAB 10-3-mnist_nn_dropout </a:t>
            </a:r>
            <a:r>
              <a:rPr lang="ko-KR" altLang="en-US" dirty="0"/>
              <a:t>실습화면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EC7FC2-DAFF-43D1-B0A0-2BE4CF486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31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370C8A-95E5-4419-A11A-5BD8CD697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2338387"/>
            <a:ext cx="83343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385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43EA-65B4-4955-A8E9-C354FDD2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LAB 10-3-mnist_nn_dropout </a:t>
            </a:r>
            <a:r>
              <a:rPr lang="ko-KR" altLang="en-US" dirty="0"/>
              <a:t>실습화면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EC7FC2-DAFF-43D1-B0A0-2BE4CF486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32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DE75C5-6CC0-4AAA-966D-EED929ED3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92" y="908720"/>
            <a:ext cx="7859216" cy="536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8985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43EA-65B4-4955-A8E9-C354FDD2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LAB 10-3-mnist_nn_dropout </a:t>
            </a:r>
            <a:r>
              <a:rPr lang="ko-KR" altLang="en-US" dirty="0"/>
              <a:t>실습화면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EC7FC2-DAFF-43D1-B0A0-2BE4CF486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33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0B885A-868E-45E4-AB1B-9D20FEDF9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836712"/>
            <a:ext cx="821055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9920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43EA-65B4-4955-A8E9-C354FDD2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LAB 10-3-mnist_nn_dropout </a:t>
            </a:r>
            <a:r>
              <a:rPr lang="ko-KR" altLang="en-US" dirty="0"/>
              <a:t>실습화면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EC7FC2-DAFF-43D1-B0A0-2BE4CF486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34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F55503-3300-42DE-AA03-7610672C1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764704"/>
            <a:ext cx="76295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97879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43EA-65B4-4955-A8E9-C354FDD2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LAB 10-3-mnist_nn_dropout </a:t>
            </a:r>
            <a:r>
              <a:rPr lang="ko-KR" altLang="en-US" dirty="0"/>
              <a:t>실습화면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EC7FC2-DAFF-43D1-B0A0-2BE4CF486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35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BD5D66-C2F1-4649-82C6-5043920A6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901330"/>
            <a:ext cx="5976664" cy="55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6059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Logical Regression - 2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7505" y="903761"/>
            <a:ext cx="4013647" cy="511752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563" y="908720"/>
            <a:ext cx="4294025" cy="512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3877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Logical Regression - 3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7950" y="1262458"/>
            <a:ext cx="8928100" cy="481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0624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Softmax</a:t>
            </a:r>
            <a:r>
              <a:rPr lang="en-US" altLang="ko-KR" dirty="0"/>
              <a:t> classification - 1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23528" y="3140968"/>
            <a:ext cx="9001000" cy="344931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826484"/>
            <a:ext cx="7848872" cy="260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4971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Softmax</a:t>
            </a:r>
            <a:r>
              <a:rPr lang="en-US" altLang="ko-KR" dirty="0"/>
              <a:t> classification - 2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89112" y="3834940"/>
            <a:ext cx="7399312" cy="236740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112" y="764704"/>
            <a:ext cx="7776864" cy="26823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9792" y="342900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- Sigmoid 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7909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Softmax</a:t>
            </a:r>
            <a:r>
              <a:rPr lang="en-US" altLang="ko-KR" dirty="0"/>
              <a:t> classification - 3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8042"/>
            <a:ext cx="9144000" cy="26002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501008"/>
            <a:ext cx="7992888" cy="268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283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Softmax</a:t>
            </a:r>
            <a:r>
              <a:rPr lang="en-US" altLang="ko-KR" dirty="0"/>
              <a:t> classification - 4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5" y="1052736"/>
            <a:ext cx="4514850" cy="46085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815" y="1052736"/>
            <a:ext cx="4751185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7945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C64492F7-79BF-44DF-8BCC-74EFA9C05948}" vid="{77E89E57-3961-4609-81E0-3C7A745317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회의록양식</Template>
  <TotalTime>339</TotalTime>
  <Words>808</Words>
  <Application>Microsoft Office PowerPoint</Application>
  <PresentationFormat>화면 슬라이드 쇼(4:3)</PresentationFormat>
  <Paragraphs>194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맑은 고딕</vt:lpstr>
      <vt:lpstr>Arial</vt:lpstr>
      <vt:lpstr>Wingdings</vt:lpstr>
      <vt:lpstr>Wingdings 3</vt:lpstr>
      <vt:lpstr>Template</vt:lpstr>
      <vt:lpstr>설계 진행 보고 회의</vt:lpstr>
      <vt:lpstr>Logistic Regression</vt:lpstr>
      <vt:lpstr>Logical Regression - 1</vt:lpstr>
      <vt:lpstr>Logical Regression - 2</vt:lpstr>
      <vt:lpstr>Logical Regression - 3</vt:lpstr>
      <vt:lpstr>Softmax classification - 1</vt:lpstr>
      <vt:lpstr>Softmax classification - 2</vt:lpstr>
      <vt:lpstr>Softmax classification - 3</vt:lpstr>
      <vt:lpstr>Softmax classification - 4</vt:lpstr>
      <vt:lpstr>Application &amp; Tips - 1</vt:lpstr>
      <vt:lpstr>Application &amp; Tips - 2</vt:lpstr>
      <vt:lpstr>DNN – 기본 개념 </vt:lpstr>
      <vt:lpstr>DNN – 기본 개념 </vt:lpstr>
      <vt:lpstr>DNN – 기본 개념 </vt:lpstr>
      <vt:lpstr>DNN – Backpropagation</vt:lpstr>
      <vt:lpstr>DNN – Backpropagation</vt:lpstr>
      <vt:lpstr>DNN – Backpropagation</vt:lpstr>
      <vt:lpstr>DNN + Activation Fuction(relu)</vt:lpstr>
      <vt:lpstr>DNN + Initializer(relu)</vt:lpstr>
      <vt:lpstr>DNN + Dropout</vt:lpstr>
      <vt:lpstr>DNN – Backpropagation</vt:lpstr>
      <vt:lpstr>강의 Tensorflow 예제 코드 실습</vt:lpstr>
      <vt:lpstr>Lab 7-4 mnist data set 실습 화면</vt:lpstr>
      <vt:lpstr>Lab 7-4 mnist data set 실습 화면</vt:lpstr>
      <vt:lpstr>Lab 7-4 mnist data set 코드 설명</vt:lpstr>
      <vt:lpstr>Lab 7-4 mnist data set 코드 설명</vt:lpstr>
      <vt:lpstr>Lab 7-4 mnist data set 코드 설명</vt:lpstr>
      <vt:lpstr>LAB 10-3-mnist_nn_dropout 실습화면</vt:lpstr>
      <vt:lpstr>LAB 10-3-mnist_nn_dropout 실습화면</vt:lpstr>
      <vt:lpstr>LAB 10-3-mnist_nn_dropout 실습화면</vt:lpstr>
      <vt:lpstr>LAB 10-3-mnist_nn_dropout 실습화면</vt:lpstr>
      <vt:lpstr>LAB 10-3-mnist_nn_dropout 실습화면</vt:lpstr>
      <vt:lpstr>LAB 10-3-mnist_nn_dropout 실습화면</vt:lpstr>
      <vt:lpstr>LAB 10-3-mnist_nn_dropout 실습화면</vt:lpstr>
      <vt:lpstr>LAB 10-3-mnist_nn_dropout 실습화면</vt:lpstr>
    </vt:vector>
  </TitlesOfParts>
  <Company>KAU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주간보고</dc:title>
  <dc:creator>Tae-Hwan Kim</dc:creator>
  <cp:lastModifiedBy>taehyung lee</cp:lastModifiedBy>
  <cp:revision>66</cp:revision>
  <cp:lastPrinted>2015-02-16T02:52:36Z</cp:lastPrinted>
  <dcterms:created xsi:type="dcterms:W3CDTF">2015-02-07T01:39:42Z</dcterms:created>
  <dcterms:modified xsi:type="dcterms:W3CDTF">2020-01-07T10:46:10Z</dcterms:modified>
</cp:coreProperties>
</file>