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8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2" r:id="rId14"/>
    <p:sldId id="303" r:id="rId15"/>
    <p:sldId id="306" r:id="rId16"/>
    <p:sldId id="307" r:id="rId17"/>
    <p:sldId id="304" r:id="rId18"/>
    <p:sldId id="305" r:id="rId19"/>
    <p:sldId id="299" r:id="rId20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1791" autoAdjust="0"/>
  </p:normalViewPr>
  <p:slideViewPr>
    <p:cSldViewPr>
      <p:cViewPr varScale="1">
        <p:scale>
          <a:sx n="53" d="100"/>
          <a:sy n="53" d="100"/>
        </p:scale>
        <p:origin x="379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29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4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1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20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5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Tokenization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각각의 </a:t>
            </a:r>
            <a:r>
              <a:rPr lang="en-US" altLang="ko-KR" dirty="0">
                <a:sym typeface="Wingdings" panose="05000000000000000000" pitchFamily="2" charset="2"/>
              </a:rPr>
              <a:t>token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>word</a:t>
            </a:r>
            <a:r>
              <a:rPr lang="ko-KR" altLang="en-US" dirty="0">
                <a:sym typeface="Wingdings" panose="05000000000000000000" pitchFamily="2" charset="2"/>
              </a:rPr>
              <a:t>이므로 숫자가 아니라서 </a:t>
            </a:r>
            <a:r>
              <a:rPr lang="en-US" altLang="ko-KR" dirty="0">
                <a:sym typeface="Wingdings" panose="05000000000000000000" pitchFamily="2" charset="2"/>
              </a:rPr>
              <a:t>RNN</a:t>
            </a:r>
            <a:r>
              <a:rPr lang="ko-KR" altLang="en-US" dirty="0">
                <a:sym typeface="Wingdings" panose="05000000000000000000" pitchFamily="2" charset="2"/>
              </a:rPr>
              <a:t>으로 처리할 수 없다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따라서 토큰을 </a:t>
            </a:r>
            <a:r>
              <a:rPr lang="en-US" altLang="ko-KR" dirty="0">
                <a:sym typeface="Wingdings" panose="05000000000000000000" pitchFamily="2" charset="2"/>
              </a:rPr>
              <a:t>Embedding layer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sym typeface="Wingdings" panose="05000000000000000000" pitchFamily="2" charset="2"/>
              </a:rPr>
              <a:t>numeric vector</a:t>
            </a:r>
            <a:r>
              <a:rPr lang="ko-KR" altLang="en-US" dirty="0">
                <a:sym typeface="Wingdings" panose="05000000000000000000" pitchFamily="2" charset="2"/>
              </a:rPr>
              <a:t>로 바꾸어줘야 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Embedding layer : </a:t>
            </a:r>
            <a:r>
              <a:rPr lang="ko-KR" altLang="en-US" dirty="0">
                <a:sym typeface="Wingdings" panose="05000000000000000000" pitchFamily="2" charset="2"/>
              </a:rPr>
              <a:t>각 단어를 정수로 표현하는 것이며 데이터 세트의 어휘가 유한하기 때문에 단어를 나타내는 유한한 정수 세트를 설정하여서 결정해주는 것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Tokenization</a:t>
            </a:r>
            <a:r>
              <a:rPr lang="en-US" altLang="ko-KR" baseline="0" dirty="0"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sym typeface="Wingdings" panose="05000000000000000000" pitchFamily="2" charset="2"/>
              </a:rPr>
              <a:t>이후 </a:t>
            </a:r>
            <a:r>
              <a:rPr lang="en-US" altLang="ko-KR" baseline="0" dirty="0">
                <a:sym typeface="Wingdings" panose="05000000000000000000" pitchFamily="2" charset="2"/>
              </a:rPr>
              <a:t>classification ( </a:t>
            </a:r>
            <a:r>
              <a:rPr lang="ko-KR" altLang="en-US" baseline="0" dirty="0">
                <a:sym typeface="Wingdings" panose="05000000000000000000" pitchFamily="2" charset="2"/>
              </a:rPr>
              <a:t>목적에 따라서 알맞은 </a:t>
            </a:r>
            <a:r>
              <a:rPr lang="en-US" altLang="ko-KR" baseline="0" dirty="0">
                <a:sym typeface="Wingdings" panose="05000000000000000000" pitchFamily="2" charset="2"/>
              </a:rPr>
              <a:t>entropy </a:t>
            </a:r>
            <a:r>
              <a:rPr lang="en-US" altLang="ko-KR" baseline="0" dirty="0" err="1">
                <a:sym typeface="Wingdings" panose="05000000000000000000" pitchFamily="2" charset="2"/>
              </a:rPr>
              <a:t>los</a:t>
            </a:r>
            <a:r>
              <a:rPr lang="ko-KR" altLang="en-US" baseline="0" dirty="0">
                <a:sym typeface="Wingdings" panose="05000000000000000000" pitchFamily="2" charset="2"/>
              </a:rPr>
              <a:t>를 사용 </a:t>
            </a:r>
            <a:r>
              <a:rPr lang="en-US" altLang="ko-KR" baseline="0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baseline="0" dirty="0">
                <a:sym typeface="Wingdings" panose="05000000000000000000" pitchFamily="2" charset="2"/>
              </a:rPr>
              <a:t>마지막 토큰을 읽었을 때 나온 출력과 정답간의 </a:t>
            </a:r>
            <a:r>
              <a:rPr lang="en-US" altLang="ko-KR" baseline="0" dirty="0">
                <a:sym typeface="Wingdings" panose="05000000000000000000" pitchFamily="2" charset="2"/>
              </a:rPr>
              <a:t>loss</a:t>
            </a:r>
            <a:r>
              <a:rPr lang="ko-KR" altLang="en-US" baseline="0" dirty="0">
                <a:sym typeface="Wingdings" panose="05000000000000000000" pitchFamily="2" charset="2"/>
              </a:rPr>
              <a:t>를 구하고 </a:t>
            </a:r>
            <a:r>
              <a:rPr lang="en-US" altLang="ko-KR" baseline="0" dirty="0">
                <a:sym typeface="Wingdings" panose="05000000000000000000" pitchFamily="2" charset="2"/>
              </a:rPr>
              <a:t>back propagation</a:t>
            </a:r>
            <a:r>
              <a:rPr lang="ko-KR" altLang="en-US" baseline="0" dirty="0">
                <a:sym typeface="Wingdings" panose="05000000000000000000" pitchFamily="2" charset="2"/>
              </a:rPr>
              <a:t>을 통해 </a:t>
            </a:r>
            <a:r>
              <a:rPr lang="en-US" altLang="ko-KR" baseline="0" dirty="0">
                <a:sym typeface="Wingdings" panose="05000000000000000000" pitchFamily="2" charset="2"/>
              </a:rPr>
              <a:t>RNN</a:t>
            </a:r>
            <a:r>
              <a:rPr lang="ko-KR" altLang="en-US" baseline="0" dirty="0">
                <a:sym typeface="Wingdings" panose="05000000000000000000" pitchFamily="2" charset="2"/>
              </a:rPr>
              <a:t>을 학습한다</a:t>
            </a:r>
            <a:r>
              <a:rPr lang="en-US" altLang="ko-KR" baseline="0" dirty="0">
                <a:sym typeface="Wingdings" panose="05000000000000000000" pitchFamily="2" charset="2"/>
              </a:rPr>
              <a:t>.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baseline="0" dirty="0" err="1">
                <a:sym typeface="Wingdings" panose="05000000000000000000" pitchFamily="2" charset="2"/>
              </a:rPr>
              <a:t>여깃는</a:t>
            </a:r>
            <a:r>
              <a:rPr lang="ko-KR" altLang="en-US" baseline="0" dirty="0">
                <a:sym typeface="Wingdings" panose="05000000000000000000" pitchFamily="2" charset="2"/>
              </a:rPr>
              <a:t> </a:t>
            </a:r>
            <a:r>
              <a:rPr lang="en-US" altLang="ko-KR" baseline="0" dirty="0">
                <a:sym typeface="Wingdings" panose="05000000000000000000" pitchFamily="2" charset="2"/>
              </a:rPr>
              <a:t>cross entropy loss</a:t>
            </a:r>
            <a:r>
              <a:rPr lang="ko-KR" altLang="en-US" baseline="0" dirty="0">
                <a:sym typeface="Wingdings" panose="05000000000000000000" pitchFamily="2" charset="2"/>
              </a:rPr>
              <a:t>를 </a:t>
            </a:r>
            <a:r>
              <a:rPr lang="ko-KR" altLang="en-US" baseline="0" dirty="0" err="1">
                <a:sym typeface="Wingdings" panose="05000000000000000000" pitchFamily="2" charset="2"/>
              </a:rPr>
              <a:t>이용하면된다</a:t>
            </a:r>
            <a:r>
              <a:rPr lang="en-US" altLang="ko-KR" baseline="0" dirty="0">
                <a:sym typeface="Wingdings" panose="05000000000000000000" pitchFamily="2" charset="2"/>
              </a:rPr>
              <a:t>.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baseline="0" dirty="0">
              <a:sym typeface="Wingdings" panose="05000000000000000000" pitchFamily="2" charset="2"/>
            </a:endParaRPr>
          </a:p>
          <a:p>
            <a:r>
              <a:rPr lang="ko-KR" altLang="en-US" dirty="0"/>
              <a:t>엔트로피 </a:t>
            </a:r>
            <a:r>
              <a:rPr lang="en-US" altLang="ko-KR" dirty="0"/>
              <a:t>-&gt; </a:t>
            </a:r>
            <a:r>
              <a:rPr lang="ko-KR" altLang="en-US" dirty="0"/>
              <a:t>무질서</a:t>
            </a:r>
            <a:r>
              <a:rPr lang="en-US" altLang="ko-KR" dirty="0"/>
              <a:t>, </a:t>
            </a:r>
            <a:r>
              <a:rPr lang="ko-KR" altLang="en-US" dirty="0"/>
              <a:t>불확실성에 대한 값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정보원의 평균 정보량 </a:t>
            </a:r>
            <a:r>
              <a:rPr lang="en-US" altLang="ko-KR" dirty="0">
                <a:sym typeface="Wingdings" panose="05000000000000000000" pitchFamily="2" charset="2"/>
              </a:rPr>
              <a:t>( </a:t>
            </a:r>
            <a:r>
              <a:rPr lang="ko-KR" altLang="en-US" dirty="0">
                <a:sym typeface="Wingdings" panose="05000000000000000000" pitchFamily="2" charset="2"/>
              </a:rPr>
              <a:t>평균적 </a:t>
            </a:r>
            <a:r>
              <a:rPr lang="ko-KR" altLang="en-US" dirty="0" err="1">
                <a:sym typeface="Wingdings" panose="05000000000000000000" pitchFamily="2" charset="2"/>
              </a:rPr>
              <a:t>불확실량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) : </a:t>
            </a:r>
            <a:r>
              <a:rPr lang="ko-KR" altLang="en-US" dirty="0">
                <a:sym typeface="Wingdings" panose="05000000000000000000" pitchFamily="2" charset="2"/>
              </a:rPr>
              <a:t>통신에서 평균 정보량과 효율성 같이 정보량의 측정이 주요한 관점이다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이때 평균</a:t>
            </a:r>
            <a:r>
              <a:rPr lang="ko-KR" altLang="en-US" baseline="0" dirty="0">
                <a:sym typeface="Wingdings" panose="05000000000000000000" pitchFamily="2" charset="2"/>
              </a:rPr>
              <a:t> 정보량을 엔트로피라고 한다</a:t>
            </a:r>
            <a:r>
              <a:rPr lang="en-US" altLang="ko-KR" baseline="0" dirty="0">
                <a:sym typeface="Wingdings" panose="05000000000000000000" pitchFamily="2" charset="2"/>
              </a:rPr>
              <a:t>.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baseline="0" dirty="0">
                <a:sym typeface="Wingdings" panose="05000000000000000000" pitchFamily="2" charset="2"/>
              </a:rPr>
              <a:t>엔트로피가 높다는 것은 </a:t>
            </a:r>
            <a:r>
              <a:rPr lang="ko-KR" altLang="en-US" baseline="0" dirty="0" err="1">
                <a:sym typeface="Wingdings" panose="05000000000000000000" pitchFamily="2" charset="2"/>
              </a:rPr>
              <a:t>예측성이</a:t>
            </a:r>
            <a:r>
              <a:rPr lang="ko-KR" altLang="en-US" baseline="0" dirty="0">
                <a:sym typeface="Wingdings" panose="05000000000000000000" pitchFamily="2" charset="2"/>
              </a:rPr>
              <a:t> 적다는 것</a:t>
            </a:r>
            <a:r>
              <a:rPr lang="en-US" altLang="ko-KR" baseline="0" dirty="0">
                <a:sym typeface="Wingdings" panose="05000000000000000000" pitchFamily="2" charset="2"/>
              </a:rPr>
              <a:t>, </a:t>
            </a:r>
            <a:r>
              <a:rPr lang="ko-KR" altLang="en-US" baseline="0" dirty="0">
                <a:sym typeface="Wingdings" panose="05000000000000000000" pitchFamily="2" charset="2"/>
              </a:rPr>
              <a:t>확실한 정보가 많지 않은 것</a:t>
            </a:r>
            <a:r>
              <a:rPr lang="en-US" altLang="ko-KR" baseline="0" dirty="0">
                <a:sym typeface="Wingdings" panose="05000000000000000000" pitchFamily="2" charset="2"/>
              </a:rPr>
              <a:t>, </a:t>
            </a:r>
            <a:r>
              <a:rPr lang="ko-KR" altLang="en-US" baseline="0" dirty="0" err="1">
                <a:sym typeface="Wingdings" panose="05000000000000000000" pitchFamily="2" charset="2"/>
              </a:rPr>
              <a:t>랜덤성이</a:t>
            </a:r>
            <a:r>
              <a:rPr lang="ko-KR" altLang="en-US" baseline="0" dirty="0">
                <a:sym typeface="Wingdings" panose="05000000000000000000" pitchFamily="2" charset="2"/>
              </a:rPr>
              <a:t> </a:t>
            </a:r>
            <a:r>
              <a:rPr lang="ko-KR" altLang="en-US" baseline="0" dirty="0" err="1">
                <a:sym typeface="Wingdings" panose="05000000000000000000" pitchFamily="2" charset="2"/>
              </a:rPr>
              <a:t>높은것</a:t>
            </a:r>
            <a:r>
              <a:rPr lang="en-US" altLang="ko-KR" baseline="0" dirty="0">
                <a:sym typeface="Wingdings" panose="05000000000000000000" pitchFamily="2" charset="2"/>
              </a:rPr>
              <a:t>!!!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baseline="0" dirty="0">
                <a:sym typeface="Wingdings" panose="05000000000000000000" pitchFamily="2" charset="2"/>
              </a:rPr>
              <a:t>엔트로피가 낮다는 것은 예측이 쉽고</a:t>
            </a:r>
            <a:r>
              <a:rPr lang="en-US" altLang="ko-KR" baseline="0" dirty="0">
                <a:sym typeface="Wingdings" panose="05000000000000000000" pitchFamily="2" charset="2"/>
              </a:rPr>
              <a:t>, </a:t>
            </a:r>
            <a:r>
              <a:rPr lang="ko-KR" altLang="en-US" baseline="0" dirty="0">
                <a:sym typeface="Wingdings" panose="05000000000000000000" pitchFamily="2" charset="2"/>
              </a:rPr>
              <a:t>확정적인 정보가 많으며 특정 심볼 발생확률이 높은 것 </a:t>
            </a:r>
            <a:r>
              <a:rPr lang="en-US" altLang="ko-KR" baseline="0" dirty="0">
                <a:sym typeface="Wingdings" panose="05000000000000000000" pitchFamily="2" charset="2"/>
              </a:rPr>
              <a:t>!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aseline="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baseline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/>
              <a:t>이때 데이터가 서로 다른 </a:t>
            </a:r>
            <a:r>
              <a:rPr lang="en-US" altLang="ko-KR" dirty="0"/>
              <a:t>sequence</a:t>
            </a:r>
            <a:r>
              <a:rPr lang="ko-KR" altLang="en-US" dirty="0"/>
              <a:t>를 다루기 위해서는 </a:t>
            </a:r>
            <a:r>
              <a:rPr lang="en-US" altLang="ko-KR" dirty="0"/>
              <a:t>padding</a:t>
            </a:r>
            <a:r>
              <a:rPr lang="ko-KR" altLang="en-US" dirty="0"/>
              <a:t>을 하여 빈 자리를 </a:t>
            </a:r>
            <a:r>
              <a:rPr lang="en-US" altLang="ko-KR" dirty="0"/>
              <a:t>‘0’</a:t>
            </a:r>
            <a:r>
              <a:rPr lang="ko-KR" altLang="en-US" dirty="0"/>
              <a:t>으로 채워준다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( why? RNN,CNN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등등은 </a:t>
            </a:r>
            <a:r>
              <a:rPr lang="en-US" altLang="ko-KR" baseline="0" dirty="0"/>
              <a:t>batch</a:t>
            </a:r>
            <a:r>
              <a:rPr lang="ko-KR" altLang="en-US" baseline="0" dirty="0"/>
              <a:t>단위로 학습하는 것이 좋다</a:t>
            </a:r>
            <a:r>
              <a:rPr lang="en-US" altLang="ko-KR" baseline="0" dirty="0"/>
              <a:t>.)</a:t>
            </a:r>
            <a:br>
              <a:rPr lang="en-US" altLang="ko-KR" baseline="0" dirty="0"/>
            </a:br>
            <a:r>
              <a:rPr lang="en-US" altLang="ko-KR" baseline="0" dirty="0"/>
              <a:t>padding 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할때</a:t>
            </a:r>
            <a:r>
              <a:rPr lang="ko-KR" altLang="en-US" baseline="0" dirty="0"/>
              <a:t> </a:t>
            </a:r>
            <a:r>
              <a:rPr lang="en-US" altLang="ko-KR" baseline="0" dirty="0"/>
              <a:t>max sequence</a:t>
            </a:r>
            <a:r>
              <a:rPr lang="ko-KR" altLang="en-US" baseline="0" dirty="0"/>
              <a:t>에 맞추고 나머지를 </a:t>
            </a:r>
            <a:r>
              <a:rPr lang="en-US" altLang="ko-KR" baseline="0" dirty="0"/>
              <a:t>0</a:t>
            </a:r>
            <a:r>
              <a:rPr lang="ko-KR" altLang="en-US" baseline="0" dirty="0"/>
              <a:t>으로 채움</a:t>
            </a:r>
            <a:endParaRPr lang="en-US" altLang="ko-KR" baseline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aseline="0" dirty="0"/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ko-KR" alt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aseline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aseline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aseline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3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/>
              <a:t>Token</a:t>
            </a:r>
            <a:r>
              <a:rPr lang="ko-KR" altLang="en-US" dirty="0"/>
              <a:t>의 사전적 정의 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/>
              <a:t>문법적으로 더 이상 나눌 수 없는 기본적인 언어요소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/>
              <a:t>자연어 처리에서의 토큰은 단어</a:t>
            </a:r>
            <a:r>
              <a:rPr lang="en-US" altLang="ko-KR" dirty="0"/>
              <a:t> 1</a:t>
            </a:r>
            <a:r>
              <a:rPr lang="ko-KR" altLang="en-US" dirty="0"/>
              <a:t>개를 말한다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0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tokenization -&gt;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Enbedding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 -&gt; numeric vector -&gt; staked RNN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해보자 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시점의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받아서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같은 방식은 몇 개를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stacking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하느냐와 상관없이 동일하게 적용된다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마지막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일었을 때 나온 출력과 정답의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구하고 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propagation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학습한다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이용하면 좋지만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stacked RNN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구조로 문제 해결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3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자연어 처리에서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개체명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인식 또는 형태소 분석과 같은 시퀀스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태깅을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모델링하는데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시퀀스를 구성하고 있는 각각의 토큰에 대한 모든 출력을 내어주는 구조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tokenization -&gt; embedding layer -&gt; numeric vector -&gt;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토큰을 순서대로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읽을때다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출력을 내고 이를 정답과 비교하여 토큰마다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계산함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평균을 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sequnce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sequence loss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propagation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masking -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시퀀스를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토큰들 중에서 길이를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맞추기위해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존재할 뿐이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토큰에 대해서는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계산하지 않겠다는 것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03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to many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토큰 사이에서 정보의 불균형이 생긴다는 것을 말한다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왜냐하면 순서대로 처리하기 때문에 먼저 것의 토큰은 적은 정보를 가지고 문제를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해결해야한다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양방향 순환 신경망은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backward RNN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구한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방식으로 새로운 벡터를 생성하고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목적에 맞게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백털르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모델링한다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정보의 불균형을 해결한다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weight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모든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동일하게 적용된다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loss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계산합니다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토큰마다의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 RNN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출력과 정답을 비교하여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계산하고</a:t>
            </a: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마스킹을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데이터 간의 길이를 맞추기 위한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토큰을 제외한 실제 데이터에 유효한 토큰들에 대해서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계산하고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판별합니다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계산된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loss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 RNN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propagation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통해서 학습할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9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RNN</a:t>
            </a:r>
            <a:r>
              <a:rPr lang="ko-KR" altLang="en-US" dirty="0"/>
              <a:t>도 </a:t>
            </a:r>
            <a:r>
              <a:rPr lang="en-US" altLang="ko-KR" dirty="0"/>
              <a:t>sequence </a:t>
            </a:r>
            <a:r>
              <a:rPr lang="ko-KR" altLang="en-US" dirty="0"/>
              <a:t>데이터를 처리하기 위한 모델인데</a:t>
            </a:r>
            <a:r>
              <a:rPr lang="en-US" altLang="ko-KR" dirty="0"/>
              <a:t>, seq2seq</a:t>
            </a:r>
            <a:r>
              <a:rPr lang="ko-KR" altLang="en-US" dirty="0"/>
              <a:t>는 </a:t>
            </a:r>
            <a:r>
              <a:rPr lang="en-US" altLang="ko-KR" dirty="0"/>
              <a:t>RNN</a:t>
            </a:r>
            <a:r>
              <a:rPr lang="ko-KR" altLang="en-US" dirty="0"/>
              <a:t>에 비해 어떤 장점이 있는가</a:t>
            </a:r>
            <a:r>
              <a:rPr lang="en-US" altLang="ko-KR" dirty="0"/>
              <a:t>? seq2seq</a:t>
            </a:r>
            <a:r>
              <a:rPr lang="ko-KR" altLang="en-US" dirty="0"/>
              <a:t>는 번역기에서 어떤 강점을 가지는가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8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1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29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October 30, 2019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94651"/>
              </p:ext>
            </p:extLst>
          </p:nvPr>
        </p:nvGraphicFramePr>
        <p:xfrm>
          <a:off x="251520" y="836712"/>
          <a:ext cx="8640960" cy="491760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이태형 </a:t>
                      </a:r>
                      <a:r>
                        <a:rPr lang="en-US" altLang="ko-KR" sz="1800" dirty="0"/>
                        <a:t>( 2015124</a:t>
                      </a:r>
                    </a:p>
                    <a:p>
                      <a:pPr latinLnBrk="1"/>
                      <a:r>
                        <a:rPr lang="ko-KR" altLang="en-US" sz="1800" dirty="0"/>
                        <a:t>이시은 </a:t>
                      </a:r>
                      <a:r>
                        <a:rPr lang="en-US" altLang="ko-KR" sz="1800" dirty="0"/>
                        <a:t>( 2015124153 )</a:t>
                      </a:r>
                    </a:p>
                    <a:p>
                      <a:pPr latinLnBrk="1"/>
                      <a:r>
                        <a:rPr lang="ko-KR" altLang="en-US" sz="1800" dirty="0" err="1"/>
                        <a:t>이원호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( 2015124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2019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월 일 </a:t>
                      </a:r>
                      <a:r>
                        <a:rPr lang="en-US" altLang="ko-KR" sz="1800" dirty="0"/>
                        <a:t>16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전자관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201 </a:t>
                      </a:r>
                      <a:r>
                        <a:rPr lang="ko-KR" altLang="en-US" sz="1800" dirty="0"/>
                        <a:t>호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/>
                        <a:t>Logistics</a:t>
                      </a:r>
                      <a:r>
                        <a:rPr lang="en-US" altLang="ko-KR" sz="1800" baseline="0" dirty="0"/>
                        <a:t> regression, </a:t>
                      </a:r>
                      <a:r>
                        <a:rPr lang="en-US" altLang="ko-KR" sz="1800" baseline="0" dirty="0" err="1"/>
                        <a:t>softmax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등 </a:t>
                      </a:r>
                      <a:r>
                        <a:rPr lang="en-US" altLang="ko-KR" sz="1800" baseline="0" dirty="0"/>
                        <a:t>ML </a:t>
                      </a:r>
                      <a:r>
                        <a:rPr lang="ko-KR" altLang="en-US" sz="1800" baseline="0" dirty="0"/>
                        <a:t>의 기초 공부</a:t>
                      </a:r>
                      <a:endParaRPr lang="en-US" altLang="ko-KR" sz="1800" baseline="0" dirty="0"/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aseline="0" dirty="0"/>
                        <a:t>DNN </a:t>
                      </a:r>
                      <a:r>
                        <a:rPr lang="ko-KR" altLang="en-US" sz="1800" baseline="0" dirty="0"/>
                        <a:t>개념 공부 및 실습 진행 </a:t>
                      </a:r>
                      <a:endParaRPr lang="en-US" altLang="ko-KR" sz="1800" baseline="0" dirty="0"/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aseline="0" dirty="0"/>
                        <a:t>Docker </a:t>
                      </a:r>
                      <a:r>
                        <a:rPr lang="ko-KR" altLang="en-US" sz="1800" baseline="0" dirty="0"/>
                        <a:t>사용 미숙으로 인하여 </a:t>
                      </a:r>
                      <a:r>
                        <a:rPr lang="en-US" altLang="ko-KR" sz="1800" baseline="0" dirty="0"/>
                        <a:t>Google </a:t>
                      </a:r>
                      <a:r>
                        <a:rPr lang="en-US" altLang="ko-KR" sz="1800" baseline="0" dirty="0" err="1"/>
                        <a:t>colaboatry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이용</a:t>
                      </a:r>
                      <a:endParaRPr lang="en-US" altLang="ko-KR" sz="1800" dirty="0"/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                                                                </a:t>
                      </a:r>
                    </a:p>
                    <a:p>
                      <a:pPr latinLnBrk="1"/>
                      <a:r>
                        <a:rPr lang="en-US" altLang="ko-KR" sz="1800" dirty="0"/>
                        <a:t>-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 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                                                                  </a:t>
                      </a:r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                                                                  </a:t>
                      </a:r>
                      <a:r>
                        <a:rPr lang="ko-KR" altLang="en-US" sz="1800" dirty="0"/>
                        <a:t>이재환</a:t>
                      </a:r>
                      <a:r>
                        <a:rPr lang="en-US" altLang="ko-KR" sz="1800" dirty="0"/>
                        <a:t> 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82570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7337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Many to Many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37648"/>
            <a:ext cx="8496944" cy="30513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565949"/>
            <a:ext cx="889248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882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Many to many </a:t>
            </a:r>
            <a:r>
              <a:rPr lang="en-US" altLang="ko-KR" dirty="0" err="1"/>
              <a:t>Bididectional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68760"/>
            <a:ext cx="8364671" cy="35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353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Seq2Seq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A3AF9-F593-4D0A-998E-303C36F1BF69}"/>
              </a:ext>
            </a:extLst>
          </p:cNvPr>
          <p:cNvSpPr txBox="1"/>
          <p:nvPr/>
        </p:nvSpPr>
        <p:spPr>
          <a:xfrm>
            <a:off x="683568" y="1372768"/>
            <a:ext cx="712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seq2seq : </a:t>
            </a:r>
            <a:r>
              <a:rPr lang="ko-KR" altLang="en-US" dirty="0"/>
              <a:t>번역기 </a:t>
            </a:r>
            <a:r>
              <a:rPr lang="en-US" altLang="ko-KR" dirty="0"/>
              <a:t>/ chat bot</a:t>
            </a:r>
            <a:r>
              <a:rPr lang="ko-KR" altLang="en-US" dirty="0"/>
              <a:t>에서 대표적으로 사용되는 </a:t>
            </a:r>
            <a:r>
              <a:rPr lang="en-US" altLang="ko-KR" dirty="0"/>
              <a:t>RNN</a:t>
            </a:r>
            <a:r>
              <a:rPr lang="ko-KR" altLang="en-US" dirty="0"/>
              <a:t> 모델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many-to-many </a:t>
            </a:r>
            <a:r>
              <a:rPr lang="ko-KR" altLang="en-US" dirty="0">
                <a:sym typeface="Wingdings" panose="05000000000000000000" pitchFamily="2" charset="2"/>
              </a:rPr>
              <a:t>모델의 일종으로 볼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57DF8B-0AA1-432D-A953-BF955C882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960" y="3212975"/>
            <a:ext cx="2784040" cy="31916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7CBCC6-6188-4ABC-AF0B-819B1316D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88" y="2420888"/>
            <a:ext cx="6419039" cy="32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743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Seq2Seq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5F67DB-9216-48B6-8318-6FD397C9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2190601"/>
            <a:ext cx="3543300" cy="3305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AE5F72-1155-4738-AC65-24ACDEE35CE7}"/>
              </a:ext>
            </a:extLst>
          </p:cNvPr>
          <p:cNvSpPr txBox="1"/>
          <p:nvPr/>
        </p:nvSpPr>
        <p:spPr>
          <a:xfrm>
            <a:off x="611560" y="1340768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seq2seq</a:t>
            </a:r>
            <a:r>
              <a:rPr lang="ko-KR" altLang="en-US" dirty="0"/>
              <a:t>의 구조 </a:t>
            </a:r>
            <a:endParaRPr lang="en-US" altLang="ko-KR" dirty="0"/>
          </a:p>
          <a:p>
            <a:r>
              <a:rPr lang="en-US" altLang="ko-KR" dirty="0"/>
              <a:t> : Encoder / Decoder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2806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Seq2Seq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E5F72-1155-4738-AC65-24ACDEE35CE7}"/>
              </a:ext>
            </a:extLst>
          </p:cNvPr>
          <p:cNvSpPr txBox="1"/>
          <p:nvPr/>
        </p:nvSpPr>
        <p:spPr>
          <a:xfrm>
            <a:off x="585117" y="1268760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seq2seq</a:t>
            </a:r>
            <a:r>
              <a:rPr lang="ko-KR" altLang="en-US" dirty="0"/>
              <a:t>의 예시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 : chat bot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884483-78F8-4BC8-B33E-BB8032089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8" y="3284984"/>
            <a:ext cx="5734050" cy="31690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1BE391-18D5-4140-9475-905F1A23D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50" y="764704"/>
            <a:ext cx="57340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4185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Seq2Seq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E5F72-1155-4738-AC65-24ACDEE35CE7}"/>
              </a:ext>
            </a:extLst>
          </p:cNvPr>
          <p:cNvSpPr txBox="1"/>
          <p:nvPr/>
        </p:nvSpPr>
        <p:spPr>
          <a:xfrm>
            <a:off x="539552" y="1246016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seq2seq</a:t>
            </a:r>
            <a:r>
              <a:rPr lang="ko-KR" altLang="en-US" dirty="0"/>
              <a:t>의 예시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: </a:t>
            </a:r>
            <a:r>
              <a:rPr lang="ko-KR" altLang="en-US" dirty="0"/>
              <a:t>번역기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A465D4-0D11-4F49-AC6C-E015B48C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67" y="2587942"/>
            <a:ext cx="6220270" cy="36976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A99661-E950-4BFF-AEC4-DA46F3EEF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44" y="1196752"/>
            <a:ext cx="6042456" cy="13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908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Seq2Seq – with attention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098AF0-8CC6-4C56-ABC3-D0E26913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04864"/>
            <a:ext cx="7010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167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Seq2Seq – with attention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233DA8-5E92-489A-829E-D66689227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844824"/>
            <a:ext cx="5472608" cy="4033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C9D4A-35E2-4708-8248-8E0367798902}"/>
              </a:ext>
            </a:extLst>
          </p:cNvPr>
          <p:cNvSpPr txBox="1"/>
          <p:nvPr/>
        </p:nvSpPr>
        <p:spPr>
          <a:xfrm>
            <a:off x="989112" y="1268760"/>
            <a:ext cx="4451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중요한 </a:t>
            </a:r>
            <a:r>
              <a:rPr lang="en-US" altLang="ko-KR" dirty="0"/>
              <a:t>token</a:t>
            </a:r>
            <a:r>
              <a:rPr lang="ko-KR" altLang="en-US" dirty="0"/>
              <a:t>에 더 많은 가중치를 부여</a:t>
            </a:r>
          </a:p>
        </p:txBody>
      </p:sp>
    </p:spTree>
    <p:extLst>
      <p:ext uri="{BB962C8B-B14F-4D97-AF65-F5344CB8AC3E}">
        <p14:creationId xmlns:p14="http://schemas.microsoft.com/office/powerpoint/2010/main" val="13683179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4715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RNN – sequence data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0794"/>
            <a:ext cx="6753225" cy="2590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96848" y="4365104"/>
            <a:ext cx="6422808" cy="1804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</a:rPr>
              <a:t>이전의 연산이 다음의 결과에 영향을 미치는 </a:t>
            </a:r>
            <a:r>
              <a:rPr lang="en-US" altLang="ko-KR" kern="0" dirty="0">
                <a:solidFill>
                  <a:srgbClr val="000000"/>
                </a:solidFill>
              </a:rPr>
              <a:t>series</a:t>
            </a:r>
            <a:r>
              <a:rPr lang="ko-KR" altLang="en-US" kern="0" dirty="0">
                <a:solidFill>
                  <a:srgbClr val="000000"/>
                </a:solidFill>
              </a:rPr>
              <a:t>를 표현하기 위해서 </a:t>
            </a:r>
            <a:r>
              <a:rPr lang="en-US" altLang="ko-KR" kern="0" dirty="0">
                <a:solidFill>
                  <a:srgbClr val="000000"/>
                </a:solidFill>
              </a:rPr>
              <a:t>sequence data</a:t>
            </a:r>
            <a:r>
              <a:rPr lang="ko-KR" altLang="en-US" kern="0" dirty="0">
                <a:solidFill>
                  <a:srgbClr val="000000"/>
                </a:solidFill>
              </a:rPr>
              <a:t>로 표현한다</a:t>
            </a:r>
            <a:r>
              <a:rPr lang="en-US" altLang="ko-KR" kern="0" dirty="0">
                <a:solidFill>
                  <a:srgbClr val="000000"/>
                </a:solidFill>
              </a:rPr>
              <a:t>.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  </a:t>
            </a:r>
            <a:r>
              <a:rPr lang="ko-KR" altLang="en-US" kern="0" dirty="0">
                <a:solidFill>
                  <a:srgbClr val="000000"/>
                </a:solidFill>
              </a:rPr>
              <a:t>현재의 </a:t>
            </a:r>
            <a:r>
              <a:rPr lang="en-US" altLang="ko-KR" kern="0" dirty="0">
                <a:solidFill>
                  <a:srgbClr val="000000"/>
                </a:solidFill>
              </a:rPr>
              <a:t>state</a:t>
            </a:r>
            <a:r>
              <a:rPr lang="ko-KR" altLang="en-US" kern="0" dirty="0">
                <a:solidFill>
                  <a:srgbClr val="000000"/>
                </a:solidFill>
              </a:rPr>
              <a:t>가 다음의 </a:t>
            </a:r>
            <a:r>
              <a:rPr lang="en-US" altLang="ko-KR" kern="0" dirty="0">
                <a:solidFill>
                  <a:srgbClr val="000000"/>
                </a:solidFill>
              </a:rPr>
              <a:t>state</a:t>
            </a:r>
            <a:r>
              <a:rPr lang="ko-KR" altLang="en-US" kern="0" dirty="0">
                <a:solidFill>
                  <a:srgbClr val="000000"/>
                </a:solidFill>
              </a:rPr>
              <a:t>에 영향을 준다</a:t>
            </a:r>
            <a:r>
              <a:rPr lang="en-US" altLang="ko-KR" kern="0" dirty="0">
                <a:solidFill>
                  <a:srgbClr val="000000"/>
                </a:solidFill>
              </a:rPr>
              <a:t>.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2458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RNN – </a:t>
            </a:r>
            <a:r>
              <a:rPr lang="ko-KR" altLang="en-US" dirty="0"/>
              <a:t>기본 식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404937"/>
            <a:ext cx="7658100" cy="4048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9232" y="5370956"/>
            <a:ext cx="591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함수는 모든 단계에서 동일하게 적용된다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6777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RNN</a:t>
            </a:r>
            <a:r>
              <a:rPr lang="ko-KR" altLang="en-US" dirty="0"/>
              <a:t>의 계산</a:t>
            </a:r>
            <a:r>
              <a:rPr lang="en-US" altLang="ko-KR" dirty="0"/>
              <a:t> – </a:t>
            </a:r>
            <a:r>
              <a:rPr lang="en-US" altLang="ko-KR" dirty="0" err="1"/>
              <a:t>banilla</a:t>
            </a:r>
            <a:r>
              <a:rPr lang="en-US" altLang="ko-KR" dirty="0"/>
              <a:t> RNN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60" y="1628800"/>
            <a:ext cx="7346675" cy="3358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619" y="4987280"/>
            <a:ext cx="73448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 단계 </a:t>
            </a:r>
            <a:r>
              <a:rPr lang="en-US" altLang="ko-KR" sz="1400" dirty="0"/>
              <a:t>Hidden layer</a:t>
            </a:r>
            <a:r>
              <a:rPr lang="ko-KR" altLang="en-US" sz="1400" dirty="0"/>
              <a:t>와 </a:t>
            </a:r>
            <a:r>
              <a:rPr lang="en-US" altLang="ko-KR" sz="1400" dirty="0"/>
              <a:t>input layer</a:t>
            </a:r>
            <a:r>
              <a:rPr lang="ko-KR" altLang="en-US" sz="1400" dirty="0"/>
              <a:t>에 각각의 </a:t>
            </a:r>
            <a:r>
              <a:rPr lang="en-US" altLang="ko-KR" sz="1400" dirty="0"/>
              <a:t>weight</a:t>
            </a:r>
            <a:r>
              <a:rPr lang="ko-KR" altLang="en-US" sz="1400" dirty="0"/>
              <a:t>를  적용시켜 원하는 </a:t>
            </a:r>
            <a:r>
              <a:rPr lang="en-US" altLang="ko-KR" sz="1400" dirty="0"/>
              <a:t>hidden layer</a:t>
            </a:r>
            <a:r>
              <a:rPr lang="ko-KR" altLang="en-US" sz="1400" dirty="0"/>
              <a:t>를 얻어냄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그리고 </a:t>
            </a:r>
            <a:r>
              <a:rPr lang="en-US" altLang="ko-KR" sz="1400" dirty="0"/>
              <a:t>hidden layer</a:t>
            </a:r>
            <a:r>
              <a:rPr lang="ko-KR" altLang="en-US" sz="1400" dirty="0"/>
              <a:t>에 </a:t>
            </a:r>
            <a:r>
              <a:rPr lang="en-US" altLang="ko-KR" sz="1400" dirty="0"/>
              <a:t>output</a:t>
            </a:r>
            <a:r>
              <a:rPr lang="ko-KR" altLang="en-US" sz="1400" dirty="0"/>
              <a:t>의 </a:t>
            </a:r>
            <a:r>
              <a:rPr lang="en-US" altLang="ko-KR" sz="1400" dirty="0"/>
              <a:t>weight</a:t>
            </a:r>
            <a:r>
              <a:rPr lang="ko-KR" altLang="en-US" sz="1400" dirty="0"/>
              <a:t>를 곱하여 </a:t>
            </a:r>
            <a:r>
              <a:rPr lang="en-US" altLang="ko-KR" sz="1400" dirty="0"/>
              <a:t>output layer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만듬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이때 </a:t>
            </a:r>
            <a:r>
              <a:rPr lang="en-US" altLang="ko-KR" sz="1400" dirty="0"/>
              <a:t>output layer</a:t>
            </a:r>
            <a:r>
              <a:rPr lang="ko-KR" altLang="en-US" sz="1400" dirty="0"/>
              <a:t>의 값과 실제 정답을 비교하여 </a:t>
            </a:r>
            <a:r>
              <a:rPr lang="en-US" altLang="ko-KR" sz="1400" dirty="0"/>
              <a:t>cost</a:t>
            </a:r>
            <a:r>
              <a:rPr lang="ko-KR" altLang="en-US" sz="1400" dirty="0"/>
              <a:t>를 구하고 해당 </a:t>
            </a:r>
            <a:r>
              <a:rPr lang="en-US" altLang="ko-KR" sz="1400" dirty="0"/>
              <a:t>cost function</a:t>
            </a:r>
            <a:r>
              <a:rPr lang="ko-KR" altLang="en-US" sz="1400" dirty="0"/>
              <a:t>을 통해 학습시킨다</a:t>
            </a:r>
            <a:r>
              <a:rPr lang="en-US" altLang="ko-KR" sz="1400" dirty="0"/>
              <a:t>. </a:t>
            </a:r>
            <a:r>
              <a:rPr lang="ko-KR" altLang="en-US" sz="1400" dirty="0"/>
              <a:t>  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softmax</a:t>
            </a:r>
            <a:r>
              <a:rPr lang="en-US" altLang="ko-KR" sz="1400" dirty="0"/>
              <a:t> </a:t>
            </a:r>
            <a:r>
              <a:rPr lang="ko-KR" altLang="en-US" sz="1400" dirty="0"/>
              <a:t>등을 사용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80880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08" y="3740061"/>
            <a:ext cx="8928992" cy="684312"/>
          </a:xfrm>
        </p:spPr>
        <p:txBody>
          <a:bodyPr/>
          <a:lstStyle/>
          <a:p>
            <a:pPr algn="ctr"/>
            <a:r>
              <a:rPr lang="en-US" altLang="ko-KR" dirty="0"/>
              <a:t>Advanced model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1340768"/>
            <a:ext cx="7000875" cy="2486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8" y="4708006"/>
            <a:ext cx="3209925" cy="17907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 txBox="1">
            <a:spLocks/>
          </p:cNvSpPr>
          <p:nvPr/>
        </p:nvSpPr>
        <p:spPr>
          <a:xfrm>
            <a:off x="259905" y="232792"/>
            <a:ext cx="8928992" cy="684312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b="0" kern="120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RN </a:t>
            </a:r>
            <a:r>
              <a:rPr lang="ko-KR" altLang="en-US" dirty="0"/>
              <a:t>의 종류</a:t>
            </a:r>
          </a:p>
        </p:txBody>
      </p:sp>
    </p:spTree>
    <p:extLst>
      <p:ext uri="{BB962C8B-B14F-4D97-AF65-F5344CB8AC3E}">
        <p14:creationId xmlns:p14="http://schemas.microsoft.com/office/powerpoint/2010/main" val="15953560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RNN basics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772816"/>
            <a:ext cx="7298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/>
              <a:t>h</a:t>
            </a:r>
            <a:r>
              <a:rPr lang="ko-KR" altLang="en-US" dirty="0"/>
              <a:t>에 대한 </a:t>
            </a:r>
            <a:r>
              <a:rPr lang="en-US" altLang="ko-KR" dirty="0"/>
              <a:t>one hot vector</a:t>
            </a:r>
            <a:r>
              <a:rPr lang="ko-KR" altLang="en-US" dirty="0"/>
              <a:t>를 생성하고 이를 </a:t>
            </a:r>
            <a:r>
              <a:rPr lang="en-US" altLang="ko-KR" dirty="0"/>
              <a:t>RNN</a:t>
            </a:r>
            <a:r>
              <a:rPr lang="ko-KR" altLang="en-US" dirty="0"/>
              <a:t>이 처리할 수 </a:t>
            </a:r>
            <a:endParaRPr lang="en-US" altLang="ko-KR" dirty="0"/>
          </a:p>
          <a:p>
            <a:pPr fontAlgn="base"/>
            <a:r>
              <a:rPr lang="ko-KR" altLang="en-US" dirty="0"/>
              <a:t>있도록 </a:t>
            </a:r>
            <a:r>
              <a:rPr lang="ko-KR" altLang="en-US" dirty="0" err="1"/>
              <a:t>전처리한다</a:t>
            </a:r>
            <a:r>
              <a:rPr lang="en-US" altLang="ko-KR" dirty="0"/>
              <a:t>. </a:t>
            </a:r>
            <a:r>
              <a:rPr lang="ko-KR" altLang="en-US" dirty="0"/>
              <a:t>그 다음 </a:t>
            </a:r>
            <a:r>
              <a:rPr lang="en-US" altLang="ko-KR" dirty="0"/>
              <a:t>hidden size 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en-US" altLang="ko-KR" dirty="0"/>
              <a:t>RNN</a:t>
            </a:r>
            <a:r>
              <a:rPr lang="ko-KR" altLang="en-US" dirty="0"/>
              <a:t>을 생성하고 </a:t>
            </a:r>
          </a:p>
          <a:p>
            <a:pPr fontAlgn="base"/>
            <a:r>
              <a:rPr lang="ko-KR" altLang="en-US" dirty="0"/>
              <a:t>그 후 </a:t>
            </a:r>
            <a:r>
              <a:rPr lang="ko-KR" altLang="en-US" dirty="0" err="1"/>
              <a:t>전처리ㄴ한</a:t>
            </a:r>
            <a:r>
              <a:rPr lang="ko-KR" altLang="en-US" dirty="0"/>
              <a:t> 데이터를 </a:t>
            </a:r>
            <a:r>
              <a:rPr lang="en-US" altLang="ko-KR" dirty="0"/>
              <a:t>RNN</a:t>
            </a:r>
            <a:r>
              <a:rPr lang="ko-KR" altLang="en-US" dirty="0"/>
              <a:t>에 입력으로 전달한다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RNN</a:t>
            </a:r>
            <a:r>
              <a:rPr lang="ko-KR" altLang="en-US" dirty="0"/>
              <a:t>이 처리한 결과를 프린트 해보라</a:t>
            </a:r>
          </a:p>
          <a:p>
            <a:pPr fontAlgn="base"/>
            <a:r>
              <a:rPr lang="ko-KR" altLang="en-US" dirty="0"/>
              <a:t>그러면 </a:t>
            </a:r>
            <a:r>
              <a:rPr lang="en-US" altLang="ko-KR" dirty="0"/>
              <a:t>output</a:t>
            </a:r>
            <a:r>
              <a:rPr lang="ko-KR" altLang="en-US" dirty="0"/>
              <a:t>과 </a:t>
            </a:r>
            <a:r>
              <a:rPr lang="en-US" altLang="ko-KR" dirty="0"/>
              <a:t>state</a:t>
            </a:r>
            <a:r>
              <a:rPr lang="ko-KR" altLang="en-US" dirty="0"/>
              <a:t>는 같지만</a:t>
            </a:r>
            <a:r>
              <a:rPr lang="en-US" altLang="ko-KR" dirty="0"/>
              <a:t>, shape</a:t>
            </a:r>
            <a:r>
              <a:rPr lang="ko-KR" altLang="en-US" dirty="0"/>
              <a:t>가 다르다</a:t>
            </a:r>
            <a:r>
              <a:rPr lang="en-US" altLang="ko-KR" dirty="0"/>
              <a:t>. 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각각 알파벳에 대한 </a:t>
            </a:r>
            <a:r>
              <a:rPr lang="en-US" altLang="ko-KR" dirty="0"/>
              <a:t>one hot vector</a:t>
            </a:r>
            <a:r>
              <a:rPr lang="ko-KR" altLang="en-US" dirty="0"/>
              <a:t>를 만들고 이를 </a:t>
            </a:r>
            <a:r>
              <a:rPr lang="en-US" altLang="ko-KR" dirty="0"/>
              <a:t>sequence</a:t>
            </a:r>
            <a:r>
              <a:rPr lang="ko-KR" altLang="en-US" dirty="0"/>
              <a:t>에 넣고 </a:t>
            </a:r>
            <a:endParaRPr lang="en-US" altLang="ko-KR" dirty="0"/>
          </a:p>
          <a:p>
            <a:pPr fontAlgn="base"/>
            <a:r>
              <a:rPr lang="en-US" altLang="ko-KR" dirty="0"/>
              <a:t>RNN</a:t>
            </a:r>
            <a:r>
              <a:rPr lang="ko-KR" altLang="en-US" dirty="0"/>
              <a:t>이 처리할 수 있도록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0588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Many to One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2" y="660378"/>
            <a:ext cx="8208912" cy="30171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00" y="3626389"/>
            <a:ext cx="7992888" cy="28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672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실습 코드 </a:t>
            </a:r>
            <a:r>
              <a:rPr lang="en-US" altLang="ko-KR" dirty="0"/>
              <a:t>– word sentiment classification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4357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43EA-65B4-4955-A8E9-C354FDD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Many to One Stacking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7FC2-DAFF-43D1-B0A0-2BE4CF486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7584" y="766640"/>
            <a:ext cx="7992888" cy="91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CNN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에서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Convolution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을 </a:t>
            </a:r>
            <a:r>
              <a:rPr lang="ko-KR" altLang="en-US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여러개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쌓듯이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RNN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에서도 </a:t>
            </a:r>
            <a:r>
              <a:rPr lang="ko-KR" altLang="en-US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여러개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 쌓을 수 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 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이를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stacked RNN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이라고 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 stacked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504000101010101" pitchFamily="18" charset="-127"/>
              </a:rPr>
              <a:t>RNn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이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shallow RNN 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보다 더 좋음 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132856"/>
            <a:ext cx="6114493" cy="342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311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453</TotalTime>
  <Words>912</Words>
  <Application>Microsoft Office PowerPoint</Application>
  <PresentationFormat>화면 슬라이드 쇼(4:3)</PresentationFormat>
  <Paragraphs>141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함초롬바탕</vt:lpstr>
      <vt:lpstr>Arial</vt:lpstr>
      <vt:lpstr>Wingdings</vt:lpstr>
      <vt:lpstr>Wingdings 3</vt:lpstr>
      <vt:lpstr>Template</vt:lpstr>
      <vt:lpstr>설계 진행 보고 회의</vt:lpstr>
      <vt:lpstr>RNN – sequence data</vt:lpstr>
      <vt:lpstr>RNN – 기본 식 </vt:lpstr>
      <vt:lpstr>RNN의 계산 – banilla RNN </vt:lpstr>
      <vt:lpstr>Advanced model </vt:lpstr>
      <vt:lpstr>RNN basics</vt:lpstr>
      <vt:lpstr>Many to One</vt:lpstr>
      <vt:lpstr>실습 코드 – word sentiment classification</vt:lpstr>
      <vt:lpstr>Many to One Stacking</vt:lpstr>
      <vt:lpstr>실습2</vt:lpstr>
      <vt:lpstr>Many to Many</vt:lpstr>
      <vt:lpstr>Many to many Bididectional</vt:lpstr>
      <vt:lpstr>Seq2Seq</vt:lpstr>
      <vt:lpstr>Seq2Seq</vt:lpstr>
      <vt:lpstr>Seq2Seq</vt:lpstr>
      <vt:lpstr>Seq2Seq</vt:lpstr>
      <vt:lpstr>Seq2Seq – with attention</vt:lpstr>
      <vt:lpstr>Seq2Seq – with attention</vt:lpstr>
      <vt:lpstr>제목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72</cp:revision>
  <cp:lastPrinted>2015-02-16T02:52:36Z</cp:lastPrinted>
  <dcterms:created xsi:type="dcterms:W3CDTF">2015-02-07T01:39:42Z</dcterms:created>
  <dcterms:modified xsi:type="dcterms:W3CDTF">2019-10-30T05:51:15Z</dcterms:modified>
</cp:coreProperties>
</file>