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7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5" r:id="rId19"/>
    <p:sldId id="266" r:id="rId20"/>
    <p:sldId id="267" r:id="rId21"/>
    <p:sldId id="278" r:id="rId22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November 15, 2019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2631"/>
              </p:ext>
            </p:extLst>
          </p:nvPr>
        </p:nvGraphicFramePr>
        <p:xfrm>
          <a:off x="251520" y="836712"/>
          <a:ext cx="8640960" cy="47248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김범준</a:t>
                      </a:r>
                      <a:r>
                        <a:rPr lang="en-US" altLang="ko-KR" sz="1800" dirty="0"/>
                        <a:t>(2015124035)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(2015124176)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2019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일 </a:t>
                      </a: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전자관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325 </a:t>
                      </a:r>
                      <a:r>
                        <a:rPr lang="ko-KR" altLang="en-US" sz="1800" dirty="0"/>
                        <a:t>호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강화학습 </a:t>
                      </a:r>
                      <a:r>
                        <a:rPr lang="en-US" altLang="ko-KR" sz="1800" dirty="0"/>
                        <a:t>Q-learning / Q-network / DQN </a:t>
                      </a:r>
                      <a:r>
                        <a:rPr lang="ko-KR" altLang="en-US" sz="1800" dirty="0"/>
                        <a:t>공부</a:t>
                      </a:r>
                      <a:endParaRPr lang="en-US" altLang="ko-KR" sz="1800" dirty="0"/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Q-network </a:t>
                      </a:r>
                      <a:r>
                        <a:rPr lang="ko-KR" altLang="en-US" sz="1800" dirty="0"/>
                        <a:t>실습코드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FrozenLake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분석</a:t>
                      </a:r>
                      <a:endParaRPr lang="en-US" altLang="ko-KR" sz="1800" dirty="0"/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주제 조사 및 정리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지도교수는 설계 진행 내용을 바탕으로</a:t>
                      </a:r>
                      <a:r>
                        <a:rPr lang="ko-KR" altLang="en-US" sz="1800" baseline="0" dirty="0"/>
                        <a:t> 간단하게 지도 사항을 수기로 기술하고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아래와 같이 서명 후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보관하도록 함</a:t>
                      </a:r>
                      <a:r>
                        <a:rPr lang="en-US" altLang="ko-KR" sz="1800" baseline="0" dirty="0"/>
                        <a:t>.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                           </a:t>
                      </a:r>
                    </a:p>
                    <a:p>
                      <a:pPr latinLnBrk="1"/>
                      <a:r>
                        <a:rPr lang="en-US" altLang="ko-KR" sz="1800" dirty="0"/>
                        <a:t>                                                                </a:t>
                      </a:r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                                                                    이재환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</a:t>
            </a:r>
            <a:r>
              <a:rPr lang="ko-KR" altLang="en-US" dirty="0"/>
              <a:t>에서의 </a:t>
            </a:r>
            <a:r>
              <a:rPr lang="en-US" altLang="ko-KR" dirty="0"/>
              <a:t>Q-learning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45A0D4-53DD-4F86-97A9-52FCB30E72F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Learning rate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ko-KR" altLang="en-US" dirty="0"/>
                  <a:t>를 두고 이전의 식을 아래의 식처럼 변경한다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새로운 식은 업데이트전 자신의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에서 다음의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의 영향을 조금만 받은 상태로 업데이트한다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45A0D4-53DD-4F86-97A9-52FCB30E7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78" t="-868" r="-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E1C493-93FB-43C4-A7EF-0F416F85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3043237"/>
            <a:ext cx="6219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015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/>
          <a:lstStyle/>
          <a:p>
            <a:r>
              <a:rPr lang="en-US" altLang="ko-KR" dirty="0"/>
              <a:t> Q-Network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F6AC29-4406-456C-BFC5-D19B1A22D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2" y="2852936"/>
            <a:ext cx="3328200" cy="3287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DB13E-EA3E-4005-A1EF-1970F68C9345}"/>
              </a:ext>
            </a:extLst>
          </p:cNvPr>
          <p:cNvSpPr txBox="1"/>
          <p:nvPr/>
        </p:nvSpPr>
        <p:spPr>
          <a:xfrm>
            <a:off x="338223" y="1981647"/>
            <a:ext cx="394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미로찾기</a:t>
            </a:r>
            <a:endParaRPr lang="en-US" altLang="ko-KR" dirty="0"/>
          </a:p>
          <a:p>
            <a:r>
              <a:rPr lang="en-US" altLang="ko-KR" dirty="0"/>
              <a:t> state(100x100) x action(4) = 40000		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5E3391-D15E-42BD-947B-E7BD43AA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74" y="6142468"/>
            <a:ext cx="1666875" cy="27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72011E-C496-4D76-87E6-E36976B05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923" y="3070703"/>
            <a:ext cx="4176465" cy="3380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072BF8-3CD5-48DD-BBBD-D32937A1E640}"/>
              </a:ext>
            </a:extLst>
          </p:cNvPr>
          <p:cNvSpPr txBox="1"/>
          <p:nvPr/>
        </p:nvSpPr>
        <p:spPr>
          <a:xfrm>
            <a:off x="4896126" y="1897969"/>
            <a:ext cx="394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GUI</a:t>
            </a:r>
            <a:r>
              <a:rPr lang="ko-KR" altLang="en-US" dirty="0"/>
              <a:t> 게임</a:t>
            </a:r>
            <a:endParaRPr lang="en-US" altLang="ko-KR" dirty="0"/>
          </a:p>
          <a:p>
            <a:r>
              <a:rPr lang="en-US" altLang="ko-KR" dirty="0"/>
              <a:t> state(2^(80x80)) x action(A) = ???		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DD9673-D46A-41A7-AEE9-1D32FCEC2DF1}"/>
              </a:ext>
            </a:extLst>
          </p:cNvPr>
          <p:cNvSpPr txBox="1"/>
          <p:nvPr/>
        </p:nvSpPr>
        <p:spPr>
          <a:xfrm>
            <a:off x="1893375" y="915838"/>
            <a:ext cx="4781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# </a:t>
            </a:r>
            <a:r>
              <a:rPr lang="ko-KR" altLang="en-US" sz="2400" dirty="0"/>
              <a:t>배경 </a:t>
            </a:r>
            <a:r>
              <a:rPr lang="en-US" altLang="ko-KR" sz="2400" dirty="0"/>
              <a:t>: Q-table</a:t>
            </a:r>
            <a:r>
              <a:rPr lang="ko-KR" altLang="en-US" sz="2400" dirty="0"/>
              <a:t>이 작성할 수  </a:t>
            </a:r>
            <a:r>
              <a:rPr lang="en-US" altLang="ko-KR" sz="2400" dirty="0"/>
              <a:t>	  	 </a:t>
            </a:r>
            <a:r>
              <a:rPr lang="ko-KR" altLang="en-US" sz="2400" dirty="0"/>
              <a:t>없을 만큼 큰 환경의 존재</a:t>
            </a:r>
          </a:p>
        </p:txBody>
      </p:sp>
    </p:spTree>
    <p:extLst>
      <p:ext uri="{BB962C8B-B14F-4D97-AF65-F5344CB8AC3E}">
        <p14:creationId xmlns:p14="http://schemas.microsoft.com/office/powerpoint/2010/main" val="1612867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A34DF-7877-4BEB-B2E0-2F02E35D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Q-Network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C9385D-8132-4887-A478-2BAB80C2B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3D5F8A-D98B-40FD-AE0B-1B5FCE46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636912"/>
            <a:ext cx="7839075" cy="291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A87BB-304F-4492-BBA8-346D22F6DF74}"/>
              </a:ext>
            </a:extLst>
          </p:cNvPr>
          <p:cNvSpPr txBox="1"/>
          <p:nvPr/>
        </p:nvSpPr>
        <p:spPr>
          <a:xfrm>
            <a:off x="2599127" y="980607"/>
            <a:ext cx="442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배경 </a:t>
            </a:r>
            <a:r>
              <a:rPr lang="en-US" altLang="ko-KR" dirty="0"/>
              <a:t>: Q-table</a:t>
            </a:r>
            <a:r>
              <a:rPr lang="ko-KR" altLang="en-US" dirty="0"/>
              <a:t>이 작성할 수 없을 만큼 </a:t>
            </a:r>
            <a:r>
              <a:rPr lang="en-US" altLang="ko-KR" dirty="0"/>
              <a:t>	</a:t>
            </a:r>
            <a:r>
              <a:rPr lang="ko-KR" altLang="en-US" dirty="0"/>
              <a:t>커짐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9250E-221A-4F62-A43B-36C33EDDE032}"/>
              </a:ext>
            </a:extLst>
          </p:cNvPr>
          <p:cNvSpPr txBox="1"/>
          <p:nvPr/>
        </p:nvSpPr>
        <p:spPr>
          <a:xfrm>
            <a:off x="652462" y="2132856"/>
            <a:ext cx="442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2^(80x80) </a:t>
            </a:r>
            <a:r>
              <a:rPr lang="en-US" altLang="ko-KR" dirty="0">
                <a:sym typeface="Wingdings" panose="05000000000000000000" pitchFamily="2" charset="2"/>
              </a:rPr>
              <a:t> Q-table </a:t>
            </a:r>
            <a:r>
              <a:rPr lang="ko-KR" altLang="en-US" dirty="0">
                <a:sym typeface="Wingdings" panose="05000000000000000000" pitchFamily="2" charset="2"/>
              </a:rPr>
              <a:t>작성 불가능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2572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3C03C-0A3D-4F30-BA5D-86139B3A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Q-Network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1024D-1EB8-46F0-9D63-C26109062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20ADDD-5D32-4D5B-B43A-FFB4364C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90" y="1124744"/>
            <a:ext cx="5400675" cy="488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A3F11A-331B-4DB8-9E8E-4BA41C320D77}"/>
              </a:ext>
            </a:extLst>
          </p:cNvPr>
          <p:cNvSpPr txBox="1"/>
          <p:nvPr/>
        </p:nvSpPr>
        <p:spPr>
          <a:xfrm>
            <a:off x="323528" y="1628800"/>
            <a:ext cx="4421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Q-Network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Network</a:t>
            </a:r>
            <a:r>
              <a:rPr lang="ko-KR" altLang="en-US" dirty="0"/>
              <a:t>를 이용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Q-table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en-US" altLang="ko-KR" dirty="0"/>
              <a:t> Approximation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6200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D8B58-FB7F-485C-A806-D5334B2A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Q-Network </a:t>
            </a:r>
            <a:r>
              <a:rPr lang="ko-KR" altLang="en-US" dirty="0"/>
              <a:t>예시</a:t>
            </a:r>
            <a:r>
              <a:rPr lang="en-US" altLang="ko-KR" dirty="0"/>
              <a:t> – </a:t>
            </a:r>
            <a:r>
              <a:rPr lang="en-US" altLang="ko-KR" dirty="0" err="1"/>
              <a:t>frozenlake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E9EA81-2228-414B-8902-8E15BF55B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88EE6-5E7A-462C-9708-84EECB27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4726253" cy="3528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31CAC-8E09-4A27-B8DB-307B8192E8B4}"/>
              </a:ext>
            </a:extLst>
          </p:cNvPr>
          <p:cNvSpPr txBox="1"/>
          <p:nvPr/>
        </p:nvSpPr>
        <p:spPr>
          <a:xfrm>
            <a:off x="1259632" y="1282261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#</a:t>
            </a:r>
            <a:r>
              <a:rPr lang="en-US" altLang="ko-KR" sz="2400" dirty="0" err="1"/>
              <a:t>FrozenLake</a:t>
            </a:r>
            <a:r>
              <a:rPr lang="en-US" altLang="ko-KR" sz="2400" dirty="0"/>
              <a:t> Q-table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EC721-3C59-461F-9FCD-76218073EB48}"/>
              </a:ext>
            </a:extLst>
          </p:cNvPr>
          <p:cNvSpPr txBox="1"/>
          <p:nvPr/>
        </p:nvSpPr>
        <p:spPr>
          <a:xfrm>
            <a:off x="5220072" y="2768731"/>
            <a:ext cx="4421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모든 </a:t>
            </a:r>
            <a:r>
              <a:rPr lang="en-US" altLang="ko-KR" dirty="0">
                <a:sym typeface="Wingdings" panose="05000000000000000000" pitchFamily="2" charset="2"/>
              </a:rPr>
              <a:t>state / action</a:t>
            </a:r>
            <a:r>
              <a:rPr lang="ko-KR" altLang="en-US" dirty="0">
                <a:sym typeface="Wingdings" panose="05000000000000000000" pitchFamily="2" charset="2"/>
              </a:rPr>
              <a:t>에 대한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Reward</a:t>
            </a:r>
            <a:r>
              <a:rPr lang="ko-KR" altLang="en-US" dirty="0">
                <a:sym typeface="Wingdings" panose="05000000000000000000" pitchFamily="2" charset="2"/>
              </a:rPr>
              <a:t>가 정의되어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Reward = Q[state, action]</a:t>
            </a:r>
          </a:p>
        </p:txBody>
      </p:sp>
    </p:spTree>
    <p:extLst>
      <p:ext uri="{BB962C8B-B14F-4D97-AF65-F5344CB8AC3E}">
        <p14:creationId xmlns:p14="http://schemas.microsoft.com/office/powerpoint/2010/main" val="413901705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D7FC7-D02D-486D-9C43-991E0C71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Q-Network </a:t>
            </a:r>
            <a:r>
              <a:rPr lang="ko-KR" altLang="en-US" dirty="0"/>
              <a:t>예시</a:t>
            </a:r>
            <a:r>
              <a:rPr lang="en-US" altLang="ko-KR" dirty="0"/>
              <a:t> – </a:t>
            </a:r>
            <a:r>
              <a:rPr lang="en-US" altLang="ko-KR" dirty="0" err="1"/>
              <a:t>frozenlake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A004B-AF90-4C46-A03E-4CE667C80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BA12D-6C05-4347-9C70-AAABC8AC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57" y="2274694"/>
            <a:ext cx="4680520" cy="2287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6FB6F-468B-446A-B079-2B930FC07F13}"/>
              </a:ext>
            </a:extLst>
          </p:cNvPr>
          <p:cNvSpPr txBox="1"/>
          <p:nvPr/>
        </p:nvSpPr>
        <p:spPr>
          <a:xfrm>
            <a:off x="246232" y="3070219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9D3BC-F5D4-4AA9-807B-AAA4892416C0}"/>
              </a:ext>
            </a:extLst>
          </p:cNvPr>
          <p:cNvSpPr txBox="1"/>
          <p:nvPr/>
        </p:nvSpPr>
        <p:spPr>
          <a:xfrm>
            <a:off x="6491908" y="2331555"/>
            <a:ext cx="2495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ym typeface="Wingdings" panose="05000000000000000000" pitchFamily="2" charset="2"/>
              </a:rPr>
              <a:t>Reward_action_up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Reward_action_down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Reward_action_left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Reward_action_right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F5B1-9DE4-459A-B482-FEC1FAA2A399}"/>
              </a:ext>
            </a:extLst>
          </p:cNvPr>
          <p:cNvSpPr txBox="1"/>
          <p:nvPr/>
        </p:nvSpPr>
        <p:spPr>
          <a:xfrm>
            <a:off x="6050375" y="307021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3661F-300A-43F6-A8FB-3525C7F6F6B0}"/>
              </a:ext>
            </a:extLst>
          </p:cNvPr>
          <p:cNvSpPr txBox="1"/>
          <p:nvPr/>
        </p:nvSpPr>
        <p:spPr>
          <a:xfrm>
            <a:off x="1259632" y="1282261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#</a:t>
            </a:r>
            <a:r>
              <a:rPr lang="en-US" altLang="ko-KR" sz="2400" dirty="0" err="1"/>
              <a:t>FrozenLake</a:t>
            </a:r>
            <a:r>
              <a:rPr lang="en-US" altLang="ko-KR" sz="2400" dirty="0"/>
              <a:t> Q-network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D911A-3F90-4915-B8B8-6C988C6E4CF2}"/>
              </a:ext>
            </a:extLst>
          </p:cNvPr>
          <p:cNvSpPr txBox="1"/>
          <p:nvPr/>
        </p:nvSpPr>
        <p:spPr>
          <a:xfrm>
            <a:off x="1523357" y="4849822"/>
            <a:ext cx="4421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[Reward1, Reward2, Reward3, Reward4] = Q[state, action]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 Q</a:t>
            </a:r>
            <a:r>
              <a:rPr lang="ko-KR" altLang="en-US" dirty="0">
                <a:sym typeface="Wingdings" panose="05000000000000000000" pitchFamily="2" charset="2"/>
              </a:rPr>
              <a:t>의 형태를 좀더 </a:t>
            </a:r>
            <a:r>
              <a:rPr lang="en-US" altLang="ko-KR" dirty="0">
                <a:sym typeface="Wingdings" panose="05000000000000000000" pitchFamily="2" charset="2"/>
              </a:rPr>
              <a:t>network</a:t>
            </a:r>
            <a:r>
              <a:rPr lang="ko-KR" altLang="en-US" dirty="0">
                <a:sym typeface="Wingdings" panose="05000000000000000000" pitchFamily="2" charset="2"/>
              </a:rPr>
              <a:t>에 적합한 형태로 변경했다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4823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EDA39-B8E0-4A7E-8AC4-1D448FB8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DQN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7EFD40-2C2D-4202-9642-00CDA89C4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1FF93-4707-4CD7-888D-B65EEAFB6BA8}"/>
              </a:ext>
            </a:extLst>
          </p:cNvPr>
          <p:cNvSpPr txBox="1"/>
          <p:nvPr/>
        </p:nvSpPr>
        <p:spPr>
          <a:xfrm>
            <a:off x="395536" y="1484784"/>
            <a:ext cx="638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 배경 </a:t>
            </a:r>
            <a:r>
              <a:rPr lang="en-US" altLang="ko-KR" dirty="0"/>
              <a:t>: </a:t>
            </a:r>
            <a:r>
              <a:rPr lang="ko-KR" altLang="en-US" dirty="0"/>
              <a:t>단순한 </a:t>
            </a:r>
            <a:r>
              <a:rPr lang="en-US" altLang="ko-KR" dirty="0"/>
              <a:t>Q-network </a:t>
            </a:r>
            <a:r>
              <a:rPr lang="ko-KR" altLang="en-US" dirty="0"/>
              <a:t>만으로는 좋은 성능을 내지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EFE2B-2136-4DA6-BD46-C49F0C2D917B}"/>
              </a:ext>
            </a:extLst>
          </p:cNvPr>
          <p:cNvSpPr txBox="1"/>
          <p:nvPr/>
        </p:nvSpPr>
        <p:spPr>
          <a:xfrm>
            <a:off x="402432" y="2232375"/>
            <a:ext cx="6041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DQN</a:t>
            </a:r>
            <a:r>
              <a:rPr lang="ko-KR" altLang="en-US" dirty="0"/>
              <a:t>에서의 </a:t>
            </a:r>
            <a:r>
              <a:rPr lang="en-US" altLang="ko-KR" dirty="0"/>
              <a:t>3</a:t>
            </a:r>
            <a:r>
              <a:rPr lang="ko-KR" altLang="en-US" dirty="0"/>
              <a:t>가지 개선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1. Go deep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	2. Capture and replay</a:t>
            </a:r>
          </a:p>
          <a:p>
            <a:r>
              <a:rPr lang="en-US" altLang="ko-KR" dirty="0"/>
              <a:t>	   - correlations </a:t>
            </a:r>
            <a:r>
              <a:rPr lang="en-US" altLang="ko-KR" dirty="0" err="1"/>
              <a:t>berween</a:t>
            </a:r>
            <a:r>
              <a:rPr lang="en-US" altLang="ko-KR" dirty="0"/>
              <a:t> samples</a:t>
            </a:r>
          </a:p>
          <a:p>
            <a:r>
              <a:rPr lang="en-US" altLang="ko-KR" dirty="0"/>
              <a:t>	3. Separate networks</a:t>
            </a:r>
          </a:p>
          <a:p>
            <a:r>
              <a:rPr lang="en-US" altLang="ko-KR" dirty="0"/>
              <a:t>	   - Non-stationary targets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0293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EAD9E-59D9-45C8-8978-DB52E073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DQN solution – 1. Go Deep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99D5C3-CDD3-4ACA-8AF0-8BAE26A60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AF18A-AAA0-4F43-8F9E-3F6EB8C28D80}"/>
              </a:ext>
            </a:extLst>
          </p:cNvPr>
          <p:cNvSpPr txBox="1"/>
          <p:nvPr/>
        </p:nvSpPr>
        <p:spPr>
          <a:xfrm>
            <a:off x="2555776" y="4941168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en-US" altLang="ko-KR" sz="2400" dirty="0"/>
              <a:t>Network</a:t>
            </a:r>
            <a:r>
              <a:rPr lang="ko-KR" altLang="en-US" sz="2400" dirty="0"/>
              <a:t>의 </a:t>
            </a:r>
            <a:r>
              <a:rPr lang="en-US" altLang="ko-KR" sz="2400" dirty="0"/>
              <a:t>hidden layer</a:t>
            </a:r>
            <a:r>
              <a:rPr lang="ko-KR" altLang="en-US" sz="2400" dirty="0"/>
              <a:t>를 </a:t>
            </a:r>
            <a:r>
              <a:rPr lang="en-US" altLang="ko-KR" sz="2400" dirty="0"/>
              <a:t>1</a:t>
            </a:r>
            <a:r>
              <a:rPr lang="ko-KR" altLang="en-US" sz="2400" dirty="0"/>
              <a:t>층 이상으로 깊게 쌓겠다는 단순한 개선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11CEA8-9B45-4899-A31F-AD23E3DB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268760"/>
            <a:ext cx="56483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92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AAC92-F338-4E49-8B09-B9FA0C51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DQN solution – 2. Capture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 err="1"/>
              <a:t>repaly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C1D79-28A5-4256-AB5E-4694C9D07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ED2206-C5C0-4349-98E2-23577375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12776"/>
            <a:ext cx="6048672" cy="4757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B96AC-43BC-4918-89BC-E91D8D6F902C}"/>
              </a:ext>
            </a:extLst>
          </p:cNvPr>
          <p:cNvSpPr txBox="1"/>
          <p:nvPr/>
        </p:nvSpPr>
        <p:spPr>
          <a:xfrm>
            <a:off x="386648" y="2348880"/>
            <a:ext cx="2889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데이터가 입력되는 순서대로 학습시키면 </a:t>
            </a:r>
            <a:r>
              <a:rPr lang="ko-KR" altLang="en-US" dirty="0" err="1"/>
              <a:t>데이터간의</a:t>
            </a:r>
            <a:r>
              <a:rPr lang="ko-KR" altLang="en-US" dirty="0"/>
              <a:t> 상관에 많은 영향을 </a:t>
            </a:r>
            <a:r>
              <a:rPr lang="ko-KR" altLang="en-US" dirty="0" err="1"/>
              <a:t>받게된다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28824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B8BC-D9BB-497B-89F4-CB81FC78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DQN solution – 2. Capture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 err="1"/>
              <a:t>repaly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AE5F2E-920C-486C-A596-7E0723940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6F01A8-C276-482E-BF01-A7D74438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268760"/>
            <a:ext cx="2592288" cy="2402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478E69-DD6A-4A78-9DD4-84D45754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7" y="1370198"/>
            <a:ext cx="5378095" cy="4117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282D69-64B1-4E99-B32E-A6AD27CF2933}"/>
              </a:ext>
            </a:extLst>
          </p:cNvPr>
          <p:cNvSpPr txBox="1"/>
          <p:nvPr/>
        </p:nvSpPr>
        <p:spPr>
          <a:xfrm>
            <a:off x="5899214" y="3717952"/>
            <a:ext cx="2705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버퍼에 저장했다가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r>
              <a:rPr lang="ko-KR" altLang="en-US" dirty="0"/>
              <a:t>랜덤하게 선택해서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데이터 간의 상관을 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1578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Dummy Q-learning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이번에 얻는 </a:t>
            </a:r>
            <a:r>
              <a:rPr lang="en-US" altLang="ko-KR" dirty="0"/>
              <a:t>reward</a:t>
            </a:r>
            <a:r>
              <a:rPr lang="ko-KR" altLang="en-US" dirty="0"/>
              <a:t>와 그 다음 </a:t>
            </a:r>
            <a:r>
              <a:rPr lang="en-US" altLang="ko-KR" dirty="0"/>
              <a:t>Q</a:t>
            </a:r>
            <a:r>
              <a:rPr lang="ko-KR" altLang="en-US" dirty="0"/>
              <a:t>의 최대값으로 </a:t>
            </a:r>
            <a:r>
              <a:rPr lang="en-US" altLang="ko-KR" dirty="0"/>
              <a:t>Q</a:t>
            </a:r>
            <a:r>
              <a:rPr lang="ko-KR" altLang="en-US" dirty="0"/>
              <a:t>를 업데이트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4608D-D8AC-48A9-9250-D189711A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688194"/>
            <a:ext cx="54673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8157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C6B49-CD67-4AA6-BB01-83A80F74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DQN solution – 3. Separate networks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0DE3A9-95E7-4297-B901-FCFB3C9C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32918-3F1F-4C74-87E3-7D30ABBD4A27}"/>
              </a:ext>
            </a:extLst>
          </p:cNvPr>
          <p:cNvSpPr txBox="1"/>
          <p:nvPr/>
        </p:nvSpPr>
        <p:spPr>
          <a:xfrm>
            <a:off x="1547664" y="2060848"/>
            <a:ext cx="650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Q</a:t>
            </a:r>
            <a:r>
              <a:rPr lang="ko-KR" altLang="en-US" dirty="0"/>
              <a:t> </a:t>
            </a:r>
            <a:r>
              <a:rPr lang="en-US" altLang="ko-KR" dirty="0"/>
              <a:t>reward</a:t>
            </a:r>
            <a:r>
              <a:rPr lang="ko-KR" altLang="en-US" dirty="0"/>
              <a:t>를 얻어내는 네트워크와 </a:t>
            </a:r>
            <a:r>
              <a:rPr lang="en-US" altLang="ko-KR" dirty="0"/>
              <a:t>/</a:t>
            </a:r>
            <a:r>
              <a:rPr lang="ko-KR" altLang="en-US" dirty="0"/>
              <a:t> 오차를 계산하기 위한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타켓</a:t>
            </a:r>
            <a:r>
              <a:rPr lang="ko-KR" altLang="en-US" dirty="0"/>
              <a:t> 네트워크를 분리한다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5DA39-3614-414B-BBC4-28020C038046}"/>
              </a:ext>
            </a:extLst>
          </p:cNvPr>
          <p:cNvSpPr txBox="1"/>
          <p:nvPr/>
        </p:nvSpPr>
        <p:spPr>
          <a:xfrm>
            <a:off x="1547663" y="3105834"/>
            <a:ext cx="552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</a:t>
            </a:r>
            <a:r>
              <a:rPr lang="ko-KR" altLang="en-US" dirty="0"/>
              <a:t>를 얻어내기 위해 네트워크를 업데이트하는 동안</a:t>
            </a:r>
            <a:r>
              <a:rPr lang="en-US" altLang="ko-KR" dirty="0"/>
              <a:t>,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965851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1CD9-EBF5-4373-BB6E-47945615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5B159-92CB-4E31-8E68-28D1BBAE53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강화학습 예제 코드 분석 </a:t>
            </a:r>
            <a:r>
              <a:rPr lang="en-US" altLang="ko-KR" dirty="0"/>
              <a:t>/ </a:t>
            </a:r>
            <a:r>
              <a:rPr lang="ko-KR" altLang="en-US" dirty="0"/>
              <a:t>공부</a:t>
            </a:r>
            <a:endParaRPr lang="en-US" altLang="ko-KR" dirty="0"/>
          </a:p>
          <a:p>
            <a:r>
              <a:rPr lang="ko-KR" altLang="en-US" dirty="0"/>
              <a:t>주제 조사 </a:t>
            </a:r>
            <a:r>
              <a:rPr lang="en-US" altLang="ko-KR" dirty="0"/>
              <a:t>/ </a:t>
            </a:r>
            <a:r>
              <a:rPr lang="ko-KR" altLang="en-US" dirty="0"/>
              <a:t>전체 </a:t>
            </a:r>
            <a:r>
              <a:rPr lang="ko-KR" altLang="en-US"/>
              <a:t>설계 구상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EDE01B-EFCE-405C-8716-9334DD808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5880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Dummy Q-learning </a:t>
            </a:r>
            <a:r>
              <a:rPr lang="ko-KR" altLang="en-US" dirty="0"/>
              <a:t>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아래의 그림처럼 한번 길을 찾고나서 새로운 길을 찾지 않음</a:t>
            </a:r>
            <a:endParaRPr lang="en-US" altLang="ko-KR" dirty="0"/>
          </a:p>
          <a:p>
            <a:r>
              <a:rPr lang="ko-KR" altLang="en-US" dirty="0"/>
              <a:t>찾은 길이 최단거리가 아닐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AB6FDE-25AB-4800-B132-2C46DE35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882248"/>
            <a:ext cx="5600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095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 </a:t>
            </a:r>
            <a:r>
              <a:rPr lang="en-US" altLang="ko-KR" dirty="0"/>
              <a:t>E-greedy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라는 값을 설정해두고 랜덤 값이 </a:t>
            </a:r>
            <a:r>
              <a:rPr lang="en-US" altLang="ko-KR" dirty="0"/>
              <a:t>e</a:t>
            </a:r>
            <a:r>
              <a:rPr lang="ko-KR" altLang="en-US" dirty="0"/>
              <a:t>보다 작으면 랜덤한길을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3F25B0-90D4-4731-9628-34AD82CA2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88840"/>
            <a:ext cx="2409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488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 </a:t>
            </a:r>
            <a:r>
              <a:rPr lang="en-US" altLang="ko-KR" dirty="0"/>
              <a:t>decaying E-greedy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E-greedy</a:t>
            </a:r>
            <a:r>
              <a:rPr lang="ko-KR" altLang="en-US" dirty="0"/>
              <a:t>에서 </a:t>
            </a:r>
            <a:r>
              <a:rPr lang="en-US" altLang="ko-KR" dirty="0"/>
              <a:t>e</a:t>
            </a:r>
            <a:r>
              <a:rPr lang="ko-KR" altLang="en-US" dirty="0"/>
              <a:t>값이 후반부가 될 수록 작아지게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E0FC21-0798-428A-A2C7-367BCBB8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28956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929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 </a:t>
            </a:r>
            <a:r>
              <a:rPr lang="en-US" altLang="ko-KR" dirty="0"/>
              <a:t>add random noise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각각의 값에 </a:t>
            </a:r>
            <a:r>
              <a:rPr lang="ko-KR" altLang="en-US" dirty="0" err="1"/>
              <a:t>랜덤한</a:t>
            </a:r>
            <a:r>
              <a:rPr lang="ko-KR" altLang="en-US" dirty="0"/>
              <a:t> 값을 더한 후 최대값을 </a:t>
            </a:r>
            <a:r>
              <a:rPr lang="ko-KR" altLang="en-US" dirty="0" err="1"/>
              <a:t>따라감</a:t>
            </a:r>
            <a:endParaRPr lang="en-US" altLang="ko-KR" dirty="0"/>
          </a:p>
          <a:p>
            <a:r>
              <a:rPr lang="ko-KR" altLang="en-US" dirty="0"/>
              <a:t>원래 큰 값을 따라갈 확률이 높음</a:t>
            </a:r>
            <a:endParaRPr lang="en-US" altLang="ko-KR" dirty="0"/>
          </a:p>
          <a:p>
            <a:r>
              <a:rPr lang="en-US" altLang="ko-KR" dirty="0"/>
              <a:t>E-greedy</a:t>
            </a:r>
            <a:r>
              <a:rPr lang="ko-KR" altLang="en-US" dirty="0"/>
              <a:t>에서 처럼 시간이 지날수록 작은 값을 더하도록 할 수도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3916F-A819-4A69-9567-DCE339A3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3068960"/>
            <a:ext cx="5553075" cy="1066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9539D5-05C4-4580-AC2A-41D9C5B6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5" y="4140334"/>
            <a:ext cx="51244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742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앞의 해결책들을 이용하여 아래그림과 같은 결과를 얻을 수 있음</a:t>
            </a:r>
            <a:endParaRPr lang="en-US" altLang="ko-KR" dirty="0"/>
          </a:p>
          <a:p>
            <a:r>
              <a:rPr lang="ko-KR" altLang="en-US" dirty="0"/>
              <a:t>새로운 길을 찾았지만 </a:t>
            </a:r>
            <a:r>
              <a:rPr lang="en-US" altLang="ko-KR" dirty="0"/>
              <a:t>(3, 3)</a:t>
            </a:r>
            <a:r>
              <a:rPr lang="ko-KR" altLang="en-US" dirty="0"/>
              <a:t>의 위치에서 두 길의 </a:t>
            </a:r>
            <a:r>
              <a:rPr lang="en-US" altLang="ko-KR" dirty="0"/>
              <a:t>Q-value</a:t>
            </a:r>
            <a:r>
              <a:rPr lang="ko-KR" altLang="en-US" dirty="0"/>
              <a:t>가 모두 </a:t>
            </a:r>
            <a:r>
              <a:rPr lang="en-US" altLang="ko-KR" dirty="0"/>
              <a:t>1</a:t>
            </a:r>
            <a:r>
              <a:rPr lang="ko-KR" altLang="en-US" dirty="0"/>
              <a:t>이기 때문에 더 좋은 길을 선택할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해결하기 위해 </a:t>
            </a:r>
            <a:r>
              <a:rPr lang="en-US" altLang="ko-KR" dirty="0"/>
              <a:t>discounted reward</a:t>
            </a:r>
            <a:r>
              <a:rPr lang="ko-KR" altLang="en-US" dirty="0"/>
              <a:t>를 사용한다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2DED5E-E2FB-4DA2-941D-12791C62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050629"/>
            <a:ext cx="5162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214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 </a:t>
            </a:r>
            <a:r>
              <a:rPr lang="en-US" altLang="ko-KR" dirty="0"/>
              <a:t>Learning Q with discounted reward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45A0D4-53DD-4F86-97A9-52FCB30E72F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로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하고 식을 아래와 같이 바꾼다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를 사용해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를 일찍 받을 수록 더 크도록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45A0D4-53DD-4F86-97A9-52FCB30E7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78" t="-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A4D602-418F-4B2E-ADA4-DA9A7325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3057525"/>
            <a:ext cx="53244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160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EB4C-A15F-454D-B9DB-4B1117CF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Deterministic VS Stochastic (nondeterministic)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A0D4-53DD-4F86-97A9-52FCB30E72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Deterministic</a:t>
            </a:r>
            <a:r>
              <a:rPr lang="ko-KR" altLang="en-US" dirty="0"/>
              <a:t>에서는 오른쪽으로 갈 때 오른쪽으로 가고 왼쪽으로 갈 때 왼쪽으로 가는 항상 정해진대로 움직임</a:t>
            </a:r>
            <a:endParaRPr lang="en-US" altLang="ko-KR" dirty="0"/>
          </a:p>
          <a:p>
            <a:r>
              <a:rPr lang="en-US" altLang="ko-KR" dirty="0"/>
              <a:t>Stochastic</a:t>
            </a:r>
            <a:r>
              <a:rPr lang="ko-KR" altLang="en-US" dirty="0"/>
              <a:t>에서는 오른쪽으로 움직여도 오른쪽으로 가는 것이 정해져 있지 않음</a:t>
            </a:r>
            <a:endParaRPr lang="en-US" altLang="ko-KR" dirty="0"/>
          </a:p>
          <a:p>
            <a:r>
              <a:rPr lang="en-US" altLang="ko-KR" dirty="0"/>
              <a:t>Stochastic</a:t>
            </a:r>
            <a:r>
              <a:rPr lang="ko-KR" altLang="en-US" dirty="0"/>
              <a:t>에서 이전과 같은 방법을 사용하면 의도하지 않은 방법으로 </a:t>
            </a:r>
            <a:r>
              <a:rPr lang="ko-KR" altLang="en-US" dirty="0" err="1"/>
              <a:t>움직인것도</a:t>
            </a:r>
            <a:r>
              <a:rPr lang="ko-KR" altLang="en-US" dirty="0"/>
              <a:t> 의도한대로 움직인걸로 생각하고 학습하기 때문에 성공률이 매우 낮아진다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50E3B-1BF4-4D6C-BA28-EAD52F2E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8645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278</TotalTime>
  <Words>654</Words>
  <Application>Microsoft Office PowerPoint</Application>
  <PresentationFormat>화면 슬라이드 쇼(4:3)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Cambria Math</vt:lpstr>
      <vt:lpstr>Wingdings</vt:lpstr>
      <vt:lpstr>Wingdings 3</vt:lpstr>
      <vt:lpstr>Template</vt:lpstr>
      <vt:lpstr>설계 진행 보고 회의</vt:lpstr>
      <vt:lpstr>Dummy Q-learning</vt:lpstr>
      <vt:lpstr>Dummy Q-learning 의 문제점</vt:lpstr>
      <vt:lpstr>해결책 E-greedy</vt:lpstr>
      <vt:lpstr>해결책 decaying E-greedy</vt:lpstr>
      <vt:lpstr>해결책 add random noise</vt:lpstr>
      <vt:lpstr>해결책</vt:lpstr>
      <vt:lpstr>해결책 Learning Q with discounted reward</vt:lpstr>
      <vt:lpstr>Deterministic VS Stochastic (nondeterministic)</vt:lpstr>
      <vt:lpstr>Stochastic에서의 Q-learning</vt:lpstr>
      <vt:lpstr> Q-Network</vt:lpstr>
      <vt:lpstr> Q-Network</vt:lpstr>
      <vt:lpstr> Q-Network</vt:lpstr>
      <vt:lpstr> Q-Network 예시 – frozenlake</vt:lpstr>
      <vt:lpstr> Q-Network 예시 – frozenlake</vt:lpstr>
      <vt:lpstr> DQN</vt:lpstr>
      <vt:lpstr> DQN solution – 1. Go Deep</vt:lpstr>
      <vt:lpstr> DQN solution – 2. Capture and repaly</vt:lpstr>
      <vt:lpstr> DQN solution – 2. Capture and repaly</vt:lpstr>
      <vt:lpstr> DQN solution – 3. Separate networks</vt:lpstr>
      <vt:lpstr>다음 주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55</cp:revision>
  <cp:lastPrinted>2015-02-16T02:52:36Z</cp:lastPrinted>
  <dcterms:created xsi:type="dcterms:W3CDTF">2015-02-07T01:39:42Z</dcterms:created>
  <dcterms:modified xsi:type="dcterms:W3CDTF">2019-11-15T03:54:25Z</dcterms:modified>
</cp:coreProperties>
</file>