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88" r:id="rId4"/>
    <p:sldId id="289" r:id="rId5"/>
    <p:sldId id="290" r:id="rId6"/>
    <p:sldId id="291" r:id="rId7"/>
    <p:sldId id="292" r:id="rId8"/>
    <p:sldId id="278" r:id="rId9"/>
    <p:sldId id="285" r:id="rId10"/>
    <p:sldId id="286" r:id="rId11"/>
    <p:sldId id="284" r:id="rId12"/>
    <p:sldId id="287" r:id="rId13"/>
    <p:sldId id="277" r:id="rId14"/>
  </p:sldIdLst>
  <p:sldSz cx="9144000" cy="6858000" type="screen4x3"/>
  <p:notesSz cx="6791325" cy="99218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 userDrawn="1">
          <p15:clr>
            <a:srgbClr val="A4A3A4"/>
          </p15:clr>
        </p15:guide>
        <p15:guide id="2" pos="213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0070C0"/>
    <a:srgbClr val="21B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>
      <p:cViewPr varScale="1">
        <p:scale>
          <a:sx n="98" d="100"/>
          <a:sy n="98" d="100"/>
        </p:scale>
        <p:origin x="104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3864" y="96"/>
      </p:cViewPr>
      <p:guideLst>
        <p:guide orient="horz" pos="3125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6846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FABB-D07F-40CE-9577-0F5997754051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6846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7434D-D3C1-423B-9771-64B85E3A7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23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6846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B8250-2CF3-4785-A3E9-9A4E97CB276A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133" y="4712891"/>
            <a:ext cx="5433060" cy="446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6846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D5CB3-D38A-4DA6-8703-D544B68AD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4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6864" cy="1638672"/>
          </a:xfrm>
        </p:spPr>
        <p:txBody>
          <a:bodyPr anchor="ctr" anchorCtr="0">
            <a:normAutofit/>
          </a:bodyPr>
          <a:lstStyle>
            <a:lvl1pPr algn="ctr">
              <a:defRPr sz="4400" b="1" cap="small" baseline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7776864" cy="7920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 i="0">
                <a:ln w="3175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2EE06D8-16E0-4847-A7D6-30BB0749A315}" type="datetime4">
              <a:rPr lang="en-US" altLang="ko-KR" sz="1400" b="0" i="0" smtClean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pPr algn="r"/>
              <a:t>April 3, 2020</a:t>
            </a:fld>
            <a:r>
              <a:rPr lang="en-US" altLang="ko-KR" sz="1400" b="0" i="0" dirty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/ KOREA AEROSPACE UNIVERSITY</a:t>
            </a:r>
            <a:endParaRPr lang="ko-KR" altLang="en-US" sz="1800" b="0" i="1" dirty="0"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8928992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6" name="내용 개체 틀 7"/>
          <p:cNvSpPr>
            <a:spLocks noGrp="1"/>
          </p:cNvSpPr>
          <p:nvPr>
            <p:ph sz="quarter" idx="10"/>
          </p:nvPr>
        </p:nvSpPr>
        <p:spPr>
          <a:xfrm>
            <a:off x="4572000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  <a:ln>
            <a:noFill/>
          </a:ln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41608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07505" y="847304"/>
            <a:ext cx="8928992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 userDrawn="1"/>
        </p:nvSpPr>
        <p:spPr bwMode="auto">
          <a:xfrm>
            <a:off x="107505" y="836712"/>
            <a:ext cx="8928992" cy="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800" b="1" i="1" dirty="0"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reentec.github.io/reinforcement-learning-fourth/" TargetMode="External"/><Relationship Id="rId2" Type="http://schemas.openxmlformats.org/officeDocument/2006/relationships/hyperlink" Target="https://www.slideshare.net/WoongwonLee/rlcode-a3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6864" cy="504056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설계 진행 보고</a:t>
            </a:r>
            <a:r>
              <a:rPr lang="en-US" altLang="ko-KR" sz="2800" dirty="0"/>
              <a:t> </a:t>
            </a:r>
            <a:r>
              <a:rPr lang="ko-KR" altLang="en-US" sz="2800" dirty="0"/>
              <a:t>회의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501356"/>
              </p:ext>
            </p:extLst>
          </p:nvPr>
        </p:nvGraphicFramePr>
        <p:xfrm>
          <a:off x="251520" y="836712"/>
          <a:ext cx="8640960" cy="4536215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참석자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김범준</a:t>
                      </a:r>
                      <a:r>
                        <a:rPr lang="en-US" altLang="ko-KR" sz="1800" dirty="0"/>
                        <a:t>( 2015124035 )</a:t>
                      </a:r>
                    </a:p>
                    <a:p>
                      <a:pPr latinLnBrk="1"/>
                      <a:r>
                        <a:rPr lang="ko-KR" altLang="en-US" sz="1800" dirty="0"/>
                        <a:t>이태형</a:t>
                      </a:r>
                      <a:r>
                        <a:rPr lang="en-US" altLang="ko-KR" sz="1800" dirty="0"/>
                        <a:t>( 2015124176 )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일시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장소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2020</a:t>
                      </a:r>
                      <a:r>
                        <a:rPr lang="ko-KR" altLang="en-US" sz="1800" dirty="0"/>
                        <a:t>년 </a:t>
                      </a:r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월 </a:t>
                      </a:r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일 오후 </a:t>
                      </a:r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시 </a:t>
                      </a:r>
                      <a:r>
                        <a:rPr lang="en-US" altLang="ko-KR" sz="1800" dirty="0"/>
                        <a:t>0</a:t>
                      </a:r>
                      <a:r>
                        <a:rPr lang="ko-KR" altLang="en-US" sz="1800" dirty="0"/>
                        <a:t>분 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/>
                        <a:t>화상 회의</a:t>
                      </a:r>
                      <a:endParaRPr lang="en-US" altLang="ko-K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9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진행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의결 사항</a:t>
                      </a:r>
                      <a:r>
                        <a:rPr lang="ko-KR" altLang="en-US" sz="1800" baseline="0" dirty="0"/>
                        <a:t> 요약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/>
                        <a:t>네트워크 </a:t>
                      </a:r>
                      <a:r>
                        <a:rPr lang="en-US" altLang="ko-KR" sz="1800" dirty="0">
                          <a:sym typeface="Wingdings" panose="05000000000000000000" pitchFamily="2" charset="2"/>
                        </a:rPr>
                        <a:t> </a:t>
                      </a:r>
                      <a:r>
                        <a:rPr lang="ko-KR" altLang="en-US" sz="1800" dirty="0">
                          <a:sym typeface="Wingdings" panose="05000000000000000000" pitchFamily="2" charset="2"/>
                        </a:rPr>
                        <a:t>게임 환경 간 데이터 흐름 완성</a:t>
                      </a:r>
                      <a:endParaRPr lang="en-US" altLang="ko-KR" sz="1800" dirty="0">
                        <a:sym typeface="Wingdings" panose="05000000000000000000" pitchFamily="2" charset="2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dirty="0">
                          <a:sym typeface="Wingdings" panose="05000000000000000000" pitchFamily="2" charset="2"/>
                        </a:rPr>
                        <a:t>DQN </a:t>
                      </a:r>
                      <a:r>
                        <a:rPr lang="ko-KR" altLang="en-US" sz="1800" dirty="0">
                          <a:sym typeface="Wingdings" panose="05000000000000000000" pitchFamily="2" charset="2"/>
                        </a:rPr>
                        <a:t>알고리즘 적용</a:t>
                      </a:r>
                      <a:r>
                        <a:rPr lang="en-US" altLang="ko-KR" sz="1800" dirty="0"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dirty="0">
                          <a:sym typeface="Wingdings" panose="05000000000000000000" pitchFamily="2" charset="2"/>
                        </a:rPr>
                        <a:t>A3C </a:t>
                      </a:r>
                      <a:r>
                        <a:rPr lang="ko-KR" altLang="en-US" sz="1800" dirty="0">
                          <a:sym typeface="Wingdings" panose="05000000000000000000" pitchFamily="2" charset="2"/>
                        </a:rPr>
                        <a:t>알고리즘</a:t>
                      </a:r>
                      <a:r>
                        <a:rPr lang="en-US" altLang="ko-KR" sz="18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800" dirty="0">
                          <a:sym typeface="Wingdings" panose="05000000000000000000" pitchFamily="2" charset="2"/>
                        </a:rPr>
                        <a:t>공부</a:t>
                      </a:r>
                      <a:endParaRPr lang="en-US" altLang="ko-KR" sz="1800" dirty="0"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0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지도교수 의견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algn="r" latinLnBrk="1"/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인</a:t>
                      </a:r>
                      <a:r>
                        <a:rPr lang="en-US" altLang="ko-KR" sz="1800" dirty="0"/>
                        <a:t>)</a:t>
                      </a:r>
                    </a:p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60538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BA48A-CA33-4E4A-A44B-EC127B7B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TD Policy gradient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006EC-2D34-40C1-B61A-F82440C2053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7505" y="3501008"/>
            <a:ext cx="8928992" cy="297656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 - </a:t>
            </a:r>
            <a:r>
              <a:rPr lang="ko-KR" altLang="en-US" b="1" dirty="0"/>
              <a:t>정책</a:t>
            </a:r>
            <a:r>
              <a:rPr lang="en-US" altLang="ko-KR" b="1" dirty="0"/>
              <a:t> </a:t>
            </a:r>
            <a:r>
              <a:rPr lang="el-GR" altLang="ko-KR" b="1" dirty="0"/>
              <a:t>θ</a:t>
            </a:r>
            <a:r>
              <a:rPr lang="en-US" altLang="ko-KR" b="1" dirty="0"/>
              <a:t> = </a:t>
            </a:r>
            <a:r>
              <a:rPr lang="el-GR" altLang="ko-KR" b="1" dirty="0"/>
              <a:t>θ</a:t>
            </a:r>
            <a:r>
              <a:rPr lang="en-US" altLang="ko-KR" b="1" dirty="0"/>
              <a:t> + </a:t>
            </a:r>
            <a:r>
              <a:rPr lang="ko-KR" altLang="en-US" dirty="0"/>
              <a:t>∇ </a:t>
            </a:r>
            <a:r>
              <a:rPr lang="en-US" altLang="ko-KR" b="1" dirty="0"/>
              <a:t>J(</a:t>
            </a:r>
            <a:r>
              <a:rPr lang="el-GR" altLang="ko-KR" b="1" dirty="0"/>
              <a:t>θ</a:t>
            </a:r>
            <a:r>
              <a:rPr lang="en-US" altLang="ko-KR" b="1" dirty="0"/>
              <a:t>) </a:t>
            </a:r>
            <a:r>
              <a:rPr lang="ko-KR" altLang="en-US" b="1" dirty="0"/>
              <a:t>업데이트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Vv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st</a:t>
            </a:r>
            <a:r>
              <a:rPr lang="en-US" altLang="ko-KR" sz="2000" dirty="0"/>
              <a:t>) :</a:t>
            </a:r>
            <a:r>
              <a:rPr lang="ko-KR" altLang="en-US" sz="2000" dirty="0"/>
              <a:t> </a:t>
            </a:r>
            <a:r>
              <a:rPr lang="en-US" altLang="ko-KR" sz="2000" dirty="0"/>
              <a:t>state</a:t>
            </a:r>
            <a:r>
              <a:rPr lang="ko-KR" altLang="en-US" sz="2000" dirty="0"/>
              <a:t>에 대한 가치함수</a:t>
            </a:r>
            <a:r>
              <a:rPr lang="en-US" altLang="ko-KR" sz="2000" dirty="0"/>
              <a:t>(</a:t>
            </a:r>
            <a:r>
              <a:rPr lang="ko-KR" altLang="en-US" sz="2000" dirty="0" err="1"/>
              <a:t>기대값</a:t>
            </a:r>
            <a:r>
              <a:rPr lang="en-US" altLang="ko-KR" sz="2000" dirty="0"/>
              <a:t>)</a:t>
            </a:r>
            <a:r>
              <a:rPr lang="ko-KR" altLang="en-US" sz="2000" dirty="0"/>
              <a:t>으로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en-US" altLang="ko-KR" sz="2000" dirty="0"/>
              <a:t>              </a:t>
            </a:r>
            <a:r>
              <a:rPr lang="ko-KR" altLang="en-US" sz="2000" dirty="0" err="1"/>
              <a:t>뉴럴넷으로</a:t>
            </a:r>
            <a:r>
              <a:rPr lang="ko-KR" altLang="en-US" sz="2000" dirty="0"/>
              <a:t> 얻어낼 수 있다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BCEC62-1667-4A81-BE55-FE63A9BAF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44D4E5-FFFB-49D3-AB62-0F98469B7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52736"/>
            <a:ext cx="7559084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1907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A7249-DD75-4190-BA9A-5B05BF36C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Actor-Critic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EED52B-91BC-4E2B-B885-2094536AD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1D79BB-18B4-4668-B804-EBE31CF8B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9144000" cy="40924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9EFFB67-0811-4609-BBFA-44E6736512EA}"/>
              </a:ext>
            </a:extLst>
          </p:cNvPr>
          <p:cNvSpPr/>
          <p:nvPr/>
        </p:nvSpPr>
        <p:spPr>
          <a:xfrm>
            <a:off x="251520" y="4929132"/>
            <a:ext cx="4572000" cy="13696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Actor : Policy </a:t>
            </a:r>
            <a:r>
              <a:rPr lang="el-GR" altLang="ko-KR" dirty="0">
                <a:solidFill>
                  <a:srgbClr val="222222"/>
                </a:solidFill>
                <a:latin typeface="MJXc-TeX-math-I"/>
              </a:rPr>
              <a:t>π</a:t>
            </a:r>
            <a:r>
              <a:rPr lang="el-GR" altLang="ko-KR" dirty="0">
                <a:solidFill>
                  <a:srgbClr val="222222"/>
                </a:solidFill>
                <a:latin typeface="MJXc-TeX-main-R"/>
              </a:rPr>
              <a:t>(</a:t>
            </a:r>
            <a:r>
              <a:rPr lang="en-US" altLang="ko-KR" dirty="0">
                <a:solidFill>
                  <a:srgbClr val="222222"/>
                </a:solidFill>
                <a:latin typeface="MJXc-TeX-math-I"/>
              </a:rPr>
              <a:t>s</a:t>
            </a:r>
            <a:r>
              <a:rPr lang="en-US" altLang="ko-KR" dirty="0">
                <a:solidFill>
                  <a:srgbClr val="222222"/>
                </a:solidFill>
                <a:latin typeface="MJXc-TeX-main-R"/>
              </a:rPr>
              <a:t>)</a:t>
            </a:r>
            <a:r>
              <a:rPr lang="en-US" altLang="ko-KR" dirty="0">
                <a:solidFill>
                  <a:srgbClr val="222222"/>
                </a:solidFill>
                <a:latin typeface="Helvetica" panose="020B0604020202020204" pitchFamily="34" charset="0"/>
              </a:rPr>
              <a:t> (Action probabilities) </a:t>
            </a:r>
            <a:r>
              <a:rPr lang="ko-KR" altLang="en-US" dirty="0">
                <a:solidFill>
                  <a:srgbClr val="222222"/>
                </a:solidFill>
                <a:latin typeface="Helvetica" panose="020B0604020202020204" pitchFamily="34" charset="0"/>
              </a:rPr>
              <a:t>를 통해 </a:t>
            </a:r>
            <a:r>
              <a:rPr lang="en-US" altLang="ko-KR" dirty="0">
                <a:solidFill>
                  <a:srgbClr val="222222"/>
                </a:solidFill>
                <a:latin typeface="Helvetica" panose="020B0604020202020204" pitchFamily="34" charset="0"/>
              </a:rPr>
              <a:t>Action</a:t>
            </a:r>
            <a:r>
              <a:rPr lang="ko-KR" altLang="en-US" dirty="0">
                <a:solidFill>
                  <a:srgbClr val="222222"/>
                </a:solidFill>
                <a:latin typeface="Helvetica" panose="020B0604020202020204" pitchFamily="34" charset="0"/>
              </a:rPr>
              <a:t>을 취하는 </a:t>
            </a:r>
            <a:r>
              <a:rPr lang="en-US" altLang="ko-KR" dirty="0">
                <a:solidFill>
                  <a:srgbClr val="222222"/>
                </a:solidFill>
                <a:latin typeface="Helvetica" panose="020B0604020202020204" pitchFamily="34" charset="0"/>
              </a:rPr>
              <a:t>Agent</a:t>
            </a:r>
          </a:p>
          <a:p>
            <a:endParaRPr lang="en-US" altLang="ko-KR" sz="1100" dirty="0">
              <a:solidFill>
                <a:srgbClr val="222222"/>
              </a:solidFill>
              <a:latin typeface="Helvetica" panose="020B0604020202020204" pitchFamily="34" charset="0"/>
            </a:endParaRPr>
          </a:p>
          <a:p>
            <a:r>
              <a:rPr lang="en-US" altLang="ko-KR" dirty="0">
                <a:solidFill>
                  <a:srgbClr val="222222"/>
                </a:solidFill>
                <a:latin typeface="Helvetica" panose="020B0604020202020204" pitchFamily="34" charset="0"/>
              </a:rPr>
              <a:t>Critic : Value Function </a:t>
            </a:r>
            <a:r>
              <a:rPr lang="en-US" altLang="ko-KR" dirty="0">
                <a:solidFill>
                  <a:srgbClr val="222222"/>
                </a:solidFill>
                <a:latin typeface="MJXc-TeX-math-I"/>
              </a:rPr>
              <a:t>V</a:t>
            </a:r>
            <a:r>
              <a:rPr lang="en-US" altLang="ko-KR" dirty="0">
                <a:solidFill>
                  <a:srgbClr val="222222"/>
                </a:solidFill>
                <a:latin typeface="MJXc-TeX-main-R"/>
              </a:rPr>
              <a:t>(</a:t>
            </a:r>
            <a:r>
              <a:rPr lang="en-US" altLang="ko-KR" dirty="0">
                <a:solidFill>
                  <a:srgbClr val="222222"/>
                </a:solidFill>
                <a:latin typeface="MJXc-TeX-math-I"/>
              </a:rPr>
              <a:t>s</a:t>
            </a:r>
            <a:r>
              <a:rPr lang="en-US" altLang="ko-KR" dirty="0">
                <a:solidFill>
                  <a:srgbClr val="222222"/>
                </a:solidFill>
                <a:latin typeface="MJXc-TeX-main-R"/>
              </a:rPr>
              <a:t>)</a:t>
            </a:r>
            <a:r>
              <a:rPr lang="en-US" altLang="ko-KR" dirty="0">
                <a:solidFill>
                  <a:srgbClr val="222222"/>
                </a:solidFill>
                <a:latin typeface="Helvetica" panose="020B0604020202020204" pitchFamily="34" charset="0"/>
              </a:rPr>
              <a:t> </a:t>
            </a:r>
            <a:r>
              <a:rPr lang="ko-KR" altLang="en-US" dirty="0">
                <a:solidFill>
                  <a:srgbClr val="222222"/>
                </a:solidFill>
                <a:latin typeface="Helvetica" panose="020B0604020202020204" pitchFamily="34" charset="0"/>
              </a:rPr>
              <a:t>를 통해 현재 상태를 </a:t>
            </a:r>
            <a:r>
              <a:rPr lang="en-US" altLang="ko-KR" dirty="0">
                <a:solidFill>
                  <a:srgbClr val="222222"/>
                </a:solidFill>
                <a:latin typeface="Helvetica" panose="020B0604020202020204" pitchFamily="34" charset="0"/>
              </a:rPr>
              <a:t>Evaluation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543047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94600-5D87-4C8F-AA9F-0C11F015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A3C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0942F1-2B37-4F5C-BC7F-E2E11B313F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여러 </a:t>
            </a:r>
            <a:r>
              <a:rPr lang="en-US" altLang="ko-KR" dirty="0"/>
              <a:t>Actor-Critic </a:t>
            </a:r>
            <a:r>
              <a:rPr lang="ko-KR" altLang="en-US" dirty="0"/>
              <a:t>에이전트가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중앙의 </a:t>
            </a:r>
            <a:r>
              <a:rPr lang="en-US" altLang="ko-KR" dirty="0"/>
              <a:t>global network</a:t>
            </a:r>
            <a:r>
              <a:rPr lang="ko-KR" altLang="en-US" dirty="0"/>
              <a:t>를 비동기적으로 업데이트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8951DC-618E-4D58-983B-1DE73F0C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259377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834E-B053-4794-BDE0-1336B242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향후 진행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CEB8C-2F30-45F6-8D95-B7E3DCFF67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개로 나뉘어져 있는 네트워크</a:t>
            </a:r>
            <a:r>
              <a:rPr lang="en-US" altLang="ko-KR" dirty="0"/>
              <a:t>( </a:t>
            </a:r>
            <a:r>
              <a:rPr lang="ko-KR" altLang="en-US" dirty="0"/>
              <a:t>액션 </a:t>
            </a:r>
            <a:r>
              <a:rPr lang="en-US" altLang="ko-KR" dirty="0"/>
              <a:t>id / argument )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개의 네트워크로 합치기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A3C </a:t>
            </a:r>
            <a:r>
              <a:rPr lang="ko-KR" altLang="en-US" dirty="0"/>
              <a:t>코드 분석 및 공부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BA4D99-C25A-480C-B714-5B8E34A66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182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1. </a:t>
            </a:r>
            <a:r>
              <a:rPr lang="ko-KR" altLang="en-US" sz="2000" dirty="0"/>
              <a:t>네트워크 </a:t>
            </a:r>
            <a:r>
              <a:rPr lang="en-US" altLang="ko-KR" sz="2000" dirty="0">
                <a:sym typeface="Wingdings" panose="05000000000000000000" pitchFamily="2" charset="2"/>
              </a:rPr>
              <a:t> </a:t>
            </a:r>
            <a:r>
              <a:rPr lang="ko-KR" altLang="en-US" sz="2000" dirty="0">
                <a:sym typeface="Wingdings" panose="05000000000000000000" pitchFamily="2" charset="2"/>
              </a:rPr>
              <a:t>게임 환경 간 데이터 흐름 완성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 2. DQN </a:t>
            </a:r>
            <a:r>
              <a:rPr lang="ko-KR" altLang="en-US" sz="2000" dirty="0">
                <a:sym typeface="Wingdings" panose="05000000000000000000" pitchFamily="2" charset="2"/>
              </a:rPr>
              <a:t>알고리즘 적용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 3. A3C </a:t>
            </a:r>
            <a:r>
              <a:rPr lang="ko-KR" altLang="en-US" sz="2000" dirty="0">
                <a:sym typeface="Wingdings" panose="05000000000000000000" pitchFamily="2" charset="2"/>
              </a:rPr>
              <a:t>알고리즘 공부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8677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155C6-6601-4217-9E62-028EE921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네트워크 </a:t>
            </a:r>
            <a:r>
              <a:rPr lang="en-US" altLang="ko-KR" dirty="0">
                <a:sym typeface="Wingdings" panose="05000000000000000000" pitchFamily="2" charset="2"/>
              </a:rPr>
              <a:t> </a:t>
            </a:r>
            <a:r>
              <a:rPr lang="ko-KR" altLang="en-US" dirty="0">
                <a:sym typeface="Wingdings" panose="05000000000000000000" pitchFamily="2" charset="2"/>
              </a:rPr>
              <a:t>게임 환경 간 데이터 흐름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B31E33-247E-4E9E-A867-2D26FBB815E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네트워크 입력 데이터 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환경 데이터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네트워크 출력 데이터 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 	</a:t>
            </a:r>
            <a:r>
              <a:rPr lang="ko-KR" altLang="en-US" dirty="0"/>
              <a:t>액션의 </a:t>
            </a:r>
            <a:r>
              <a:rPr lang="en-US" altLang="ko-KR" dirty="0"/>
              <a:t>id, </a:t>
            </a:r>
            <a:r>
              <a:rPr lang="ko-KR" altLang="en-US" dirty="0"/>
              <a:t>액션을 하는데 필요한 </a:t>
            </a:r>
            <a:r>
              <a:rPr lang="en-US" altLang="ko-KR" dirty="0"/>
              <a:t>argument </a:t>
            </a:r>
            <a:r>
              <a:rPr lang="ko-KR" altLang="en-US" dirty="0"/>
              <a:t>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EFAE8B-6737-487B-86F6-69576F398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32200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155C6-6601-4217-9E62-028EE921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네트워크 </a:t>
            </a:r>
            <a:r>
              <a:rPr lang="en-US" altLang="ko-KR" dirty="0">
                <a:sym typeface="Wingdings" panose="05000000000000000000" pitchFamily="2" charset="2"/>
              </a:rPr>
              <a:t> </a:t>
            </a:r>
            <a:r>
              <a:rPr lang="ko-KR" altLang="en-US" dirty="0">
                <a:sym typeface="Wingdings" panose="05000000000000000000" pitchFamily="2" charset="2"/>
              </a:rPr>
              <a:t>게임 환경 간 데이터 흐름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B31E33-247E-4E9E-A867-2D26FBB815E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네트워크 입력 데이터 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ko-KR" altLang="en-US" sz="2000" dirty="0"/>
              <a:t>환경 데이터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네트워크 출력 데이터 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 	</a:t>
            </a:r>
            <a:r>
              <a:rPr lang="en-US" altLang="ko-KR" sz="2000" dirty="0"/>
              <a:t>		</a:t>
            </a:r>
            <a:r>
              <a:rPr lang="ko-KR" altLang="en-US" sz="2000" dirty="0"/>
              <a:t>액션의 </a:t>
            </a:r>
            <a:r>
              <a:rPr lang="en-US" altLang="ko-KR" sz="2000" dirty="0"/>
              <a:t>id, </a:t>
            </a:r>
            <a:r>
              <a:rPr lang="ko-KR" altLang="en-US" sz="2000" dirty="0"/>
              <a:t>액션을 하는데 필요한 </a:t>
            </a:r>
            <a:r>
              <a:rPr lang="en-US" altLang="ko-KR" sz="2000" dirty="0"/>
              <a:t>argument </a:t>
            </a:r>
            <a:r>
              <a:rPr lang="ko-KR" altLang="en-US" sz="2000" dirty="0"/>
              <a:t>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#</a:t>
            </a:r>
            <a:r>
              <a:rPr lang="ko-KR" altLang="en-US" dirty="0"/>
              <a:t> 현재 네트워크 구성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sz="2000" dirty="0"/>
              <a:t>- </a:t>
            </a:r>
            <a:r>
              <a:rPr lang="ko-KR" altLang="en-US" sz="2000" dirty="0"/>
              <a:t>액션 </a:t>
            </a:r>
            <a:r>
              <a:rPr lang="en-US" altLang="ko-KR" sz="2000" dirty="0"/>
              <a:t>id</a:t>
            </a:r>
            <a:r>
              <a:rPr lang="ko-KR" altLang="en-US" sz="2000" dirty="0"/>
              <a:t> 네트워크 </a:t>
            </a:r>
            <a:r>
              <a:rPr lang="en-US" altLang="ko-KR" sz="2000" dirty="0"/>
              <a:t>/ argument </a:t>
            </a:r>
            <a:r>
              <a:rPr lang="ko-KR" altLang="en-US" sz="2000" dirty="0"/>
              <a:t>네트워크 </a:t>
            </a:r>
            <a:r>
              <a:rPr lang="en-US" altLang="ko-KR" sz="2000" dirty="0"/>
              <a:t>2</a:t>
            </a:r>
            <a:r>
              <a:rPr lang="ko-KR" altLang="en-US" sz="2000" dirty="0"/>
              <a:t>개 네트워크를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en-US" sz="2000" dirty="0"/>
              <a:t>만듦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/>
              <a:t>가변 길이의 </a:t>
            </a:r>
            <a:r>
              <a:rPr lang="en-US" altLang="ko-KR" sz="2000" dirty="0"/>
              <a:t>argument </a:t>
            </a:r>
            <a:r>
              <a:rPr lang="ko-KR" altLang="en-US" sz="2000" dirty="0"/>
              <a:t>를 만들기 위해 </a:t>
            </a:r>
            <a:r>
              <a:rPr lang="en-US" altLang="ko-KR" sz="2000" dirty="0"/>
              <a:t>argument </a:t>
            </a:r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en-US" sz="2000" dirty="0"/>
              <a:t>네트워크의 출력을 처리함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EFAE8B-6737-487B-86F6-69576F398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A57D51-9E83-43F6-AFAA-4EE3D844C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5963226"/>
            <a:ext cx="4800600" cy="514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B62F3E-0508-4E5E-8EE9-F80629B1C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437112"/>
            <a:ext cx="45720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5135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66C7C-B61C-4F8B-BB96-D1CB220E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DQN </a:t>
            </a:r>
            <a:r>
              <a:rPr lang="ko-KR" altLang="en-US" dirty="0"/>
              <a:t>알고리즘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F3B23E-5390-4D83-A777-8572B2213F1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- replay memory</a:t>
            </a:r>
            <a:r>
              <a:rPr lang="ko-KR" altLang="en-US" dirty="0"/>
              <a:t>를 사용하는 </a:t>
            </a:r>
            <a:r>
              <a:rPr lang="en-US" altLang="ko-KR" dirty="0"/>
              <a:t>DQN </a:t>
            </a:r>
            <a:r>
              <a:rPr lang="ko-KR" altLang="en-US" dirty="0"/>
              <a:t>알고리즘 적용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- 10</a:t>
            </a:r>
            <a:r>
              <a:rPr lang="ko-KR" altLang="en-US" dirty="0"/>
              <a:t>회마다 </a:t>
            </a:r>
            <a:r>
              <a:rPr lang="en-US" altLang="ko-KR" dirty="0"/>
              <a:t>replay memory </a:t>
            </a:r>
            <a:r>
              <a:rPr lang="ko-KR" altLang="en-US" dirty="0"/>
              <a:t>에서 랜덤으로 데이터를 선택해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train </a:t>
            </a:r>
            <a:r>
              <a:rPr lang="ko-KR" altLang="en-US" dirty="0"/>
              <a:t>시킴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# replay memory</a:t>
            </a:r>
            <a:r>
              <a:rPr lang="ko-KR" altLang="en-US" dirty="0"/>
              <a:t>가 차치하는 크기가 너무 커서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현재 설계 환경에서 적용하기 힘들어 보임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F98B87-923B-45DB-87C1-E10F74154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70063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66C7C-B61C-4F8B-BB96-D1CB220E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DQN </a:t>
            </a:r>
            <a:r>
              <a:rPr lang="ko-KR" altLang="en-US" dirty="0"/>
              <a:t>알고리즘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F3B23E-5390-4D83-A777-8572B2213F1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현재 </a:t>
            </a:r>
            <a:r>
              <a:rPr lang="en-US" altLang="ko-KR" dirty="0"/>
              <a:t>2</a:t>
            </a:r>
            <a:r>
              <a:rPr lang="ko-KR" altLang="en-US" dirty="0"/>
              <a:t>개의 네트워크가 존재하는데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액션</a:t>
            </a:r>
            <a:r>
              <a:rPr lang="en-US" altLang="ko-KR" dirty="0"/>
              <a:t> id </a:t>
            </a:r>
            <a:r>
              <a:rPr lang="ko-KR" altLang="en-US" dirty="0"/>
              <a:t>네트워크에는 </a:t>
            </a:r>
            <a:r>
              <a:rPr lang="en-US" altLang="ko-KR" dirty="0"/>
              <a:t>DQN </a:t>
            </a:r>
            <a:r>
              <a:rPr lang="ko-KR" altLang="en-US" dirty="0"/>
              <a:t>알고리즘을 적용하는데 성공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했지만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</a:p>
          <a:p>
            <a:pPr marL="0" indent="0">
              <a:buNone/>
            </a:pPr>
            <a:r>
              <a:rPr lang="en-US" altLang="ko-KR" dirty="0"/>
              <a:t>     argument </a:t>
            </a:r>
            <a:r>
              <a:rPr lang="ko-KR" altLang="en-US" dirty="0"/>
              <a:t>네트워크에는 적용하지 못하였음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F98B87-923B-45DB-87C1-E10F74154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86101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PYSC2 DQN </a:t>
            </a:r>
            <a:r>
              <a:rPr lang="ko-KR" altLang="en-US" dirty="0"/>
              <a:t>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게임플레이속도가 매우 </a:t>
            </a:r>
            <a:r>
              <a:rPr lang="ko-KR" altLang="en-US" sz="2000" dirty="0" err="1"/>
              <a:t>느려짐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Replay memory</a:t>
            </a:r>
            <a:r>
              <a:rPr lang="ko-KR" altLang="en-US" sz="2000" dirty="0"/>
              <a:t>를 사용하면서 메모리 사용량이 매우 높아짐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</a:t>
            </a:r>
            <a:r>
              <a:rPr lang="ko-KR" altLang="en-US" sz="2000" dirty="0"/>
              <a:t>개 네트워크를 사용해서 </a:t>
            </a:r>
            <a:r>
              <a:rPr lang="en-US" altLang="ko-KR" sz="2000" dirty="0" err="1"/>
              <a:t>arg</a:t>
            </a:r>
            <a:r>
              <a:rPr lang="ko-KR" altLang="en-US" sz="2000" dirty="0"/>
              <a:t>를 출력하는 네트워크의 </a:t>
            </a:r>
            <a:r>
              <a:rPr lang="en-US" altLang="ko-KR" sz="2000" dirty="0"/>
              <a:t>train</a:t>
            </a:r>
            <a:r>
              <a:rPr lang="ko-KR" altLang="en-US" sz="2000" dirty="0"/>
              <a:t>에 어려움이 있었음 </a:t>
            </a:r>
            <a:r>
              <a:rPr lang="en-US" altLang="ko-KR" sz="2000" dirty="0"/>
              <a:t>-&gt; </a:t>
            </a:r>
            <a:r>
              <a:rPr lang="ko-KR" altLang="en-US" sz="2000" dirty="0"/>
              <a:t>하나의 네트워크로 합쳐볼 계획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84954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A3C</a:t>
            </a:r>
            <a:r>
              <a:rPr lang="ko-KR" altLang="en-US" dirty="0"/>
              <a:t>를 파헤치는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8928992" cy="5616624"/>
          </a:xfrm>
        </p:spPr>
        <p:txBody>
          <a:bodyPr/>
          <a:lstStyle/>
          <a:p>
            <a:r>
              <a:rPr lang="en-US" altLang="ko-KR" sz="2000" dirty="0">
                <a:hlinkClick r:id="rId2"/>
              </a:rPr>
              <a:t>https://www.slideshare.net/WoongwonLee/rlcode-a3c</a:t>
            </a:r>
            <a:endParaRPr lang="en-US" altLang="ko-KR" sz="2000" dirty="0"/>
          </a:p>
          <a:p>
            <a:r>
              <a:rPr lang="en-US" altLang="ko-KR" sz="2000" dirty="0">
                <a:hlinkClick r:id="rId3"/>
              </a:rPr>
              <a:t>https://greentec.github.io/reinforcement-learning-fourth/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Policy gradient</a:t>
            </a:r>
            <a:r>
              <a:rPr lang="ko-KR" altLang="en-US" sz="2000" dirty="0"/>
              <a:t>의 수식 유도 과정에 대한 이해</a:t>
            </a:r>
            <a:endParaRPr lang="en-US" altLang="ko-KR" sz="2000" dirty="0"/>
          </a:p>
          <a:p>
            <a:r>
              <a:rPr lang="en-US" altLang="ko-KR" sz="2000" dirty="0"/>
              <a:t>Reinforce </a:t>
            </a:r>
            <a:r>
              <a:rPr lang="ko-KR" altLang="en-US" sz="2000" dirty="0"/>
              <a:t>알고리즘 이해</a:t>
            </a:r>
            <a:endParaRPr lang="en-US" altLang="ko-KR" sz="2000" dirty="0"/>
          </a:p>
          <a:p>
            <a:r>
              <a:rPr lang="en-US" altLang="ko-KR" sz="2000" dirty="0"/>
              <a:t>Actor-Critic </a:t>
            </a:r>
            <a:r>
              <a:rPr lang="ko-KR" altLang="en-US" sz="2000" dirty="0"/>
              <a:t>알고리즘 이해</a:t>
            </a:r>
            <a:endParaRPr lang="en-US" altLang="ko-KR" sz="2000" dirty="0"/>
          </a:p>
          <a:p>
            <a:r>
              <a:rPr lang="en-US" altLang="ko-KR" sz="2000" dirty="0"/>
              <a:t>Actor-Critic </a:t>
            </a:r>
            <a:r>
              <a:rPr lang="ko-KR" altLang="en-US" sz="2000" dirty="0"/>
              <a:t>을 비동기식으로 업데이트하는 방법 이해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70195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E46B0-8F34-4691-A571-CFEFD5D3B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A3C (</a:t>
            </a:r>
            <a:r>
              <a:rPr lang="en-US" altLang="ko-KR" b="1" dirty="0">
                <a:effectLst/>
              </a:rPr>
              <a:t>A</a:t>
            </a:r>
            <a:r>
              <a:rPr lang="en-US" altLang="ko-KR" dirty="0">
                <a:effectLst/>
              </a:rPr>
              <a:t>synchronous </a:t>
            </a:r>
            <a:r>
              <a:rPr lang="en-US" altLang="ko-KR" b="1" dirty="0">
                <a:effectLst/>
              </a:rPr>
              <a:t>A</a:t>
            </a:r>
            <a:r>
              <a:rPr lang="en-US" altLang="ko-KR" dirty="0">
                <a:effectLst/>
              </a:rPr>
              <a:t>dvantage </a:t>
            </a:r>
            <a:r>
              <a:rPr lang="en-US" altLang="ko-KR" b="1" dirty="0">
                <a:effectLst/>
              </a:rPr>
              <a:t>A</a:t>
            </a:r>
            <a:r>
              <a:rPr lang="en-US" altLang="ko-KR" dirty="0">
                <a:effectLst/>
              </a:rPr>
              <a:t>ctor-</a:t>
            </a:r>
            <a:r>
              <a:rPr lang="en-US" altLang="ko-KR" b="1" dirty="0">
                <a:effectLst/>
              </a:rPr>
              <a:t>C</a:t>
            </a:r>
            <a:r>
              <a:rPr lang="en-US" altLang="ko-KR" dirty="0">
                <a:effectLst/>
              </a:rPr>
              <a:t>ritic)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F90DA-9E8C-4EF2-A0C4-70EF11AD754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- A3C          = </a:t>
            </a:r>
            <a:r>
              <a:rPr lang="ko-KR" altLang="en-US" dirty="0"/>
              <a:t>비동기  </a:t>
            </a:r>
            <a:r>
              <a:rPr lang="en-US" altLang="ko-KR" dirty="0"/>
              <a:t>+ Actor-Critic</a:t>
            </a:r>
          </a:p>
          <a:p>
            <a:pPr marL="0" indent="0">
              <a:buNone/>
            </a:pPr>
            <a:r>
              <a:rPr lang="en-US" altLang="ko-KR" dirty="0"/>
              <a:t> - Actor-Critic = TD(Temporal</a:t>
            </a:r>
            <a:r>
              <a:rPr lang="ko-KR" altLang="en-US" dirty="0"/>
              <a:t> </a:t>
            </a:r>
            <a:r>
              <a:rPr lang="en-US" altLang="ko-KR" dirty="0"/>
              <a:t>Difference) Policy gradient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DAF5B-BE42-4904-B6E6-1B273B519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266171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C64492F7-79BF-44DF-8BCC-74EFA9C05948}" vid="{77E89E57-3961-4609-81E0-3C7A745317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회의록양식</Template>
  <TotalTime>2339</TotalTime>
  <Words>396</Words>
  <Application>Microsoft Office PowerPoint</Application>
  <PresentationFormat>화면 슬라이드 쇼(4:3)</PresentationFormat>
  <Paragraphs>104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MJXc-TeX-main-R</vt:lpstr>
      <vt:lpstr>MJXc-TeX-math-I</vt:lpstr>
      <vt:lpstr>맑은 고딕</vt:lpstr>
      <vt:lpstr>Arial</vt:lpstr>
      <vt:lpstr>Helvetica</vt:lpstr>
      <vt:lpstr>Wingdings</vt:lpstr>
      <vt:lpstr>Wingdings 3</vt:lpstr>
      <vt:lpstr>Template</vt:lpstr>
      <vt:lpstr>설계 진행 보고 회의</vt:lpstr>
      <vt:lpstr>진행 사항</vt:lpstr>
      <vt:lpstr> 네트워크  게임 환경 간 데이터 흐름</vt:lpstr>
      <vt:lpstr> 네트워크  게임 환경 간 데이터 흐름</vt:lpstr>
      <vt:lpstr> DQN 알고리즘 적용</vt:lpstr>
      <vt:lpstr> DQN 알고리즘 적용</vt:lpstr>
      <vt:lpstr>PYSC2 DQN 결과</vt:lpstr>
      <vt:lpstr>A3C를 파헤치는 과정</vt:lpstr>
      <vt:lpstr> A3C (Asynchronous Advantage Actor-Critic)</vt:lpstr>
      <vt:lpstr> TD Policy gradient</vt:lpstr>
      <vt:lpstr> Actor-Critic</vt:lpstr>
      <vt:lpstr> A3C</vt:lpstr>
      <vt:lpstr> 향후 진행 계획</vt:lpstr>
    </vt:vector>
  </TitlesOfParts>
  <Company>KAU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주간보고</dc:title>
  <dc:creator>Tae-Hwan Kim</dc:creator>
  <cp:lastModifiedBy>taehyung lee</cp:lastModifiedBy>
  <cp:revision>214</cp:revision>
  <cp:lastPrinted>2015-02-16T02:52:36Z</cp:lastPrinted>
  <dcterms:created xsi:type="dcterms:W3CDTF">2015-02-07T01:39:42Z</dcterms:created>
  <dcterms:modified xsi:type="dcterms:W3CDTF">2020-04-03T02:26:25Z</dcterms:modified>
</cp:coreProperties>
</file>