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sldIdLst>
    <p:sldId id="262" r:id="rId4"/>
    <p:sldId id="256" r:id="rId5"/>
    <p:sldId id="307" r:id="rId6"/>
    <p:sldId id="308" r:id="rId7"/>
    <p:sldId id="311" r:id="rId8"/>
    <p:sldId id="309" r:id="rId9"/>
    <p:sldId id="312" r:id="rId10"/>
    <p:sldId id="314" r:id="rId11"/>
    <p:sldId id="313" r:id="rId12"/>
    <p:sldId id="315" r:id="rId13"/>
    <p:sldId id="316" r:id="rId14"/>
    <p:sldId id="317" r:id="rId15"/>
    <p:sldId id="318" r:id="rId16"/>
    <p:sldId id="319" r:id="rId17"/>
    <p:sldId id="321" r:id="rId18"/>
    <p:sldId id="322" r:id="rId19"/>
    <p:sldId id="323" r:id="rId20"/>
    <p:sldId id="327" r:id="rId21"/>
    <p:sldId id="328" r:id="rId22"/>
    <p:sldId id="329" r:id="rId23"/>
    <p:sldId id="331" r:id="rId24"/>
    <p:sldId id="332" r:id="rId25"/>
    <p:sldId id="340" r:id="rId26"/>
    <p:sldId id="333" r:id="rId27"/>
    <p:sldId id="334" r:id="rId28"/>
    <p:sldId id="335" r:id="rId29"/>
    <p:sldId id="337" r:id="rId30"/>
    <p:sldId id="338" r:id="rId31"/>
    <p:sldId id="343" r:id="rId32"/>
    <p:sldId id="344" r:id="rId33"/>
    <p:sldId id="341" r:id="rId34"/>
    <p:sldId id="342" r:id="rId35"/>
    <p:sldId id="345" r:id="rId36"/>
    <p:sldId id="34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6F76051-970F-46DC-8365-48268173D9B3}">
          <p14:sldIdLst>
            <p14:sldId id="262"/>
            <p14:sldId id="256"/>
            <p14:sldId id="307"/>
            <p14:sldId id="308"/>
            <p14:sldId id="311"/>
            <p14:sldId id="309"/>
            <p14:sldId id="312"/>
            <p14:sldId id="314"/>
            <p14:sldId id="313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7"/>
            <p14:sldId id="328"/>
            <p14:sldId id="329"/>
            <p14:sldId id="331"/>
            <p14:sldId id="332"/>
            <p14:sldId id="340"/>
            <p14:sldId id="333"/>
            <p14:sldId id="334"/>
            <p14:sldId id="335"/>
            <p14:sldId id="337"/>
            <p14:sldId id="338"/>
            <p14:sldId id="343"/>
            <p14:sldId id="344"/>
            <p14:sldId id="341"/>
            <p14:sldId id="342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승현" initials="오승" lastIdx="1" clrIdx="0">
    <p:extLst>
      <p:ext uri="{19B8F6BF-5375-455C-9EA6-DF929625EA0E}">
        <p15:presenceInfo xmlns:p15="http://schemas.microsoft.com/office/powerpoint/2012/main" userId="d2827d5d06e7d5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7A1E1-FC02-423C-A9AD-C08E69E8BEF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AE065-8F83-40E5-BB78-9EC9B11D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4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softmax_cross_entropy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Z3, T</a:t>
            </a:r>
            <a:r>
              <a:rPr lang="ko-KR" altLang="en-US" dirty="0"/>
              <a:t>를 </a:t>
            </a:r>
            <a:r>
              <a:rPr lang="ko-KR" altLang="en-US" dirty="0" err="1"/>
              <a:t>원핫인코딩해서</a:t>
            </a:r>
            <a:r>
              <a:rPr lang="en-US" altLang="ko-KR" dirty="0"/>
              <a:t> </a:t>
            </a:r>
            <a:r>
              <a:rPr lang="ko-KR" altLang="en-US" dirty="0"/>
              <a:t>크로스 엔트로피 </a:t>
            </a:r>
            <a:r>
              <a:rPr lang="ko-KR" altLang="en-US" dirty="0" err="1"/>
              <a:t>계산하는거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AE065-8F83-40E5-BB78-9EC9B11DCB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6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softmax_cross_entropy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Z3, T</a:t>
            </a:r>
            <a:r>
              <a:rPr lang="ko-KR" altLang="en-US" dirty="0"/>
              <a:t>를 </a:t>
            </a:r>
            <a:r>
              <a:rPr lang="ko-KR" altLang="en-US" dirty="0" err="1"/>
              <a:t>원핫인코딩해서</a:t>
            </a:r>
            <a:r>
              <a:rPr lang="en-US" altLang="ko-KR" dirty="0"/>
              <a:t> </a:t>
            </a:r>
            <a:r>
              <a:rPr lang="ko-KR" altLang="en-US" dirty="0"/>
              <a:t>크로스 엔트로피 </a:t>
            </a:r>
            <a:r>
              <a:rPr lang="ko-KR" altLang="en-US" dirty="0" err="1"/>
              <a:t>계산하는거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AE065-8F83-40E5-BB78-9EC9B11DCB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5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1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9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6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1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36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73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6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0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21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44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35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77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30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767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34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677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1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36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79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5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3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image" Target="../media/image24.emf"/><Relationship Id="rId7" Type="http://schemas.openxmlformats.org/officeDocument/2006/relationships/image" Target="../media/image28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gif"/><Relationship Id="rId9" Type="http://schemas.openxmlformats.org/officeDocument/2006/relationships/image" Target="../media/image3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gif"/><Relationship Id="rId3" Type="http://schemas.openxmlformats.org/officeDocument/2006/relationships/image" Target="../media/image25.gif"/><Relationship Id="rId7" Type="http://schemas.openxmlformats.org/officeDocument/2006/relationships/image" Target="../media/image29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57.PNG"/><Relationship Id="rId21" Type="http://schemas.openxmlformats.org/officeDocument/2006/relationships/image" Target="../media/image5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49.png"/><Relationship Id="rId2" Type="http://schemas.openxmlformats.org/officeDocument/2006/relationships/image" Target="../media/image56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47.png"/><Relationship Id="rId10" Type="http://schemas.openxmlformats.org/officeDocument/2006/relationships/image" Target="../media/image64.PNG"/><Relationship Id="rId19" Type="http://schemas.openxmlformats.org/officeDocument/2006/relationships/image" Target="../media/image51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76.PNG"/><Relationship Id="rId3" Type="http://schemas.openxmlformats.org/officeDocument/2006/relationships/image" Target="../media/image75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74.png"/><Relationship Id="rId16" Type="http://schemas.openxmlformats.org/officeDocument/2006/relationships/image" Target="../media/image53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1.PNG"/><Relationship Id="rId11" Type="http://schemas.openxmlformats.org/officeDocument/2006/relationships/image" Target="../media/image48.png"/><Relationship Id="rId5" Type="http://schemas.openxmlformats.org/officeDocument/2006/relationships/image" Target="../media/image58.PNG"/><Relationship Id="rId15" Type="http://schemas.openxmlformats.org/officeDocument/2006/relationships/image" Target="../media/image52.png"/><Relationship Id="rId23" Type="http://schemas.openxmlformats.org/officeDocument/2006/relationships/image" Target="../media/image81.PNG"/><Relationship Id="rId10" Type="http://schemas.openxmlformats.org/officeDocument/2006/relationships/image" Target="../media/image47.png"/><Relationship Id="rId19" Type="http://schemas.openxmlformats.org/officeDocument/2006/relationships/image" Target="../media/image77.PNG"/><Relationship Id="rId4" Type="http://schemas.openxmlformats.org/officeDocument/2006/relationships/image" Target="../media/image57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8.gif"/><Relationship Id="rId7" Type="http://schemas.openxmlformats.org/officeDocument/2006/relationships/image" Target="../media/image11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종합설계 </a:t>
            </a:r>
            <a:r>
              <a:rPr lang="en-US" altLang="ko-KR" dirty="0"/>
              <a:t>1</a:t>
            </a:r>
            <a:r>
              <a:rPr lang="ko-KR" altLang="en-US" dirty="0"/>
              <a:t>조</a:t>
            </a:r>
            <a:endParaRPr lang="en-US" altLang="ko-KR" dirty="0"/>
          </a:p>
          <a:p>
            <a:pPr algn="ctr"/>
            <a:r>
              <a:rPr lang="ko-KR" altLang="en-US" dirty="0"/>
              <a:t>오승현</a:t>
            </a:r>
            <a:r>
              <a:rPr lang="en-US" altLang="ko-KR" dirty="0"/>
              <a:t>, </a:t>
            </a:r>
            <a:r>
              <a:rPr lang="ko-KR" altLang="en-US" dirty="0" err="1"/>
              <a:t>배찬희</a:t>
            </a:r>
            <a:r>
              <a:rPr lang="en-US" altLang="ko-KR" dirty="0"/>
              <a:t>, </a:t>
            </a:r>
            <a:r>
              <a:rPr lang="ko-KR" altLang="en-US" dirty="0" err="1"/>
              <a:t>김세령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경사하강법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02183-F4F0-4446-A80C-69BB4461672E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A8ED21-B06A-4139-A054-07830ABCAB75}"/>
              </a:ext>
            </a:extLst>
          </p:cNvPr>
          <p:cNvGrpSpPr/>
          <p:nvPr/>
        </p:nvGrpSpPr>
        <p:grpSpPr>
          <a:xfrm>
            <a:off x="470416" y="2040000"/>
            <a:ext cx="11251167" cy="2413078"/>
            <a:chOff x="641128" y="3635297"/>
            <a:chExt cx="10848164" cy="2189526"/>
          </a:xfrm>
        </p:grpSpPr>
        <p:pic>
          <p:nvPicPr>
            <p:cNvPr id="13" name="그림 12" descr="앉아있는, 컴퓨터, 테이블이(가) 표시된 사진&#10;&#10;자동 생성된 설명">
              <a:extLst>
                <a:ext uri="{FF2B5EF4-FFF2-40B4-BE49-F238E27FC236}">
                  <a16:creationId xmlns:a16="http://schemas.microsoft.com/office/drawing/2014/main" id="{2F1012F8-6ADF-4637-92FC-1E6153D83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073"/>
            <a:stretch/>
          </p:blipFill>
          <p:spPr>
            <a:xfrm>
              <a:off x="6181725" y="3635297"/>
              <a:ext cx="5307567" cy="2189526"/>
            </a:xfrm>
            <a:prstGeom prst="rect">
              <a:avLst/>
            </a:prstGeom>
          </p:spPr>
        </p:pic>
        <p:pic>
          <p:nvPicPr>
            <p:cNvPr id="16" name="그림 15" descr="앉아있는, 창문, 대형, 여자이(가) 표시된 사진&#10;&#10;자동 생성된 설명">
              <a:extLst>
                <a:ext uri="{FF2B5EF4-FFF2-40B4-BE49-F238E27FC236}">
                  <a16:creationId xmlns:a16="http://schemas.microsoft.com/office/drawing/2014/main" id="{B81EDA74-ABC8-4018-87DE-991FDDC35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" t="10030" b="58043"/>
            <a:stretch/>
          </p:blipFill>
          <p:spPr>
            <a:xfrm>
              <a:off x="641128" y="3635297"/>
              <a:ext cx="5307568" cy="218952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9100F1B-9777-49FE-9AFD-F80381B6BC89}"/>
              </a:ext>
            </a:extLst>
          </p:cNvPr>
          <p:cNvSpPr txBox="1"/>
          <p:nvPr/>
        </p:nvSpPr>
        <p:spPr>
          <a:xfrm>
            <a:off x="2665256" y="1170741"/>
            <a:ext cx="6861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학습 소요시간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FD628-CD72-4A48-A32D-73CA47BF80B7}"/>
              </a:ext>
            </a:extLst>
          </p:cNvPr>
          <p:cNvSpPr txBox="1"/>
          <p:nvPr/>
        </p:nvSpPr>
        <p:spPr>
          <a:xfrm>
            <a:off x="2943253" y="4497200"/>
            <a:ext cx="6305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소요시간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92%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8C60B-35E4-408D-B0D2-F862E5297788}"/>
              </a:ext>
            </a:extLst>
          </p:cNvPr>
          <p:cNvSpPr txBox="1"/>
          <p:nvPr/>
        </p:nvSpPr>
        <p:spPr>
          <a:xfrm>
            <a:off x="494821" y="5696784"/>
            <a:ext cx="112023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소요시간에 비하여 낮은 정확도 → 행렬 곱 기법 필요</a:t>
            </a:r>
            <a:endParaRPr kumimoji="0" lang="en-US" altLang="ko-KR" sz="33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4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24975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오차역전파를 이용한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EDB42-FD79-4C80-81F9-56A65D24C6AE}"/>
              </a:ext>
            </a:extLst>
          </p:cNvPr>
          <p:cNvSpPr txBox="1"/>
          <p:nvPr/>
        </p:nvSpPr>
        <p:spPr>
          <a:xfrm>
            <a:off x="8378555" y="4464002"/>
            <a:ext cx="3253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은닉층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784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은닉노드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학습률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0.01</a:t>
            </a:r>
          </a:p>
        </p:txBody>
      </p:sp>
      <p:pic>
        <p:nvPicPr>
          <p:cNvPr id="13" name="_x367063088" descr="DRW00002c7459fc">
            <a:extLst>
              <a:ext uri="{FF2B5EF4-FFF2-40B4-BE49-F238E27FC236}">
                <a16:creationId xmlns:a16="http://schemas.microsoft.com/office/drawing/2014/main" id="{09CFC0D7-7160-442B-9B37-8A53928D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58" y="1563074"/>
            <a:ext cx="3279682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24E4802-C73F-47D4-A6DD-4C62F110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09" y="1095110"/>
            <a:ext cx="10308981" cy="346868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904D1EAA-E609-4B91-A294-78880AC3B0DB}"/>
              </a:ext>
            </a:extLst>
          </p:cNvPr>
          <p:cNvGrpSpPr/>
          <p:nvPr/>
        </p:nvGrpSpPr>
        <p:grpSpPr>
          <a:xfrm>
            <a:off x="2152650" y="4668214"/>
            <a:ext cx="6071479" cy="1674073"/>
            <a:chOff x="2152650" y="4668214"/>
            <a:chExt cx="6071479" cy="167407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36EB57-1B37-4DAF-9788-80EF8381F674}"/>
                </a:ext>
              </a:extLst>
            </p:cNvPr>
            <p:cNvSpPr/>
            <p:nvPr/>
          </p:nvSpPr>
          <p:spPr>
            <a:xfrm>
              <a:off x="2152650" y="4668214"/>
              <a:ext cx="6071479" cy="1674073"/>
            </a:xfrm>
            <a:prstGeom prst="rect">
              <a:avLst/>
            </a:prstGeom>
            <a:noFill/>
            <a:ln w="38100">
              <a:solidFill>
                <a:srgbClr val="001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_x224589120" descr="DRW000033f85e38">
              <a:extLst>
                <a:ext uri="{FF2B5EF4-FFF2-40B4-BE49-F238E27FC236}">
                  <a16:creationId xmlns:a16="http://schemas.microsoft.com/office/drawing/2014/main" id="{B188FEB9-79CF-4FC1-B11F-088EEA0CF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463" y="5505250"/>
              <a:ext cx="3235042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_x224590488" descr="DRW000033f85e45">
              <a:extLst>
                <a:ext uri="{FF2B5EF4-FFF2-40B4-BE49-F238E27FC236}">
                  <a16:creationId xmlns:a16="http://schemas.microsoft.com/office/drawing/2014/main" id="{913A5A66-306B-4801-8C0D-C0B11291E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463" y="4787448"/>
              <a:ext cx="36275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_x224593728" descr="DRW000033f85e52">
              <a:extLst>
                <a:ext uri="{FF2B5EF4-FFF2-40B4-BE49-F238E27FC236}">
                  <a16:creationId xmlns:a16="http://schemas.microsoft.com/office/drawing/2014/main" id="{27A08961-9616-493F-86D5-39BF66001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470" y="5900694"/>
              <a:ext cx="2940949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_x224593080" descr="DRW000033f85e6c">
              <a:extLst>
                <a:ext uri="{FF2B5EF4-FFF2-40B4-BE49-F238E27FC236}">
                  <a16:creationId xmlns:a16="http://schemas.microsoft.com/office/drawing/2014/main" id="{06E195A2-14E0-4405-81CB-99D80A884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308" y="5918694"/>
              <a:ext cx="221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_x224595240" descr="DRW000033f85e5f">
              <a:extLst>
                <a:ext uri="{FF2B5EF4-FFF2-40B4-BE49-F238E27FC236}">
                  <a16:creationId xmlns:a16="http://schemas.microsoft.com/office/drawing/2014/main" id="{B34FD27F-8744-4925-9741-BA1624068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470" y="5141904"/>
              <a:ext cx="2940949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_x350111840" descr="DRW000033f85e79">
              <a:extLst>
                <a:ext uri="{FF2B5EF4-FFF2-40B4-BE49-F238E27FC236}">
                  <a16:creationId xmlns:a16="http://schemas.microsoft.com/office/drawing/2014/main" id="{F43B858F-7703-424E-8916-63ECDA58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308" y="5159904"/>
              <a:ext cx="221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48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001545"/>
                </a:solidFill>
              </a:rPr>
              <a:t>오차역전파를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82878-238A-4467-B1CD-B02EB7820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42" b="90161"/>
          <a:stretch/>
        </p:blipFill>
        <p:spPr>
          <a:xfrm>
            <a:off x="436794" y="1162853"/>
            <a:ext cx="5096542" cy="58477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80BFB4-7D6B-4ED9-B1BE-6AD0D9BA929C}"/>
              </a:ext>
            </a:extLst>
          </p:cNvPr>
          <p:cNvSpPr/>
          <p:nvPr/>
        </p:nvSpPr>
        <p:spPr>
          <a:xfrm>
            <a:off x="723900" y="1420028"/>
            <a:ext cx="2809875" cy="292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BDDDB3B-BF4D-419A-98FE-3237BE705B75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 flipV="1">
            <a:off x="3533775" y="1409952"/>
            <a:ext cx="2720469" cy="156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39639B-144D-4346-B9C1-18284EAAD113}"/>
              </a:ext>
            </a:extLst>
          </p:cNvPr>
          <p:cNvGrpSpPr/>
          <p:nvPr/>
        </p:nvGrpSpPr>
        <p:grpSpPr>
          <a:xfrm>
            <a:off x="6254244" y="1069762"/>
            <a:ext cx="5061456" cy="680379"/>
            <a:chOff x="7623263" y="1150282"/>
            <a:chExt cx="5061456" cy="680379"/>
          </a:xfrm>
        </p:grpSpPr>
        <p:pic>
          <p:nvPicPr>
            <p:cNvPr id="30" name="_x599804464" descr="DRW00002c7459ee">
              <a:extLst>
                <a:ext uri="{FF2B5EF4-FFF2-40B4-BE49-F238E27FC236}">
                  <a16:creationId xmlns:a16="http://schemas.microsoft.com/office/drawing/2014/main" id="{2B884BB7-255D-4331-AA1A-9074C4F41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263" y="1150282"/>
              <a:ext cx="936321" cy="680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ECAF70-D058-48F4-AE8B-752A96065A6B}"/>
                </a:ext>
              </a:extLst>
            </p:cNvPr>
            <p:cNvSpPr txBox="1"/>
            <p:nvPr/>
          </p:nvSpPr>
          <p:spPr>
            <a:xfrm>
              <a:off x="8344171" y="1313357"/>
              <a:ext cx="434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활성화 함수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sigmoid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사용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26B0481-3508-4AAF-B36B-7A9248DF5CF0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66BBF1-7E0D-4176-902E-ACE882CB1DB0}"/>
              </a:ext>
            </a:extLst>
          </p:cNvPr>
          <p:cNvGrpSpPr/>
          <p:nvPr/>
        </p:nvGrpSpPr>
        <p:grpSpPr>
          <a:xfrm>
            <a:off x="7688072" y="5591175"/>
            <a:ext cx="4187852" cy="1000079"/>
            <a:chOff x="7353047" y="1229467"/>
            <a:chExt cx="4187852" cy="1000079"/>
          </a:xfrm>
        </p:grpSpPr>
        <p:pic>
          <p:nvPicPr>
            <p:cNvPr id="39" name="_x367063088" descr="DRW00002c7459fc">
              <a:extLst>
                <a:ext uri="{FF2B5EF4-FFF2-40B4-BE49-F238E27FC236}">
                  <a16:creationId xmlns:a16="http://schemas.microsoft.com/office/drawing/2014/main" id="{3C770135-F615-4608-9DE6-0DDFD422B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910" y="1229467"/>
              <a:ext cx="3915555" cy="60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E7DD44-8301-4BCC-9210-75EF5ADAA971}"/>
                </a:ext>
              </a:extLst>
            </p:cNvPr>
            <p:cNvSpPr txBox="1"/>
            <p:nvPr/>
          </p:nvSpPr>
          <p:spPr>
            <a:xfrm>
              <a:off x="7353047" y="1767881"/>
              <a:ext cx="4187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Cross-entropy </a:t>
              </a:r>
              <a:r>
                <a:rPr lang="ko-KR" altLang="en-US" sz="2400" b="1" dirty="0">
                  <a:solidFill>
                    <a:srgbClr val="00154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손실함수계산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7174" name="그림 7173">
            <a:extLst>
              <a:ext uri="{FF2B5EF4-FFF2-40B4-BE49-F238E27FC236}">
                <a16:creationId xmlns:a16="http://schemas.microsoft.com/office/drawing/2014/main" id="{CF3F2AF7-E5BE-4A16-87D7-E19FEE0F0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60" y="3684513"/>
            <a:ext cx="7371425" cy="291676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42365E-A1C3-4118-BD12-2D08FC8867E0}"/>
              </a:ext>
            </a:extLst>
          </p:cNvPr>
          <p:cNvSpPr/>
          <p:nvPr/>
        </p:nvSpPr>
        <p:spPr>
          <a:xfrm>
            <a:off x="490171" y="6374078"/>
            <a:ext cx="7197330" cy="227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B83EB30-6783-4528-A5E0-2B6F735176C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088836" y="6057900"/>
            <a:ext cx="3735099" cy="316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26DAFD-F867-477E-B026-CBCBC29A10C3}"/>
              </a:ext>
            </a:extLst>
          </p:cNvPr>
          <p:cNvSpPr txBox="1"/>
          <p:nvPr/>
        </p:nvSpPr>
        <p:spPr>
          <a:xfrm>
            <a:off x="436794" y="2301863"/>
            <a:ext cx="476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가중치는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방법으로 초기화</a:t>
            </a:r>
            <a:br>
              <a:rPr lang="en-US" altLang="ko-KR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바이어스는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초기화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73F926-F658-4CC3-99A8-C13E369433C9}"/>
              </a:ext>
            </a:extLst>
          </p:cNvPr>
          <p:cNvGrpSpPr/>
          <p:nvPr/>
        </p:nvGrpSpPr>
        <p:grpSpPr>
          <a:xfrm>
            <a:off x="5533336" y="1913216"/>
            <a:ext cx="6371428" cy="2339450"/>
            <a:chOff x="741035" y="2262653"/>
            <a:chExt cx="6371428" cy="23394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12B7682-64D3-4C83-9219-740C9832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1035" y="2262653"/>
              <a:ext cx="6371428" cy="23394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282AA5D-CDBC-4E96-8A5E-F1F73F01E8D8}"/>
                </a:ext>
              </a:extLst>
            </p:cNvPr>
            <p:cNvSpPr/>
            <p:nvPr/>
          </p:nvSpPr>
          <p:spPr>
            <a:xfrm>
              <a:off x="981328" y="3077699"/>
              <a:ext cx="6131135" cy="12031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9B4DC1-C3C5-4E84-BDF2-27BEB6D13FA2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5206494" y="2717362"/>
            <a:ext cx="567135" cy="612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F7D50D-54A9-4D0C-A6BA-E12F7D3EC787}"/>
              </a:ext>
            </a:extLst>
          </p:cNvPr>
          <p:cNvSpPr/>
          <p:nvPr/>
        </p:nvSpPr>
        <p:spPr>
          <a:xfrm>
            <a:off x="490171" y="4340183"/>
            <a:ext cx="2938829" cy="1936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7E5B16E-8D5F-4B76-9909-1D2214555D22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 flipV="1">
            <a:off x="3429000" y="4975746"/>
            <a:ext cx="5021927" cy="332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BC63537-DDAA-4291-BD9F-8A9797A37EBD}"/>
              </a:ext>
            </a:extLst>
          </p:cNvPr>
          <p:cNvSpPr txBox="1"/>
          <p:nvPr/>
        </p:nvSpPr>
        <p:spPr>
          <a:xfrm>
            <a:off x="8450927" y="4560247"/>
            <a:ext cx="28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선형회귀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 값 계산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6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001545"/>
                </a:solidFill>
              </a:rPr>
              <a:t>오차역전파를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6B0481-3508-4AAF-B36B-7A9248DF5CF0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98126-91AB-4AB0-BCB6-E2054518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257300"/>
            <a:ext cx="6927585" cy="51054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C7084A2-B7F6-482A-A4FA-8679447A94A4}"/>
              </a:ext>
            </a:extLst>
          </p:cNvPr>
          <p:cNvGrpSpPr/>
          <p:nvPr/>
        </p:nvGrpSpPr>
        <p:grpSpPr>
          <a:xfrm>
            <a:off x="604908" y="3139729"/>
            <a:ext cx="3627555" cy="3120509"/>
            <a:chOff x="681108" y="3196879"/>
            <a:chExt cx="3627555" cy="3120509"/>
          </a:xfrm>
        </p:grpSpPr>
        <p:pic>
          <p:nvPicPr>
            <p:cNvPr id="25" name="_x224589120" descr="DRW000033f85e38">
              <a:extLst>
                <a:ext uri="{FF2B5EF4-FFF2-40B4-BE49-F238E27FC236}">
                  <a16:creationId xmlns:a16="http://schemas.microsoft.com/office/drawing/2014/main" id="{31FAA406-8380-47E4-A60B-C103FDCD4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364" y="4968250"/>
              <a:ext cx="3235042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_x224590488" descr="DRW000033f85e45">
              <a:extLst>
                <a:ext uri="{FF2B5EF4-FFF2-40B4-BE49-F238E27FC236}">
                  <a16:creationId xmlns:a16="http://schemas.microsoft.com/office/drawing/2014/main" id="{59B1DBE0-DEFB-44D7-9F98-3D49B3836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08" y="3196879"/>
              <a:ext cx="36275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_x224593728" descr="DRW000033f85e52">
              <a:extLst>
                <a:ext uri="{FF2B5EF4-FFF2-40B4-BE49-F238E27FC236}">
                  <a16:creationId xmlns:a16="http://schemas.microsoft.com/office/drawing/2014/main" id="{5A2FFE69-08D8-4184-84F0-03623373C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11" y="5587227"/>
              <a:ext cx="2940949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_x224593080" descr="DRW000033f85e6c">
              <a:extLst>
                <a:ext uri="{FF2B5EF4-FFF2-40B4-BE49-F238E27FC236}">
                  <a16:creationId xmlns:a16="http://schemas.microsoft.com/office/drawing/2014/main" id="{7EDF97C1-5700-4FD5-BA14-1609E960BF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885" y="6065388"/>
              <a:ext cx="221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_x224595240" descr="DRW000033f85e5f">
              <a:extLst>
                <a:ext uri="{FF2B5EF4-FFF2-40B4-BE49-F238E27FC236}">
                  <a16:creationId xmlns:a16="http://schemas.microsoft.com/office/drawing/2014/main" id="{61D5D190-AA13-4911-99E1-91BC422B9A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11" y="3810344"/>
              <a:ext cx="2940949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_x350111840" descr="DRW000033f85e79">
              <a:extLst>
                <a:ext uri="{FF2B5EF4-FFF2-40B4-BE49-F238E27FC236}">
                  <a16:creationId xmlns:a16="http://schemas.microsoft.com/office/drawing/2014/main" id="{3B97933B-B4BE-434A-BDB4-A25CAB708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885" y="4294017"/>
              <a:ext cx="221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23E665-1DD6-4914-80B5-0AE55D4C5BBF}"/>
              </a:ext>
            </a:extLst>
          </p:cNvPr>
          <p:cNvSpPr/>
          <p:nvPr/>
        </p:nvSpPr>
        <p:spPr>
          <a:xfrm>
            <a:off x="5120683" y="3014523"/>
            <a:ext cx="5585418" cy="3348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6B3A29-C562-4EBB-843F-364679884120}"/>
              </a:ext>
            </a:extLst>
          </p:cNvPr>
          <p:cNvSpPr/>
          <p:nvPr/>
        </p:nvSpPr>
        <p:spPr>
          <a:xfrm>
            <a:off x="550536" y="3067050"/>
            <a:ext cx="3681928" cy="3267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04CDFA-960B-4ACC-8697-06CA47B53529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 flipV="1">
            <a:off x="4232464" y="4688612"/>
            <a:ext cx="888219" cy="1197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B414EF7-5EC3-4931-8F69-AAB654253D8D}"/>
              </a:ext>
            </a:extLst>
          </p:cNvPr>
          <p:cNvSpPr txBox="1"/>
          <p:nvPr/>
        </p:nvSpPr>
        <p:spPr>
          <a:xfrm>
            <a:off x="694735" y="1839810"/>
            <a:ext cx="3341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오차역전파를 통해 유도 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행렬곱을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이용하여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바이어스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가중치 업데이트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4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001545"/>
                </a:solidFill>
              </a:rPr>
              <a:t>오차역전파를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6B0481-3508-4AAF-B36B-7A9248DF5CF0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2365C94-32DF-4FD8-A97E-89E58678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224" y="1190338"/>
            <a:ext cx="7011206" cy="434711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9B3528-762E-4DF1-92B9-F51F588A2481}"/>
              </a:ext>
            </a:extLst>
          </p:cNvPr>
          <p:cNvSpPr/>
          <p:nvPr/>
        </p:nvSpPr>
        <p:spPr>
          <a:xfrm>
            <a:off x="4817271" y="2027516"/>
            <a:ext cx="4612947" cy="81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28C74-820E-4A30-A04F-A3B3D6C3F8EA}"/>
              </a:ext>
            </a:extLst>
          </p:cNvPr>
          <p:cNvSpPr txBox="1"/>
          <p:nvPr/>
        </p:nvSpPr>
        <p:spPr>
          <a:xfrm>
            <a:off x="676275" y="2044294"/>
            <a:ext cx="26951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정답 데이터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 label)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</a:t>
            </a:r>
            <a:b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One-hot encoding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처리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55CC64-C0A4-45F6-AF80-B0682D50C76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371384" y="2335293"/>
            <a:ext cx="1445887" cy="99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027754-3746-487C-9360-43936B2EA53E}"/>
              </a:ext>
            </a:extLst>
          </p:cNvPr>
          <p:cNvSpPr/>
          <p:nvPr/>
        </p:nvSpPr>
        <p:spPr>
          <a:xfrm>
            <a:off x="4817271" y="2971010"/>
            <a:ext cx="6003129" cy="326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509BB2-4718-42BA-AAC9-23FDE95CD0D3}"/>
              </a:ext>
            </a:extLst>
          </p:cNvPr>
          <p:cNvSpPr txBox="1"/>
          <p:nvPr/>
        </p:nvSpPr>
        <p:spPr>
          <a:xfrm>
            <a:off x="532815" y="3220224"/>
            <a:ext cx="29820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7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정답 데이터</a:t>
            </a:r>
            <a:r>
              <a:rPr lang="en-US" altLang="ko-KR" sz="17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(1</a:t>
            </a:r>
            <a:r>
              <a:rPr lang="ko-KR" altLang="en-US" sz="17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열</a:t>
            </a:r>
            <a:r>
              <a:rPr lang="en-US" altLang="ko-KR" sz="17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; label)</a:t>
            </a:r>
            <a:r>
              <a:rPr lang="ko-KR" altLang="en-US" sz="17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 외의 열의 데이터는</a:t>
            </a:r>
            <a:br>
              <a:rPr lang="en-US" altLang="ko-KR" sz="17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7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입력데이터로 사용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B2F8EA5-B5A1-4BA2-930E-9E706B6B0602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>
            <a:off x="3514843" y="3134507"/>
            <a:ext cx="1302428" cy="52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7038A3-EBF1-4D3C-85EA-BE4D905F6631}"/>
              </a:ext>
            </a:extLst>
          </p:cNvPr>
          <p:cNvSpPr txBox="1"/>
          <p:nvPr/>
        </p:nvSpPr>
        <p:spPr>
          <a:xfrm>
            <a:off x="285777" y="5444765"/>
            <a:ext cx="41910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 = 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step = 60,000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9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001545"/>
                </a:solidFill>
              </a:rPr>
              <a:t>오차역전파를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02183-F4F0-4446-A80C-69BB4461672E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00F1B-9777-49FE-9AFD-F80381B6BC89}"/>
              </a:ext>
            </a:extLst>
          </p:cNvPr>
          <p:cNvSpPr txBox="1"/>
          <p:nvPr/>
        </p:nvSpPr>
        <p:spPr>
          <a:xfrm>
            <a:off x="1580039" y="1085016"/>
            <a:ext cx="90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학습 소요시간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(epochs 1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FD628-CD72-4A48-A32D-73CA47BF80B7}"/>
              </a:ext>
            </a:extLst>
          </p:cNvPr>
          <p:cNvSpPr txBox="1"/>
          <p:nvPr/>
        </p:nvSpPr>
        <p:spPr>
          <a:xfrm>
            <a:off x="2943253" y="4154300"/>
            <a:ext cx="6305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소요시간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89%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03F61CA-9BCD-46BF-B11D-22F5B32224B7}"/>
              </a:ext>
            </a:extLst>
          </p:cNvPr>
          <p:cNvGrpSpPr/>
          <p:nvPr/>
        </p:nvGrpSpPr>
        <p:grpSpPr>
          <a:xfrm>
            <a:off x="422083" y="1814936"/>
            <a:ext cx="11385906" cy="2303400"/>
            <a:chOff x="422083" y="2005436"/>
            <a:chExt cx="11385906" cy="23034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5E7B128-E62D-4535-983F-CAA4E6535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7084"/>
            <a:stretch/>
          </p:blipFill>
          <p:spPr>
            <a:xfrm>
              <a:off x="422083" y="2005436"/>
              <a:ext cx="5553075" cy="23034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C58B4B-D29C-4357-8A44-86D7BAD59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543"/>
            <a:stretch/>
          </p:blipFill>
          <p:spPr>
            <a:xfrm>
              <a:off x="6121564" y="2005436"/>
              <a:ext cx="5686425" cy="2303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83D87A-1707-4969-A7AE-D7AC0D7441BB}"/>
              </a:ext>
            </a:extLst>
          </p:cNvPr>
          <p:cNvSpPr txBox="1"/>
          <p:nvPr/>
        </p:nvSpPr>
        <p:spPr>
          <a:xfrm>
            <a:off x="494822" y="5327846"/>
            <a:ext cx="112023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60,000</a:t>
            </a:r>
            <a:r>
              <a:rPr lang="ko-KR" altLang="en-US" sz="33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3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step </a:t>
            </a:r>
            <a:r>
              <a:rPr lang="ko-KR" altLang="en-US" sz="33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학습 기준</a:t>
            </a:r>
            <a:endParaRPr lang="en-US" altLang="ko-KR" sz="3300" b="1" dirty="0">
              <a:solidFill>
                <a:srgbClr val="001545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ko-KR" altLang="en-US" sz="33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미분 계산 보다 </a:t>
            </a:r>
            <a:r>
              <a:rPr lang="en-US" altLang="ko-KR" sz="33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7130</a:t>
            </a:r>
            <a:r>
              <a:rPr lang="ko-KR" altLang="en-US" sz="33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배 이상 빠름  </a:t>
            </a:r>
            <a:endParaRPr kumimoji="0" lang="en-US" altLang="ko-KR" sz="33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07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001545"/>
                </a:solidFill>
              </a:rPr>
              <a:t>오차역전파를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02183-F4F0-4446-A80C-69BB4461672E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00F1B-9777-49FE-9AFD-F80381B6BC89}"/>
              </a:ext>
            </a:extLst>
          </p:cNvPr>
          <p:cNvSpPr txBox="1"/>
          <p:nvPr/>
        </p:nvSpPr>
        <p:spPr>
          <a:xfrm>
            <a:off x="1413907" y="1085016"/>
            <a:ext cx="9364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학습 소요시간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(epochs 10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FD628-CD72-4A48-A32D-73CA47BF80B7}"/>
              </a:ext>
            </a:extLst>
          </p:cNvPr>
          <p:cNvSpPr txBox="1"/>
          <p:nvPr/>
        </p:nvSpPr>
        <p:spPr>
          <a:xfrm>
            <a:off x="2943253" y="4154300"/>
            <a:ext cx="6305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소요시간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42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94.61%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3D87A-1707-4969-A7AE-D7AC0D7441BB}"/>
              </a:ext>
            </a:extLst>
          </p:cNvPr>
          <p:cNvSpPr txBox="1"/>
          <p:nvPr/>
        </p:nvSpPr>
        <p:spPr>
          <a:xfrm>
            <a:off x="494822" y="5327846"/>
            <a:ext cx="112023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적절한 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 </a:t>
            </a:r>
            <a:r>
              <a:rPr kumimoji="0" lang="ko-KR" alt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횟수를 통해 정확도 상승 가능</a:t>
            </a:r>
            <a:endParaRPr kumimoji="0" lang="en-US" altLang="ko-KR" sz="33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AF4487-EB0F-4496-B4C9-BE0C6427C0E9}"/>
              </a:ext>
            </a:extLst>
          </p:cNvPr>
          <p:cNvGrpSpPr/>
          <p:nvPr/>
        </p:nvGrpSpPr>
        <p:grpSpPr>
          <a:xfrm>
            <a:off x="422083" y="1814936"/>
            <a:ext cx="11366856" cy="2303400"/>
            <a:chOff x="422083" y="1814936"/>
            <a:chExt cx="11366856" cy="230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DC92A51-43F5-4D17-ABC6-5BF5F35FA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258"/>
            <a:stretch/>
          </p:blipFill>
          <p:spPr>
            <a:xfrm>
              <a:off x="422083" y="1821478"/>
              <a:ext cx="5562600" cy="229685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604F9A-8B09-4CCB-8AAE-5A96308F5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466"/>
            <a:stretch/>
          </p:blipFill>
          <p:spPr>
            <a:xfrm>
              <a:off x="6121564" y="1814936"/>
              <a:ext cx="5667375" cy="230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7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</a:t>
            </a:r>
            <a:r>
              <a:rPr lang="en-US" altLang="ko-KR" sz="3200" b="1" dirty="0">
                <a:solidFill>
                  <a:srgbClr val="001545"/>
                </a:solidFill>
              </a:rPr>
              <a:t>(TensorFlow)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74073-6069-4A59-8721-64F792DC825F}"/>
              </a:ext>
            </a:extLst>
          </p:cNvPr>
          <p:cNvSpPr txBox="1"/>
          <p:nvPr/>
        </p:nvSpPr>
        <p:spPr>
          <a:xfrm>
            <a:off x="323611" y="1209805"/>
            <a:ext cx="823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구글이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2015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오픈소스로 공개한 기계학습 라이브러리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D92E41-CB27-4C15-B5C2-BEAE8F08027F}"/>
              </a:ext>
            </a:extLst>
          </p:cNvPr>
          <p:cNvSpPr txBox="1"/>
          <p:nvPr/>
        </p:nvSpPr>
        <p:spPr>
          <a:xfrm>
            <a:off x="6244214" y="2474771"/>
            <a:ext cx="5415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Flow Graph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Node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Tensor(=Edge)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흘러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(Flow)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다니면서</a:t>
            </a:r>
            <a:r>
              <a:rPr lang="en-US" altLang="ko-KR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연산을 수행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Edge : Tensor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의미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Edge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방향은 흐름의 방향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Node : Tensor</a:t>
            </a:r>
            <a:r>
              <a:rPr lang="ko-KR" altLang="en-US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를 처리하는 연산</a:t>
            </a:r>
            <a:br>
              <a:rPr lang="en-US" altLang="ko-KR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endParaRPr lang="en-US" altLang="ko-KR" sz="2400" b="1" dirty="0">
              <a:solidFill>
                <a:srgbClr val="001545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Graph </a:t>
            </a:r>
            <a:r>
              <a:rPr lang="ko-KR" altLang="en-US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설계</a:t>
            </a:r>
            <a:r>
              <a:rPr lang="en-US" altLang="ko-KR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실행이 나뉘어져 있음</a:t>
            </a:r>
            <a:r>
              <a:rPr lang="en-US" altLang="ko-KR" sz="24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147302-321D-41CA-A5E9-7EF9CC281F0C}"/>
              </a:ext>
            </a:extLst>
          </p:cNvPr>
          <p:cNvGrpSpPr/>
          <p:nvPr/>
        </p:nvGrpSpPr>
        <p:grpSpPr>
          <a:xfrm>
            <a:off x="791597" y="1747670"/>
            <a:ext cx="4799915" cy="4608288"/>
            <a:chOff x="877322" y="1671470"/>
            <a:chExt cx="4799915" cy="460828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8A56E9E-3336-4F52-8721-B71190FB184B}"/>
                </a:ext>
              </a:extLst>
            </p:cNvPr>
            <p:cNvGrpSpPr/>
            <p:nvPr/>
          </p:nvGrpSpPr>
          <p:grpSpPr>
            <a:xfrm>
              <a:off x="989880" y="1671470"/>
              <a:ext cx="4687357" cy="4608288"/>
              <a:chOff x="1294680" y="1700081"/>
              <a:chExt cx="4687357" cy="4608288"/>
            </a:xfrm>
          </p:grpSpPr>
          <p:pic>
            <p:nvPicPr>
              <p:cNvPr id="7170" name="Picture 2" descr="텐서플로우 이미지 검색결과&quot;">
                <a:extLst>
                  <a:ext uri="{FF2B5EF4-FFF2-40B4-BE49-F238E27FC236}">
                    <a16:creationId xmlns:a16="http://schemas.microsoft.com/office/drawing/2014/main" id="{5DD6373E-2311-4DB6-B2F9-415DAA564E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00" t="23767" r="6250" b="34153"/>
              <a:stretch/>
            </p:blipFill>
            <p:spPr bwMode="auto">
              <a:xfrm>
                <a:off x="1726678" y="1700081"/>
                <a:ext cx="3823360" cy="1066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13C148C1-D49C-4E30-8463-723F550BDB2F}"/>
                  </a:ext>
                </a:extLst>
              </p:cNvPr>
              <p:cNvGrpSpPr/>
              <p:nvPr/>
            </p:nvGrpSpPr>
            <p:grpSpPr>
              <a:xfrm>
                <a:off x="1294680" y="2915315"/>
                <a:ext cx="4687357" cy="3393054"/>
                <a:chOff x="2333043" y="2176130"/>
                <a:chExt cx="4457898" cy="3157870"/>
              </a:xfrm>
            </p:grpSpPr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F683DE5B-8D19-4939-98B2-B5F6873B8061}"/>
                    </a:ext>
                  </a:extLst>
                </p:cNvPr>
                <p:cNvCxnSpPr>
                  <a:cxnSpLocks/>
                  <a:stCxn id="27" idx="6"/>
                  <a:endCxn id="26" idx="2"/>
                </p:cNvCxnSpPr>
                <p:nvPr/>
              </p:nvCxnSpPr>
              <p:spPr>
                <a:xfrm flipV="1">
                  <a:off x="3372814" y="3142258"/>
                  <a:ext cx="1384232" cy="719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18F0EBF1-E481-4860-8E10-DACFD7752FF5}"/>
                    </a:ext>
                  </a:extLst>
                </p:cNvPr>
                <p:cNvCxnSpPr>
                  <a:cxnSpLocks/>
                  <a:stCxn id="27" idx="6"/>
                  <a:endCxn id="25" idx="2"/>
                </p:cNvCxnSpPr>
                <p:nvPr/>
              </p:nvCxnSpPr>
              <p:spPr>
                <a:xfrm>
                  <a:off x="3372814" y="3214191"/>
                  <a:ext cx="390108" cy="13323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6733970F-CE19-4BB3-947B-755C455310AE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 flipV="1">
                  <a:off x="5796817" y="2176130"/>
                  <a:ext cx="775433" cy="96612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9CE0E402-627C-493E-8926-E3035E4FA1CA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>
                  <a:off x="5796817" y="3142258"/>
                  <a:ext cx="994124" cy="33174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A54513D6-815F-4A77-BE25-42C817E0037C}"/>
                    </a:ext>
                  </a:extLst>
                </p:cNvPr>
                <p:cNvCxnSpPr>
                  <a:cxnSpLocks/>
                  <a:stCxn id="26" idx="6"/>
                </p:cNvCxnSpPr>
                <p:nvPr/>
              </p:nvCxnSpPr>
              <p:spPr>
                <a:xfrm>
                  <a:off x="5796817" y="3142258"/>
                  <a:ext cx="546833" cy="113243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C97D4EF8-69F7-4EFC-ACCB-D0BA56C0BA41}"/>
                    </a:ext>
                  </a:extLst>
                </p:cNvPr>
                <p:cNvCxnSpPr>
                  <a:cxnSpLocks/>
                  <a:stCxn id="25" idx="6"/>
                </p:cNvCxnSpPr>
                <p:nvPr/>
              </p:nvCxnSpPr>
              <p:spPr>
                <a:xfrm flipV="1">
                  <a:off x="4802693" y="4286709"/>
                  <a:ext cx="898946" cy="25981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6C731EBC-3FFA-428E-84C7-D923E8C95486}"/>
                    </a:ext>
                  </a:extLst>
                </p:cNvPr>
                <p:cNvCxnSpPr>
                  <a:cxnSpLocks/>
                  <a:stCxn id="25" idx="6"/>
                </p:cNvCxnSpPr>
                <p:nvPr/>
              </p:nvCxnSpPr>
              <p:spPr>
                <a:xfrm>
                  <a:off x="4802693" y="4546524"/>
                  <a:ext cx="1540957" cy="515642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0E827E9B-BD34-447F-AEF7-916B5E21BB09}"/>
                    </a:ext>
                  </a:extLst>
                </p:cNvPr>
                <p:cNvCxnSpPr>
                  <a:cxnSpLocks/>
                  <a:stCxn id="25" idx="6"/>
                </p:cNvCxnSpPr>
                <p:nvPr/>
              </p:nvCxnSpPr>
              <p:spPr>
                <a:xfrm>
                  <a:off x="4802693" y="4546524"/>
                  <a:ext cx="0" cy="78747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47CF310-CAFD-4414-9537-2C6E9E63A972}"/>
                    </a:ext>
                  </a:extLst>
                </p:cNvPr>
                <p:cNvSpPr txBox="1"/>
                <p:nvPr/>
              </p:nvSpPr>
              <p:spPr>
                <a:xfrm>
                  <a:off x="4451432" y="4804345"/>
                  <a:ext cx="702524" cy="315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Edge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CC7E4757-2481-48A0-B154-2DB5A23A2B0F}"/>
                    </a:ext>
                  </a:extLst>
                </p:cNvPr>
                <p:cNvSpPr/>
                <p:nvPr/>
              </p:nvSpPr>
              <p:spPr>
                <a:xfrm>
                  <a:off x="3762922" y="4286709"/>
                  <a:ext cx="1039771" cy="51963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15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Node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1086F837-799B-4F77-A8AC-F48664A3C0A4}"/>
                    </a:ext>
                  </a:extLst>
                </p:cNvPr>
                <p:cNvSpPr/>
                <p:nvPr/>
              </p:nvSpPr>
              <p:spPr>
                <a:xfrm>
                  <a:off x="4757046" y="2882443"/>
                  <a:ext cx="1039771" cy="51963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15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Node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24390A1F-7294-40C1-B141-9FD45982AA1C}"/>
                    </a:ext>
                  </a:extLst>
                </p:cNvPr>
                <p:cNvSpPr/>
                <p:nvPr/>
              </p:nvSpPr>
              <p:spPr>
                <a:xfrm>
                  <a:off x="2333043" y="2954376"/>
                  <a:ext cx="1039771" cy="51963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15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Node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83140D-CE86-4BDD-91C2-7393E4B0D872}"/>
                    </a:ext>
                  </a:extLst>
                </p:cNvPr>
                <p:cNvSpPr txBox="1"/>
                <p:nvPr/>
              </p:nvSpPr>
              <p:spPr>
                <a:xfrm>
                  <a:off x="3179387" y="3737227"/>
                  <a:ext cx="702524" cy="315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Edge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D157668-487F-4945-91F2-4335995BC3BA}"/>
                    </a:ext>
                  </a:extLst>
                </p:cNvPr>
                <p:cNvSpPr txBox="1"/>
                <p:nvPr/>
              </p:nvSpPr>
              <p:spPr>
                <a:xfrm>
                  <a:off x="5833271" y="2466945"/>
                  <a:ext cx="702524" cy="315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Edge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9BE2733-A1DE-4521-95DF-760DF076E05F}"/>
                    </a:ext>
                  </a:extLst>
                </p:cNvPr>
                <p:cNvSpPr txBox="1"/>
                <p:nvPr/>
              </p:nvSpPr>
              <p:spPr>
                <a:xfrm>
                  <a:off x="5942617" y="3101619"/>
                  <a:ext cx="702524" cy="315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Edge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12E223-9243-4595-B95A-3170B0692B05}"/>
                    </a:ext>
                  </a:extLst>
                </p:cNvPr>
                <p:cNvSpPr txBox="1"/>
                <p:nvPr/>
              </p:nvSpPr>
              <p:spPr>
                <a:xfrm>
                  <a:off x="5744738" y="3539463"/>
                  <a:ext cx="702524" cy="315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Edge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408BAFD-8DA9-4BCB-850E-30AA7B69A9DC}"/>
                    </a:ext>
                  </a:extLst>
                </p:cNvPr>
                <p:cNvSpPr txBox="1"/>
                <p:nvPr/>
              </p:nvSpPr>
              <p:spPr>
                <a:xfrm>
                  <a:off x="4925670" y="4207970"/>
                  <a:ext cx="702524" cy="315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Edge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461EB3-68C3-404B-8ECF-877F7CC914F9}"/>
                    </a:ext>
                  </a:extLst>
                </p:cNvPr>
                <p:cNvSpPr txBox="1"/>
                <p:nvPr/>
              </p:nvSpPr>
              <p:spPr>
                <a:xfrm>
                  <a:off x="5350377" y="4635068"/>
                  <a:ext cx="702524" cy="315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Edge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DCEF524-301D-4D8E-B655-3ACD6700A4D6}"/>
                    </a:ext>
                  </a:extLst>
                </p:cNvPr>
                <p:cNvSpPr txBox="1"/>
                <p:nvPr/>
              </p:nvSpPr>
              <p:spPr>
                <a:xfrm>
                  <a:off x="3712195" y="2975368"/>
                  <a:ext cx="702524" cy="315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1545"/>
                      </a:solidFill>
                    </a:rPr>
                    <a:t>Edge</a:t>
                  </a:r>
                  <a:endParaRPr lang="ko-KR" altLang="en-US" sz="1600" b="1" dirty="0">
                    <a:solidFill>
                      <a:srgbClr val="001545"/>
                    </a:solidFill>
                  </a:endParaRP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F01C9A-5F41-4543-85E2-F8CF6C9AA4F0}"/>
                </a:ext>
              </a:extLst>
            </p:cNvPr>
            <p:cNvSpPr txBox="1"/>
            <p:nvPr/>
          </p:nvSpPr>
          <p:spPr>
            <a:xfrm>
              <a:off x="877322" y="2936250"/>
              <a:ext cx="2605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그래프구조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E599240-32CF-4BB0-824E-8EA1BDC436BE}"/>
              </a:ext>
            </a:extLst>
          </p:cNvPr>
          <p:cNvSpPr txBox="1"/>
          <p:nvPr/>
        </p:nvSpPr>
        <p:spPr>
          <a:xfrm>
            <a:off x="6123058" y="1643774"/>
            <a:ext cx="5657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7929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24975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34EC23-12ED-48A1-B058-44185544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80223"/>
            <a:ext cx="10096500" cy="33971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6EDB42-FD79-4C80-81F9-56A65D24C6AE}"/>
              </a:ext>
            </a:extLst>
          </p:cNvPr>
          <p:cNvSpPr txBox="1"/>
          <p:nvPr/>
        </p:nvSpPr>
        <p:spPr>
          <a:xfrm>
            <a:off x="8378555" y="4321483"/>
            <a:ext cx="3253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은닉층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784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은닉노드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학습률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0.01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batch_size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50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53DF21-90E6-4BE0-988A-9C5B455C0191}"/>
              </a:ext>
            </a:extLst>
          </p:cNvPr>
          <p:cNvSpPr txBox="1"/>
          <p:nvPr/>
        </p:nvSpPr>
        <p:spPr>
          <a:xfrm>
            <a:off x="8134710" y="1600049"/>
            <a:ext cx="3253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softmax_cross_entropy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텐서플로우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내부 함수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40F011-BFFC-4B28-8511-7082F6CCC8D1}"/>
              </a:ext>
            </a:extLst>
          </p:cNvPr>
          <p:cNvGrpSpPr/>
          <p:nvPr/>
        </p:nvGrpSpPr>
        <p:grpSpPr>
          <a:xfrm>
            <a:off x="3185758" y="4683753"/>
            <a:ext cx="4724045" cy="914400"/>
            <a:chOff x="3204808" y="4716436"/>
            <a:chExt cx="4724045" cy="9144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36EB57-1B37-4DAF-9788-80EF8381F674}"/>
                </a:ext>
              </a:extLst>
            </p:cNvPr>
            <p:cNvSpPr/>
            <p:nvPr/>
          </p:nvSpPr>
          <p:spPr>
            <a:xfrm>
              <a:off x="3204808" y="4716436"/>
              <a:ext cx="4724045" cy="914400"/>
            </a:xfrm>
            <a:prstGeom prst="rect">
              <a:avLst/>
            </a:prstGeom>
            <a:noFill/>
            <a:ln w="38100">
              <a:solidFill>
                <a:srgbClr val="001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8BA7A8-AE0F-4880-8D9D-9D78837F12B8}"/>
                </a:ext>
              </a:extLst>
            </p:cNvPr>
            <p:cNvSpPr txBox="1"/>
            <p:nvPr/>
          </p:nvSpPr>
          <p:spPr>
            <a:xfrm>
              <a:off x="3397032" y="4800442"/>
              <a:ext cx="43395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GradientDescentOptimizer</a:t>
              </a:r>
              <a:b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텐서플로우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내부 함수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7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설계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0D4062B-BD99-4350-9B6A-B711818B9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55"/>
          <a:stretch/>
        </p:blipFill>
        <p:spPr>
          <a:xfrm>
            <a:off x="4241720" y="1227849"/>
            <a:ext cx="7502590" cy="374208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24975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4EA2EA-8026-42D5-9EF7-D2EC51BC3EC7}"/>
              </a:ext>
            </a:extLst>
          </p:cNvPr>
          <p:cNvSpPr/>
          <p:nvPr/>
        </p:nvSpPr>
        <p:spPr>
          <a:xfrm>
            <a:off x="4219575" y="1962149"/>
            <a:ext cx="3762375" cy="393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2C7115-1F14-4EB6-86F7-BEE373DB03AE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 flipV="1">
            <a:off x="3581399" y="1831008"/>
            <a:ext cx="638176" cy="328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BE6844-A87F-46F2-8198-B1D53109280D}"/>
              </a:ext>
            </a:extLst>
          </p:cNvPr>
          <p:cNvSpPr txBox="1"/>
          <p:nvPr/>
        </p:nvSpPr>
        <p:spPr>
          <a:xfrm>
            <a:off x="614361" y="1369343"/>
            <a:ext cx="2967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입력데이터와 정답데이터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ko-KR" altLang="en-US" b="1" dirty="0" err="1">
                <a:solidFill>
                  <a:srgbClr val="001545"/>
                </a:solidFill>
              </a:rPr>
              <a:t>텐서</a:t>
            </a:r>
            <a:r>
              <a:rPr lang="ko-KR" altLang="en-US" b="1" dirty="0">
                <a:solidFill>
                  <a:srgbClr val="001545"/>
                </a:solidFill>
              </a:rPr>
              <a:t> 공간확보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(</a:t>
            </a:r>
            <a:r>
              <a:rPr lang="en-US" altLang="ko-KR" b="1" dirty="0" err="1">
                <a:solidFill>
                  <a:srgbClr val="001545"/>
                </a:solidFill>
              </a:rPr>
              <a:t>tf.placeholder</a:t>
            </a:r>
            <a:r>
              <a:rPr lang="en-US" altLang="ko-KR" b="1" dirty="0">
                <a:solidFill>
                  <a:srgbClr val="001545"/>
                </a:solidFill>
              </a:rPr>
              <a:t>)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383C0C-464E-48CB-9F09-95EE94D45D52}"/>
              </a:ext>
            </a:extLst>
          </p:cNvPr>
          <p:cNvSpPr/>
          <p:nvPr/>
        </p:nvSpPr>
        <p:spPr>
          <a:xfrm>
            <a:off x="4219574" y="2535726"/>
            <a:ext cx="7534276" cy="96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24A655-EEA8-4C5C-8651-2F146A748D72}"/>
              </a:ext>
            </a:extLst>
          </p:cNvPr>
          <p:cNvSpPr txBox="1"/>
          <p:nvPr/>
        </p:nvSpPr>
        <p:spPr>
          <a:xfrm>
            <a:off x="438150" y="2620813"/>
            <a:ext cx="31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가중치</a:t>
            </a:r>
            <a:r>
              <a:rPr lang="en-US" altLang="ko-KR" b="1" dirty="0">
                <a:solidFill>
                  <a:srgbClr val="001545"/>
                </a:solidFill>
              </a:rPr>
              <a:t>, </a:t>
            </a:r>
            <a:r>
              <a:rPr lang="ko-KR" altLang="en-US" b="1" dirty="0">
                <a:solidFill>
                  <a:srgbClr val="001545"/>
                </a:solidFill>
              </a:rPr>
              <a:t>바이어스 </a:t>
            </a:r>
            <a:r>
              <a:rPr lang="ko-KR" altLang="en-US" b="1" dirty="0" err="1">
                <a:solidFill>
                  <a:srgbClr val="001545"/>
                </a:solidFill>
              </a:rPr>
              <a:t>텐서</a:t>
            </a:r>
            <a:r>
              <a:rPr lang="ko-KR" altLang="en-US" b="1" dirty="0">
                <a:solidFill>
                  <a:srgbClr val="001545"/>
                </a:solidFill>
              </a:rPr>
              <a:t> 생성</a:t>
            </a:r>
            <a:endParaRPr lang="en-US" altLang="ko-KR" b="1" dirty="0">
              <a:solidFill>
                <a:srgbClr val="001545"/>
              </a:solidFill>
            </a:endParaRPr>
          </a:p>
          <a:p>
            <a:pPr algn="ctr"/>
            <a:r>
              <a:rPr lang="en-US" altLang="ko-KR" b="1" dirty="0">
                <a:solidFill>
                  <a:srgbClr val="001545"/>
                </a:solidFill>
              </a:rPr>
              <a:t>He </a:t>
            </a:r>
            <a:r>
              <a:rPr lang="ko-KR" altLang="en-US" b="1" dirty="0">
                <a:solidFill>
                  <a:srgbClr val="001545"/>
                </a:solidFill>
              </a:rPr>
              <a:t>초기화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3964C4-9B48-4971-96A7-EF99EF952229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 flipV="1">
            <a:off x="3581399" y="2943979"/>
            <a:ext cx="638175" cy="74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798867-8039-4E16-8A76-001A247546F7}"/>
              </a:ext>
            </a:extLst>
          </p:cNvPr>
          <p:cNvSpPr/>
          <p:nvPr/>
        </p:nvSpPr>
        <p:spPr>
          <a:xfrm>
            <a:off x="4232195" y="3632303"/>
            <a:ext cx="4187905" cy="396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2567C78-56BD-4E94-80E6-7A5CAF18E99B}"/>
              </a:ext>
            </a:extLst>
          </p:cNvPr>
          <p:cNvCxnSpPr>
            <a:cxnSpLocks/>
            <a:stCxn id="29" idx="1"/>
            <a:endCxn id="33" idx="3"/>
          </p:cNvCxnSpPr>
          <p:nvPr/>
        </p:nvCxnSpPr>
        <p:spPr>
          <a:xfrm flipH="1">
            <a:off x="3581400" y="3830689"/>
            <a:ext cx="6507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5ED23-4491-4E8B-A361-87946A0C8399}"/>
              </a:ext>
            </a:extLst>
          </p:cNvPr>
          <p:cNvSpPr txBox="1"/>
          <p:nvPr/>
        </p:nvSpPr>
        <p:spPr>
          <a:xfrm>
            <a:off x="538162" y="3507523"/>
            <a:ext cx="304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01545"/>
                </a:solidFill>
              </a:rPr>
              <a:t>은닉층</a:t>
            </a:r>
            <a:r>
              <a:rPr lang="ko-KR" altLang="en-US" b="1" dirty="0">
                <a:solidFill>
                  <a:srgbClr val="001545"/>
                </a:solidFill>
              </a:rPr>
              <a:t> 노드 생성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(</a:t>
            </a:r>
            <a:r>
              <a:rPr lang="ko-KR" altLang="en-US" b="1" dirty="0">
                <a:solidFill>
                  <a:srgbClr val="001545"/>
                </a:solidFill>
              </a:rPr>
              <a:t>활성화 함수 </a:t>
            </a:r>
            <a:r>
              <a:rPr lang="en-US" altLang="ko-KR" b="1" dirty="0" err="1">
                <a:solidFill>
                  <a:srgbClr val="001545"/>
                </a:solidFill>
              </a:rPr>
              <a:t>ReLU</a:t>
            </a:r>
            <a:r>
              <a:rPr lang="en-US" altLang="ko-KR" b="1" dirty="0">
                <a:solidFill>
                  <a:srgbClr val="001545"/>
                </a:solidFill>
              </a:rPr>
              <a:t> </a:t>
            </a:r>
            <a:r>
              <a:rPr lang="ko-KR" altLang="en-US" b="1" dirty="0">
                <a:solidFill>
                  <a:srgbClr val="001545"/>
                </a:solidFill>
              </a:rPr>
              <a:t>사용</a:t>
            </a:r>
            <a:r>
              <a:rPr lang="en-US" altLang="ko-KR" b="1" dirty="0">
                <a:solidFill>
                  <a:srgbClr val="001545"/>
                </a:solidFill>
              </a:rPr>
              <a:t>)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B07DAC2-5088-42C7-8863-A2339C0B3410}"/>
              </a:ext>
            </a:extLst>
          </p:cNvPr>
          <p:cNvSpPr/>
          <p:nvPr/>
        </p:nvSpPr>
        <p:spPr>
          <a:xfrm>
            <a:off x="4241720" y="4377495"/>
            <a:ext cx="4187905" cy="586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9B14CDA-3614-4F2F-877C-AE8EBD05A2E3}"/>
              </a:ext>
            </a:extLst>
          </p:cNvPr>
          <p:cNvCxnSpPr>
            <a:cxnSpLocks/>
            <a:stCxn id="42" idx="1"/>
            <a:endCxn id="47" idx="3"/>
          </p:cNvCxnSpPr>
          <p:nvPr/>
        </p:nvCxnSpPr>
        <p:spPr>
          <a:xfrm flipH="1">
            <a:off x="3581399" y="4670979"/>
            <a:ext cx="660321" cy="4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1B642C-1DE1-4943-ABFC-BA362BFB159A}"/>
              </a:ext>
            </a:extLst>
          </p:cNvPr>
          <p:cNvSpPr txBox="1"/>
          <p:nvPr/>
        </p:nvSpPr>
        <p:spPr>
          <a:xfrm>
            <a:off x="538161" y="4352240"/>
            <a:ext cx="304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01545"/>
                </a:solidFill>
              </a:rPr>
              <a:t>출력층</a:t>
            </a:r>
            <a:r>
              <a:rPr lang="ko-KR" altLang="en-US" b="1" dirty="0">
                <a:solidFill>
                  <a:srgbClr val="001545"/>
                </a:solidFill>
              </a:rPr>
              <a:t> 노드 생성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(</a:t>
            </a:r>
            <a:r>
              <a:rPr lang="ko-KR" altLang="en-US" b="1" dirty="0">
                <a:solidFill>
                  <a:srgbClr val="001545"/>
                </a:solidFill>
              </a:rPr>
              <a:t>출력 함수 </a:t>
            </a:r>
            <a:r>
              <a:rPr lang="en-US" altLang="ko-KR" b="1" dirty="0" err="1">
                <a:solidFill>
                  <a:srgbClr val="001545"/>
                </a:solidFill>
              </a:rPr>
              <a:t>softmax</a:t>
            </a:r>
            <a:r>
              <a:rPr lang="ko-KR" altLang="en-US" b="1" dirty="0">
                <a:solidFill>
                  <a:srgbClr val="001545"/>
                </a:solidFill>
              </a:rPr>
              <a:t>사용</a:t>
            </a:r>
            <a:r>
              <a:rPr lang="en-US" altLang="ko-KR" b="1" dirty="0">
                <a:solidFill>
                  <a:srgbClr val="001545"/>
                </a:solidFill>
              </a:rPr>
              <a:t>)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47F0E46-D8C3-47D4-82C4-CEB01445FAA6}"/>
              </a:ext>
            </a:extLst>
          </p:cNvPr>
          <p:cNvGrpSpPr/>
          <p:nvPr/>
        </p:nvGrpSpPr>
        <p:grpSpPr>
          <a:xfrm>
            <a:off x="754390" y="5257946"/>
            <a:ext cx="10877550" cy="1169551"/>
            <a:chOff x="847725" y="5248249"/>
            <a:chExt cx="10877550" cy="1169551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4FE52BF-0867-4BD0-9E59-E554E5394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500" y="5293099"/>
              <a:ext cx="8486775" cy="108585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676812-BF7E-403A-8A5C-6F7F3F2FED6E}"/>
                </a:ext>
              </a:extLst>
            </p:cNvPr>
            <p:cNvSpPr txBox="1"/>
            <p:nvPr/>
          </p:nvSpPr>
          <p:spPr>
            <a:xfrm>
              <a:off x="847725" y="5248249"/>
              <a:ext cx="23050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rgbClr val="001545"/>
                  </a:solidFill>
                </a:rPr>
                <a:t>softmax</a:t>
              </a:r>
              <a:r>
                <a:rPr lang="en-US" altLang="ko-KR" b="1" dirty="0">
                  <a:solidFill>
                    <a:srgbClr val="001545"/>
                  </a:solidFill>
                </a:rPr>
                <a:t> →</a:t>
              </a:r>
            </a:p>
            <a:p>
              <a:pPr algn="r"/>
              <a:r>
                <a:rPr lang="ko-KR" altLang="en-US" b="1" dirty="0">
                  <a:solidFill>
                    <a:srgbClr val="001545"/>
                  </a:solidFill>
                </a:rPr>
                <a:t>출력 값 들의 총합을</a:t>
              </a:r>
              <a:br>
                <a:rPr lang="en-US" altLang="ko-KR" b="1" dirty="0">
                  <a:solidFill>
                    <a:srgbClr val="001545"/>
                  </a:solidFill>
                </a:rPr>
              </a:br>
              <a:r>
                <a:rPr lang="en-US" altLang="ko-KR" b="1" dirty="0">
                  <a:solidFill>
                    <a:srgbClr val="001545"/>
                  </a:solidFill>
                </a:rPr>
                <a:t>1</a:t>
              </a:r>
              <a:r>
                <a:rPr lang="ko-KR" altLang="en-US" b="1" dirty="0">
                  <a:solidFill>
                    <a:srgbClr val="001545"/>
                  </a:solidFill>
                </a:rPr>
                <a:t>로</a:t>
              </a:r>
              <a:r>
                <a:rPr lang="en-US" altLang="ko-KR" b="1" dirty="0">
                  <a:solidFill>
                    <a:srgbClr val="001545"/>
                  </a:solidFill>
                </a:rPr>
                <a:t> </a:t>
              </a:r>
              <a:r>
                <a:rPr lang="ko-KR" altLang="en-US" b="1" dirty="0">
                  <a:solidFill>
                    <a:srgbClr val="001545"/>
                  </a:solidFill>
                </a:rPr>
                <a:t>만드는 함수</a:t>
              </a:r>
              <a:br>
                <a:rPr lang="en-US" altLang="ko-KR" b="1" dirty="0">
                  <a:solidFill>
                    <a:srgbClr val="001545"/>
                  </a:solidFill>
                </a:rPr>
              </a:br>
              <a:r>
                <a:rPr lang="en-US" altLang="ko-KR" sz="1400" b="1" dirty="0">
                  <a:solidFill>
                    <a:srgbClr val="001545"/>
                  </a:solidFill>
                </a:rPr>
                <a:t>(</a:t>
              </a:r>
              <a:r>
                <a:rPr lang="en-US" altLang="ko-KR" sz="1400" b="1" dirty="0" err="1">
                  <a:solidFill>
                    <a:srgbClr val="001545"/>
                  </a:solidFill>
                </a:rPr>
                <a:t>One_hot_encoding</a:t>
              </a:r>
              <a:r>
                <a:rPr lang="ko-KR" altLang="en-US" sz="1400" b="1" dirty="0">
                  <a:solidFill>
                    <a:srgbClr val="001545"/>
                  </a:solidFill>
                </a:rPr>
                <a:t> 간편</a:t>
              </a:r>
              <a:r>
                <a:rPr lang="en-US" altLang="ko-KR" sz="1400" b="1" dirty="0">
                  <a:solidFill>
                    <a:srgbClr val="001545"/>
                  </a:solidFill>
                </a:rPr>
                <a:t>)</a:t>
              </a:r>
              <a:endParaRPr lang="en-US" altLang="ko-KR" b="1" dirty="0">
                <a:solidFill>
                  <a:srgbClr val="00154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5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4468" y="1015450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(Modified National Institute of Standards and Technology database)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060" y="1167593"/>
            <a:ext cx="1137668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필기체 숫자들의 대형 데이터베이스</a:t>
            </a:r>
            <a:endParaRPr kumimoji="0" lang="en-US" altLang="ko-KR" sz="3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MNIST sample images.">
            <a:extLst>
              <a:ext uri="{FF2B5EF4-FFF2-40B4-BE49-F238E27FC236}">
                <a16:creationId xmlns:a16="http://schemas.microsoft.com/office/drawing/2014/main" id="{C095A418-234C-42F5-83C9-E01D1ED6B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078451"/>
            <a:ext cx="56578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1CD507-7842-481B-B7EC-74D9D14875D8}"/>
              </a:ext>
            </a:extLst>
          </p:cNvPr>
          <p:cNvSpPr txBox="1"/>
          <p:nvPr/>
        </p:nvSpPr>
        <p:spPr>
          <a:xfrm>
            <a:off x="6209964" y="2143291"/>
            <a:ext cx="5657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4359B-5213-4A14-89A3-459C4576779D}"/>
              </a:ext>
            </a:extLst>
          </p:cNvPr>
          <p:cNvSpPr txBox="1"/>
          <p:nvPr/>
        </p:nvSpPr>
        <p:spPr>
          <a:xfrm>
            <a:off x="6412118" y="3196312"/>
            <a:ext cx="52535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 ~ 255 gray scale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28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28 size(pixel)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Training set : 60,000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set : 10,000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11A4D-8BFF-4058-8FEE-2B1A1F148174}"/>
              </a:ext>
            </a:extLst>
          </p:cNvPr>
          <p:cNvSpPr txBox="1"/>
          <p:nvPr/>
        </p:nvSpPr>
        <p:spPr>
          <a:xfrm>
            <a:off x="407660" y="5726371"/>
            <a:ext cx="1137668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쉽게 구할 수 있으며</a:t>
            </a:r>
            <a:r>
              <a:rPr kumimoji="0" lang="en-US" altLang="ko-KR" sz="29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9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tensorflow</a:t>
            </a:r>
            <a:r>
              <a:rPr kumimoji="0" lang="en-US" altLang="ko-KR" sz="29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torch </a:t>
            </a:r>
            <a:r>
              <a:rPr kumimoji="0" lang="ko-KR" alt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패키지에 기본으로 포함</a:t>
            </a:r>
            <a:endParaRPr kumimoji="0" lang="en-US" altLang="ko-KR" sz="29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설계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C619F0-E303-48B5-8D54-F1CFC14D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3" y="1200149"/>
            <a:ext cx="7488565" cy="291222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7E3ADE-A389-42B8-9EFE-D52633BFFB4F}"/>
              </a:ext>
            </a:extLst>
          </p:cNvPr>
          <p:cNvSpPr/>
          <p:nvPr/>
        </p:nvSpPr>
        <p:spPr>
          <a:xfrm>
            <a:off x="4219574" y="1200149"/>
            <a:ext cx="7488565" cy="42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D8EFE-23F9-4054-B46B-A51CEC36DE29}"/>
              </a:ext>
            </a:extLst>
          </p:cNvPr>
          <p:cNvSpPr txBox="1"/>
          <p:nvPr/>
        </p:nvSpPr>
        <p:spPr>
          <a:xfrm>
            <a:off x="228600" y="1597819"/>
            <a:ext cx="3790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1545"/>
                </a:solidFill>
              </a:rPr>
              <a:t>batch_size</a:t>
            </a:r>
            <a:r>
              <a:rPr lang="ko-KR" altLang="en-US" b="1" dirty="0">
                <a:solidFill>
                  <a:srgbClr val="001545"/>
                </a:solidFill>
              </a:rPr>
              <a:t>에서 손실함수평균 계산</a:t>
            </a:r>
            <a:endParaRPr lang="en-US" altLang="ko-KR" b="1" dirty="0">
              <a:solidFill>
                <a:srgbClr val="001545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001545"/>
                </a:solidFill>
              </a:rPr>
              <a:t>(Z3, T</a:t>
            </a:r>
            <a:r>
              <a:rPr lang="ko-KR" altLang="en-US" sz="1200" b="1" dirty="0">
                <a:solidFill>
                  <a:srgbClr val="001545"/>
                </a:solidFill>
              </a:rPr>
              <a:t>는</a:t>
            </a:r>
            <a:r>
              <a:rPr lang="en-US" altLang="ko-KR" sz="1200" b="1" dirty="0">
                <a:solidFill>
                  <a:srgbClr val="001545"/>
                </a:solidFill>
              </a:rPr>
              <a:t> </a:t>
            </a:r>
            <a:r>
              <a:rPr lang="en-US" altLang="ko-KR" sz="1200" b="1" dirty="0" err="1">
                <a:solidFill>
                  <a:srgbClr val="001545"/>
                </a:solidFill>
              </a:rPr>
              <a:t>batch_size</a:t>
            </a:r>
            <a:r>
              <a:rPr lang="en-US" altLang="ko-KR" sz="1200" b="1" dirty="0">
                <a:solidFill>
                  <a:srgbClr val="001545"/>
                </a:solidFill>
              </a:rPr>
              <a:t>(50) </a:t>
            </a:r>
            <a:r>
              <a:rPr lang="ko-KR" altLang="en-US" sz="1200" b="1" dirty="0">
                <a:solidFill>
                  <a:srgbClr val="001545"/>
                </a:solidFill>
              </a:rPr>
              <a:t>* </a:t>
            </a:r>
            <a:r>
              <a:rPr lang="ko-KR" altLang="en-US" sz="1200" b="1" dirty="0" err="1">
                <a:solidFill>
                  <a:srgbClr val="001545"/>
                </a:solidFill>
              </a:rPr>
              <a:t>출력층</a:t>
            </a:r>
            <a:r>
              <a:rPr lang="en-US" altLang="ko-KR" sz="1200" b="1" dirty="0">
                <a:solidFill>
                  <a:srgbClr val="001545"/>
                </a:solidFill>
              </a:rPr>
              <a:t>(10) </a:t>
            </a:r>
            <a:r>
              <a:rPr lang="ko-KR" altLang="en-US" sz="1200" b="1" dirty="0">
                <a:solidFill>
                  <a:srgbClr val="001545"/>
                </a:solidFill>
              </a:rPr>
              <a:t>크기의 </a:t>
            </a:r>
            <a:r>
              <a:rPr lang="en-US" altLang="ko-KR" sz="1200" b="1" dirty="0">
                <a:solidFill>
                  <a:srgbClr val="001545"/>
                </a:solidFill>
              </a:rPr>
              <a:t>Tensor)</a:t>
            </a:r>
            <a:endParaRPr lang="ko-KR" altLang="en-US" sz="1200" b="1" dirty="0">
              <a:solidFill>
                <a:srgbClr val="001545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FC2306-E37B-4833-BAC7-11672A12C837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>
            <a:off x="4019550" y="1414462"/>
            <a:ext cx="200024" cy="4603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D7A8F-F2E2-4CDB-BE74-10B1F04FE9E5}"/>
              </a:ext>
            </a:extLst>
          </p:cNvPr>
          <p:cNvSpPr/>
          <p:nvPr/>
        </p:nvSpPr>
        <p:spPr>
          <a:xfrm>
            <a:off x="4219573" y="1914392"/>
            <a:ext cx="7488565" cy="647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04B281-7000-4DFE-A4C1-938DB6173936}"/>
              </a:ext>
            </a:extLst>
          </p:cNvPr>
          <p:cNvSpPr txBox="1"/>
          <p:nvPr/>
        </p:nvSpPr>
        <p:spPr>
          <a:xfrm>
            <a:off x="669597" y="2784286"/>
            <a:ext cx="292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01545"/>
                </a:solidFill>
              </a:rPr>
              <a:t>경사하강법을</a:t>
            </a:r>
            <a:r>
              <a:rPr lang="ko-KR" altLang="en-US" b="1" dirty="0">
                <a:solidFill>
                  <a:srgbClr val="001545"/>
                </a:solidFill>
              </a:rPr>
              <a:t> 통해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loss</a:t>
            </a:r>
            <a:r>
              <a:rPr lang="ko-KR" altLang="en-US" b="1" dirty="0">
                <a:solidFill>
                  <a:srgbClr val="001545"/>
                </a:solidFill>
              </a:rPr>
              <a:t>가 최소화 되도록 학습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980AFA-488E-4AEE-9B41-0FE984F32E50}"/>
              </a:ext>
            </a:extLst>
          </p:cNvPr>
          <p:cNvCxnSpPr>
            <a:cxnSpLocks/>
            <a:stCxn id="28" idx="1"/>
            <a:endCxn id="34" idx="3"/>
          </p:cNvCxnSpPr>
          <p:nvPr/>
        </p:nvCxnSpPr>
        <p:spPr>
          <a:xfrm flipH="1">
            <a:off x="3595687" y="2238299"/>
            <a:ext cx="623886" cy="869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0E1DCF-6E45-460E-B9B0-C7D6F783D329}"/>
              </a:ext>
            </a:extLst>
          </p:cNvPr>
          <p:cNvSpPr/>
          <p:nvPr/>
        </p:nvSpPr>
        <p:spPr>
          <a:xfrm>
            <a:off x="4219573" y="2781187"/>
            <a:ext cx="7488565" cy="1331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6668A-C958-4B7D-9E04-91AFACA54BF2}"/>
              </a:ext>
            </a:extLst>
          </p:cNvPr>
          <p:cNvSpPr txBox="1"/>
          <p:nvPr/>
        </p:nvSpPr>
        <p:spPr>
          <a:xfrm>
            <a:off x="560060" y="4258028"/>
            <a:ext cx="1091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1545"/>
                </a:solidFill>
              </a:rPr>
              <a:t>A3, T</a:t>
            </a:r>
            <a:r>
              <a:rPr lang="ko-KR" altLang="en-US" b="1" dirty="0">
                <a:solidFill>
                  <a:srgbClr val="001545"/>
                </a:solidFill>
              </a:rPr>
              <a:t>는 </a:t>
            </a:r>
            <a:r>
              <a:rPr lang="en-US" altLang="ko-KR" b="1" dirty="0" err="1">
                <a:solidFill>
                  <a:srgbClr val="001545"/>
                </a:solidFill>
              </a:rPr>
              <a:t>batch_size</a:t>
            </a:r>
            <a:r>
              <a:rPr lang="en-US" altLang="ko-KR" b="1" dirty="0">
                <a:solidFill>
                  <a:srgbClr val="001545"/>
                </a:solidFill>
              </a:rPr>
              <a:t>(50) </a:t>
            </a:r>
            <a:r>
              <a:rPr lang="ko-KR" altLang="en-US" b="1" dirty="0">
                <a:solidFill>
                  <a:srgbClr val="001545"/>
                </a:solidFill>
              </a:rPr>
              <a:t>* </a:t>
            </a:r>
            <a:r>
              <a:rPr lang="ko-KR" altLang="en-US" b="1" dirty="0" err="1">
                <a:solidFill>
                  <a:srgbClr val="001545"/>
                </a:solidFill>
              </a:rPr>
              <a:t>출력층</a:t>
            </a:r>
            <a:r>
              <a:rPr lang="en-US" altLang="ko-KR" b="1" dirty="0">
                <a:solidFill>
                  <a:srgbClr val="001545"/>
                </a:solidFill>
              </a:rPr>
              <a:t>(10) </a:t>
            </a:r>
            <a:r>
              <a:rPr lang="ko-KR" altLang="en-US" b="1" dirty="0">
                <a:solidFill>
                  <a:srgbClr val="001545"/>
                </a:solidFill>
              </a:rPr>
              <a:t>크기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argmax</a:t>
            </a:r>
            <a:r>
              <a:rPr lang="ko-KR" altLang="en-US" b="1" dirty="0">
                <a:solidFill>
                  <a:srgbClr val="001545"/>
                </a:solidFill>
              </a:rPr>
              <a:t>의 인자가 </a:t>
            </a:r>
            <a:r>
              <a:rPr lang="en-US" altLang="ko-KR" b="1" dirty="0">
                <a:solidFill>
                  <a:srgbClr val="001545"/>
                </a:solidFill>
              </a:rPr>
              <a:t>1</a:t>
            </a:r>
            <a:r>
              <a:rPr lang="ko-KR" altLang="en-US" b="1" dirty="0">
                <a:solidFill>
                  <a:srgbClr val="001545"/>
                </a:solidFill>
              </a:rPr>
              <a:t>일 때는 각 행 내부에서 비교하여 가장 값이 큰</a:t>
            </a:r>
            <a:r>
              <a:rPr lang="en-US" altLang="ko-KR" b="1" dirty="0">
                <a:solidFill>
                  <a:srgbClr val="001545"/>
                </a:solidFill>
              </a:rPr>
              <a:t> </a:t>
            </a:r>
            <a:r>
              <a:rPr lang="ko-KR" altLang="en-US" b="1" dirty="0">
                <a:solidFill>
                  <a:srgbClr val="001545"/>
                </a:solidFill>
              </a:rPr>
              <a:t>인덱스 번호 리턴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ko-KR" altLang="en-US" b="1" dirty="0">
                <a:solidFill>
                  <a:srgbClr val="001545"/>
                </a:solidFill>
              </a:rPr>
              <a:t>이 후 </a:t>
            </a:r>
            <a:r>
              <a:rPr lang="en-US" altLang="ko-KR" b="1" dirty="0">
                <a:solidFill>
                  <a:srgbClr val="001545"/>
                </a:solidFill>
              </a:rPr>
              <a:t>equal</a:t>
            </a:r>
            <a:r>
              <a:rPr lang="ko-KR" altLang="en-US" b="1" dirty="0">
                <a:solidFill>
                  <a:srgbClr val="001545"/>
                </a:solidFill>
              </a:rPr>
              <a:t>을 통해 예측한 인덱스의 값</a:t>
            </a:r>
            <a:r>
              <a:rPr lang="en-US" altLang="ko-KR" b="1" dirty="0">
                <a:solidFill>
                  <a:srgbClr val="001545"/>
                </a:solidFill>
              </a:rPr>
              <a:t>(</a:t>
            </a:r>
            <a:r>
              <a:rPr lang="ko-KR" altLang="en-US" b="1" dirty="0">
                <a:solidFill>
                  <a:srgbClr val="001545"/>
                </a:solidFill>
              </a:rPr>
              <a:t>필기체 숫자의 값</a:t>
            </a:r>
            <a:r>
              <a:rPr lang="en-US" altLang="ko-KR" b="1" dirty="0">
                <a:solidFill>
                  <a:srgbClr val="001545"/>
                </a:solidFill>
              </a:rPr>
              <a:t>)</a:t>
            </a:r>
            <a:r>
              <a:rPr lang="ko-KR" altLang="en-US" b="1" dirty="0">
                <a:solidFill>
                  <a:srgbClr val="001545"/>
                </a:solidFill>
              </a:rPr>
              <a:t>과 정답 데이터 인덱스를 비교하여 </a:t>
            </a:r>
            <a:r>
              <a:rPr lang="en-US" altLang="ko-KR" b="1" dirty="0">
                <a:solidFill>
                  <a:srgbClr val="001545"/>
                </a:solidFill>
              </a:rPr>
              <a:t>T/F </a:t>
            </a:r>
            <a:r>
              <a:rPr lang="ko-KR" altLang="en-US" b="1" dirty="0">
                <a:solidFill>
                  <a:srgbClr val="001545"/>
                </a:solidFill>
              </a:rPr>
              <a:t>판단</a:t>
            </a:r>
            <a:endParaRPr lang="en-US" altLang="ko-KR" b="1" dirty="0">
              <a:solidFill>
                <a:srgbClr val="001545"/>
              </a:solidFill>
            </a:endParaRPr>
          </a:p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정확도 측정은 </a:t>
            </a:r>
            <a:r>
              <a:rPr lang="en-US" altLang="ko-KR" b="1" dirty="0" err="1">
                <a:solidFill>
                  <a:srgbClr val="001545"/>
                </a:solidFill>
              </a:rPr>
              <a:t>predicted_val</a:t>
            </a:r>
            <a:r>
              <a:rPr lang="ko-KR" altLang="en-US" b="1" dirty="0">
                <a:solidFill>
                  <a:srgbClr val="001545"/>
                </a:solidFill>
              </a:rPr>
              <a:t>에서 나온 </a:t>
            </a:r>
            <a:r>
              <a:rPr lang="en-US" altLang="ko-KR" b="1" dirty="0">
                <a:solidFill>
                  <a:srgbClr val="001545"/>
                </a:solidFill>
              </a:rPr>
              <a:t>T/F</a:t>
            </a:r>
            <a:r>
              <a:rPr lang="ko-KR" altLang="en-US" b="1" dirty="0">
                <a:solidFill>
                  <a:srgbClr val="001545"/>
                </a:solidFill>
              </a:rPr>
              <a:t>를 </a:t>
            </a:r>
            <a:r>
              <a:rPr lang="en-US" altLang="ko-KR" b="1" dirty="0">
                <a:solidFill>
                  <a:srgbClr val="001545"/>
                </a:solidFill>
              </a:rPr>
              <a:t>cast</a:t>
            </a:r>
            <a:r>
              <a:rPr lang="ko-KR" altLang="en-US" b="1" dirty="0">
                <a:solidFill>
                  <a:srgbClr val="001545"/>
                </a:solidFill>
              </a:rPr>
              <a:t>로 </a:t>
            </a:r>
            <a:r>
              <a:rPr lang="en-US" altLang="ko-KR" b="1" dirty="0">
                <a:solidFill>
                  <a:srgbClr val="001545"/>
                </a:solidFill>
              </a:rPr>
              <a:t>1/0</a:t>
            </a:r>
            <a:r>
              <a:rPr lang="ko-KR" altLang="en-US" b="1" dirty="0">
                <a:solidFill>
                  <a:srgbClr val="001545"/>
                </a:solidFill>
              </a:rPr>
              <a:t>으로 대치하여 평균 계산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BD5021C-C953-4006-9594-A092BEAE802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2971800" y="3446778"/>
            <a:ext cx="1247773" cy="84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D89B24-3DBA-4AA2-B6B7-5D0EA19905AF}"/>
              </a:ext>
            </a:extLst>
          </p:cNvPr>
          <p:cNvSpPr txBox="1"/>
          <p:nvPr/>
        </p:nvSpPr>
        <p:spPr>
          <a:xfrm>
            <a:off x="2224088" y="5596382"/>
            <a:ext cx="7743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1545"/>
                </a:solidFill>
              </a:rPr>
              <a:t>그래프 설계 완료</a:t>
            </a:r>
            <a:br>
              <a:rPr lang="en-US" altLang="ko-KR" sz="2800" b="1" dirty="0">
                <a:solidFill>
                  <a:srgbClr val="001545"/>
                </a:solidFill>
              </a:rPr>
            </a:br>
            <a:r>
              <a:rPr lang="en-US" altLang="ko-KR" sz="2800" b="1" dirty="0">
                <a:solidFill>
                  <a:srgbClr val="001545"/>
                </a:solidFill>
              </a:rPr>
              <a:t>Session</a:t>
            </a:r>
            <a:r>
              <a:rPr lang="ko-KR" altLang="en-US" sz="2800" b="1" dirty="0">
                <a:solidFill>
                  <a:srgbClr val="001545"/>
                </a:solidFill>
              </a:rPr>
              <a:t>을 통해 그래프 실행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실행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F345E9-F3E7-4B8A-8FAB-E2DEFB6D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1143000"/>
            <a:ext cx="7107565" cy="52482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DDC173-4C99-4183-A989-B7F106E1585F}"/>
              </a:ext>
            </a:extLst>
          </p:cNvPr>
          <p:cNvSpPr/>
          <p:nvPr/>
        </p:nvSpPr>
        <p:spPr>
          <a:xfrm>
            <a:off x="5000625" y="1619249"/>
            <a:ext cx="4152900" cy="704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E2CD8D-8FF2-4C59-8881-F052B344090F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3970010" y="1434583"/>
            <a:ext cx="1030615" cy="537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DF0059-36F4-455A-96FA-E40B9919C860}"/>
              </a:ext>
            </a:extLst>
          </p:cNvPr>
          <p:cNvSpPr txBox="1"/>
          <p:nvPr/>
        </p:nvSpPr>
        <p:spPr>
          <a:xfrm>
            <a:off x="637683" y="1249917"/>
            <a:ext cx="33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학습 결과 저장 </a:t>
            </a:r>
            <a:r>
              <a:rPr lang="en-US" altLang="ko-KR" b="1" dirty="0">
                <a:solidFill>
                  <a:srgbClr val="001545"/>
                </a:solidFill>
              </a:rPr>
              <a:t>setting </a:t>
            </a:r>
            <a:r>
              <a:rPr lang="ko-KR" altLang="en-US" b="1" dirty="0">
                <a:solidFill>
                  <a:srgbClr val="001545"/>
                </a:solidFill>
              </a:rPr>
              <a:t>단계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24DBF0-79E7-44D6-B5F8-9083DC20141E}"/>
              </a:ext>
            </a:extLst>
          </p:cNvPr>
          <p:cNvSpPr/>
          <p:nvPr/>
        </p:nvSpPr>
        <p:spPr>
          <a:xfrm>
            <a:off x="5000625" y="2337316"/>
            <a:ext cx="5029200" cy="704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C82400-67C4-4678-965E-AC7C48A69608}"/>
              </a:ext>
            </a:extLst>
          </p:cNvPr>
          <p:cNvSpPr txBox="1"/>
          <p:nvPr/>
        </p:nvSpPr>
        <p:spPr>
          <a:xfrm>
            <a:off x="464810" y="207660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이전에 저장된 결과가 있으면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ko-KR" altLang="en-US" b="1" dirty="0">
                <a:solidFill>
                  <a:srgbClr val="001545"/>
                </a:solidFill>
              </a:rPr>
              <a:t>불러와서 초기화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CE587A-B717-4DF6-93CC-1B112386EA4D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 flipV="1">
            <a:off x="3970010" y="2399772"/>
            <a:ext cx="1030615" cy="289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193FBD-B7A6-444E-80A7-411C56E17374}"/>
              </a:ext>
            </a:extLst>
          </p:cNvPr>
          <p:cNvSpPr/>
          <p:nvPr/>
        </p:nvSpPr>
        <p:spPr>
          <a:xfrm>
            <a:off x="5000625" y="3062286"/>
            <a:ext cx="3562350" cy="704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61067-B620-4043-8C42-B1270C6C39EA}"/>
              </a:ext>
            </a:extLst>
          </p:cNvPr>
          <p:cNvSpPr txBox="1"/>
          <p:nvPr/>
        </p:nvSpPr>
        <p:spPr>
          <a:xfrm>
            <a:off x="369560" y="3090257"/>
            <a:ext cx="36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이전에 저장된 결과가 없으면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He </a:t>
            </a:r>
            <a:r>
              <a:rPr lang="ko-KR" altLang="en-US" b="1" dirty="0">
                <a:solidFill>
                  <a:srgbClr val="001545"/>
                </a:solidFill>
              </a:rPr>
              <a:t>초기화</a:t>
            </a:r>
            <a:r>
              <a:rPr lang="en-US" altLang="ko-KR" b="1" dirty="0">
                <a:solidFill>
                  <a:srgbClr val="001545"/>
                </a:solidFill>
              </a:rPr>
              <a:t>(</a:t>
            </a:r>
            <a:r>
              <a:rPr lang="ko-KR" altLang="en-US" b="1" dirty="0">
                <a:solidFill>
                  <a:srgbClr val="001545"/>
                </a:solidFill>
              </a:rPr>
              <a:t>그래프 </a:t>
            </a:r>
            <a:r>
              <a:rPr lang="ko-KR" altLang="en-US" b="1" dirty="0" err="1">
                <a:solidFill>
                  <a:srgbClr val="001545"/>
                </a:solidFill>
              </a:rPr>
              <a:t>설계시</a:t>
            </a:r>
            <a:r>
              <a:rPr lang="ko-KR" altLang="en-US" b="1" dirty="0">
                <a:solidFill>
                  <a:srgbClr val="001545"/>
                </a:solidFill>
              </a:rPr>
              <a:t> 설정</a:t>
            </a:r>
            <a:r>
              <a:rPr lang="en-US" altLang="ko-KR" b="1" dirty="0">
                <a:solidFill>
                  <a:srgbClr val="001545"/>
                </a:solidFill>
              </a:rPr>
              <a:t>)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FD9C99-DB10-4AC1-A600-93CAF7B45385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 flipV="1">
            <a:off x="3970010" y="3413423"/>
            <a:ext cx="1030615" cy="1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763913-B6D3-491C-8C48-83799D6A36EA}"/>
              </a:ext>
            </a:extLst>
          </p:cNvPr>
          <p:cNvSpPr/>
          <p:nvPr/>
        </p:nvSpPr>
        <p:spPr>
          <a:xfrm>
            <a:off x="5000626" y="4495800"/>
            <a:ext cx="6821814" cy="1419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565F09-97E1-4C35-AD18-3FB41FC7FADF}"/>
              </a:ext>
            </a:extLst>
          </p:cNvPr>
          <p:cNvSpPr txBox="1"/>
          <p:nvPr/>
        </p:nvSpPr>
        <p:spPr>
          <a:xfrm>
            <a:off x="217871" y="4181296"/>
            <a:ext cx="449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1545"/>
                </a:solidFill>
              </a:rPr>
              <a:t>batch_size</a:t>
            </a:r>
            <a:r>
              <a:rPr lang="ko-KR" altLang="en-US" b="1" dirty="0">
                <a:solidFill>
                  <a:srgbClr val="001545"/>
                </a:solidFill>
              </a:rPr>
              <a:t> 만큼 </a:t>
            </a:r>
            <a:r>
              <a:rPr lang="ko-KR" altLang="en-US" b="1" dirty="0" err="1">
                <a:solidFill>
                  <a:srgbClr val="001545"/>
                </a:solidFill>
              </a:rPr>
              <a:t>텐서플로우에</a:t>
            </a:r>
            <a:r>
              <a:rPr lang="ko-KR" altLang="en-US" b="1" dirty="0">
                <a:solidFill>
                  <a:srgbClr val="001545"/>
                </a:solidFill>
              </a:rPr>
              <a:t> 내장된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MNIST</a:t>
            </a:r>
            <a:r>
              <a:rPr lang="ko-KR" altLang="en-US" b="1" dirty="0">
                <a:solidFill>
                  <a:srgbClr val="001545"/>
                </a:solidFill>
              </a:rPr>
              <a:t>객체에서</a:t>
            </a:r>
            <a:endParaRPr lang="en-US" altLang="ko-KR" b="1" dirty="0">
              <a:solidFill>
                <a:srgbClr val="001545"/>
              </a:solidFill>
            </a:endParaRPr>
          </a:p>
          <a:p>
            <a:pPr algn="ctr"/>
            <a:r>
              <a:rPr lang="en-US" altLang="ko-KR" b="1" dirty="0">
                <a:solidFill>
                  <a:srgbClr val="001545"/>
                </a:solidFill>
              </a:rPr>
              <a:t>label</a:t>
            </a:r>
            <a:r>
              <a:rPr lang="ko-KR" altLang="en-US" b="1" dirty="0">
                <a:solidFill>
                  <a:srgbClr val="001545"/>
                </a:solidFill>
              </a:rPr>
              <a:t>과 데이터를 뽑아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ko-KR" altLang="en-US" b="1" dirty="0">
                <a:solidFill>
                  <a:srgbClr val="001545"/>
                </a:solidFill>
              </a:rPr>
              <a:t>설계한 그래프를 통해 학습 진행 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BFAE422-8EAF-4733-9B3A-087C3F117584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152900" y="4819650"/>
            <a:ext cx="847726" cy="385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0766FD-A8FB-4D13-982F-C6659FCDA399}"/>
              </a:ext>
            </a:extLst>
          </p:cNvPr>
          <p:cNvSpPr txBox="1"/>
          <p:nvPr/>
        </p:nvSpPr>
        <p:spPr>
          <a:xfrm>
            <a:off x="385672" y="5526077"/>
            <a:ext cx="41910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 = 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step = 60,000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1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결과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00F1B-9777-49FE-9AFD-F80381B6BC89}"/>
              </a:ext>
            </a:extLst>
          </p:cNvPr>
          <p:cNvSpPr txBox="1"/>
          <p:nvPr/>
        </p:nvSpPr>
        <p:spPr>
          <a:xfrm>
            <a:off x="1580039" y="1332666"/>
            <a:ext cx="90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학습 소요시간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(epochs 1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FD628-CD72-4A48-A32D-73CA47BF80B7}"/>
              </a:ext>
            </a:extLst>
          </p:cNvPr>
          <p:cNvSpPr txBox="1"/>
          <p:nvPr/>
        </p:nvSpPr>
        <p:spPr>
          <a:xfrm>
            <a:off x="7147715" y="3429000"/>
            <a:ext cx="3247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소요시간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0.9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94%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95BF9-FC78-45BE-8EA2-26605938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13" y="2183683"/>
            <a:ext cx="47815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결과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00F1B-9777-49FE-9AFD-F80381B6BC89}"/>
              </a:ext>
            </a:extLst>
          </p:cNvPr>
          <p:cNvSpPr txBox="1"/>
          <p:nvPr/>
        </p:nvSpPr>
        <p:spPr>
          <a:xfrm>
            <a:off x="1466731" y="1332666"/>
            <a:ext cx="925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학습 소요시간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(epochs 10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FD628-CD72-4A48-A32D-73CA47BF80B7}"/>
              </a:ext>
            </a:extLst>
          </p:cNvPr>
          <p:cNvSpPr txBox="1"/>
          <p:nvPr/>
        </p:nvSpPr>
        <p:spPr>
          <a:xfrm>
            <a:off x="7147715" y="3429000"/>
            <a:ext cx="3247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소요시간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8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97%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95BF9-FC78-45BE-8EA2-26605938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13" y="2183683"/>
            <a:ext cx="4781550" cy="3819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F54CF1-0B01-4CBF-AFE1-31B0B78C4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20"/>
          <a:stretch/>
        </p:blipFill>
        <p:spPr>
          <a:xfrm>
            <a:off x="1829844" y="2183682"/>
            <a:ext cx="4829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001545"/>
                </a:solidFill>
              </a:rPr>
              <a:t>설계 그래프 성능 실험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3F5938-D68E-4EFA-8B52-4DE6B47D7A13}"/>
              </a:ext>
            </a:extLst>
          </p:cNvPr>
          <p:cNvGrpSpPr/>
          <p:nvPr/>
        </p:nvGrpSpPr>
        <p:grpSpPr>
          <a:xfrm>
            <a:off x="2824093" y="1514529"/>
            <a:ext cx="6543814" cy="447622"/>
            <a:chOff x="809486" y="1457379"/>
            <a:chExt cx="6543814" cy="44762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F5A46E9-25A6-4DA2-BCA9-434814CEC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06" y="1543067"/>
              <a:ext cx="266737" cy="26673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96E12E8-EB6E-424B-9DC1-2CB5E0B34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236" y="1543067"/>
              <a:ext cx="266737" cy="26673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33F58C-86C7-48FB-9079-9941C1BB8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666" y="1543067"/>
              <a:ext cx="266737" cy="26673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001E3FB-7E37-4EF1-93CC-651C5501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096" y="1543067"/>
              <a:ext cx="266737" cy="26673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8769174-2C59-48B4-AEF2-B0F90013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526" y="1543067"/>
              <a:ext cx="266737" cy="26673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776C66F-E500-4466-B6CC-31FA9CF88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956" y="1543067"/>
              <a:ext cx="266737" cy="26673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41D2F7B-085B-42F3-B65C-AD76DE93F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86" y="1543067"/>
              <a:ext cx="266737" cy="26673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6E2B035-C3E4-4B2D-BABF-C502793FB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16" y="1543067"/>
              <a:ext cx="266737" cy="266737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87F3C47-9402-4B7D-9BBC-79808B727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246" y="1543067"/>
              <a:ext cx="266737" cy="26673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A86AC34-AD2C-440C-8A00-E0CE0086A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677" y="1543067"/>
              <a:ext cx="266737" cy="266737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9100B54-06C8-4BFC-B80D-61145919E0C6}"/>
                </a:ext>
              </a:extLst>
            </p:cNvPr>
            <p:cNvSpPr/>
            <p:nvPr/>
          </p:nvSpPr>
          <p:spPr>
            <a:xfrm>
              <a:off x="809486" y="1457379"/>
              <a:ext cx="6543814" cy="4476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841FE6-16DC-4FFB-AA0A-4B8DE7B7EF70}"/>
              </a:ext>
            </a:extLst>
          </p:cNvPr>
          <p:cNvSpPr txBox="1"/>
          <p:nvPr/>
        </p:nvSpPr>
        <p:spPr>
          <a:xfrm>
            <a:off x="2961115" y="2047839"/>
            <a:ext cx="626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그림판으로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28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28 pixel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test_set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제작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109C590-BD08-485B-9771-87CA9D992EF2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50" y="2866337"/>
            <a:ext cx="2520000" cy="252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AA74DBB-540E-418D-B652-2A7F5CB12E09}"/>
              </a:ext>
            </a:extLst>
          </p:cNvPr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6495284" y="2866297"/>
            <a:ext cx="2520000" cy="25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9EE5CF-D1E3-4848-942B-7F91565FC37C}"/>
              </a:ext>
            </a:extLst>
          </p:cNvPr>
          <p:cNvSpPr txBox="1"/>
          <p:nvPr/>
        </p:nvSpPr>
        <p:spPr>
          <a:xfrm>
            <a:off x="1929987" y="5418943"/>
            <a:ext cx="8332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python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numpy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라이브러리 사용하여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gray scale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텍스트 배열로 변경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1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001545"/>
                </a:solidFill>
              </a:rPr>
              <a:t>설계 그래프 성능 실험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50278D-9ACE-48DF-A7F3-ABEF050D8E35}"/>
              </a:ext>
            </a:extLst>
          </p:cNvPr>
          <p:cNvGrpSpPr/>
          <p:nvPr/>
        </p:nvGrpSpPr>
        <p:grpSpPr>
          <a:xfrm>
            <a:off x="471940" y="1182759"/>
            <a:ext cx="4580619" cy="5292047"/>
            <a:chOff x="6401706" y="1236196"/>
            <a:chExt cx="5236938" cy="52920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3D8F48-C739-4866-9722-4E7DA00BB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8412" y="1246430"/>
              <a:ext cx="5230232" cy="5281813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5EEF0DC-DDB7-4FBE-A5C3-7FF4B8417A17}"/>
                </a:ext>
              </a:extLst>
            </p:cNvPr>
            <p:cNvGrpSpPr/>
            <p:nvPr/>
          </p:nvGrpSpPr>
          <p:grpSpPr>
            <a:xfrm>
              <a:off x="6401706" y="1236196"/>
              <a:ext cx="5232147" cy="5202704"/>
              <a:chOff x="6401706" y="1236196"/>
              <a:chExt cx="5232147" cy="520270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56AA9E-C56B-46DF-8428-343D3BB72CB1}"/>
                  </a:ext>
                </a:extLst>
              </p:cNvPr>
              <p:cNvSpPr/>
              <p:nvPr/>
            </p:nvSpPr>
            <p:spPr>
              <a:xfrm>
                <a:off x="6401706" y="1236196"/>
                <a:ext cx="5230233" cy="283097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236D3B-A322-4CB8-AFBA-55AB41487975}"/>
                  </a:ext>
                </a:extLst>
              </p:cNvPr>
              <p:cNvSpPr txBox="1"/>
              <p:nvPr/>
            </p:nvSpPr>
            <p:spPr>
              <a:xfrm>
                <a:off x="8034134" y="4154896"/>
                <a:ext cx="35196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001545"/>
                    </a:solidFill>
                  </a:rPr>
                  <a:t>동일한 구조의 그래프 설계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65D8ED4-1BF0-497A-BF5B-2F4D6576A677}"/>
                  </a:ext>
                </a:extLst>
              </p:cNvPr>
              <p:cNvSpPr/>
              <p:nvPr/>
            </p:nvSpPr>
            <p:spPr>
              <a:xfrm>
                <a:off x="6403620" y="5168281"/>
                <a:ext cx="5230233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A93F43-2096-4EB9-B0CF-745D49594625}"/>
                  </a:ext>
                </a:extLst>
              </p:cNvPr>
              <p:cNvSpPr txBox="1"/>
              <p:nvPr/>
            </p:nvSpPr>
            <p:spPr>
              <a:xfrm>
                <a:off x="7925237" y="5792569"/>
                <a:ext cx="362859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001545"/>
                    </a:solidFill>
                  </a:rPr>
                  <a:t>학습 결과</a:t>
                </a:r>
                <a:r>
                  <a:rPr lang="en-US" altLang="ko-KR" b="1" dirty="0">
                    <a:solidFill>
                      <a:srgbClr val="001545"/>
                    </a:solidFill>
                  </a:rPr>
                  <a:t>(</a:t>
                </a:r>
                <a:r>
                  <a:rPr lang="ko-KR" altLang="en-US" b="1" dirty="0">
                    <a:solidFill>
                      <a:srgbClr val="001545"/>
                    </a:solidFill>
                  </a:rPr>
                  <a:t>가중치</a:t>
                </a:r>
                <a:r>
                  <a:rPr lang="en-US" altLang="ko-KR" b="1" dirty="0">
                    <a:solidFill>
                      <a:srgbClr val="001545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001545"/>
                    </a:solidFill>
                  </a:rPr>
                  <a:t>바이어스</a:t>
                </a:r>
                <a:r>
                  <a:rPr lang="en-US" altLang="ko-KR" b="1" dirty="0">
                    <a:solidFill>
                      <a:srgbClr val="001545"/>
                    </a:solidFill>
                  </a:rPr>
                  <a:t>)</a:t>
                </a:r>
                <a:br>
                  <a:rPr lang="en-US" altLang="ko-KR" b="1" dirty="0">
                    <a:solidFill>
                      <a:srgbClr val="001545"/>
                    </a:solidFill>
                  </a:rPr>
                </a:br>
                <a:r>
                  <a:rPr lang="ko-KR" altLang="en-US" b="1" dirty="0">
                    <a:solidFill>
                      <a:srgbClr val="001545"/>
                    </a:solidFill>
                  </a:rPr>
                  <a:t>불러와서 사용</a:t>
                </a: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4311354-BB4D-4FC9-B9A5-98191EAFEE55}"/>
              </a:ext>
            </a:extLst>
          </p:cNvPr>
          <p:cNvGrpSpPr/>
          <p:nvPr/>
        </p:nvGrpSpPr>
        <p:grpSpPr>
          <a:xfrm>
            <a:off x="5377485" y="1421003"/>
            <a:ext cx="2958805" cy="4805161"/>
            <a:chOff x="790978" y="1436166"/>
            <a:chExt cx="2958805" cy="4805161"/>
          </a:xfrm>
        </p:grpSpPr>
        <p:pic>
          <p:nvPicPr>
            <p:cNvPr id="13" name="그림 12" descr="개체, 시계, 표지판, 빨간색이(가) 표시된 사진&#10;&#10;자동 생성된 설명">
              <a:extLst>
                <a:ext uri="{FF2B5EF4-FFF2-40B4-BE49-F238E27FC236}">
                  <a16:creationId xmlns:a16="http://schemas.microsoft.com/office/drawing/2014/main" id="{EDAF8969-02E3-431A-B44B-F9944B944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420" r="20332" b="12984"/>
            <a:stretch/>
          </p:blipFill>
          <p:spPr>
            <a:xfrm>
              <a:off x="2268607" y="2475946"/>
              <a:ext cx="1419226" cy="285750"/>
            </a:xfrm>
            <a:prstGeom prst="rect">
              <a:avLst/>
            </a:prstGeom>
          </p:spPr>
        </p:pic>
        <p:pic>
          <p:nvPicPr>
            <p:cNvPr id="17" name="그림 16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B90C7F57-39D8-4B47-8A40-552A1B41B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83" r="49327" b="29847"/>
            <a:stretch/>
          </p:blipFill>
          <p:spPr>
            <a:xfrm>
              <a:off x="2268254" y="1977571"/>
              <a:ext cx="1419226" cy="285750"/>
            </a:xfrm>
            <a:prstGeom prst="rect">
              <a:avLst/>
            </a:prstGeom>
          </p:spPr>
        </p:pic>
        <p:pic>
          <p:nvPicPr>
            <p:cNvPr id="35" name="그림 34" descr="개체, 시계, 측정기이(가) 표시된 사진&#10;&#10;자동 생성된 설명">
              <a:extLst>
                <a:ext uri="{FF2B5EF4-FFF2-40B4-BE49-F238E27FC236}">
                  <a16:creationId xmlns:a16="http://schemas.microsoft.com/office/drawing/2014/main" id="{8E096D99-D1D0-466E-9CAA-FCA1CFC4B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" t="23346" r="31399" b="26661"/>
            <a:stretch/>
          </p:blipFill>
          <p:spPr>
            <a:xfrm>
              <a:off x="2268254" y="1479196"/>
              <a:ext cx="1419226" cy="285750"/>
            </a:xfrm>
            <a:prstGeom prst="rect">
              <a:avLst/>
            </a:prstGeom>
          </p:spPr>
        </p:pic>
        <p:pic>
          <p:nvPicPr>
            <p:cNvPr id="37" name="그림 36" descr="개체, 시계, 쥐고있는, 빨간색이(가) 표시된 사진&#10;&#10;자동 생성된 설명">
              <a:extLst>
                <a:ext uri="{FF2B5EF4-FFF2-40B4-BE49-F238E27FC236}">
                  <a16:creationId xmlns:a16="http://schemas.microsoft.com/office/drawing/2014/main" id="{CC81FD18-0E07-45BD-9597-33F9E50D3F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5" t="25462" r="44534" b="39249"/>
            <a:stretch/>
          </p:blipFill>
          <p:spPr>
            <a:xfrm>
              <a:off x="2267949" y="5439343"/>
              <a:ext cx="1419227" cy="293535"/>
            </a:xfrm>
            <a:prstGeom prst="rect">
              <a:avLst/>
            </a:prstGeom>
          </p:spPr>
        </p:pic>
        <p:pic>
          <p:nvPicPr>
            <p:cNvPr id="39" name="그림 38" descr="검은색, 쥐고있는, 하얀색, 남자이(가) 표시된 사진&#10;&#10;자동 생성된 설명">
              <a:extLst>
                <a:ext uri="{FF2B5EF4-FFF2-40B4-BE49-F238E27FC236}">
                  <a16:creationId xmlns:a16="http://schemas.microsoft.com/office/drawing/2014/main" id="{22FEEC00-E3E6-4DBA-869F-45EE4F1E0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2" t="27573" r="62292" b="52693"/>
            <a:stretch/>
          </p:blipFill>
          <p:spPr>
            <a:xfrm>
              <a:off x="2267950" y="3466065"/>
              <a:ext cx="1419226" cy="293536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C81A963-BF3C-4AD4-A539-C767F15EA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28" t="27807" r="52294" b="48652"/>
            <a:stretch/>
          </p:blipFill>
          <p:spPr>
            <a:xfrm>
              <a:off x="2267949" y="5947792"/>
              <a:ext cx="1419227" cy="293535"/>
            </a:xfrm>
            <a:prstGeom prst="rect">
              <a:avLst/>
            </a:prstGeom>
          </p:spPr>
        </p:pic>
        <p:pic>
          <p:nvPicPr>
            <p:cNvPr id="43" name="그림 42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5D1B1081-C293-4768-A323-19ECA66B9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2" t="37039" r="55285" b="30120"/>
            <a:stretch/>
          </p:blipFill>
          <p:spPr>
            <a:xfrm>
              <a:off x="2267950" y="4459965"/>
              <a:ext cx="1419226" cy="26673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58E75230-ED04-4333-8EDC-636C80CE0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2" t="30772" r="55179" b="46154"/>
            <a:stretch/>
          </p:blipFill>
          <p:spPr>
            <a:xfrm>
              <a:off x="2267950" y="4952012"/>
              <a:ext cx="1419226" cy="29353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346222-E6A8-468C-8021-5384B04A1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5" t="42104" r="70015" b="38912"/>
            <a:stretch/>
          </p:blipFill>
          <p:spPr>
            <a:xfrm>
              <a:off x="2267950" y="2967690"/>
              <a:ext cx="1419226" cy="285750"/>
            </a:xfrm>
            <a:prstGeom prst="rect">
              <a:avLst/>
            </a:prstGeom>
          </p:spPr>
        </p:pic>
        <p:pic>
          <p:nvPicPr>
            <p:cNvPr id="49" name="그림 48" descr="그리기이(가) 표시된 사진&#10;&#10;자동 생성된 설명">
              <a:extLst>
                <a:ext uri="{FF2B5EF4-FFF2-40B4-BE49-F238E27FC236}">
                  <a16:creationId xmlns:a16="http://schemas.microsoft.com/office/drawing/2014/main" id="{4171C8E6-BA29-4303-9DF8-1D4576C53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4" r="56570" b="51620"/>
            <a:stretch/>
          </p:blipFill>
          <p:spPr>
            <a:xfrm>
              <a:off x="2267950" y="3958598"/>
              <a:ext cx="1419226" cy="28575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F57EB1F-4C75-4C64-A6AB-E51258738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1490689"/>
              <a:ext cx="266737" cy="26673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7EAC715-4122-42EB-BD2D-1C8262F5F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1987078"/>
              <a:ext cx="266737" cy="26673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F30C778-887A-4F51-BC80-E637F883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2483467"/>
              <a:ext cx="266737" cy="266737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0D45932-624A-4742-A454-F0F93220F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2979856"/>
              <a:ext cx="266737" cy="266737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73AA9F2-8F5A-401D-963E-1A563751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3476245"/>
              <a:ext cx="266737" cy="266737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50D099E-DD77-459B-A467-032104774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3968105"/>
              <a:ext cx="266737" cy="266737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9C2AB47-3356-4E53-AB2D-A02B10C0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4459965"/>
              <a:ext cx="266737" cy="266737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11A5747-E388-4F13-AA0C-79829362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4965412"/>
              <a:ext cx="266737" cy="266737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6F04603-2A9E-4C27-B920-AC0E8F73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5452741"/>
              <a:ext cx="266737" cy="266737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E0D848B3-8C77-4091-B7AD-FF6F8E1F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60" y="5940978"/>
              <a:ext cx="266737" cy="266737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7FD0211-463D-4741-A00F-F1CDDC1E19B0}"/>
                </a:ext>
              </a:extLst>
            </p:cNvPr>
            <p:cNvSpPr/>
            <p:nvPr/>
          </p:nvSpPr>
          <p:spPr>
            <a:xfrm>
              <a:off x="792612" y="1436166"/>
              <a:ext cx="2953942" cy="351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FCEC05D-BE84-4C91-89EE-AD3A1467D12F}"/>
                </a:ext>
              </a:extLst>
            </p:cNvPr>
            <p:cNvSpPr/>
            <p:nvPr/>
          </p:nvSpPr>
          <p:spPr>
            <a:xfrm>
              <a:off x="792612" y="3921667"/>
              <a:ext cx="2953942" cy="351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4C9B26D-FCDF-46F2-BA28-2618B2B08308}"/>
                </a:ext>
              </a:extLst>
            </p:cNvPr>
            <p:cNvSpPr/>
            <p:nvPr/>
          </p:nvSpPr>
          <p:spPr>
            <a:xfrm>
              <a:off x="795841" y="4922821"/>
              <a:ext cx="2953942" cy="351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7481D30-64DE-45E4-B4DE-D616DFA3299B}"/>
                </a:ext>
              </a:extLst>
            </p:cNvPr>
            <p:cNvSpPr/>
            <p:nvPr/>
          </p:nvSpPr>
          <p:spPr>
            <a:xfrm>
              <a:off x="790978" y="5406075"/>
              <a:ext cx="2953942" cy="351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EDA31E2-1F3B-4B4F-A16F-7D765D9B0631}"/>
              </a:ext>
            </a:extLst>
          </p:cNvPr>
          <p:cNvSpPr txBox="1"/>
          <p:nvPr/>
        </p:nvSpPr>
        <p:spPr>
          <a:xfrm>
            <a:off x="8273683" y="2982686"/>
            <a:ext cx="3688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좋지 않은 성능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높은 정확도 요구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↓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CNN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5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24975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CNN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EDB42-FD79-4C80-81F9-56A65D24C6AE}"/>
              </a:ext>
            </a:extLst>
          </p:cNvPr>
          <p:cNvSpPr txBox="1"/>
          <p:nvPr/>
        </p:nvSpPr>
        <p:spPr>
          <a:xfrm>
            <a:off x="8378555" y="4369714"/>
            <a:ext cx="3253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컨볼루션층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784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학습률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0.01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batch_size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50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40F011-BFFC-4B28-8511-7082F6CCC8D1}"/>
              </a:ext>
            </a:extLst>
          </p:cNvPr>
          <p:cNvGrpSpPr/>
          <p:nvPr/>
        </p:nvGrpSpPr>
        <p:grpSpPr>
          <a:xfrm>
            <a:off x="3309583" y="4347910"/>
            <a:ext cx="4724045" cy="914400"/>
            <a:chOff x="3204808" y="4716436"/>
            <a:chExt cx="4724045" cy="9144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36EB57-1B37-4DAF-9788-80EF8381F674}"/>
                </a:ext>
              </a:extLst>
            </p:cNvPr>
            <p:cNvSpPr/>
            <p:nvPr/>
          </p:nvSpPr>
          <p:spPr>
            <a:xfrm>
              <a:off x="3204808" y="4716436"/>
              <a:ext cx="4724045" cy="914400"/>
            </a:xfrm>
            <a:prstGeom prst="rect">
              <a:avLst/>
            </a:prstGeom>
            <a:noFill/>
            <a:ln w="38100">
              <a:solidFill>
                <a:srgbClr val="001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8BA7A8-AE0F-4880-8D9D-9D78837F12B8}"/>
                </a:ext>
              </a:extLst>
            </p:cNvPr>
            <p:cNvSpPr txBox="1"/>
            <p:nvPr/>
          </p:nvSpPr>
          <p:spPr>
            <a:xfrm>
              <a:off x="3397032" y="4800442"/>
              <a:ext cx="43395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GradientDescentOptimizer</a:t>
              </a:r>
              <a:b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텐서플로우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내부 함수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2CAA543-6C22-4F67-92B3-5B39A1E8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144109"/>
            <a:ext cx="11258550" cy="3100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53DF21-90E6-4BE0-988A-9C5B455C0191}"/>
              </a:ext>
            </a:extLst>
          </p:cNvPr>
          <p:cNvSpPr txBox="1"/>
          <p:nvPr/>
        </p:nvSpPr>
        <p:spPr>
          <a:xfrm>
            <a:off x="8744310" y="1533374"/>
            <a:ext cx="325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softmax_cross_entropy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텐서플로우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내부 함수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6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24975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CNN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설계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13174-FC6F-43EE-8A57-D993AFC7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542173"/>
            <a:ext cx="6572249" cy="44815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6E52D7-CFE2-4453-8B69-2F206A98BDF8}"/>
              </a:ext>
            </a:extLst>
          </p:cNvPr>
          <p:cNvSpPr/>
          <p:nvPr/>
        </p:nvSpPr>
        <p:spPr>
          <a:xfrm>
            <a:off x="5124450" y="1762125"/>
            <a:ext cx="5486400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DDFCA7-6833-4802-AFF1-9104DB8E6D6C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 flipV="1">
            <a:off x="4370125" y="1590832"/>
            <a:ext cx="754325" cy="295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2B40A3-FDAA-47AC-BE23-0B2C53072173}"/>
              </a:ext>
            </a:extLst>
          </p:cNvPr>
          <p:cNvSpPr txBox="1"/>
          <p:nvPr/>
        </p:nvSpPr>
        <p:spPr>
          <a:xfrm>
            <a:off x="531058" y="1129167"/>
            <a:ext cx="383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1545"/>
                </a:solidFill>
              </a:rPr>
              <a:t>1</a:t>
            </a:r>
            <a:r>
              <a:rPr lang="ko-KR" altLang="en-US" b="1" dirty="0">
                <a:solidFill>
                  <a:srgbClr val="001545"/>
                </a:solidFill>
              </a:rPr>
              <a:t>*</a:t>
            </a:r>
            <a:r>
              <a:rPr lang="en-US" altLang="ko-KR" b="1" dirty="0">
                <a:solidFill>
                  <a:srgbClr val="001545"/>
                </a:solidFill>
              </a:rPr>
              <a:t>784 </a:t>
            </a:r>
            <a:r>
              <a:rPr lang="ko-KR" altLang="en-US" b="1" dirty="0">
                <a:solidFill>
                  <a:srgbClr val="001545"/>
                </a:solidFill>
              </a:rPr>
              <a:t>배열인 </a:t>
            </a:r>
            <a:r>
              <a:rPr lang="en-US" altLang="ko-KR" b="1" dirty="0">
                <a:solidFill>
                  <a:srgbClr val="001545"/>
                </a:solidFill>
              </a:rPr>
              <a:t>MNIST </a:t>
            </a:r>
            <a:r>
              <a:rPr lang="ko-KR" altLang="en-US" b="1" dirty="0">
                <a:solidFill>
                  <a:srgbClr val="001545"/>
                </a:solidFill>
              </a:rPr>
              <a:t>데이터를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conv</a:t>
            </a:r>
            <a:r>
              <a:rPr lang="ko-KR" altLang="en-US" b="1" dirty="0">
                <a:solidFill>
                  <a:srgbClr val="001545"/>
                </a:solidFill>
              </a:rPr>
              <a:t>연산을 위해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28</a:t>
            </a:r>
            <a:r>
              <a:rPr lang="ko-KR" altLang="en-US" b="1" dirty="0">
                <a:solidFill>
                  <a:srgbClr val="001545"/>
                </a:solidFill>
              </a:rPr>
              <a:t>*</a:t>
            </a:r>
            <a:r>
              <a:rPr lang="en-US" altLang="ko-KR" b="1" dirty="0">
                <a:solidFill>
                  <a:srgbClr val="001545"/>
                </a:solidFill>
              </a:rPr>
              <a:t>28 reshape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68A58-2A45-4D28-950D-AC5851BF4FA1}"/>
              </a:ext>
            </a:extLst>
          </p:cNvPr>
          <p:cNvSpPr/>
          <p:nvPr/>
        </p:nvSpPr>
        <p:spPr>
          <a:xfrm>
            <a:off x="5124449" y="3324225"/>
            <a:ext cx="5781675" cy="666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9D55BE-5F14-401C-89C6-68B6B9657492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4206888" y="3544173"/>
            <a:ext cx="917561" cy="11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D689B4-B51A-4D41-9D05-89DDC59E0CCC}"/>
              </a:ext>
            </a:extLst>
          </p:cNvPr>
          <p:cNvSpPr txBox="1"/>
          <p:nvPr/>
        </p:nvSpPr>
        <p:spPr>
          <a:xfrm>
            <a:off x="694299" y="2959397"/>
            <a:ext cx="35125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1545"/>
                </a:solidFill>
              </a:rPr>
              <a:t>3</a:t>
            </a:r>
            <a:r>
              <a:rPr lang="ko-KR" altLang="en-US" b="1" dirty="0">
                <a:solidFill>
                  <a:srgbClr val="001545"/>
                </a:solidFill>
              </a:rPr>
              <a:t>*</a:t>
            </a:r>
            <a:r>
              <a:rPr lang="en-US" altLang="ko-KR" b="1" dirty="0">
                <a:solidFill>
                  <a:srgbClr val="001545"/>
                </a:solidFill>
              </a:rPr>
              <a:t>3 </a:t>
            </a:r>
            <a:r>
              <a:rPr lang="ko-KR" altLang="en-US" b="1" dirty="0">
                <a:solidFill>
                  <a:srgbClr val="001545"/>
                </a:solidFill>
              </a:rPr>
              <a:t>크기의 </a:t>
            </a:r>
            <a:r>
              <a:rPr lang="en-US" altLang="ko-KR" b="1" dirty="0">
                <a:solidFill>
                  <a:srgbClr val="001545"/>
                </a:solidFill>
              </a:rPr>
              <a:t>32</a:t>
            </a:r>
            <a:r>
              <a:rPr lang="ko-KR" altLang="en-US" b="1" dirty="0">
                <a:solidFill>
                  <a:srgbClr val="001545"/>
                </a:solidFill>
              </a:rPr>
              <a:t>개의 필터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(</a:t>
            </a:r>
            <a:r>
              <a:rPr lang="ko-KR" altLang="en-US" sz="1600" b="1" dirty="0">
                <a:solidFill>
                  <a:srgbClr val="001545"/>
                </a:solidFill>
              </a:rPr>
              <a:t>표준편차 </a:t>
            </a:r>
            <a:r>
              <a:rPr lang="en-US" altLang="ko-KR" sz="1600" b="1" dirty="0">
                <a:solidFill>
                  <a:srgbClr val="001545"/>
                </a:solidFill>
              </a:rPr>
              <a:t>0.01</a:t>
            </a:r>
            <a:r>
              <a:rPr lang="ko-KR" altLang="en-US" sz="1600" b="1" dirty="0">
                <a:solidFill>
                  <a:srgbClr val="001545"/>
                </a:solidFill>
              </a:rPr>
              <a:t>으로 랜덤 초기화</a:t>
            </a:r>
            <a:r>
              <a:rPr lang="en-US" altLang="ko-KR" sz="1600" b="1" dirty="0">
                <a:solidFill>
                  <a:srgbClr val="001545"/>
                </a:solidFill>
              </a:rPr>
              <a:t>)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32</a:t>
            </a:r>
            <a:r>
              <a:rPr lang="ko-KR" altLang="en-US" b="1" dirty="0">
                <a:solidFill>
                  <a:srgbClr val="001545"/>
                </a:solidFill>
              </a:rPr>
              <a:t>개의 </a:t>
            </a:r>
            <a:r>
              <a:rPr lang="en-US" altLang="ko-KR" b="1" dirty="0">
                <a:solidFill>
                  <a:srgbClr val="001545"/>
                </a:solidFill>
              </a:rPr>
              <a:t>bias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600" b="1" dirty="0">
                <a:solidFill>
                  <a:srgbClr val="001545"/>
                </a:solidFill>
              </a:rPr>
              <a:t>(bias</a:t>
            </a:r>
            <a:r>
              <a:rPr lang="ko-KR" altLang="en-US" sz="1600" b="1" dirty="0">
                <a:solidFill>
                  <a:srgbClr val="001545"/>
                </a:solidFill>
              </a:rPr>
              <a:t>는 </a:t>
            </a:r>
            <a:r>
              <a:rPr lang="en-US" altLang="ko-KR" sz="1600" b="1" dirty="0">
                <a:solidFill>
                  <a:srgbClr val="001545"/>
                </a:solidFill>
              </a:rPr>
              <a:t>0.1</a:t>
            </a:r>
            <a:r>
              <a:rPr lang="ko-KR" altLang="en-US" sz="1600" b="1" dirty="0">
                <a:solidFill>
                  <a:srgbClr val="001545"/>
                </a:solidFill>
              </a:rPr>
              <a:t>로 초기화</a:t>
            </a:r>
            <a:r>
              <a:rPr lang="en-US" altLang="ko-KR" sz="1600" b="1" dirty="0">
                <a:solidFill>
                  <a:srgbClr val="001545"/>
                </a:solidFill>
              </a:rPr>
              <a:t>)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B69BF2-5627-4F1D-A822-0890E199E907}"/>
              </a:ext>
            </a:extLst>
          </p:cNvPr>
          <p:cNvSpPr txBox="1"/>
          <p:nvPr/>
        </p:nvSpPr>
        <p:spPr>
          <a:xfrm>
            <a:off x="800920" y="2142638"/>
            <a:ext cx="329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1545"/>
                </a:solidFill>
              </a:rPr>
              <a:t>첫번째 </a:t>
            </a:r>
            <a:r>
              <a:rPr lang="en-US" altLang="ko-KR" sz="3600" b="1" dirty="0">
                <a:solidFill>
                  <a:srgbClr val="001545"/>
                </a:solidFill>
              </a:rPr>
              <a:t>conv</a:t>
            </a:r>
            <a:r>
              <a:rPr lang="ko-KR" altLang="en-US" sz="3600" b="1" dirty="0">
                <a:solidFill>
                  <a:srgbClr val="001545"/>
                </a:solidFill>
              </a:rPr>
              <a:t>층</a:t>
            </a:r>
            <a:endParaRPr lang="en-US" altLang="ko-KR" sz="3600" b="1" dirty="0">
              <a:solidFill>
                <a:srgbClr val="001545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762C83-BC18-441F-A892-81C29160D11A}"/>
              </a:ext>
            </a:extLst>
          </p:cNvPr>
          <p:cNvSpPr/>
          <p:nvPr/>
        </p:nvSpPr>
        <p:spPr>
          <a:xfrm>
            <a:off x="5124449" y="4199517"/>
            <a:ext cx="5781675" cy="458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C1E4FF8-3E6D-4F03-9C7F-8ED42C6C4093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flipH="1">
            <a:off x="4206888" y="4428621"/>
            <a:ext cx="917561" cy="142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A2E94C-ADE4-4D1C-96C9-28FCE6DD6B40}"/>
              </a:ext>
            </a:extLst>
          </p:cNvPr>
          <p:cNvSpPr txBox="1"/>
          <p:nvPr/>
        </p:nvSpPr>
        <p:spPr>
          <a:xfrm>
            <a:off x="694299" y="4262976"/>
            <a:ext cx="35125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1545"/>
                </a:solidFill>
              </a:rPr>
              <a:t>Strides 1</a:t>
            </a:r>
            <a:r>
              <a:rPr lang="ko-KR" altLang="en-US" b="1" dirty="0" err="1">
                <a:solidFill>
                  <a:srgbClr val="001545"/>
                </a:solidFill>
              </a:rPr>
              <a:t>칸씩</a:t>
            </a:r>
            <a:r>
              <a:rPr lang="ko-KR" altLang="en-US" b="1" dirty="0">
                <a:solidFill>
                  <a:srgbClr val="001545"/>
                </a:solidFill>
              </a:rPr>
              <a:t> 이동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sz="1600" b="1" dirty="0">
                <a:solidFill>
                  <a:srgbClr val="001545"/>
                </a:solidFill>
              </a:rPr>
              <a:t>(padding</a:t>
            </a:r>
            <a:r>
              <a:rPr lang="ko-KR" altLang="en-US" sz="1600" b="1" dirty="0">
                <a:solidFill>
                  <a:srgbClr val="001545"/>
                </a:solidFill>
              </a:rPr>
              <a:t>으로 입력 크기와 맞춤</a:t>
            </a:r>
            <a:r>
              <a:rPr lang="en-US" altLang="ko-KR" sz="1600" b="1" dirty="0">
                <a:solidFill>
                  <a:srgbClr val="001545"/>
                </a:solidFill>
              </a:rPr>
              <a:t>)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037ED9-B531-4842-85C0-583C1927B4C8}"/>
              </a:ext>
            </a:extLst>
          </p:cNvPr>
          <p:cNvSpPr/>
          <p:nvPr/>
        </p:nvSpPr>
        <p:spPr>
          <a:xfrm>
            <a:off x="5124448" y="4885432"/>
            <a:ext cx="5781675" cy="458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CB19CC7-2ECB-4149-A55A-76E0F4867343}"/>
              </a:ext>
            </a:extLst>
          </p:cNvPr>
          <p:cNvCxnSpPr>
            <a:cxnSpLocks/>
            <a:stCxn id="42" idx="1"/>
            <a:endCxn id="46" idx="3"/>
          </p:cNvCxnSpPr>
          <p:nvPr/>
        </p:nvCxnSpPr>
        <p:spPr>
          <a:xfrm flipH="1">
            <a:off x="4206888" y="5114536"/>
            <a:ext cx="917560" cy="82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E5817C-9F9B-42CF-B652-5F4620D41985}"/>
              </a:ext>
            </a:extLst>
          </p:cNvPr>
          <p:cNvSpPr txBox="1"/>
          <p:nvPr/>
        </p:nvSpPr>
        <p:spPr>
          <a:xfrm>
            <a:off x="694299" y="5012557"/>
            <a:ext cx="35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001545"/>
                </a:solidFill>
              </a:rPr>
              <a:t>ReLU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B509BC-A578-4A77-9CBB-A47C805792E6}"/>
              </a:ext>
            </a:extLst>
          </p:cNvPr>
          <p:cNvSpPr/>
          <p:nvPr/>
        </p:nvSpPr>
        <p:spPr>
          <a:xfrm>
            <a:off x="5124447" y="5548266"/>
            <a:ext cx="6572249" cy="458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7D4A3F-96CC-4F90-AC71-F7DDF6925AA8}"/>
              </a:ext>
            </a:extLst>
          </p:cNvPr>
          <p:cNvSpPr txBox="1"/>
          <p:nvPr/>
        </p:nvSpPr>
        <p:spPr>
          <a:xfrm>
            <a:off x="694299" y="5515916"/>
            <a:ext cx="35125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1545"/>
                </a:solidFill>
              </a:rPr>
              <a:t>2</a:t>
            </a:r>
            <a:r>
              <a:rPr lang="ko-KR" altLang="en-US" b="1" dirty="0">
                <a:solidFill>
                  <a:srgbClr val="001545"/>
                </a:solidFill>
              </a:rPr>
              <a:t>*</a:t>
            </a:r>
            <a:r>
              <a:rPr lang="en-US" altLang="ko-KR" b="1" dirty="0">
                <a:solidFill>
                  <a:srgbClr val="001545"/>
                </a:solidFill>
              </a:rPr>
              <a:t>2 </a:t>
            </a:r>
            <a:r>
              <a:rPr lang="ko-KR" altLang="en-US" b="1" dirty="0">
                <a:solidFill>
                  <a:srgbClr val="001545"/>
                </a:solidFill>
              </a:rPr>
              <a:t>범위에서 </a:t>
            </a:r>
            <a:r>
              <a:rPr lang="en-US" altLang="ko-KR" b="1" dirty="0" err="1">
                <a:solidFill>
                  <a:srgbClr val="001545"/>
                </a:solidFill>
              </a:rPr>
              <a:t>Max_pooling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sz="1600" b="1" dirty="0">
                <a:solidFill>
                  <a:srgbClr val="001545"/>
                </a:solidFill>
              </a:rPr>
              <a:t>(28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28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32</a:t>
            </a:r>
            <a:r>
              <a:rPr lang="ko-KR" altLang="en-US" sz="1600" b="1" dirty="0">
                <a:solidFill>
                  <a:srgbClr val="001545"/>
                </a:solidFill>
              </a:rPr>
              <a:t> → </a:t>
            </a:r>
            <a:r>
              <a:rPr lang="en-US" altLang="ko-KR" sz="1600" b="1" dirty="0">
                <a:solidFill>
                  <a:srgbClr val="001545"/>
                </a:solidFill>
              </a:rPr>
              <a:t>14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14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32)</a:t>
            </a:r>
            <a:endParaRPr lang="ko-KR" altLang="en-US" sz="1600" b="1" dirty="0">
              <a:solidFill>
                <a:srgbClr val="001545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259EA7-8290-47A4-B79D-58FA05B8B9DC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flipH="1">
            <a:off x="4206888" y="5777370"/>
            <a:ext cx="917559" cy="46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24975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CNN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설계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1B9070-739C-45FF-8A6A-BD7AC386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47" y="1074610"/>
            <a:ext cx="6572249" cy="55385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68A58-2A45-4D28-950D-AC5851BF4FA1}"/>
              </a:ext>
            </a:extLst>
          </p:cNvPr>
          <p:cNvSpPr/>
          <p:nvPr/>
        </p:nvSpPr>
        <p:spPr>
          <a:xfrm>
            <a:off x="5124446" y="1444938"/>
            <a:ext cx="5886454" cy="441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9D55BE-5F14-401C-89C6-68B6B9657492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>
            <a:off x="4260199" y="1665928"/>
            <a:ext cx="864247" cy="535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D689B4-B51A-4D41-9D05-89DDC59E0CCC}"/>
              </a:ext>
            </a:extLst>
          </p:cNvPr>
          <p:cNvSpPr txBox="1"/>
          <p:nvPr/>
        </p:nvSpPr>
        <p:spPr>
          <a:xfrm>
            <a:off x="747610" y="1708714"/>
            <a:ext cx="35125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1545"/>
                </a:solidFill>
              </a:rPr>
              <a:t>3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3 </a:t>
            </a:r>
            <a:r>
              <a:rPr lang="ko-KR" altLang="en-US" sz="1600" b="1" dirty="0">
                <a:solidFill>
                  <a:srgbClr val="001545"/>
                </a:solidFill>
              </a:rPr>
              <a:t>크기의 </a:t>
            </a:r>
            <a:r>
              <a:rPr lang="en-US" altLang="ko-KR" sz="1600" b="1" dirty="0">
                <a:solidFill>
                  <a:srgbClr val="001545"/>
                </a:solidFill>
              </a:rPr>
              <a:t>64</a:t>
            </a:r>
            <a:r>
              <a:rPr lang="ko-KR" altLang="en-US" sz="1600" b="1" dirty="0">
                <a:solidFill>
                  <a:srgbClr val="001545"/>
                </a:solidFill>
              </a:rPr>
              <a:t>개의 필터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400" b="1" dirty="0">
                <a:solidFill>
                  <a:srgbClr val="001545"/>
                </a:solidFill>
              </a:rPr>
              <a:t>(</a:t>
            </a:r>
            <a:r>
              <a:rPr lang="ko-KR" altLang="en-US" sz="1200" b="1" dirty="0">
                <a:solidFill>
                  <a:srgbClr val="001545"/>
                </a:solidFill>
              </a:rPr>
              <a:t>표준편차 </a:t>
            </a:r>
            <a:r>
              <a:rPr lang="en-US" altLang="ko-KR" sz="1200" b="1" dirty="0">
                <a:solidFill>
                  <a:srgbClr val="001545"/>
                </a:solidFill>
              </a:rPr>
              <a:t>0.01</a:t>
            </a:r>
            <a:r>
              <a:rPr lang="ko-KR" altLang="en-US" sz="1200" b="1" dirty="0">
                <a:solidFill>
                  <a:srgbClr val="001545"/>
                </a:solidFill>
              </a:rPr>
              <a:t>으로 랜덤 초기화</a:t>
            </a:r>
            <a:r>
              <a:rPr lang="en-US" altLang="ko-KR" sz="1200" b="1" dirty="0">
                <a:solidFill>
                  <a:srgbClr val="001545"/>
                </a:solidFill>
              </a:rPr>
              <a:t>)</a:t>
            </a:r>
            <a:br>
              <a:rPr lang="en-US" altLang="ko-KR" sz="1400" b="1" dirty="0">
                <a:solidFill>
                  <a:srgbClr val="001545"/>
                </a:solidFill>
              </a:rPr>
            </a:br>
            <a:r>
              <a:rPr lang="en-US" altLang="ko-KR" sz="1400" b="1" dirty="0">
                <a:solidFill>
                  <a:srgbClr val="001545"/>
                </a:solidFill>
              </a:rPr>
              <a:t>64</a:t>
            </a:r>
            <a:r>
              <a:rPr lang="ko-KR" altLang="en-US" sz="1600" b="1" dirty="0">
                <a:solidFill>
                  <a:srgbClr val="001545"/>
                </a:solidFill>
              </a:rPr>
              <a:t>개의 </a:t>
            </a:r>
            <a:r>
              <a:rPr lang="en-US" altLang="ko-KR" sz="1600" b="1" dirty="0">
                <a:solidFill>
                  <a:srgbClr val="001545"/>
                </a:solidFill>
              </a:rPr>
              <a:t>bias</a:t>
            </a:r>
            <a:br>
              <a:rPr lang="en-US" altLang="ko-KR" sz="1400" b="1" dirty="0">
                <a:solidFill>
                  <a:srgbClr val="001545"/>
                </a:solidFill>
              </a:rPr>
            </a:br>
            <a:r>
              <a:rPr lang="en-US" altLang="ko-KR" sz="1200" b="1" dirty="0">
                <a:solidFill>
                  <a:srgbClr val="001545"/>
                </a:solidFill>
              </a:rPr>
              <a:t>(bias</a:t>
            </a:r>
            <a:r>
              <a:rPr lang="ko-KR" altLang="en-US" sz="1200" b="1" dirty="0">
                <a:solidFill>
                  <a:srgbClr val="001545"/>
                </a:solidFill>
              </a:rPr>
              <a:t>는 </a:t>
            </a:r>
            <a:r>
              <a:rPr lang="en-US" altLang="ko-KR" sz="1200" b="1" dirty="0">
                <a:solidFill>
                  <a:srgbClr val="001545"/>
                </a:solidFill>
              </a:rPr>
              <a:t>0.1</a:t>
            </a:r>
            <a:r>
              <a:rPr lang="ko-KR" altLang="en-US" sz="1200" b="1" dirty="0">
                <a:solidFill>
                  <a:srgbClr val="001545"/>
                </a:solidFill>
              </a:rPr>
              <a:t>로 초기화</a:t>
            </a:r>
            <a:r>
              <a:rPr lang="en-US" altLang="ko-KR" sz="1200" b="1" dirty="0">
                <a:solidFill>
                  <a:srgbClr val="001545"/>
                </a:solidFill>
              </a:rPr>
              <a:t>)</a:t>
            </a:r>
            <a:endParaRPr lang="ko-KR" altLang="en-US" sz="1600" b="1" dirty="0">
              <a:solidFill>
                <a:srgbClr val="00154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B69BF2-5627-4F1D-A822-0890E199E907}"/>
              </a:ext>
            </a:extLst>
          </p:cNvPr>
          <p:cNvSpPr txBox="1"/>
          <p:nvPr/>
        </p:nvSpPr>
        <p:spPr>
          <a:xfrm>
            <a:off x="854232" y="1142513"/>
            <a:ext cx="3299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1545"/>
                </a:solidFill>
              </a:rPr>
              <a:t>두번째 </a:t>
            </a:r>
            <a:r>
              <a:rPr lang="en-US" altLang="ko-KR" sz="3200" b="1" dirty="0">
                <a:solidFill>
                  <a:srgbClr val="001545"/>
                </a:solidFill>
              </a:rPr>
              <a:t>conv</a:t>
            </a:r>
            <a:r>
              <a:rPr lang="ko-KR" altLang="en-US" sz="3200" b="1" dirty="0">
                <a:solidFill>
                  <a:srgbClr val="001545"/>
                </a:solidFill>
              </a:rPr>
              <a:t>층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762C83-BC18-441F-A892-81C29160D11A}"/>
              </a:ext>
            </a:extLst>
          </p:cNvPr>
          <p:cNvSpPr/>
          <p:nvPr/>
        </p:nvSpPr>
        <p:spPr>
          <a:xfrm>
            <a:off x="5124449" y="2067941"/>
            <a:ext cx="4857752" cy="376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C1E4FF8-3E6D-4F03-9C7F-8ED42C6C4093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flipH="1">
            <a:off x="4260199" y="2255980"/>
            <a:ext cx="864250" cy="680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A2E94C-ADE4-4D1C-96C9-28FCE6DD6B40}"/>
              </a:ext>
            </a:extLst>
          </p:cNvPr>
          <p:cNvSpPr txBox="1"/>
          <p:nvPr/>
        </p:nvSpPr>
        <p:spPr>
          <a:xfrm>
            <a:off x="747610" y="2675025"/>
            <a:ext cx="351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1545"/>
                </a:solidFill>
              </a:rPr>
              <a:t>Strides 1</a:t>
            </a:r>
            <a:r>
              <a:rPr lang="ko-KR" altLang="en-US" sz="1600" b="1" dirty="0" err="1">
                <a:solidFill>
                  <a:srgbClr val="001545"/>
                </a:solidFill>
              </a:rPr>
              <a:t>칸씩</a:t>
            </a:r>
            <a:r>
              <a:rPr lang="ko-KR" altLang="en-US" sz="1600" b="1" dirty="0">
                <a:solidFill>
                  <a:srgbClr val="001545"/>
                </a:solidFill>
              </a:rPr>
              <a:t> 이동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200" b="1" dirty="0">
                <a:solidFill>
                  <a:srgbClr val="001545"/>
                </a:solidFill>
              </a:rPr>
              <a:t>(padding</a:t>
            </a:r>
            <a:r>
              <a:rPr lang="ko-KR" altLang="en-US" sz="1200" b="1" dirty="0">
                <a:solidFill>
                  <a:srgbClr val="001545"/>
                </a:solidFill>
              </a:rPr>
              <a:t>으로 입력 크기와 맞춤</a:t>
            </a:r>
            <a:r>
              <a:rPr lang="en-US" altLang="ko-KR" sz="1200" b="1" dirty="0">
                <a:solidFill>
                  <a:srgbClr val="001545"/>
                </a:solidFill>
              </a:rPr>
              <a:t>)</a:t>
            </a:r>
            <a:endParaRPr lang="ko-KR" altLang="en-US" sz="1600" b="1" dirty="0">
              <a:solidFill>
                <a:srgbClr val="001545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B509BC-A578-4A77-9CBB-A47C805792E6}"/>
              </a:ext>
            </a:extLst>
          </p:cNvPr>
          <p:cNvSpPr/>
          <p:nvPr/>
        </p:nvSpPr>
        <p:spPr>
          <a:xfrm>
            <a:off x="5124445" y="3260700"/>
            <a:ext cx="6572249" cy="376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7D4A3F-96CC-4F90-AC71-F7DDF6925AA8}"/>
              </a:ext>
            </a:extLst>
          </p:cNvPr>
          <p:cNvSpPr txBox="1"/>
          <p:nvPr/>
        </p:nvSpPr>
        <p:spPr>
          <a:xfrm>
            <a:off x="747610" y="3179672"/>
            <a:ext cx="351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1545"/>
                </a:solidFill>
              </a:rPr>
              <a:t>2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2 </a:t>
            </a:r>
            <a:r>
              <a:rPr lang="ko-KR" altLang="en-US" sz="1600" b="1" dirty="0">
                <a:solidFill>
                  <a:srgbClr val="001545"/>
                </a:solidFill>
              </a:rPr>
              <a:t>범위에서 </a:t>
            </a:r>
            <a:r>
              <a:rPr lang="en-US" altLang="ko-KR" sz="1600" b="1" dirty="0" err="1">
                <a:solidFill>
                  <a:srgbClr val="001545"/>
                </a:solidFill>
              </a:rPr>
              <a:t>Max_pooling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200" b="1" dirty="0">
                <a:solidFill>
                  <a:srgbClr val="001545"/>
                </a:solidFill>
              </a:rPr>
              <a:t>(14</a:t>
            </a:r>
            <a:r>
              <a:rPr lang="ko-KR" altLang="en-US" sz="1200" b="1" dirty="0">
                <a:solidFill>
                  <a:srgbClr val="001545"/>
                </a:solidFill>
              </a:rPr>
              <a:t>*</a:t>
            </a:r>
            <a:r>
              <a:rPr lang="en-US" altLang="ko-KR" sz="1200" b="1" dirty="0">
                <a:solidFill>
                  <a:srgbClr val="001545"/>
                </a:solidFill>
              </a:rPr>
              <a:t>14</a:t>
            </a:r>
            <a:r>
              <a:rPr lang="ko-KR" altLang="en-US" sz="1200" b="1" dirty="0">
                <a:solidFill>
                  <a:srgbClr val="001545"/>
                </a:solidFill>
              </a:rPr>
              <a:t>*</a:t>
            </a:r>
            <a:r>
              <a:rPr lang="en-US" altLang="ko-KR" sz="1200" b="1" dirty="0">
                <a:solidFill>
                  <a:srgbClr val="001545"/>
                </a:solidFill>
              </a:rPr>
              <a:t>64</a:t>
            </a:r>
            <a:r>
              <a:rPr lang="ko-KR" altLang="en-US" sz="1200" b="1" dirty="0">
                <a:solidFill>
                  <a:srgbClr val="001545"/>
                </a:solidFill>
              </a:rPr>
              <a:t> → </a:t>
            </a:r>
            <a:r>
              <a:rPr lang="en-US" altLang="ko-KR" sz="1200" b="1" dirty="0">
                <a:solidFill>
                  <a:srgbClr val="001545"/>
                </a:solidFill>
              </a:rPr>
              <a:t>7</a:t>
            </a:r>
            <a:r>
              <a:rPr lang="ko-KR" altLang="en-US" sz="1200" b="1" dirty="0">
                <a:solidFill>
                  <a:srgbClr val="001545"/>
                </a:solidFill>
              </a:rPr>
              <a:t>*</a:t>
            </a:r>
            <a:r>
              <a:rPr lang="en-US" altLang="ko-KR" sz="1200" b="1" dirty="0">
                <a:solidFill>
                  <a:srgbClr val="001545"/>
                </a:solidFill>
              </a:rPr>
              <a:t>7</a:t>
            </a:r>
            <a:r>
              <a:rPr lang="ko-KR" altLang="en-US" sz="1200" b="1" dirty="0">
                <a:solidFill>
                  <a:srgbClr val="001545"/>
                </a:solidFill>
              </a:rPr>
              <a:t>*</a:t>
            </a:r>
            <a:r>
              <a:rPr lang="en-US" altLang="ko-KR" sz="1200" b="1" dirty="0">
                <a:solidFill>
                  <a:srgbClr val="001545"/>
                </a:solidFill>
              </a:rPr>
              <a:t>64)</a:t>
            </a:r>
            <a:endParaRPr lang="ko-KR" altLang="en-US" sz="1400" b="1" dirty="0">
              <a:solidFill>
                <a:srgbClr val="001545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259EA7-8290-47A4-B79D-58FA05B8B9DC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flipH="1" flipV="1">
            <a:off x="4260199" y="3441282"/>
            <a:ext cx="864246" cy="7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B16F2F-2651-4C7B-8B44-D517E0A23EC1}"/>
              </a:ext>
            </a:extLst>
          </p:cNvPr>
          <p:cNvSpPr/>
          <p:nvPr/>
        </p:nvSpPr>
        <p:spPr>
          <a:xfrm>
            <a:off x="5124446" y="4421331"/>
            <a:ext cx="6000754" cy="441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B35A18-F7B8-4CEC-9008-A90BFD6CF0E2}"/>
              </a:ext>
            </a:extLst>
          </p:cNvPr>
          <p:cNvCxnSpPr>
            <a:cxnSpLocks/>
            <a:stCxn id="44" idx="1"/>
            <a:endCxn id="47" idx="3"/>
          </p:cNvCxnSpPr>
          <p:nvPr/>
        </p:nvCxnSpPr>
        <p:spPr>
          <a:xfrm flipH="1">
            <a:off x="4260199" y="4642321"/>
            <a:ext cx="864247" cy="239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FBD698-2037-459E-9CEC-DDB7E1C76872}"/>
              </a:ext>
            </a:extLst>
          </p:cNvPr>
          <p:cNvSpPr txBox="1"/>
          <p:nvPr/>
        </p:nvSpPr>
        <p:spPr>
          <a:xfrm>
            <a:off x="747610" y="4389832"/>
            <a:ext cx="35125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1545"/>
                </a:solidFill>
              </a:rPr>
              <a:t>3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3 </a:t>
            </a:r>
            <a:r>
              <a:rPr lang="ko-KR" altLang="en-US" sz="1600" b="1" dirty="0">
                <a:solidFill>
                  <a:srgbClr val="001545"/>
                </a:solidFill>
              </a:rPr>
              <a:t>크기의 </a:t>
            </a:r>
            <a:r>
              <a:rPr lang="en-US" altLang="ko-KR" sz="1600" b="1" dirty="0">
                <a:solidFill>
                  <a:srgbClr val="001545"/>
                </a:solidFill>
              </a:rPr>
              <a:t>128</a:t>
            </a:r>
            <a:r>
              <a:rPr lang="ko-KR" altLang="en-US" sz="1600" b="1" dirty="0">
                <a:solidFill>
                  <a:srgbClr val="001545"/>
                </a:solidFill>
              </a:rPr>
              <a:t>개의 필터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400" b="1" dirty="0">
                <a:solidFill>
                  <a:srgbClr val="001545"/>
                </a:solidFill>
              </a:rPr>
              <a:t>(</a:t>
            </a:r>
            <a:r>
              <a:rPr lang="ko-KR" altLang="en-US" sz="1200" b="1" dirty="0">
                <a:solidFill>
                  <a:srgbClr val="001545"/>
                </a:solidFill>
              </a:rPr>
              <a:t>표준편차 </a:t>
            </a:r>
            <a:r>
              <a:rPr lang="en-US" altLang="ko-KR" sz="1200" b="1" dirty="0">
                <a:solidFill>
                  <a:srgbClr val="001545"/>
                </a:solidFill>
              </a:rPr>
              <a:t>0.01</a:t>
            </a:r>
            <a:r>
              <a:rPr lang="ko-KR" altLang="en-US" sz="1200" b="1" dirty="0">
                <a:solidFill>
                  <a:srgbClr val="001545"/>
                </a:solidFill>
              </a:rPr>
              <a:t>으로 랜덤 초기화</a:t>
            </a:r>
            <a:r>
              <a:rPr lang="en-US" altLang="ko-KR" sz="1200" b="1" dirty="0">
                <a:solidFill>
                  <a:srgbClr val="001545"/>
                </a:solidFill>
              </a:rPr>
              <a:t>)</a:t>
            </a:r>
            <a:br>
              <a:rPr lang="en-US" altLang="ko-KR" sz="1400" b="1" dirty="0">
                <a:solidFill>
                  <a:srgbClr val="001545"/>
                </a:solidFill>
              </a:rPr>
            </a:br>
            <a:r>
              <a:rPr lang="en-US" altLang="ko-KR" sz="1400" b="1" dirty="0">
                <a:solidFill>
                  <a:srgbClr val="001545"/>
                </a:solidFill>
              </a:rPr>
              <a:t>128</a:t>
            </a:r>
            <a:r>
              <a:rPr lang="ko-KR" altLang="en-US" sz="1600" b="1" dirty="0">
                <a:solidFill>
                  <a:srgbClr val="001545"/>
                </a:solidFill>
              </a:rPr>
              <a:t>개의 </a:t>
            </a:r>
            <a:r>
              <a:rPr lang="en-US" altLang="ko-KR" sz="1600" b="1" dirty="0">
                <a:solidFill>
                  <a:srgbClr val="001545"/>
                </a:solidFill>
              </a:rPr>
              <a:t>bias</a:t>
            </a:r>
            <a:br>
              <a:rPr lang="en-US" altLang="ko-KR" sz="1400" b="1" dirty="0">
                <a:solidFill>
                  <a:srgbClr val="001545"/>
                </a:solidFill>
              </a:rPr>
            </a:br>
            <a:r>
              <a:rPr lang="en-US" altLang="ko-KR" sz="1200" b="1" dirty="0">
                <a:solidFill>
                  <a:srgbClr val="001545"/>
                </a:solidFill>
              </a:rPr>
              <a:t>(bias</a:t>
            </a:r>
            <a:r>
              <a:rPr lang="ko-KR" altLang="en-US" sz="1200" b="1" dirty="0">
                <a:solidFill>
                  <a:srgbClr val="001545"/>
                </a:solidFill>
              </a:rPr>
              <a:t>는 </a:t>
            </a:r>
            <a:r>
              <a:rPr lang="en-US" altLang="ko-KR" sz="1200" b="1" dirty="0">
                <a:solidFill>
                  <a:srgbClr val="001545"/>
                </a:solidFill>
              </a:rPr>
              <a:t>0.1</a:t>
            </a:r>
            <a:r>
              <a:rPr lang="ko-KR" altLang="en-US" sz="1200" b="1" dirty="0">
                <a:solidFill>
                  <a:srgbClr val="001545"/>
                </a:solidFill>
              </a:rPr>
              <a:t>로 초기화</a:t>
            </a:r>
            <a:r>
              <a:rPr lang="en-US" altLang="ko-KR" sz="1200" b="1" dirty="0">
                <a:solidFill>
                  <a:srgbClr val="001545"/>
                </a:solidFill>
              </a:rPr>
              <a:t>)</a:t>
            </a:r>
            <a:endParaRPr lang="ko-KR" altLang="en-US" sz="1600" b="1" dirty="0">
              <a:solidFill>
                <a:srgbClr val="001545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946F8C-96DF-4B94-B713-6FFC839B319B}"/>
              </a:ext>
            </a:extLst>
          </p:cNvPr>
          <p:cNvSpPr txBox="1"/>
          <p:nvPr/>
        </p:nvSpPr>
        <p:spPr>
          <a:xfrm>
            <a:off x="854232" y="3823631"/>
            <a:ext cx="3299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1545"/>
                </a:solidFill>
              </a:rPr>
              <a:t>세번째 </a:t>
            </a:r>
            <a:r>
              <a:rPr lang="en-US" altLang="ko-KR" sz="3200" b="1" dirty="0">
                <a:solidFill>
                  <a:srgbClr val="001545"/>
                </a:solidFill>
              </a:rPr>
              <a:t>conv</a:t>
            </a:r>
            <a:r>
              <a:rPr lang="ko-KR" altLang="en-US" sz="3200" b="1" dirty="0">
                <a:solidFill>
                  <a:srgbClr val="001545"/>
                </a:solidFill>
              </a:rPr>
              <a:t>층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D6362C-25DF-428A-AE7A-7B5198628499}"/>
              </a:ext>
            </a:extLst>
          </p:cNvPr>
          <p:cNvSpPr/>
          <p:nvPr/>
        </p:nvSpPr>
        <p:spPr>
          <a:xfrm>
            <a:off x="5124449" y="5044334"/>
            <a:ext cx="4857752" cy="376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F0DD0E-36B1-4F56-AFE6-A829F1114966}"/>
              </a:ext>
            </a:extLst>
          </p:cNvPr>
          <p:cNvCxnSpPr>
            <a:cxnSpLocks/>
            <a:stCxn id="52" idx="1"/>
            <a:endCxn id="54" idx="3"/>
          </p:cNvCxnSpPr>
          <p:nvPr/>
        </p:nvCxnSpPr>
        <p:spPr>
          <a:xfrm flipH="1">
            <a:off x="4260199" y="5232373"/>
            <a:ext cx="864250" cy="385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83C1118-17B8-44CF-9DC9-D029126D8450}"/>
              </a:ext>
            </a:extLst>
          </p:cNvPr>
          <p:cNvSpPr txBox="1"/>
          <p:nvPr/>
        </p:nvSpPr>
        <p:spPr>
          <a:xfrm>
            <a:off x="747610" y="5356143"/>
            <a:ext cx="351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1545"/>
                </a:solidFill>
              </a:rPr>
              <a:t>Strides 1</a:t>
            </a:r>
            <a:r>
              <a:rPr lang="ko-KR" altLang="en-US" sz="1600" b="1" dirty="0" err="1">
                <a:solidFill>
                  <a:srgbClr val="001545"/>
                </a:solidFill>
              </a:rPr>
              <a:t>칸씩</a:t>
            </a:r>
            <a:r>
              <a:rPr lang="ko-KR" altLang="en-US" sz="1600" b="1" dirty="0">
                <a:solidFill>
                  <a:srgbClr val="001545"/>
                </a:solidFill>
              </a:rPr>
              <a:t> 이동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200" b="1" dirty="0">
                <a:solidFill>
                  <a:srgbClr val="001545"/>
                </a:solidFill>
              </a:rPr>
              <a:t>(padding</a:t>
            </a:r>
            <a:r>
              <a:rPr lang="ko-KR" altLang="en-US" sz="1200" b="1" dirty="0">
                <a:solidFill>
                  <a:srgbClr val="001545"/>
                </a:solidFill>
              </a:rPr>
              <a:t>으로 입력 크기와 맞춤</a:t>
            </a:r>
            <a:r>
              <a:rPr lang="en-US" altLang="ko-KR" sz="1200" b="1" dirty="0">
                <a:solidFill>
                  <a:srgbClr val="001545"/>
                </a:solidFill>
              </a:rPr>
              <a:t>)</a:t>
            </a:r>
            <a:endParaRPr lang="ko-KR" altLang="en-US" sz="1600" b="1" dirty="0">
              <a:solidFill>
                <a:srgbClr val="001545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A5A185-3BC1-4FFD-9D67-92C27F85F1CF}"/>
              </a:ext>
            </a:extLst>
          </p:cNvPr>
          <p:cNvSpPr/>
          <p:nvPr/>
        </p:nvSpPr>
        <p:spPr>
          <a:xfrm>
            <a:off x="5124445" y="6237093"/>
            <a:ext cx="6572249" cy="376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D69816-E195-4BFE-9048-B96D0EBB5FF1}"/>
              </a:ext>
            </a:extLst>
          </p:cNvPr>
          <p:cNvSpPr txBox="1"/>
          <p:nvPr/>
        </p:nvSpPr>
        <p:spPr>
          <a:xfrm>
            <a:off x="747610" y="5860790"/>
            <a:ext cx="351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1545"/>
                </a:solidFill>
              </a:rPr>
              <a:t>2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2 </a:t>
            </a:r>
            <a:r>
              <a:rPr lang="ko-KR" altLang="en-US" sz="1600" b="1" dirty="0">
                <a:solidFill>
                  <a:srgbClr val="001545"/>
                </a:solidFill>
              </a:rPr>
              <a:t>범위에서 </a:t>
            </a:r>
            <a:r>
              <a:rPr lang="en-US" altLang="ko-KR" sz="1600" b="1" dirty="0" err="1">
                <a:solidFill>
                  <a:srgbClr val="001545"/>
                </a:solidFill>
              </a:rPr>
              <a:t>Max_pooling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200" b="1" dirty="0">
                <a:solidFill>
                  <a:srgbClr val="001545"/>
                </a:solidFill>
              </a:rPr>
              <a:t>(7</a:t>
            </a:r>
            <a:r>
              <a:rPr lang="ko-KR" altLang="en-US" sz="1200" b="1" dirty="0">
                <a:solidFill>
                  <a:srgbClr val="001545"/>
                </a:solidFill>
              </a:rPr>
              <a:t>*</a:t>
            </a:r>
            <a:r>
              <a:rPr lang="en-US" altLang="ko-KR" sz="1200" b="1" dirty="0">
                <a:solidFill>
                  <a:srgbClr val="001545"/>
                </a:solidFill>
              </a:rPr>
              <a:t>7</a:t>
            </a:r>
            <a:r>
              <a:rPr lang="ko-KR" altLang="en-US" sz="1200" b="1" dirty="0">
                <a:solidFill>
                  <a:srgbClr val="001545"/>
                </a:solidFill>
              </a:rPr>
              <a:t>*</a:t>
            </a:r>
            <a:r>
              <a:rPr lang="en-US" altLang="ko-KR" sz="1200" b="1" dirty="0">
                <a:solidFill>
                  <a:srgbClr val="001545"/>
                </a:solidFill>
              </a:rPr>
              <a:t>128</a:t>
            </a:r>
            <a:r>
              <a:rPr lang="ko-KR" altLang="en-US" sz="1200" b="1" dirty="0">
                <a:solidFill>
                  <a:srgbClr val="001545"/>
                </a:solidFill>
              </a:rPr>
              <a:t> → </a:t>
            </a:r>
            <a:r>
              <a:rPr lang="en-US" altLang="ko-KR" sz="1200" b="1" dirty="0">
                <a:solidFill>
                  <a:srgbClr val="001545"/>
                </a:solidFill>
              </a:rPr>
              <a:t>4</a:t>
            </a:r>
            <a:r>
              <a:rPr lang="ko-KR" altLang="en-US" sz="1200" b="1" dirty="0">
                <a:solidFill>
                  <a:srgbClr val="001545"/>
                </a:solidFill>
              </a:rPr>
              <a:t>*</a:t>
            </a:r>
            <a:r>
              <a:rPr lang="en-US" altLang="ko-KR" sz="1200" b="1" dirty="0">
                <a:solidFill>
                  <a:srgbClr val="001545"/>
                </a:solidFill>
              </a:rPr>
              <a:t>4</a:t>
            </a:r>
            <a:r>
              <a:rPr lang="ko-KR" altLang="en-US" sz="1200" b="1" dirty="0">
                <a:solidFill>
                  <a:srgbClr val="001545"/>
                </a:solidFill>
              </a:rPr>
              <a:t>*</a:t>
            </a:r>
            <a:r>
              <a:rPr lang="en-US" altLang="ko-KR" sz="1200" b="1" dirty="0">
                <a:solidFill>
                  <a:srgbClr val="001545"/>
                </a:solidFill>
              </a:rPr>
              <a:t>128)</a:t>
            </a:r>
            <a:endParaRPr lang="ko-KR" altLang="en-US" sz="1400" b="1" dirty="0">
              <a:solidFill>
                <a:srgbClr val="001545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372CF65-1F79-4964-916B-4A0FD40CFB8C}"/>
              </a:ext>
            </a:extLst>
          </p:cNvPr>
          <p:cNvCxnSpPr>
            <a:cxnSpLocks/>
            <a:stCxn id="55" idx="1"/>
            <a:endCxn id="56" idx="3"/>
          </p:cNvCxnSpPr>
          <p:nvPr/>
        </p:nvCxnSpPr>
        <p:spPr>
          <a:xfrm flipH="1" flipV="1">
            <a:off x="4260199" y="6122400"/>
            <a:ext cx="864246" cy="3027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CNN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실행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B971D7-2E92-4E3E-8F11-A402B572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44" y="1073662"/>
            <a:ext cx="6572249" cy="558529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24975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68A58-2A45-4D28-950D-AC5851BF4FA1}"/>
              </a:ext>
            </a:extLst>
          </p:cNvPr>
          <p:cNvSpPr/>
          <p:nvPr/>
        </p:nvSpPr>
        <p:spPr>
          <a:xfrm>
            <a:off x="5124442" y="1069225"/>
            <a:ext cx="6572249" cy="923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9D55BE-5F14-401C-89C6-68B6B9657492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>
            <a:off x="4260199" y="1530759"/>
            <a:ext cx="864243" cy="545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D689B4-B51A-4D41-9D05-89DDC59E0CCC}"/>
              </a:ext>
            </a:extLst>
          </p:cNvPr>
          <p:cNvSpPr txBox="1"/>
          <p:nvPr/>
        </p:nvSpPr>
        <p:spPr>
          <a:xfrm>
            <a:off x="747610" y="1661089"/>
            <a:ext cx="351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1545"/>
                </a:solidFill>
              </a:rPr>
              <a:t>4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4</a:t>
            </a:r>
            <a:r>
              <a:rPr lang="ko-KR" altLang="en-US" sz="1600" b="1" dirty="0">
                <a:solidFill>
                  <a:srgbClr val="001545"/>
                </a:solidFill>
              </a:rPr>
              <a:t>*</a:t>
            </a:r>
            <a:r>
              <a:rPr lang="en-US" altLang="ko-KR" sz="1600" b="1" dirty="0">
                <a:solidFill>
                  <a:srgbClr val="001545"/>
                </a:solidFill>
              </a:rPr>
              <a:t>128 Rank3 Tensor</a:t>
            </a:r>
            <a:r>
              <a:rPr lang="ko-KR" altLang="en-US" sz="1600" b="1" dirty="0">
                <a:solidFill>
                  <a:srgbClr val="001545"/>
                </a:solidFill>
              </a:rPr>
              <a:t>를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ko-KR" altLang="en-US" sz="1600" b="1" dirty="0">
                <a:solidFill>
                  <a:srgbClr val="001545"/>
                </a:solidFill>
              </a:rPr>
              <a:t>완전연결층에 넣기 위해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600" b="1" dirty="0">
                <a:solidFill>
                  <a:srgbClr val="001545"/>
                </a:solidFill>
              </a:rPr>
              <a:t>Rank1 Tensor</a:t>
            </a:r>
            <a:r>
              <a:rPr lang="ko-KR" altLang="en-US" sz="1600" b="1" dirty="0">
                <a:solidFill>
                  <a:srgbClr val="001545"/>
                </a:solidFill>
              </a:rPr>
              <a:t>로 </a:t>
            </a:r>
            <a:r>
              <a:rPr lang="en-US" altLang="ko-KR" sz="1600" b="1" dirty="0">
                <a:solidFill>
                  <a:srgbClr val="001545"/>
                </a:solidFill>
              </a:rPr>
              <a:t>reshape </a:t>
            </a:r>
            <a:endParaRPr lang="ko-KR" altLang="en-US" sz="1600" b="1" dirty="0">
              <a:solidFill>
                <a:srgbClr val="00154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B69BF2-5627-4F1D-A822-0890E199E907}"/>
              </a:ext>
            </a:extLst>
          </p:cNvPr>
          <p:cNvSpPr txBox="1"/>
          <p:nvPr/>
        </p:nvSpPr>
        <p:spPr>
          <a:xfrm>
            <a:off x="854232" y="1094888"/>
            <a:ext cx="3299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1545"/>
                </a:solidFill>
              </a:rPr>
              <a:t>완전연결층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B509BC-A578-4A77-9CBB-A47C805792E6}"/>
              </a:ext>
            </a:extLst>
          </p:cNvPr>
          <p:cNvSpPr/>
          <p:nvPr/>
        </p:nvSpPr>
        <p:spPr>
          <a:xfrm>
            <a:off x="5124445" y="2365625"/>
            <a:ext cx="6572249" cy="1322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259EA7-8290-47A4-B79D-58FA05B8B9DC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>
            <a:off x="4260199" y="3026851"/>
            <a:ext cx="864246" cy="927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FBD698-2037-459E-9CEC-DDB7E1C76872}"/>
              </a:ext>
            </a:extLst>
          </p:cNvPr>
          <p:cNvSpPr txBox="1"/>
          <p:nvPr/>
        </p:nvSpPr>
        <p:spPr>
          <a:xfrm>
            <a:off x="747610" y="3207667"/>
            <a:ext cx="351258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 err="1">
                <a:solidFill>
                  <a:srgbClr val="001545"/>
                </a:solidFill>
              </a:rPr>
              <a:t>출력층</a:t>
            </a:r>
            <a:r>
              <a:rPr lang="ko-KR" altLang="en-US" sz="1700" b="1" dirty="0">
                <a:solidFill>
                  <a:srgbClr val="001545"/>
                </a:solidFill>
              </a:rPr>
              <a:t> 가중치 </a:t>
            </a:r>
            <a:r>
              <a:rPr lang="en-US" altLang="ko-KR" sz="1700" b="1" dirty="0">
                <a:solidFill>
                  <a:srgbClr val="001545"/>
                </a:solidFill>
              </a:rPr>
              <a:t>W[2048</a:t>
            </a:r>
            <a:r>
              <a:rPr lang="ko-KR" altLang="en-US" sz="1700" b="1" dirty="0">
                <a:solidFill>
                  <a:srgbClr val="001545"/>
                </a:solidFill>
              </a:rPr>
              <a:t>*</a:t>
            </a:r>
            <a:r>
              <a:rPr lang="en-US" altLang="ko-KR" sz="1700" b="1" dirty="0">
                <a:solidFill>
                  <a:srgbClr val="001545"/>
                </a:solidFill>
              </a:rPr>
              <a:t>10]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400" b="1" dirty="0">
                <a:solidFill>
                  <a:srgbClr val="001545"/>
                </a:solidFill>
              </a:rPr>
              <a:t>(</a:t>
            </a:r>
            <a:r>
              <a:rPr lang="ko-KR" altLang="en-US" sz="1200" b="1" dirty="0">
                <a:solidFill>
                  <a:srgbClr val="001545"/>
                </a:solidFill>
              </a:rPr>
              <a:t>표준편차 </a:t>
            </a:r>
            <a:r>
              <a:rPr lang="en-US" altLang="ko-KR" sz="1200" b="1" dirty="0">
                <a:solidFill>
                  <a:srgbClr val="001545"/>
                </a:solidFill>
              </a:rPr>
              <a:t>0.01</a:t>
            </a:r>
            <a:r>
              <a:rPr lang="ko-KR" altLang="en-US" sz="1200" b="1" dirty="0">
                <a:solidFill>
                  <a:srgbClr val="001545"/>
                </a:solidFill>
              </a:rPr>
              <a:t>으로 랜덤 초기화</a:t>
            </a:r>
            <a:r>
              <a:rPr lang="en-US" altLang="ko-KR" sz="1200" b="1" dirty="0">
                <a:solidFill>
                  <a:srgbClr val="001545"/>
                </a:solidFill>
              </a:rPr>
              <a:t>)</a:t>
            </a:r>
            <a:br>
              <a:rPr lang="en-US" altLang="ko-KR" sz="1400" b="1" dirty="0">
                <a:solidFill>
                  <a:srgbClr val="001545"/>
                </a:solidFill>
              </a:rPr>
            </a:br>
            <a:r>
              <a:rPr lang="en-US" altLang="ko-KR" sz="1700" b="1" dirty="0">
                <a:solidFill>
                  <a:srgbClr val="001545"/>
                </a:solidFill>
              </a:rPr>
              <a:t>10</a:t>
            </a:r>
            <a:r>
              <a:rPr lang="ko-KR" altLang="en-US" sz="1700" b="1" dirty="0">
                <a:solidFill>
                  <a:srgbClr val="001545"/>
                </a:solidFill>
              </a:rPr>
              <a:t>개의 </a:t>
            </a:r>
            <a:r>
              <a:rPr lang="en-US" altLang="ko-KR" sz="1700" b="1" dirty="0">
                <a:solidFill>
                  <a:srgbClr val="001545"/>
                </a:solidFill>
              </a:rPr>
              <a:t>bias</a:t>
            </a:r>
            <a:br>
              <a:rPr lang="en-US" altLang="ko-KR" sz="1400" b="1" dirty="0">
                <a:solidFill>
                  <a:srgbClr val="001545"/>
                </a:solidFill>
              </a:rPr>
            </a:br>
            <a:r>
              <a:rPr lang="en-US" altLang="ko-KR" sz="1200" b="1" dirty="0">
                <a:solidFill>
                  <a:srgbClr val="001545"/>
                </a:solidFill>
              </a:rPr>
              <a:t>(bias</a:t>
            </a:r>
            <a:r>
              <a:rPr lang="ko-KR" altLang="en-US" sz="1200" b="1" dirty="0">
                <a:solidFill>
                  <a:srgbClr val="001545"/>
                </a:solidFill>
              </a:rPr>
              <a:t>는 랜덤 초기화</a:t>
            </a:r>
            <a:r>
              <a:rPr lang="en-US" altLang="ko-KR" sz="1200" b="1" dirty="0">
                <a:solidFill>
                  <a:srgbClr val="001545"/>
                </a:solidFill>
              </a:rPr>
              <a:t>)</a:t>
            </a:r>
            <a:br>
              <a:rPr lang="en-US" altLang="ko-KR" sz="1200" b="1" dirty="0">
                <a:solidFill>
                  <a:srgbClr val="001545"/>
                </a:solidFill>
              </a:rPr>
            </a:br>
            <a:r>
              <a:rPr lang="ko-KR" altLang="en-US" sz="1700" b="1" dirty="0" err="1">
                <a:solidFill>
                  <a:srgbClr val="001545"/>
                </a:solidFill>
              </a:rPr>
              <a:t>출력층</a:t>
            </a:r>
            <a:r>
              <a:rPr lang="ko-KR" altLang="en-US" sz="1700" b="1" dirty="0">
                <a:solidFill>
                  <a:srgbClr val="001545"/>
                </a:solidFill>
              </a:rPr>
              <a:t> 노드 생성</a:t>
            </a:r>
            <a:br>
              <a:rPr lang="en-US" altLang="ko-KR" sz="1600" b="1" dirty="0">
                <a:solidFill>
                  <a:srgbClr val="001545"/>
                </a:solidFill>
              </a:rPr>
            </a:br>
            <a:r>
              <a:rPr lang="en-US" altLang="ko-KR" sz="1400" b="1" dirty="0">
                <a:solidFill>
                  <a:srgbClr val="001545"/>
                </a:solidFill>
              </a:rPr>
              <a:t>(</a:t>
            </a:r>
            <a:r>
              <a:rPr lang="ko-KR" altLang="en-US" sz="1400" b="1" dirty="0">
                <a:solidFill>
                  <a:srgbClr val="001545"/>
                </a:solidFill>
              </a:rPr>
              <a:t>출력함수 </a:t>
            </a:r>
            <a:r>
              <a:rPr lang="en-US" altLang="ko-KR" sz="1400" b="1" dirty="0" err="1">
                <a:solidFill>
                  <a:srgbClr val="001545"/>
                </a:solidFill>
              </a:rPr>
              <a:t>softmax</a:t>
            </a:r>
            <a:r>
              <a:rPr lang="en-US" altLang="ko-KR" sz="1400" b="1" dirty="0">
                <a:solidFill>
                  <a:srgbClr val="001545"/>
                </a:solidFill>
              </a:rPr>
              <a:t>)</a:t>
            </a:r>
            <a:endParaRPr lang="ko-KR" altLang="en-US" sz="1600" b="1" dirty="0">
              <a:solidFill>
                <a:srgbClr val="001545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946F8C-96DF-4B94-B713-6FFC839B319B}"/>
              </a:ext>
            </a:extLst>
          </p:cNvPr>
          <p:cNvSpPr txBox="1"/>
          <p:nvPr/>
        </p:nvSpPr>
        <p:spPr>
          <a:xfrm>
            <a:off x="854232" y="2641466"/>
            <a:ext cx="3299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001545"/>
                </a:solidFill>
              </a:rPr>
              <a:t>출력층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35F36C-987C-410B-808D-DD17DA172EF2}"/>
              </a:ext>
            </a:extLst>
          </p:cNvPr>
          <p:cNvSpPr/>
          <p:nvPr/>
        </p:nvSpPr>
        <p:spPr>
          <a:xfrm>
            <a:off x="5124442" y="4042019"/>
            <a:ext cx="6572249" cy="1539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0970E-9803-4A22-BC37-8680277E322E}"/>
              </a:ext>
            </a:extLst>
          </p:cNvPr>
          <p:cNvSpPr txBox="1"/>
          <p:nvPr/>
        </p:nvSpPr>
        <p:spPr>
          <a:xfrm>
            <a:off x="854232" y="4965213"/>
            <a:ext cx="3405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1545"/>
                </a:solidFill>
              </a:rPr>
              <a:t>Cross-entropy</a:t>
            </a:r>
            <a:br>
              <a:rPr lang="en-US" altLang="ko-KR" sz="2000" b="1" dirty="0">
                <a:solidFill>
                  <a:srgbClr val="001545"/>
                </a:solidFill>
              </a:rPr>
            </a:br>
            <a:r>
              <a:rPr lang="en-US" altLang="ko-KR" sz="2000" b="1" dirty="0">
                <a:solidFill>
                  <a:srgbClr val="001545"/>
                </a:solidFill>
              </a:rPr>
              <a:t>GDA</a:t>
            </a:r>
            <a:r>
              <a:rPr lang="ko-KR" altLang="en-US" sz="2000" b="1" dirty="0">
                <a:solidFill>
                  <a:srgbClr val="001545"/>
                </a:solidFill>
              </a:rPr>
              <a:t>을 사용하여 학습</a:t>
            </a:r>
            <a:endParaRPr lang="en-US" altLang="ko-KR" sz="2000" b="1" dirty="0">
              <a:solidFill>
                <a:srgbClr val="001545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2DC46B-07EE-4716-8A42-400D7742F764}"/>
              </a:ext>
            </a:extLst>
          </p:cNvPr>
          <p:cNvSpPr/>
          <p:nvPr/>
        </p:nvSpPr>
        <p:spPr>
          <a:xfrm>
            <a:off x="5124442" y="5784338"/>
            <a:ext cx="6572249" cy="874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52CD7D-C2A7-4292-B7A8-BC7D6CA0469F}"/>
              </a:ext>
            </a:extLst>
          </p:cNvPr>
          <p:cNvSpPr txBox="1"/>
          <p:nvPr/>
        </p:nvSpPr>
        <p:spPr>
          <a:xfrm>
            <a:off x="854232" y="6021495"/>
            <a:ext cx="340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001545"/>
                </a:solidFill>
              </a:rPr>
              <a:t>정확도 계산</a:t>
            </a:r>
            <a:endParaRPr lang="en-US" altLang="ko-KR" sz="2000" b="1" dirty="0">
              <a:solidFill>
                <a:srgbClr val="001545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C1771A-4E10-4EF6-A6AE-54D2FD1BBDBD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4260199" y="4811835"/>
            <a:ext cx="864243" cy="507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8BA3998-8D14-4B92-BE37-1B218BAB3C44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4260199" y="6221550"/>
            <a:ext cx="8642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15450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(Modified National Institute of Standards and Technology database)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DBD57-C2A5-4853-9B79-9560B7C0F874}"/>
              </a:ext>
            </a:extLst>
          </p:cNvPr>
          <p:cNvSpPr txBox="1"/>
          <p:nvPr/>
        </p:nvSpPr>
        <p:spPr>
          <a:xfrm>
            <a:off x="560059" y="1056701"/>
            <a:ext cx="11192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CSV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레코드의 각 필드를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＇로 구분한 텍스트 기반 파일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MNIST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살펴보기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(Train)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92CBD76-6B2A-481A-9E6A-1A7D1237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07" y="2082360"/>
            <a:ext cx="5306386" cy="37602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A18A12-6440-47A1-A467-1ACC9129A9B8}"/>
              </a:ext>
            </a:extLst>
          </p:cNvPr>
          <p:cNvSpPr/>
          <p:nvPr/>
        </p:nvSpPr>
        <p:spPr>
          <a:xfrm>
            <a:off x="4150453" y="2263712"/>
            <a:ext cx="276226" cy="3597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78BC73-65EF-4BD6-83E7-9D24E3E90C6C}"/>
              </a:ext>
            </a:extLst>
          </p:cNvPr>
          <p:cNvCxnSpPr>
            <a:cxnSpLocks/>
          </p:cNvCxnSpPr>
          <p:nvPr/>
        </p:nvCxnSpPr>
        <p:spPr>
          <a:xfrm>
            <a:off x="4271788" y="5861074"/>
            <a:ext cx="0" cy="301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DA2B2F-1ECA-454C-A8C2-C1B3B3145F84}"/>
              </a:ext>
            </a:extLst>
          </p:cNvPr>
          <p:cNvSpPr txBox="1"/>
          <p:nvPr/>
        </p:nvSpPr>
        <p:spPr>
          <a:xfrm>
            <a:off x="919643" y="6123458"/>
            <a:ext cx="782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ko-KR" altLang="en-US" sz="2000" b="1" dirty="0">
                <a:solidFill>
                  <a:srgbClr val="FF0000"/>
                </a:solidFill>
              </a:rPr>
              <a:t>열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성분은 </a:t>
            </a:r>
            <a:r>
              <a:rPr lang="en-US" altLang="ko-KR" sz="2000" b="1" dirty="0">
                <a:solidFill>
                  <a:srgbClr val="FF0000"/>
                </a:solidFill>
              </a:rPr>
              <a:t>Label</a:t>
            </a:r>
            <a:r>
              <a:rPr lang="ko-KR" altLang="en-US" sz="2000" b="1" dirty="0">
                <a:solidFill>
                  <a:srgbClr val="FF0000"/>
                </a:solidFill>
              </a:rPr>
              <a:t>로서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현재 레코드의 숫자의 답을 알려줌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05306D-55EA-4BC0-85D7-CCE797DC5344}"/>
              </a:ext>
            </a:extLst>
          </p:cNvPr>
          <p:cNvCxnSpPr>
            <a:cxnSpLocks/>
          </p:cNvCxnSpPr>
          <p:nvPr/>
        </p:nvCxnSpPr>
        <p:spPr>
          <a:xfrm flipH="1">
            <a:off x="3359108" y="2304089"/>
            <a:ext cx="1" cy="3538537"/>
          </a:xfrm>
          <a:prstGeom prst="straightConnector1">
            <a:avLst/>
          </a:prstGeom>
          <a:ln w="57150">
            <a:solidFill>
              <a:srgbClr val="0015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CB9C3D-8A76-461A-BCEF-FF55383DE476}"/>
              </a:ext>
            </a:extLst>
          </p:cNvPr>
          <p:cNvSpPr txBox="1"/>
          <p:nvPr/>
        </p:nvSpPr>
        <p:spPr>
          <a:xfrm>
            <a:off x="617398" y="3695083"/>
            <a:ext cx="2741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Train_data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set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60,000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레코드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45B7D4-A690-4D30-BA34-8B475DE133AC}"/>
              </a:ext>
            </a:extLst>
          </p:cNvPr>
          <p:cNvCxnSpPr>
            <a:cxnSpLocks/>
          </p:cNvCxnSpPr>
          <p:nvPr/>
        </p:nvCxnSpPr>
        <p:spPr>
          <a:xfrm flipH="1">
            <a:off x="3780298" y="1968311"/>
            <a:ext cx="4968895" cy="0"/>
          </a:xfrm>
          <a:prstGeom prst="straightConnector1">
            <a:avLst/>
          </a:prstGeom>
          <a:ln w="57150">
            <a:solidFill>
              <a:srgbClr val="0015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719AE7-5851-4B75-9D49-425100364699}"/>
              </a:ext>
            </a:extLst>
          </p:cNvPr>
          <p:cNvSpPr txBox="1"/>
          <p:nvPr/>
        </p:nvSpPr>
        <p:spPr>
          <a:xfrm>
            <a:off x="3565045" y="1534550"/>
            <a:ext cx="539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(28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28) + 1=785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필드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(+1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2C989E-69F2-442B-9206-96EE4F3659C2}"/>
              </a:ext>
            </a:extLst>
          </p:cNvPr>
          <p:cNvSpPr/>
          <p:nvPr/>
        </p:nvSpPr>
        <p:spPr>
          <a:xfrm>
            <a:off x="4564792" y="2263712"/>
            <a:ext cx="4268099" cy="3597362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9089898-7156-4612-A971-3A0018D9DDB4}"/>
              </a:ext>
            </a:extLst>
          </p:cNvPr>
          <p:cNvCxnSpPr>
            <a:cxnSpLocks/>
          </p:cNvCxnSpPr>
          <p:nvPr/>
        </p:nvCxnSpPr>
        <p:spPr>
          <a:xfrm>
            <a:off x="8844470" y="4000116"/>
            <a:ext cx="282752" cy="0"/>
          </a:xfrm>
          <a:prstGeom prst="straightConnector1">
            <a:avLst/>
          </a:prstGeom>
          <a:ln w="38100">
            <a:solidFill>
              <a:srgbClr val="001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C2532B-7039-49D4-8401-9C9F9ECB41AA}"/>
              </a:ext>
            </a:extLst>
          </p:cNvPr>
          <p:cNvSpPr txBox="1"/>
          <p:nvPr/>
        </p:nvSpPr>
        <p:spPr>
          <a:xfrm>
            <a:off x="8922435" y="3492284"/>
            <a:ext cx="2741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필드당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0~255 gray scale</a:t>
            </a:r>
            <a:endParaRPr lang="en-US" altLang="ko-KR" sz="2000" b="1" dirty="0">
              <a:solidFill>
                <a:srgbClr val="001545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130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CNN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실행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24975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CC15472-ACD4-46D5-91B9-A4763ECA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80" y="1366842"/>
            <a:ext cx="7084548" cy="503091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6F1745-752A-42A1-A3F9-53139D3A356F}"/>
              </a:ext>
            </a:extLst>
          </p:cNvPr>
          <p:cNvSpPr/>
          <p:nvPr/>
        </p:nvSpPr>
        <p:spPr>
          <a:xfrm>
            <a:off x="5000624" y="1619249"/>
            <a:ext cx="4471179" cy="704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36759C-D8E8-4EDB-B517-D18457E479A3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 flipV="1">
            <a:off x="3970010" y="1434583"/>
            <a:ext cx="1030614" cy="537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D6A99F-67A8-4CD7-BFDC-B70677808844}"/>
              </a:ext>
            </a:extLst>
          </p:cNvPr>
          <p:cNvSpPr txBox="1"/>
          <p:nvPr/>
        </p:nvSpPr>
        <p:spPr>
          <a:xfrm>
            <a:off x="637683" y="1249917"/>
            <a:ext cx="33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학습 결과 저장 </a:t>
            </a:r>
            <a:r>
              <a:rPr lang="en-US" altLang="ko-KR" b="1" dirty="0">
                <a:solidFill>
                  <a:srgbClr val="001545"/>
                </a:solidFill>
              </a:rPr>
              <a:t>setting </a:t>
            </a:r>
            <a:r>
              <a:rPr lang="ko-KR" altLang="en-US" b="1" dirty="0">
                <a:solidFill>
                  <a:srgbClr val="001545"/>
                </a:solidFill>
              </a:rPr>
              <a:t>단계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8EB99C-8AC5-42EB-9585-F012395CCBFB}"/>
              </a:ext>
            </a:extLst>
          </p:cNvPr>
          <p:cNvSpPr/>
          <p:nvPr/>
        </p:nvSpPr>
        <p:spPr>
          <a:xfrm>
            <a:off x="5000625" y="2337316"/>
            <a:ext cx="5029200" cy="704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E9B9C6-EFB1-4F66-AF61-C59DAB6CE82B}"/>
              </a:ext>
            </a:extLst>
          </p:cNvPr>
          <p:cNvSpPr txBox="1"/>
          <p:nvPr/>
        </p:nvSpPr>
        <p:spPr>
          <a:xfrm>
            <a:off x="464810" y="207660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이전에 저장된 결과가 있으면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ko-KR" altLang="en-US" b="1" dirty="0">
                <a:solidFill>
                  <a:srgbClr val="001545"/>
                </a:solidFill>
              </a:rPr>
              <a:t>불러와서 초기화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FBCCFE8-180B-460B-95E0-3644CADB9B9D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 flipV="1">
            <a:off x="3970010" y="2399772"/>
            <a:ext cx="1030615" cy="289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23AABF-257A-435D-8F7F-22E02B08FD90}"/>
              </a:ext>
            </a:extLst>
          </p:cNvPr>
          <p:cNvSpPr/>
          <p:nvPr/>
        </p:nvSpPr>
        <p:spPr>
          <a:xfrm>
            <a:off x="5000625" y="3062286"/>
            <a:ext cx="3562350" cy="704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BD9CD0-BCC0-4FA8-AAE6-32B9B6D82D5E}"/>
              </a:ext>
            </a:extLst>
          </p:cNvPr>
          <p:cNvSpPr txBox="1"/>
          <p:nvPr/>
        </p:nvSpPr>
        <p:spPr>
          <a:xfrm>
            <a:off x="369560" y="3090257"/>
            <a:ext cx="36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이전에 저장된 결과가 없으면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ko-KR" altLang="en-US" b="1" dirty="0">
                <a:solidFill>
                  <a:srgbClr val="001545"/>
                </a:solidFill>
              </a:rPr>
              <a:t>랜덤</a:t>
            </a:r>
            <a:r>
              <a:rPr lang="en-US" altLang="ko-KR" b="1" dirty="0">
                <a:solidFill>
                  <a:srgbClr val="001545"/>
                </a:solidFill>
              </a:rPr>
              <a:t> </a:t>
            </a:r>
            <a:r>
              <a:rPr lang="ko-KR" altLang="en-US" b="1" dirty="0">
                <a:solidFill>
                  <a:srgbClr val="001545"/>
                </a:solidFill>
              </a:rPr>
              <a:t>초기화</a:t>
            </a:r>
            <a:r>
              <a:rPr lang="en-US" altLang="ko-KR" b="1" dirty="0">
                <a:solidFill>
                  <a:srgbClr val="001545"/>
                </a:solidFill>
              </a:rPr>
              <a:t>(</a:t>
            </a:r>
            <a:r>
              <a:rPr lang="ko-KR" altLang="en-US" b="1" dirty="0">
                <a:solidFill>
                  <a:srgbClr val="001545"/>
                </a:solidFill>
              </a:rPr>
              <a:t>그래프 </a:t>
            </a:r>
            <a:r>
              <a:rPr lang="ko-KR" altLang="en-US" b="1" dirty="0" err="1">
                <a:solidFill>
                  <a:srgbClr val="001545"/>
                </a:solidFill>
              </a:rPr>
              <a:t>설계시</a:t>
            </a:r>
            <a:r>
              <a:rPr lang="ko-KR" altLang="en-US" b="1" dirty="0">
                <a:solidFill>
                  <a:srgbClr val="001545"/>
                </a:solidFill>
              </a:rPr>
              <a:t> 설정</a:t>
            </a:r>
            <a:r>
              <a:rPr lang="en-US" altLang="ko-KR" b="1" dirty="0">
                <a:solidFill>
                  <a:srgbClr val="001545"/>
                </a:solidFill>
              </a:rPr>
              <a:t>)</a:t>
            </a:r>
            <a:endParaRPr lang="ko-KR" altLang="en-US" b="1" dirty="0">
              <a:solidFill>
                <a:srgbClr val="001545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2F4C6B-6AB5-46F9-B369-7FF02C42ED63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 flipV="1">
            <a:off x="3970010" y="3413423"/>
            <a:ext cx="1030615" cy="1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66A6A1-CC1F-4EB5-B158-0B8E8D554DFA}"/>
              </a:ext>
            </a:extLst>
          </p:cNvPr>
          <p:cNvSpPr/>
          <p:nvPr/>
        </p:nvSpPr>
        <p:spPr>
          <a:xfrm>
            <a:off x="5000626" y="4495800"/>
            <a:ext cx="6821814" cy="1419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DA48E7-A41C-4592-9255-70B73622C7D9}"/>
              </a:ext>
            </a:extLst>
          </p:cNvPr>
          <p:cNvSpPr txBox="1"/>
          <p:nvPr/>
        </p:nvSpPr>
        <p:spPr>
          <a:xfrm>
            <a:off x="217871" y="4181296"/>
            <a:ext cx="449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1545"/>
                </a:solidFill>
              </a:rPr>
              <a:t>batch_size</a:t>
            </a:r>
            <a:r>
              <a:rPr lang="ko-KR" altLang="en-US" b="1" dirty="0">
                <a:solidFill>
                  <a:srgbClr val="001545"/>
                </a:solidFill>
              </a:rPr>
              <a:t> 만큼 </a:t>
            </a:r>
            <a:r>
              <a:rPr lang="ko-KR" altLang="en-US" b="1" dirty="0" err="1">
                <a:solidFill>
                  <a:srgbClr val="001545"/>
                </a:solidFill>
              </a:rPr>
              <a:t>텐서플로우에</a:t>
            </a:r>
            <a:r>
              <a:rPr lang="ko-KR" altLang="en-US" b="1" dirty="0">
                <a:solidFill>
                  <a:srgbClr val="001545"/>
                </a:solidFill>
              </a:rPr>
              <a:t> 내장된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en-US" altLang="ko-KR" b="1" dirty="0">
                <a:solidFill>
                  <a:srgbClr val="001545"/>
                </a:solidFill>
              </a:rPr>
              <a:t>MNIST</a:t>
            </a:r>
            <a:r>
              <a:rPr lang="ko-KR" altLang="en-US" b="1" dirty="0">
                <a:solidFill>
                  <a:srgbClr val="001545"/>
                </a:solidFill>
              </a:rPr>
              <a:t>객체에서</a:t>
            </a:r>
            <a:endParaRPr lang="en-US" altLang="ko-KR" b="1" dirty="0">
              <a:solidFill>
                <a:srgbClr val="001545"/>
              </a:solidFill>
            </a:endParaRPr>
          </a:p>
          <a:p>
            <a:pPr algn="ctr"/>
            <a:r>
              <a:rPr lang="en-US" altLang="ko-KR" b="1" dirty="0">
                <a:solidFill>
                  <a:srgbClr val="001545"/>
                </a:solidFill>
              </a:rPr>
              <a:t>label</a:t>
            </a:r>
            <a:r>
              <a:rPr lang="ko-KR" altLang="en-US" b="1" dirty="0">
                <a:solidFill>
                  <a:srgbClr val="001545"/>
                </a:solidFill>
              </a:rPr>
              <a:t>과 데이터를 뽑아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ko-KR" altLang="en-US" b="1" dirty="0">
                <a:solidFill>
                  <a:srgbClr val="001545"/>
                </a:solidFill>
              </a:rPr>
              <a:t>설계한 그래프를 통해 학습 진행 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26918C-B58F-4858-8119-F5D58A416384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152900" y="4819650"/>
            <a:ext cx="847726" cy="385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F26041-B160-4357-8AAC-18618295A4B5}"/>
              </a:ext>
            </a:extLst>
          </p:cNvPr>
          <p:cNvSpPr txBox="1"/>
          <p:nvPr/>
        </p:nvSpPr>
        <p:spPr>
          <a:xfrm>
            <a:off x="385672" y="5526077"/>
            <a:ext cx="41910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 = 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step = 60,000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5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결과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00F1B-9777-49FE-9AFD-F80381B6BC89}"/>
              </a:ext>
            </a:extLst>
          </p:cNvPr>
          <p:cNvSpPr txBox="1"/>
          <p:nvPr/>
        </p:nvSpPr>
        <p:spPr>
          <a:xfrm>
            <a:off x="1580039" y="1332666"/>
            <a:ext cx="90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학습 소요시간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(epochs 1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FD628-CD72-4A48-A32D-73CA47BF80B7}"/>
              </a:ext>
            </a:extLst>
          </p:cNvPr>
          <p:cNvSpPr txBox="1"/>
          <p:nvPr/>
        </p:nvSpPr>
        <p:spPr>
          <a:xfrm>
            <a:off x="7147715" y="3429000"/>
            <a:ext cx="3247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소요시간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43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96%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49CE4E-29CC-4ED4-B446-09EC5EB29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9"/>
          <a:stretch/>
        </p:blipFill>
        <p:spPr>
          <a:xfrm>
            <a:off x="1882013" y="2183683"/>
            <a:ext cx="48387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>
                <a:solidFill>
                  <a:srgbClr val="001545"/>
                </a:solidFill>
              </a:rPr>
              <a:t>텐서플로우를</a:t>
            </a:r>
            <a:r>
              <a:rPr lang="ko-KR" altLang="en-US" sz="3200" b="1" dirty="0">
                <a:solidFill>
                  <a:srgbClr val="001545"/>
                </a:solidFill>
              </a:rPr>
              <a:t> 이용한 </a:t>
            </a:r>
            <a:r>
              <a:rPr lang="en-US" altLang="ko-KR" sz="3200" b="1" dirty="0">
                <a:solidFill>
                  <a:srgbClr val="001545"/>
                </a:solidFill>
              </a:rPr>
              <a:t>MNIST </a:t>
            </a:r>
            <a:r>
              <a:rPr lang="ko-KR" altLang="en-US" sz="3200" b="1" dirty="0">
                <a:solidFill>
                  <a:srgbClr val="001545"/>
                </a:solidFill>
              </a:rPr>
              <a:t>판별 </a:t>
            </a:r>
            <a:r>
              <a:rPr lang="en-US" altLang="ko-KR" sz="3200" b="1" dirty="0">
                <a:solidFill>
                  <a:srgbClr val="001545"/>
                </a:solidFill>
              </a:rPr>
              <a:t>NN</a:t>
            </a:r>
            <a:r>
              <a:rPr lang="en-US" altLang="ko-KR" sz="2800" b="1" dirty="0">
                <a:solidFill>
                  <a:srgbClr val="001545"/>
                </a:solidFill>
              </a:rPr>
              <a:t>(</a:t>
            </a:r>
            <a:r>
              <a:rPr lang="ko-KR" altLang="en-US" sz="2800" b="1" dirty="0">
                <a:solidFill>
                  <a:srgbClr val="001545"/>
                </a:solidFill>
              </a:rPr>
              <a:t>그래프 결과</a:t>
            </a:r>
            <a:r>
              <a:rPr lang="en-US" altLang="ko-KR" sz="2800" b="1" dirty="0">
                <a:solidFill>
                  <a:srgbClr val="001545"/>
                </a:solidFill>
              </a:rPr>
              <a:t>)</a:t>
            </a:r>
            <a:endParaRPr lang="en-US" altLang="ko-KR" sz="3200" b="1" dirty="0">
              <a:solidFill>
                <a:srgbClr val="00154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00F1B-9777-49FE-9AFD-F80381B6BC89}"/>
              </a:ext>
            </a:extLst>
          </p:cNvPr>
          <p:cNvSpPr txBox="1"/>
          <p:nvPr/>
        </p:nvSpPr>
        <p:spPr>
          <a:xfrm>
            <a:off x="1496093" y="1341055"/>
            <a:ext cx="9199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학습 소요시간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(epochs 10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FD628-CD72-4A48-A32D-73CA47BF80B7}"/>
              </a:ext>
            </a:extLst>
          </p:cNvPr>
          <p:cNvSpPr txBox="1"/>
          <p:nvPr/>
        </p:nvSpPr>
        <p:spPr>
          <a:xfrm>
            <a:off x="7147715" y="3429000"/>
            <a:ext cx="38754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소요시간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7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99%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2B74A-7BDC-4BEB-A650-3EDAFB67C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33"/>
          <a:stretch/>
        </p:blipFill>
        <p:spPr>
          <a:xfrm>
            <a:off x="1879571" y="2183682"/>
            <a:ext cx="5010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001545"/>
                </a:solidFill>
              </a:rPr>
              <a:t>설계 그래프 성능 실험</a:t>
            </a:r>
            <a:r>
              <a:rPr lang="en-US" altLang="ko-KR" sz="3200" b="1" dirty="0">
                <a:solidFill>
                  <a:srgbClr val="001545"/>
                </a:solidFill>
              </a:rPr>
              <a:t>(epochs 1</a:t>
            </a:r>
            <a:r>
              <a:rPr lang="ko-KR" altLang="en-US" sz="3200" b="1" dirty="0">
                <a:solidFill>
                  <a:srgbClr val="001545"/>
                </a:solidFill>
              </a:rPr>
              <a:t>회</a:t>
            </a:r>
            <a:r>
              <a:rPr lang="en-US" altLang="ko-KR" sz="3200" b="1" dirty="0">
                <a:solidFill>
                  <a:srgbClr val="001545"/>
                </a:solidFill>
              </a:rPr>
              <a:t>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DA31E2-1F3B-4B4F-A16F-7D765D9B0631}"/>
              </a:ext>
            </a:extLst>
          </p:cNvPr>
          <p:cNvSpPr txBox="1"/>
          <p:nvPr/>
        </p:nvSpPr>
        <p:spPr>
          <a:xfrm>
            <a:off x="8273683" y="2982686"/>
            <a:ext cx="3688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좋지 않은 성능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높은 정확도</a:t>
            </a:r>
            <a:r>
              <a:rPr lang="en-US" altLang="ko-KR" sz="28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rgbClr val="001545"/>
                </a:solidFill>
                <a:latin typeface="맑은 고딕" panose="020F0502020204030204"/>
                <a:ea typeface="맑은 고딕" panose="020B0503020000020004" pitchFamily="50" charset="-127"/>
              </a:rPr>
              <a:t>요구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↓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B242C9-03C1-4521-82FA-006C62CD3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97" y="4487007"/>
            <a:ext cx="4572797" cy="20621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5D8ED4-1BF0-497A-BF5B-2F4D6576A677}"/>
              </a:ext>
            </a:extLst>
          </p:cNvPr>
          <p:cNvSpPr/>
          <p:nvPr/>
        </p:nvSpPr>
        <p:spPr>
          <a:xfrm>
            <a:off x="473614" y="5114844"/>
            <a:ext cx="4574754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A93F43-2096-4EB9-B0CF-745D49594625}"/>
              </a:ext>
            </a:extLst>
          </p:cNvPr>
          <p:cNvSpPr txBox="1"/>
          <p:nvPr/>
        </p:nvSpPr>
        <p:spPr>
          <a:xfrm>
            <a:off x="1804534" y="5739132"/>
            <a:ext cx="31738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학습 결과</a:t>
            </a:r>
            <a:r>
              <a:rPr lang="en-US" altLang="ko-KR" b="1" dirty="0">
                <a:solidFill>
                  <a:srgbClr val="001545"/>
                </a:solidFill>
              </a:rPr>
              <a:t>(</a:t>
            </a:r>
            <a:r>
              <a:rPr lang="ko-KR" altLang="en-US" b="1" dirty="0">
                <a:solidFill>
                  <a:srgbClr val="001545"/>
                </a:solidFill>
              </a:rPr>
              <a:t>가중치</a:t>
            </a:r>
            <a:r>
              <a:rPr lang="en-US" altLang="ko-KR" b="1" dirty="0">
                <a:solidFill>
                  <a:srgbClr val="001545"/>
                </a:solidFill>
              </a:rPr>
              <a:t>, </a:t>
            </a:r>
            <a:r>
              <a:rPr lang="ko-KR" altLang="en-US" b="1" dirty="0">
                <a:solidFill>
                  <a:srgbClr val="001545"/>
                </a:solidFill>
              </a:rPr>
              <a:t>바이어스</a:t>
            </a:r>
            <a:r>
              <a:rPr lang="en-US" altLang="ko-KR" b="1" dirty="0">
                <a:solidFill>
                  <a:srgbClr val="001545"/>
                </a:solidFill>
              </a:rPr>
              <a:t>)</a:t>
            </a:r>
            <a:br>
              <a:rPr lang="en-US" altLang="ko-KR" b="1" dirty="0">
                <a:solidFill>
                  <a:srgbClr val="001545"/>
                </a:solidFill>
              </a:rPr>
            </a:br>
            <a:r>
              <a:rPr lang="ko-KR" altLang="en-US" b="1" dirty="0">
                <a:solidFill>
                  <a:srgbClr val="001545"/>
                </a:solidFill>
              </a:rPr>
              <a:t>불러와서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2BB4E6-4C24-46FD-ACD9-3D258075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68" y="1210838"/>
            <a:ext cx="4572796" cy="318264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6AA9E-C56B-46DF-8428-343D3BB72CB1}"/>
              </a:ext>
            </a:extLst>
          </p:cNvPr>
          <p:cNvSpPr/>
          <p:nvPr/>
        </p:nvSpPr>
        <p:spPr>
          <a:xfrm>
            <a:off x="471940" y="1182759"/>
            <a:ext cx="4574754" cy="3210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36D3B-A322-4CB8-AFBA-55AB41487975}"/>
              </a:ext>
            </a:extLst>
          </p:cNvPr>
          <p:cNvSpPr txBox="1"/>
          <p:nvPr/>
        </p:nvSpPr>
        <p:spPr>
          <a:xfrm>
            <a:off x="1899784" y="4101459"/>
            <a:ext cx="30785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1545"/>
                </a:solidFill>
              </a:rPr>
              <a:t>동일한 구조의 그래프 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5043549-23AD-46A4-B150-5E59B26E0D2C}"/>
              </a:ext>
            </a:extLst>
          </p:cNvPr>
          <p:cNvGrpSpPr/>
          <p:nvPr/>
        </p:nvGrpSpPr>
        <p:grpSpPr>
          <a:xfrm>
            <a:off x="5377304" y="1421003"/>
            <a:ext cx="2955757" cy="4812076"/>
            <a:chOff x="5377304" y="1421003"/>
            <a:chExt cx="2955757" cy="4812076"/>
          </a:xfrm>
        </p:grpSpPr>
        <p:pic>
          <p:nvPicPr>
            <p:cNvPr id="13" name="그림 12" descr="개체, 시계, 표지판, 빨간색이(가) 표시된 사진&#10;&#10;자동 생성된 설명">
              <a:extLst>
                <a:ext uri="{FF2B5EF4-FFF2-40B4-BE49-F238E27FC236}">
                  <a16:creationId xmlns:a16="http://schemas.microsoft.com/office/drawing/2014/main" id="{EDAF8969-02E3-431A-B44B-F9944B944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420" r="20332" b="12984"/>
            <a:stretch/>
          </p:blipFill>
          <p:spPr>
            <a:xfrm>
              <a:off x="6854848" y="2460783"/>
              <a:ext cx="1419226" cy="285750"/>
            </a:xfrm>
            <a:prstGeom prst="rect">
              <a:avLst/>
            </a:prstGeom>
          </p:spPr>
        </p:pic>
        <p:pic>
          <p:nvPicPr>
            <p:cNvPr id="17" name="그림 16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B90C7F57-39D8-4B47-8A40-552A1B41B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83" r="49327" b="29847"/>
            <a:stretch/>
          </p:blipFill>
          <p:spPr>
            <a:xfrm>
              <a:off x="6854848" y="1962408"/>
              <a:ext cx="1419226" cy="285750"/>
            </a:xfrm>
            <a:prstGeom prst="rect">
              <a:avLst/>
            </a:prstGeom>
          </p:spPr>
        </p:pic>
        <p:pic>
          <p:nvPicPr>
            <p:cNvPr id="39" name="그림 38" descr="검은색, 쥐고있는, 하얀색, 남자이(가) 표시된 사진&#10;&#10;자동 생성된 설명">
              <a:extLst>
                <a:ext uri="{FF2B5EF4-FFF2-40B4-BE49-F238E27FC236}">
                  <a16:creationId xmlns:a16="http://schemas.microsoft.com/office/drawing/2014/main" id="{22FEEC00-E3E6-4DBA-869F-45EE4F1E0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2" t="27573" r="62292" b="52693"/>
            <a:stretch/>
          </p:blipFill>
          <p:spPr>
            <a:xfrm>
              <a:off x="6854848" y="3450902"/>
              <a:ext cx="1419226" cy="293536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346222-E6A8-468C-8021-5384B04A1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5" t="42104" r="70015" b="38912"/>
            <a:stretch/>
          </p:blipFill>
          <p:spPr>
            <a:xfrm>
              <a:off x="6854848" y="2952527"/>
              <a:ext cx="1419226" cy="28575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F57EB1F-4C75-4C64-A6AB-E51258738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1475526"/>
              <a:ext cx="266737" cy="26673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7EAC715-4122-42EB-BD2D-1C8262F5F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1971915"/>
              <a:ext cx="266737" cy="26673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F30C778-887A-4F51-BC80-E637F883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2468304"/>
              <a:ext cx="266737" cy="266737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0D45932-624A-4742-A454-F0F93220F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2964693"/>
              <a:ext cx="266737" cy="266737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73AA9F2-8F5A-401D-963E-1A563751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3461082"/>
              <a:ext cx="266737" cy="266737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50D099E-DD77-459B-A467-032104774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3952942"/>
              <a:ext cx="266737" cy="266737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9C2AB47-3356-4E53-AB2D-A02B10C0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4444802"/>
              <a:ext cx="266737" cy="266737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11A5747-E388-4F13-AA0C-79829362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4950249"/>
              <a:ext cx="266737" cy="266737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6F04603-2A9E-4C27-B920-AC0E8F73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5437578"/>
              <a:ext cx="266737" cy="266737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E0D848B3-8C77-4091-B7AD-FF6F8E1F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467" y="5925815"/>
              <a:ext cx="266737" cy="266737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7FD0211-463D-4741-A00F-F1CDDC1E19B0}"/>
                </a:ext>
              </a:extLst>
            </p:cNvPr>
            <p:cNvSpPr/>
            <p:nvPr/>
          </p:nvSpPr>
          <p:spPr>
            <a:xfrm>
              <a:off x="5379119" y="1421003"/>
              <a:ext cx="2953942" cy="351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FCEC05D-BE84-4C91-89EE-AD3A1467D12F}"/>
                </a:ext>
              </a:extLst>
            </p:cNvPr>
            <p:cNvSpPr/>
            <p:nvPr/>
          </p:nvSpPr>
          <p:spPr>
            <a:xfrm>
              <a:off x="5379119" y="3906504"/>
              <a:ext cx="2953942" cy="351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 descr="검은색이(가) 표시된 사진&#10;&#10;자동 생성된 설명">
              <a:extLst>
                <a:ext uri="{FF2B5EF4-FFF2-40B4-BE49-F238E27FC236}">
                  <a16:creationId xmlns:a16="http://schemas.microsoft.com/office/drawing/2014/main" id="{709EFFBB-BAFE-418A-9179-CBDA46C0A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2" t="50888" r="42939" b="24960"/>
            <a:stretch/>
          </p:blipFill>
          <p:spPr>
            <a:xfrm>
              <a:off x="6859525" y="1464757"/>
              <a:ext cx="1409873" cy="271495"/>
            </a:xfrm>
            <a:prstGeom prst="rect">
              <a:avLst/>
            </a:prstGeom>
          </p:spPr>
        </p:pic>
        <p:pic>
          <p:nvPicPr>
            <p:cNvPr id="9" name="그림 8" descr="개체, 시계, 공, 빨간색이(가) 표시된 사진&#10;&#10;자동 생성된 설명">
              <a:extLst>
                <a:ext uri="{FF2B5EF4-FFF2-40B4-BE49-F238E27FC236}">
                  <a16:creationId xmlns:a16="http://schemas.microsoft.com/office/drawing/2014/main" id="{584B0C08-7E78-4AC5-9D7A-330BBC6B5D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1" t="40919" r="36188" b="22639"/>
            <a:stretch/>
          </p:blipFill>
          <p:spPr>
            <a:xfrm>
              <a:off x="6854848" y="3955940"/>
              <a:ext cx="1419226" cy="274259"/>
            </a:xfrm>
            <a:prstGeom prst="rect">
              <a:avLst/>
            </a:prstGeom>
          </p:spPr>
        </p:pic>
        <p:pic>
          <p:nvPicPr>
            <p:cNvPr id="12" name="그림 11" descr="개체, 시계, 검은색, 빨간색이(가) 표시된 사진&#10;&#10;자동 생성된 설명">
              <a:extLst>
                <a:ext uri="{FF2B5EF4-FFF2-40B4-BE49-F238E27FC236}">
                  <a16:creationId xmlns:a16="http://schemas.microsoft.com/office/drawing/2014/main" id="{C1BC2B06-F5CD-457E-9BF8-C1C950CF5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1" t="45602" r="29196" b="28279"/>
            <a:stretch/>
          </p:blipFill>
          <p:spPr>
            <a:xfrm>
              <a:off x="6854848" y="4462494"/>
              <a:ext cx="1419227" cy="23140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48C9C9-6799-4EF9-969D-47EEF7A8A389}"/>
                </a:ext>
              </a:extLst>
            </p:cNvPr>
            <p:cNvSpPr/>
            <p:nvPr/>
          </p:nvSpPr>
          <p:spPr>
            <a:xfrm>
              <a:off x="5378135" y="4385577"/>
              <a:ext cx="2953942" cy="351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시계, 검은색, 방, 하얀색이(가) 표시된 사진&#10;&#10;자동 생성된 설명">
              <a:extLst>
                <a:ext uri="{FF2B5EF4-FFF2-40B4-BE49-F238E27FC236}">
                  <a16:creationId xmlns:a16="http://schemas.microsoft.com/office/drawing/2014/main" id="{F10D663B-1481-4580-8204-2BA6C197BF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0" t="42367" r="37115" b="28005"/>
            <a:stretch/>
          </p:blipFill>
          <p:spPr>
            <a:xfrm>
              <a:off x="6854848" y="5910354"/>
              <a:ext cx="1419227" cy="293535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CE1A082-D3B7-4B32-9D06-F397C7216F38}"/>
                </a:ext>
              </a:extLst>
            </p:cNvPr>
            <p:cNvSpPr/>
            <p:nvPr/>
          </p:nvSpPr>
          <p:spPr>
            <a:xfrm>
              <a:off x="5377304" y="5881163"/>
              <a:ext cx="2953942" cy="351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164313B2-8890-4B17-8D2C-7434ED7AA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9" t="30771" r="29024" b="26433"/>
            <a:stretch/>
          </p:blipFill>
          <p:spPr>
            <a:xfrm>
              <a:off x="6854848" y="5412290"/>
              <a:ext cx="1419227" cy="293535"/>
            </a:xfrm>
            <a:prstGeom prst="rect">
              <a:avLst/>
            </a:prstGeom>
          </p:spPr>
        </p:pic>
        <p:pic>
          <p:nvPicPr>
            <p:cNvPr id="22" name="그림 21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1908D5CD-C072-4E6D-91DE-6F6FD6E99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4283" r="36587" b="43002"/>
            <a:stretch/>
          </p:blipFill>
          <p:spPr>
            <a:xfrm>
              <a:off x="6854848" y="4946073"/>
              <a:ext cx="1419226" cy="274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44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001545"/>
                </a:solidFill>
              </a:rPr>
              <a:t>설계 그래프 성능 실험</a:t>
            </a:r>
            <a:r>
              <a:rPr lang="en-US" altLang="ko-KR" sz="3200" b="1" dirty="0">
                <a:solidFill>
                  <a:srgbClr val="001545"/>
                </a:solidFill>
              </a:rPr>
              <a:t>(epochs </a:t>
            </a:r>
            <a:r>
              <a:rPr lang="ko-KR" altLang="en-US" sz="3200" b="1" dirty="0">
                <a:solidFill>
                  <a:srgbClr val="001545"/>
                </a:solidFill>
              </a:rPr>
              <a:t>변경</a:t>
            </a:r>
            <a:r>
              <a:rPr lang="en-US" altLang="ko-KR" sz="3200" b="1" dirty="0">
                <a:solidFill>
                  <a:srgbClr val="001545"/>
                </a:solidFill>
              </a:rPr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03C026-9637-424F-8A38-116C2BEB48F3}"/>
              </a:ext>
            </a:extLst>
          </p:cNvPr>
          <p:cNvGrpSpPr/>
          <p:nvPr/>
        </p:nvGrpSpPr>
        <p:grpSpPr>
          <a:xfrm>
            <a:off x="1328253" y="2308394"/>
            <a:ext cx="9535495" cy="2308324"/>
            <a:chOff x="854999" y="2274838"/>
            <a:chExt cx="9535495" cy="230832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63786E-BC17-48A4-8942-35F0A4F1EBA8}"/>
                </a:ext>
              </a:extLst>
            </p:cNvPr>
            <p:cNvSpPr txBox="1"/>
            <p:nvPr/>
          </p:nvSpPr>
          <p:spPr>
            <a:xfrm>
              <a:off x="854999" y="2498545"/>
              <a:ext cx="2358277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epochs 3</a:t>
              </a:r>
              <a:b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 → 9</a:t>
              </a:r>
            </a:p>
            <a:p>
              <a:pPr lvl="0" algn="ctr">
                <a:defRPr/>
              </a:pPr>
              <a:r>
                <a:rPr lang="en-US" altLang="ko-KR" sz="2800" b="1" dirty="0">
                  <a:solidFill>
                    <a:srgbClr val="001545"/>
                  </a:solidFill>
                </a:rPr>
                <a:t>3 → 5</a:t>
              </a:r>
            </a:p>
            <a:p>
              <a:pPr lvl="0" algn="ctr">
                <a:defRPr/>
              </a:pPr>
              <a:r>
                <a:rPr lang="en-US" altLang="ko-KR" sz="2800" b="1" dirty="0">
                  <a:solidFill>
                    <a:srgbClr val="001545"/>
                  </a:solidFill>
                </a:rPr>
                <a:t>5 → 9</a:t>
              </a: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EDAFD8-3ADA-430D-A562-C75DBFE4420B}"/>
                </a:ext>
              </a:extLst>
            </p:cNvPr>
            <p:cNvSpPr txBox="1"/>
            <p:nvPr/>
          </p:nvSpPr>
          <p:spPr>
            <a:xfrm>
              <a:off x="3247405" y="2498545"/>
              <a:ext cx="2358277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epochs 4</a:t>
              </a:r>
              <a:b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 → 9</a:t>
              </a:r>
            </a:p>
            <a:p>
              <a:pPr lvl="0" algn="ctr">
                <a:defRPr/>
              </a:pPr>
              <a:r>
                <a:rPr lang="en-US" altLang="ko-KR" sz="2800" b="1" dirty="0">
                  <a:solidFill>
                    <a:srgbClr val="001545"/>
                  </a:solidFill>
                </a:rPr>
                <a:t>3 → 1</a:t>
              </a:r>
            </a:p>
            <a:p>
              <a:pPr lvl="0" algn="ctr">
                <a:defRPr/>
              </a:pPr>
              <a:r>
                <a:rPr lang="en-US" altLang="ko-KR" sz="2800" b="1" dirty="0">
                  <a:solidFill>
                    <a:srgbClr val="001545"/>
                  </a:solidFill>
                </a:rPr>
                <a:t>5 → 2</a:t>
              </a:r>
              <a:endPara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5C08C2-CC88-4F9F-AAC1-6EB041D1344A}"/>
                </a:ext>
              </a:extLst>
            </p:cNvPr>
            <p:cNvSpPr txBox="1"/>
            <p:nvPr/>
          </p:nvSpPr>
          <p:spPr>
            <a:xfrm>
              <a:off x="5639811" y="2498545"/>
              <a:ext cx="2358277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epochs 5</a:t>
              </a:r>
              <a:b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 → 9</a:t>
              </a:r>
            </a:p>
            <a:p>
              <a:pPr lvl="0" algn="ctr">
                <a:defRPr/>
              </a:pPr>
              <a:r>
                <a:rPr lang="en-US" altLang="ko-KR" sz="2800" b="1" dirty="0">
                  <a:solidFill>
                    <a:srgbClr val="001545"/>
                  </a:solidFill>
                </a:rPr>
                <a:t>3 → 5</a:t>
              </a:r>
            </a:p>
            <a:p>
              <a:pPr lvl="0" algn="ctr">
                <a:defRPr/>
              </a:pPr>
              <a:r>
                <a:rPr lang="en-US" altLang="ko-KR" sz="2800" b="1" dirty="0">
                  <a:solidFill>
                    <a:srgbClr val="001545"/>
                  </a:solidFill>
                </a:rPr>
                <a:t>5 → 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0C2197-FE3D-47FE-9D45-FD26B3EA9ED2}"/>
                </a:ext>
              </a:extLst>
            </p:cNvPr>
            <p:cNvSpPr txBox="1"/>
            <p:nvPr/>
          </p:nvSpPr>
          <p:spPr>
            <a:xfrm>
              <a:off x="8032217" y="2274838"/>
              <a:ext cx="235827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epochs 30</a:t>
              </a:r>
              <a:b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 → 2</a:t>
              </a:r>
            </a:p>
            <a:p>
              <a:pPr lvl="0" algn="ctr">
                <a:defRPr/>
              </a:pPr>
              <a:r>
                <a:rPr lang="en-US" altLang="ko-KR" sz="2800" b="1" dirty="0">
                  <a:solidFill>
                    <a:srgbClr val="001545"/>
                  </a:solidFill>
                </a:rPr>
                <a:t>5 → 9</a:t>
              </a:r>
            </a:p>
            <a:p>
              <a:pPr lvl="0" algn="ctr">
                <a:defRPr/>
              </a:pPr>
              <a:r>
                <a:rPr lang="en-US" altLang="ko-KR" sz="2800" b="1" dirty="0">
                  <a:solidFill>
                    <a:srgbClr val="001545"/>
                  </a:solidFill>
                </a:rPr>
                <a:t>7 → 0</a:t>
              </a:r>
            </a:p>
            <a:p>
              <a:pPr lvl="0" algn="ctr">
                <a:defRPr/>
              </a:pPr>
              <a:r>
                <a:rPr lang="en-US" altLang="ko-KR" sz="2800" b="1" dirty="0">
                  <a:solidFill>
                    <a:srgbClr val="001545"/>
                  </a:solidFill>
                </a:rPr>
                <a:t>8 → 3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45AE6D2-C7E8-4C9F-B877-9FBF89FEB2E3}"/>
              </a:ext>
            </a:extLst>
          </p:cNvPr>
          <p:cNvGrpSpPr/>
          <p:nvPr/>
        </p:nvGrpSpPr>
        <p:grpSpPr>
          <a:xfrm>
            <a:off x="2824093" y="1514529"/>
            <a:ext cx="6543814" cy="447622"/>
            <a:chOff x="809486" y="1457379"/>
            <a:chExt cx="6543814" cy="447622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3EE34CAD-B6BC-4D01-AB80-E00946DD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06" y="1543067"/>
              <a:ext cx="266737" cy="26673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AB4A3A3-EAC5-4FD9-98A2-DD8638ED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236" y="1543067"/>
              <a:ext cx="266737" cy="26673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FE88100-E1EF-4DF7-A564-855A43B7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666" y="1543067"/>
              <a:ext cx="266737" cy="26673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6E12173-979C-4213-A9D1-7C68D6599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096" y="1543067"/>
              <a:ext cx="266737" cy="266737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5F94375-0ED6-43A9-8701-DDBFCF5E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526" y="1543067"/>
              <a:ext cx="266737" cy="266737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90DEA03-0C56-4F7D-8ACF-5B5EAA05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956" y="1543067"/>
              <a:ext cx="266737" cy="266737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E23E0BE-C721-4725-85D7-F7822333C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86" y="1543067"/>
              <a:ext cx="266737" cy="266737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52905DB-F86F-42EA-B393-AE6BAF625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16" y="1543067"/>
              <a:ext cx="266737" cy="266737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6FDD41DB-410C-4B8D-8E62-DB56D9C62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246" y="1543067"/>
              <a:ext cx="266737" cy="266737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9BA258DA-A47F-4AEF-BCF6-ACEF460D9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677" y="1543067"/>
              <a:ext cx="266737" cy="266737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C2118A-E52A-4CD3-8FE5-46D127E2FE99}"/>
                </a:ext>
              </a:extLst>
            </p:cNvPr>
            <p:cNvSpPr/>
            <p:nvPr/>
          </p:nvSpPr>
          <p:spPr>
            <a:xfrm>
              <a:off x="809486" y="1457379"/>
              <a:ext cx="6543814" cy="4476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E53A0F4-C089-4F3B-9CFE-C18694CB92C7}"/>
              </a:ext>
            </a:extLst>
          </p:cNvPr>
          <p:cNvSpPr txBox="1"/>
          <p:nvPr/>
        </p:nvSpPr>
        <p:spPr>
          <a:xfrm>
            <a:off x="718657" y="4619491"/>
            <a:ext cx="107546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 30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 이상은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Train_data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에서는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en-US" altLang="ko-KR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-6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손실값을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가지나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과적합으로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오히려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test_set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정확도 떨어짐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적절한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횟수는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3~5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회로 보임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4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15450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(Modified National Institute of Standards and Technology database)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DBD57-C2A5-4853-9B79-9560B7C0F874}"/>
              </a:ext>
            </a:extLst>
          </p:cNvPr>
          <p:cNvSpPr txBox="1"/>
          <p:nvPr/>
        </p:nvSpPr>
        <p:spPr>
          <a:xfrm>
            <a:off x="560060" y="1056701"/>
            <a:ext cx="9733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5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 레코드 출력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2F3574-EFFB-4C33-A85D-A9ACFE7E5B39}"/>
              </a:ext>
            </a:extLst>
          </p:cNvPr>
          <p:cNvGrpSpPr/>
          <p:nvPr/>
        </p:nvGrpSpPr>
        <p:grpSpPr>
          <a:xfrm>
            <a:off x="1068151" y="2502010"/>
            <a:ext cx="10055698" cy="3830418"/>
            <a:chOff x="1241570" y="2580886"/>
            <a:chExt cx="10055698" cy="383041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C0AB2F3-8421-4F4E-8246-926E8E21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570" y="2909210"/>
              <a:ext cx="5698221" cy="3232434"/>
            </a:xfrm>
            <a:prstGeom prst="rect">
              <a:avLst/>
            </a:prstGeom>
          </p:spPr>
        </p:pic>
        <p:pic>
          <p:nvPicPr>
            <p:cNvPr id="2049" name="_x557364608" descr="cif00001">
              <a:extLst>
                <a:ext uri="{FF2B5EF4-FFF2-40B4-BE49-F238E27FC236}">
                  <a16:creationId xmlns:a16="http://schemas.microsoft.com/office/drawing/2014/main" id="{C5C87998-AA68-45E9-879F-76D9B78DE5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22"/>
            <a:stretch/>
          </p:blipFill>
          <p:spPr bwMode="auto">
            <a:xfrm>
              <a:off x="7085699" y="2580886"/>
              <a:ext cx="4211569" cy="383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BE2179-F047-485F-A3C3-BBBFEE17994D}"/>
              </a:ext>
            </a:extLst>
          </p:cNvPr>
          <p:cNvGrpSpPr/>
          <p:nvPr/>
        </p:nvGrpSpPr>
        <p:grpSpPr>
          <a:xfrm>
            <a:off x="477925" y="1518366"/>
            <a:ext cx="3215333" cy="1183812"/>
            <a:chOff x="324468" y="1543388"/>
            <a:chExt cx="3215333" cy="11838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92CBD76-6B2A-481A-9E6A-1A7D123793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664" r="51415" b="49854"/>
            <a:stretch/>
          </p:blipFill>
          <p:spPr>
            <a:xfrm>
              <a:off x="324468" y="1543388"/>
              <a:ext cx="2578123" cy="1183812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12C989E-69F2-442B-9206-96EE4F3659C2}"/>
                </a:ext>
              </a:extLst>
            </p:cNvPr>
            <p:cNvSpPr/>
            <p:nvPr/>
          </p:nvSpPr>
          <p:spPr>
            <a:xfrm>
              <a:off x="324468" y="2030075"/>
              <a:ext cx="917103" cy="2097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BE8EC8-A474-4C1B-B5EF-4F351B924DAC}"/>
                </a:ext>
              </a:extLst>
            </p:cNvPr>
            <p:cNvSpPr txBox="1"/>
            <p:nvPr/>
          </p:nvSpPr>
          <p:spPr>
            <a:xfrm>
              <a:off x="622135" y="2235143"/>
              <a:ext cx="2917666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 9(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필기체 숫자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9)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DB034D8-5261-4846-9CDD-B460C43AF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258" y="1640147"/>
            <a:ext cx="8092901" cy="8333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1C421E-5B85-4E7F-A01E-A94150441BDD}"/>
              </a:ext>
            </a:extLst>
          </p:cNvPr>
          <p:cNvSpPr txBox="1"/>
          <p:nvPr/>
        </p:nvSpPr>
        <p:spPr>
          <a:xfrm>
            <a:off x="1463179" y="6040989"/>
            <a:ext cx="4908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numpy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28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28 reshape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07A99E-345E-4456-B4A7-5BD53C565216}"/>
              </a:ext>
            </a:extLst>
          </p:cNvPr>
          <p:cNvSpPr txBox="1"/>
          <p:nvPr/>
        </p:nvSpPr>
        <p:spPr>
          <a:xfrm>
            <a:off x="7028997" y="6040988"/>
            <a:ext cx="4908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이미지화 결과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E9E7044-FB9A-4C37-913E-F8188BB35C7D}"/>
              </a:ext>
            </a:extLst>
          </p:cNvPr>
          <p:cNvSpPr/>
          <p:nvPr/>
        </p:nvSpPr>
        <p:spPr>
          <a:xfrm rot="16200000">
            <a:off x="7120876" y="4171351"/>
            <a:ext cx="581025" cy="550399"/>
          </a:xfrm>
          <a:prstGeom prst="downArrow">
            <a:avLst/>
          </a:prstGeom>
          <a:solidFill>
            <a:srgbClr val="0015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2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3B5C22-E6D7-4AF8-95BF-D17FA8EE3082}"/>
              </a:ext>
            </a:extLst>
          </p:cNvPr>
          <p:cNvCxnSpPr/>
          <p:nvPr/>
        </p:nvCxnSpPr>
        <p:spPr>
          <a:xfrm flipH="1">
            <a:off x="324468" y="1024975"/>
            <a:ext cx="10218026" cy="16229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경사하강법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34EC23-12ED-48A1-B058-44185544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80223"/>
            <a:ext cx="10096500" cy="33971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6EDB42-FD79-4C80-81F9-56A65D24C6AE}"/>
              </a:ext>
            </a:extLst>
          </p:cNvPr>
          <p:cNvSpPr txBox="1"/>
          <p:nvPr/>
        </p:nvSpPr>
        <p:spPr>
          <a:xfrm>
            <a:off x="8378555" y="4464002"/>
            <a:ext cx="3253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은닉층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784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은닉노드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출력노드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학습률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0.01</a:t>
            </a:r>
          </a:p>
        </p:txBody>
      </p:sp>
      <p:pic>
        <p:nvPicPr>
          <p:cNvPr id="13" name="_x367063088" descr="DRW00002c7459fc">
            <a:extLst>
              <a:ext uri="{FF2B5EF4-FFF2-40B4-BE49-F238E27FC236}">
                <a16:creationId xmlns:a16="http://schemas.microsoft.com/office/drawing/2014/main" id="{09CFC0D7-7160-442B-9B37-8A53928D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58" y="1737689"/>
            <a:ext cx="3279682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36EB57-1B37-4DAF-9788-80EF8381F674}"/>
              </a:ext>
            </a:extLst>
          </p:cNvPr>
          <p:cNvSpPr/>
          <p:nvPr/>
        </p:nvSpPr>
        <p:spPr>
          <a:xfrm>
            <a:off x="3071458" y="4668214"/>
            <a:ext cx="4724045" cy="1674073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4BC973-01D2-4EDA-928D-DF080C95630A}"/>
              </a:ext>
            </a:extLst>
          </p:cNvPr>
          <p:cNvGrpSpPr/>
          <p:nvPr/>
        </p:nvGrpSpPr>
        <p:grpSpPr>
          <a:xfrm>
            <a:off x="3174146" y="4917789"/>
            <a:ext cx="4518668" cy="1144832"/>
            <a:chOff x="3117763" y="4896205"/>
            <a:chExt cx="4518668" cy="1144832"/>
          </a:xfrm>
        </p:grpSpPr>
        <p:pic>
          <p:nvPicPr>
            <p:cNvPr id="6145" name="_x350112776" descr="DRW000033f85df1">
              <a:extLst>
                <a:ext uri="{FF2B5EF4-FFF2-40B4-BE49-F238E27FC236}">
                  <a16:creationId xmlns:a16="http://schemas.microsoft.com/office/drawing/2014/main" id="{4BB01D57-41E8-4FA6-931C-3C6B2AB30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764" y="4896205"/>
              <a:ext cx="2189033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_x350111624" descr="DRW000033f85dfe">
              <a:extLst>
                <a:ext uri="{FF2B5EF4-FFF2-40B4-BE49-F238E27FC236}">
                  <a16:creationId xmlns:a16="http://schemas.microsoft.com/office/drawing/2014/main" id="{7A508BAF-1262-4E16-BF93-831F7E924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763" y="5573037"/>
              <a:ext cx="2189033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" name="_x350113784" descr="DRW000033f85e0b">
              <a:extLst>
                <a:ext uri="{FF2B5EF4-FFF2-40B4-BE49-F238E27FC236}">
                  <a16:creationId xmlns:a16="http://schemas.microsoft.com/office/drawing/2014/main" id="{0576E896-4990-4B3E-A52F-3DCA3A78C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076" y="4896205"/>
              <a:ext cx="2083355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" name="_x350110976" descr="DRW000033f85e18">
              <a:extLst>
                <a:ext uri="{FF2B5EF4-FFF2-40B4-BE49-F238E27FC236}">
                  <a16:creationId xmlns:a16="http://schemas.microsoft.com/office/drawing/2014/main" id="{68200C5B-BC8F-4524-9FFD-1EF22AB5B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076" y="5573037"/>
              <a:ext cx="2083355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26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경사하강법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82878-238A-4467-B1CD-B02EB782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0" y="1314450"/>
            <a:ext cx="6878406" cy="5033962"/>
          </a:xfrm>
          <a:prstGeom prst="rect">
            <a:avLst/>
          </a:prstGeom>
        </p:spPr>
      </p:pic>
      <p:pic>
        <p:nvPicPr>
          <p:cNvPr id="30" name="_x599804464" descr="DRW00002c7459ee">
            <a:extLst>
              <a:ext uri="{FF2B5EF4-FFF2-40B4-BE49-F238E27FC236}">
                <a16:creationId xmlns:a16="http://schemas.microsoft.com/office/drawing/2014/main" id="{2B884BB7-255D-4331-AA1A-9074C4F4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097" y="1381125"/>
            <a:ext cx="119283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559945728" descr="cif00001">
            <a:extLst>
              <a:ext uri="{FF2B5EF4-FFF2-40B4-BE49-F238E27FC236}">
                <a16:creationId xmlns:a16="http://schemas.microsoft.com/office/drawing/2014/main" id="{649FCDF7-7381-4905-BA1C-0F7682E6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89" y="3507581"/>
            <a:ext cx="40576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80BFB4-7D6B-4ED9-B1BE-6AD0D9BA929C}"/>
              </a:ext>
            </a:extLst>
          </p:cNvPr>
          <p:cNvSpPr/>
          <p:nvPr/>
        </p:nvSpPr>
        <p:spPr>
          <a:xfrm>
            <a:off x="560060" y="1314450"/>
            <a:ext cx="4316740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BDDDB3B-BF4D-419A-98FE-3237BE705B75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4876800" y="1562100"/>
            <a:ext cx="4282297" cy="2524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4118BA-F0D1-4CAA-988B-0778E22E5772}"/>
              </a:ext>
            </a:extLst>
          </p:cNvPr>
          <p:cNvSpPr/>
          <p:nvPr/>
        </p:nvSpPr>
        <p:spPr>
          <a:xfrm>
            <a:off x="560060" y="1962150"/>
            <a:ext cx="5535940" cy="4386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F32151A-842A-4C26-8127-DABD3677448B}"/>
              </a:ext>
            </a:extLst>
          </p:cNvPr>
          <p:cNvCxnSpPr>
            <a:cxnSpLocks/>
            <a:stCxn id="36" idx="3"/>
            <a:endCxn id="7171" idx="1"/>
          </p:cNvCxnSpPr>
          <p:nvPr/>
        </p:nvCxnSpPr>
        <p:spPr>
          <a:xfrm flipV="1">
            <a:off x="6096000" y="3940969"/>
            <a:ext cx="1630689" cy="214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ECAF70-D058-48F4-AE8B-752A96065A6B}"/>
              </a:ext>
            </a:extLst>
          </p:cNvPr>
          <p:cNvSpPr txBox="1"/>
          <p:nvPr/>
        </p:nvSpPr>
        <p:spPr>
          <a:xfrm>
            <a:off x="7802888" y="2248866"/>
            <a:ext cx="390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활성화 함수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sigmoid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E15D0F-AC82-4098-B197-A8DB8FE07455}"/>
              </a:ext>
            </a:extLst>
          </p:cNvPr>
          <p:cNvSpPr txBox="1"/>
          <p:nvPr/>
        </p:nvSpPr>
        <p:spPr>
          <a:xfrm>
            <a:off x="7620677" y="4421488"/>
            <a:ext cx="4269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numpy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nditer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사용하여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입력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대한 미분 수행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6B0481-3508-4AAF-B36B-7A9248DF5CF0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0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경사하강법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E15D0F-AC82-4098-B197-A8DB8FE07455}"/>
              </a:ext>
            </a:extLst>
          </p:cNvPr>
          <p:cNvSpPr txBox="1"/>
          <p:nvPr/>
        </p:nvSpPr>
        <p:spPr>
          <a:xfrm>
            <a:off x="1003929" y="4202415"/>
            <a:ext cx="1018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가중치는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방법으로 초기화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바이어스는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초기화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7B01C-2CE1-4995-95CB-1DF1ED29A706}"/>
              </a:ext>
            </a:extLst>
          </p:cNvPr>
          <p:cNvSpPr txBox="1"/>
          <p:nvPr/>
        </p:nvSpPr>
        <p:spPr>
          <a:xfrm>
            <a:off x="375279" y="4654840"/>
            <a:ext cx="11441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Xavier / He Initialization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정규분포를 가지는 값들로 초기화를 하면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sigmoid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함수의 출력이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치우치는 현상 발생</a:t>
            </a:r>
            <a:b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Gradient Vanishing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현상으로 학습이 안되는 문제를 극복하기 위해 초기 표준편차를 조작하는 초기화 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13225D-14FB-435B-81B7-CFDEBCE2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094818"/>
            <a:ext cx="8334375" cy="31171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B60A68-62C5-4E57-95E9-C4E5CEBF3027}"/>
              </a:ext>
            </a:extLst>
          </p:cNvPr>
          <p:cNvSpPr txBox="1"/>
          <p:nvPr/>
        </p:nvSpPr>
        <p:spPr>
          <a:xfrm>
            <a:off x="1003929" y="6100861"/>
            <a:ext cx="1018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동일한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NN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동일한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파라미터에서 초기값에 의한 정확도 차이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왼쪽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He Initialization   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오른쪽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Random Initialization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84B4F2-4036-4319-B5C9-69F5F6BDB23A}"/>
              </a:ext>
            </a:extLst>
          </p:cNvPr>
          <p:cNvGrpSpPr/>
          <p:nvPr/>
        </p:nvGrpSpPr>
        <p:grpSpPr>
          <a:xfrm>
            <a:off x="1837171" y="5801282"/>
            <a:ext cx="8517655" cy="295277"/>
            <a:chOff x="1361683" y="2971800"/>
            <a:chExt cx="8517655" cy="295277"/>
          </a:xfrm>
        </p:grpSpPr>
        <p:pic>
          <p:nvPicPr>
            <p:cNvPr id="23" name="그림 22" descr="스크린샷, 도로, 모니터, 화면이(가) 표시된 사진&#10;&#10;자동 생성된 설명">
              <a:extLst>
                <a:ext uri="{FF2B5EF4-FFF2-40B4-BE49-F238E27FC236}">
                  <a16:creationId xmlns:a16="http://schemas.microsoft.com/office/drawing/2014/main" id="{A0E4BD59-557B-44DA-9091-E253E329D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5" t="55147" r="32439" b="33458"/>
            <a:stretch/>
          </p:blipFill>
          <p:spPr>
            <a:xfrm>
              <a:off x="1361683" y="2971800"/>
              <a:ext cx="3991367" cy="295276"/>
            </a:xfrm>
            <a:prstGeom prst="rect">
              <a:avLst/>
            </a:prstGeom>
          </p:spPr>
        </p:pic>
        <p:pic>
          <p:nvPicPr>
            <p:cNvPr id="24" name="그림 23" descr="전화, 검은색, 쥐고있는, 테이블이(가) 표시된 사진&#10;&#10;자동 생성된 설명">
              <a:extLst>
                <a:ext uri="{FF2B5EF4-FFF2-40B4-BE49-F238E27FC236}">
                  <a16:creationId xmlns:a16="http://schemas.microsoft.com/office/drawing/2014/main" id="{52ADD1FD-9915-4866-B66A-CDCD9C68B4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2" t="54053" r="30961" b="31985"/>
            <a:stretch/>
          </p:blipFill>
          <p:spPr>
            <a:xfrm>
              <a:off x="5887971" y="2971800"/>
              <a:ext cx="3991367" cy="2952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7D1881-7C54-479F-8420-6F1F28F9D1F4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94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경사하강법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7ECEC8-0B85-4D10-8EB0-519BFC5C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128712"/>
            <a:ext cx="7061467" cy="217023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1614C2-E89A-4CF8-A09A-388EECE6ED1D}"/>
              </a:ext>
            </a:extLst>
          </p:cNvPr>
          <p:cNvSpPr/>
          <p:nvPr/>
        </p:nvSpPr>
        <p:spPr>
          <a:xfrm>
            <a:off x="309562" y="2883240"/>
            <a:ext cx="7061467" cy="424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2E3659-E793-4814-A487-F211D2CFC6FC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flipV="1">
            <a:off x="3840296" y="1452215"/>
            <a:ext cx="4049180" cy="1431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838231-F932-4EBE-ADE4-830B1AF52C1A}"/>
              </a:ext>
            </a:extLst>
          </p:cNvPr>
          <p:cNvGrpSpPr/>
          <p:nvPr/>
        </p:nvGrpSpPr>
        <p:grpSpPr>
          <a:xfrm>
            <a:off x="7659762" y="1180255"/>
            <a:ext cx="3972178" cy="826325"/>
            <a:chOff x="7353047" y="1310888"/>
            <a:chExt cx="3972178" cy="826325"/>
          </a:xfrm>
        </p:grpSpPr>
        <p:pic>
          <p:nvPicPr>
            <p:cNvPr id="12" name="_x367063088" descr="DRW00002c7459fc">
              <a:extLst>
                <a:ext uri="{FF2B5EF4-FFF2-40B4-BE49-F238E27FC236}">
                  <a16:creationId xmlns:a16="http://schemas.microsoft.com/office/drawing/2014/main" id="{3833E8C5-B6F2-493E-8342-5BDD0990B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761" y="1310888"/>
              <a:ext cx="3512750" cy="54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FE8566-00C9-479E-8A8A-B785B94C3814}"/>
                </a:ext>
              </a:extLst>
            </p:cNvPr>
            <p:cNvSpPr txBox="1"/>
            <p:nvPr/>
          </p:nvSpPr>
          <p:spPr>
            <a:xfrm>
              <a:off x="7353047" y="1767881"/>
              <a:ext cx="3972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00154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Cross-entropy </a:t>
              </a:r>
              <a:r>
                <a:rPr lang="ko-KR" altLang="en-US" b="1" dirty="0">
                  <a:solidFill>
                    <a:srgbClr val="00154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손실함수계산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07DA9AB-0910-4B99-87BB-A8714F4A5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25" y="3448050"/>
            <a:ext cx="7656287" cy="314758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8DE7FB-1098-4012-8009-5F011D5A7CE9}"/>
              </a:ext>
            </a:extLst>
          </p:cNvPr>
          <p:cNvSpPr/>
          <p:nvPr/>
        </p:nvSpPr>
        <p:spPr>
          <a:xfrm>
            <a:off x="4572000" y="3667592"/>
            <a:ext cx="3790950" cy="667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694FC8C-A44C-4DA4-981D-E6D1710D12D1}"/>
              </a:ext>
            </a:extLst>
          </p:cNvPr>
          <p:cNvCxnSpPr>
            <a:cxnSpLocks/>
            <a:stCxn id="25" idx="3"/>
            <a:endCxn id="34" idx="2"/>
          </p:cNvCxnSpPr>
          <p:nvPr/>
        </p:nvCxnSpPr>
        <p:spPr>
          <a:xfrm flipV="1">
            <a:off x="8362950" y="3319941"/>
            <a:ext cx="1282901" cy="681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61A51A-1A3C-43E9-971E-43D1909DC172}"/>
              </a:ext>
            </a:extLst>
          </p:cNvPr>
          <p:cNvSpPr txBox="1"/>
          <p:nvPr/>
        </p:nvSpPr>
        <p:spPr>
          <a:xfrm>
            <a:off x="7506316" y="2181168"/>
            <a:ext cx="42790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1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열이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</a:t>
            </a:r>
            <a:b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되어 있는 점을 이용하여</a:t>
            </a:r>
            <a:b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가장 큰 값을 할당하여</a:t>
            </a:r>
            <a:b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One-hot encoding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0F668C-1624-4775-A60C-E16E9304A2F3}"/>
              </a:ext>
            </a:extLst>
          </p:cNvPr>
          <p:cNvSpPr/>
          <p:nvPr/>
        </p:nvSpPr>
        <p:spPr>
          <a:xfrm>
            <a:off x="4572000" y="5708974"/>
            <a:ext cx="5073851" cy="886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312EA6-101A-41C1-83A9-C2613CC938AE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flipH="1" flipV="1">
            <a:off x="3416207" y="4937899"/>
            <a:ext cx="1155793" cy="1214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8C16A5-A234-47FE-849C-FDFC43459FE0}"/>
              </a:ext>
            </a:extLst>
          </p:cNvPr>
          <p:cNvGrpSpPr/>
          <p:nvPr/>
        </p:nvGrpSpPr>
        <p:grpSpPr>
          <a:xfrm>
            <a:off x="498824" y="3588695"/>
            <a:ext cx="3341471" cy="2866294"/>
            <a:chOff x="605233" y="3436258"/>
            <a:chExt cx="3341471" cy="286629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42947E7-B1B0-4C00-9F8A-24D355A2FF03}"/>
                </a:ext>
              </a:extLst>
            </p:cNvPr>
            <p:cNvGrpSpPr/>
            <p:nvPr/>
          </p:nvGrpSpPr>
          <p:grpSpPr>
            <a:xfrm>
              <a:off x="1013066" y="3436258"/>
              <a:ext cx="2525808" cy="2158806"/>
              <a:chOff x="867485" y="3550168"/>
              <a:chExt cx="2525808" cy="2158806"/>
            </a:xfrm>
          </p:grpSpPr>
          <p:pic>
            <p:nvPicPr>
              <p:cNvPr id="46" name="_x350112776" descr="DRW000033f85df1">
                <a:extLst>
                  <a:ext uri="{FF2B5EF4-FFF2-40B4-BE49-F238E27FC236}">
                    <a16:creationId xmlns:a16="http://schemas.microsoft.com/office/drawing/2014/main" id="{DF65D8BA-8529-470F-98E2-12BEA920A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486" y="3550168"/>
                <a:ext cx="2525807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_x350111624" descr="DRW000033f85dfe">
                <a:extLst>
                  <a:ext uri="{FF2B5EF4-FFF2-40B4-BE49-F238E27FC236}">
                    <a16:creationId xmlns:a16="http://schemas.microsoft.com/office/drawing/2014/main" id="{32FC9CC1-2EE3-4347-A557-70A1E6C97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485" y="4089770"/>
                <a:ext cx="2525807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_x350113784" descr="DRW000033f85e0b">
                <a:extLst>
                  <a:ext uri="{FF2B5EF4-FFF2-40B4-BE49-F238E27FC236}">
                    <a16:creationId xmlns:a16="http://schemas.microsoft.com/office/drawing/2014/main" id="{3D604DFA-73BB-40F8-8C86-E7C978E89F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64" y="4629372"/>
                <a:ext cx="2403871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_x350110976" descr="DRW000033f85e18">
                <a:extLst>
                  <a:ext uri="{FF2B5EF4-FFF2-40B4-BE49-F238E27FC236}">
                    <a16:creationId xmlns:a16="http://schemas.microsoft.com/office/drawing/2014/main" id="{57CA68A2-BBDE-4CAC-BBE4-C9F61E0C81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64" y="5168974"/>
                <a:ext cx="2403871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387351-898A-4B4D-8CB5-013235287BA0}"/>
                </a:ext>
              </a:extLst>
            </p:cNvPr>
            <p:cNvSpPr txBox="1"/>
            <p:nvPr/>
          </p:nvSpPr>
          <p:spPr>
            <a:xfrm>
              <a:off x="605233" y="5594666"/>
              <a:ext cx="33414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미분을 이용한</a:t>
              </a:r>
              <a:b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가중치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바이어스 업데이트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B73381-5366-4BBA-891B-DF786DFB1FC4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0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3705916-8B43-4F87-A939-4D6F0AFFEE3E}"/>
              </a:ext>
            </a:extLst>
          </p:cNvPr>
          <p:cNvSpPr txBox="1"/>
          <p:nvPr/>
        </p:nvSpPr>
        <p:spPr>
          <a:xfrm>
            <a:off x="560060" y="329756"/>
            <a:ext cx="1107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경사하강법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MNIST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02183-F4F0-4446-A80C-69BB4461672E}"/>
              </a:ext>
            </a:extLst>
          </p:cNvPr>
          <p:cNvSpPr txBox="1"/>
          <p:nvPr/>
        </p:nvSpPr>
        <p:spPr>
          <a:xfrm>
            <a:off x="8599292" y="374533"/>
            <a:ext cx="3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숭실대학교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박성호 교수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강의 참고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7DE84A-ABC2-4A78-9E77-C45BB8E5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32" y="1641227"/>
            <a:ext cx="8736935" cy="34612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100F1B-9777-49FE-9AFD-F80381B6BC89}"/>
              </a:ext>
            </a:extLst>
          </p:cNvPr>
          <p:cNvSpPr txBox="1"/>
          <p:nvPr/>
        </p:nvSpPr>
        <p:spPr>
          <a:xfrm>
            <a:off x="2943252" y="5102473"/>
            <a:ext cx="6305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 = 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step = 60,000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54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154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8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noFill/>
        </a:ln>
      </a:spPr>
      <a:bodyPr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noFill/>
        </a:ln>
      </a:spPr>
      <a:bodyPr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1741</Words>
  <Application>Microsoft Office PowerPoint</Application>
  <PresentationFormat>와이드스크린</PresentationFormat>
  <Paragraphs>229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배찬희</cp:lastModifiedBy>
  <cp:revision>142</cp:revision>
  <dcterms:created xsi:type="dcterms:W3CDTF">2018-06-13T11:24:55Z</dcterms:created>
  <dcterms:modified xsi:type="dcterms:W3CDTF">2020-01-30T08:00:04Z</dcterms:modified>
</cp:coreProperties>
</file>