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3"/>
    <p:sldId id="258" r:id="rId4"/>
    <p:sldId id="261" r:id="rId5"/>
    <p:sldId id="264" r:id="rId6"/>
    <p:sldId id="266" r:id="rId7"/>
    <p:sldId id="267" r:id="rId8"/>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BAA0"/>
    <a:srgbClr val="00B0E2"/>
    <a:srgbClr val="E2574C"/>
    <a:srgbClr val="0B6E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timg"/>
          <p:cNvPicPr>
            <a:picLocks noChangeAspect="1"/>
          </p:cNvPicPr>
          <p:nvPr/>
        </p:nvPicPr>
        <p:blipFill>
          <a:blip r:embed="rId1"/>
          <a:stretch>
            <a:fillRect/>
          </a:stretch>
        </p:blipFill>
        <p:spPr>
          <a:xfrm>
            <a:off x="0" y="-13970"/>
            <a:ext cx="12201525" cy="6873875"/>
          </a:xfrm>
          <a:prstGeom prst="rect">
            <a:avLst/>
          </a:prstGeom>
        </p:spPr>
      </p:pic>
      <p:sp>
        <p:nvSpPr>
          <p:cNvPr id="6" name="文本框 5"/>
          <p:cNvSpPr txBox="1"/>
          <p:nvPr/>
        </p:nvSpPr>
        <p:spPr>
          <a:xfrm>
            <a:off x="3533775" y="1957705"/>
            <a:ext cx="5124450" cy="1322070"/>
          </a:xfrm>
          <a:prstGeom prst="rect">
            <a:avLst/>
          </a:prstGeom>
          <a:noFill/>
        </p:spPr>
        <p:txBody>
          <a:bodyPr wrap="none" rtlCol="0">
            <a:spAutoFit/>
          </a:bodyPr>
          <a:p>
            <a:pPr algn="l"/>
            <a:r>
              <a:rPr lang="zh-CN" altLang="en-US" sz="8000">
                <a:solidFill>
                  <a:schemeClr val="bg1"/>
                </a:solidFill>
                <a:latin typeface="Calibri" panose="020F0502020204030204" charset="0"/>
                <a:ea typeface="GulimChe" panose="020B0609000101010101" charset="-127"/>
              </a:rPr>
              <a:t>Momo Cash</a:t>
            </a:r>
            <a:endParaRPr lang="zh-CN" altLang="en-US" sz="8000">
              <a:solidFill>
                <a:schemeClr val="bg1"/>
              </a:solidFill>
              <a:latin typeface="Calibri" panose="020F0502020204030204" charset="0"/>
              <a:ea typeface="GulimChe" panose="020B0609000101010101" charset="-127"/>
            </a:endParaRPr>
          </a:p>
        </p:txBody>
      </p:sp>
      <p:sp>
        <p:nvSpPr>
          <p:cNvPr id="7" name="文本框 6"/>
          <p:cNvSpPr txBox="1"/>
          <p:nvPr/>
        </p:nvSpPr>
        <p:spPr>
          <a:xfrm>
            <a:off x="3164840" y="3279775"/>
            <a:ext cx="5872480" cy="553085"/>
          </a:xfrm>
          <a:prstGeom prst="rect">
            <a:avLst/>
          </a:prstGeom>
          <a:noFill/>
        </p:spPr>
        <p:txBody>
          <a:bodyPr wrap="none" rtlCol="0">
            <a:spAutoFit/>
          </a:bodyPr>
          <a:p>
            <a:pPr algn="l"/>
            <a:r>
              <a:rPr lang="zh-CN" altLang="en-US" sz="3000">
                <a:solidFill>
                  <a:schemeClr val="bg1"/>
                </a:solidFill>
                <a:latin typeface="Calibri" panose="020F0502020204030204" charset="0"/>
                <a:ea typeface="GulimChe" panose="020B0609000101010101" charset="-127"/>
              </a:rPr>
              <a:t>a </a:t>
            </a:r>
            <a:r>
              <a:rPr lang="zh-CN" altLang="en-US" sz="3000">
                <a:solidFill>
                  <a:srgbClr val="2EBAA0"/>
                </a:solidFill>
                <a:latin typeface="Calibri" panose="020F0502020204030204" charset="0"/>
                <a:ea typeface="GulimChe" panose="020B0609000101010101" charset="-127"/>
              </a:rPr>
              <a:t>revolutionary</a:t>
            </a:r>
            <a:r>
              <a:rPr lang="zh-CN" altLang="en-US" sz="3000">
                <a:solidFill>
                  <a:srgbClr val="0B6ED3"/>
                </a:solidFill>
                <a:latin typeface="Calibri" panose="020F0502020204030204" charset="0"/>
                <a:ea typeface="GulimChe" panose="020B0609000101010101" charset="-127"/>
              </a:rPr>
              <a:t> </a:t>
            </a:r>
            <a:r>
              <a:rPr lang="zh-CN" altLang="en-US" sz="3000">
                <a:solidFill>
                  <a:schemeClr val="bg1"/>
                </a:solidFill>
                <a:latin typeface="Calibri" panose="020F0502020204030204" charset="0"/>
                <a:ea typeface="GulimChe" panose="020B0609000101010101" charset="-127"/>
              </a:rPr>
              <a:t>digital money system</a:t>
            </a:r>
            <a:endParaRPr lang="zh-CN" altLang="en-US" sz="3000">
              <a:solidFill>
                <a:schemeClr val="bg1"/>
              </a:solidFill>
              <a:latin typeface="Calibri" panose="020F0502020204030204" charset="0"/>
              <a:ea typeface="GulimChe" panose="020B0609000101010101" charset="-127"/>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timg"/>
          <p:cNvPicPr>
            <a:picLocks noChangeAspect="1"/>
          </p:cNvPicPr>
          <p:nvPr/>
        </p:nvPicPr>
        <p:blipFill>
          <a:blip r:embed="rId1"/>
          <a:stretch>
            <a:fillRect/>
          </a:stretch>
        </p:blipFill>
        <p:spPr>
          <a:xfrm>
            <a:off x="0" y="-13970"/>
            <a:ext cx="12201525" cy="6873875"/>
          </a:xfrm>
          <a:prstGeom prst="rect">
            <a:avLst/>
          </a:prstGeom>
        </p:spPr>
      </p:pic>
      <p:sp>
        <p:nvSpPr>
          <p:cNvPr id="3" name="椭圆 2"/>
          <p:cNvSpPr/>
          <p:nvPr/>
        </p:nvSpPr>
        <p:spPr>
          <a:xfrm>
            <a:off x="2736215" y="3940810"/>
            <a:ext cx="311150" cy="31115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3409950" y="995680"/>
            <a:ext cx="5381625" cy="922020"/>
          </a:xfrm>
          <a:prstGeom prst="rect">
            <a:avLst/>
          </a:prstGeom>
          <a:noFill/>
        </p:spPr>
        <p:txBody>
          <a:bodyPr wrap="none" rtlCol="0">
            <a:spAutoFit/>
          </a:bodyPr>
          <a:p>
            <a:pPr algn="l"/>
            <a:r>
              <a:rPr lang="zh-CN" altLang="en-US" sz="5400">
                <a:solidFill>
                  <a:schemeClr val="bg1"/>
                </a:solidFill>
                <a:latin typeface="Calibri" panose="020F0502020204030204" charset="0"/>
                <a:ea typeface="GulimChe" panose="020B0609000101010101" charset="-127"/>
              </a:rPr>
              <a:t>About</a:t>
            </a:r>
            <a:r>
              <a:rPr lang="zh-CN" altLang="en-US" sz="5400">
                <a:solidFill>
                  <a:srgbClr val="2EBAA0"/>
                </a:solidFill>
                <a:latin typeface="Calibri" panose="020F0502020204030204" charset="0"/>
                <a:ea typeface="GulimChe" panose="020B0609000101010101" charset="-127"/>
              </a:rPr>
              <a:t> Momo Cash</a:t>
            </a:r>
            <a:endParaRPr lang="zh-CN" altLang="en-US" sz="5400">
              <a:solidFill>
                <a:srgbClr val="2EBAA0"/>
              </a:solidFill>
              <a:latin typeface="Calibri" panose="020F0502020204030204" charset="0"/>
              <a:ea typeface="GulimChe" panose="020B0609000101010101" charset="-127"/>
            </a:endParaRPr>
          </a:p>
        </p:txBody>
      </p:sp>
      <p:sp>
        <p:nvSpPr>
          <p:cNvPr id="7" name="文本框 6"/>
          <p:cNvSpPr txBox="1"/>
          <p:nvPr/>
        </p:nvSpPr>
        <p:spPr>
          <a:xfrm>
            <a:off x="3691890" y="1917700"/>
            <a:ext cx="4725670" cy="460375"/>
          </a:xfrm>
          <a:prstGeom prst="rect">
            <a:avLst/>
          </a:prstGeom>
          <a:noFill/>
        </p:spPr>
        <p:txBody>
          <a:bodyPr wrap="none" rtlCol="0">
            <a:spAutoFit/>
          </a:bodyPr>
          <a:p>
            <a:pPr algn="l"/>
            <a:r>
              <a:rPr lang="zh-CN" altLang="en-US" sz="2400">
                <a:solidFill>
                  <a:schemeClr val="bg1"/>
                </a:solidFill>
                <a:latin typeface="Calibri" panose="020F0502020204030204" charset="0"/>
                <a:ea typeface="GulimChe" panose="020B0609000101010101" charset="-127"/>
              </a:rPr>
              <a:t>What is MomoCash &amp; how to get it </a:t>
            </a:r>
            <a:r>
              <a:rPr lang="en-US" altLang="zh-CN" sz="2400">
                <a:solidFill>
                  <a:schemeClr val="bg1"/>
                </a:solidFill>
                <a:latin typeface="Calibri" panose="020F0502020204030204" charset="0"/>
                <a:ea typeface="GulimChe" panose="020B0609000101010101" charset="-127"/>
              </a:rPr>
              <a:t>?</a:t>
            </a:r>
            <a:endParaRPr lang="en-US" altLang="zh-CN" sz="2400">
              <a:solidFill>
                <a:schemeClr val="bg1"/>
              </a:solidFill>
              <a:latin typeface="Calibri" panose="020F0502020204030204" charset="0"/>
              <a:ea typeface="GulimChe" panose="020B0609000101010101" charset="-127"/>
            </a:endParaRPr>
          </a:p>
        </p:txBody>
      </p:sp>
      <p:sp>
        <p:nvSpPr>
          <p:cNvPr id="4" name="文本框 3"/>
          <p:cNvSpPr txBox="1"/>
          <p:nvPr/>
        </p:nvSpPr>
        <p:spPr>
          <a:xfrm>
            <a:off x="1238885" y="4593590"/>
            <a:ext cx="1445260" cy="398780"/>
          </a:xfrm>
          <a:prstGeom prst="rect">
            <a:avLst/>
          </a:prstGeom>
          <a:noFill/>
        </p:spPr>
        <p:txBody>
          <a:bodyPr wrap="none" rtlCol="0">
            <a:spAutoFit/>
          </a:bodyPr>
          <a:p>
            <a:pPr algn="l"/>
            <a:r>
              <a:rPr lang="zh-CN" altLang="en-US" sz="2000">
                <a:solidFill>
                  <a:schemeClr val="bg1"/>
                </a:solidFill>
                <a:latin typeface="Calibri" panose="020F0502020204030204" charset="0"/>
                <a:ea typeface="GulimChe" panose="020B0609000101010101" charset="-127"/>
              </a:rPr>
              <a:t>About how :</a:t>
            </a:r>
            <a:endParaRPr lang="zh-CN" altLang="en-US" sz="2000">
              <a:solidFill>
                <a:schemeClr val="bg1"/>
              </a:solidFill>
              <a:latin typeface="Calibri" panose="020F0502020204030204" charset="0"/>
              <a:ea typeface="GulimChe" panose="020B0609000101010101" charset="-127"/>
            </a:endParaRPr>
          </a:p>
        </p:txBody>
      </p:sp>
      <p:sp>
        <p:nvSpPr>
          <p:cNvPr id="8" name="文本框 7"/>
          <p:cNvSpPr txBox="1"/>
          <p:nvPr/>
        </p:nvSpPr>
        <p:spPr>
          <a:xfrm>
            <a:off x="1167130" y="2660015"/>
            <a:ext cx="1517015" cy="398780"/>
          </a:xfrm>
          <a:prstGeom prst="rect">
            <a:avLst/>
          </a:prstGeom>
          <a:noFill/>
        </p:spPr>
        <p:txBody>
          <a:bodyPr wrap="none" rtlCol="0">
            <a:spAutoFit/>
          </a:bodyPr>
          <a:p>
            <a:pPr algn="l"/>
            <a:r>
              <a:rPr lang="zh-CN" altLang="en-US" sz="2000">
                <a:solidFill>
                  <a:schemeClr val="bg1"/>
                </a:solidFill>
                <a:latin typeface="Calibri" panose="020F0502020204030204" charset="0"/>
                <a:ea typeface="GulimChe" panose="020B0609000101010101" charset="-127"/>
              </a:rPr>
              <a:t>About what :</a:t>
            </a:r>
            <a:endParaRPr lang="zh-CN" altLang="en-US" sz="2000">
              <a:solidFill>
                <a:schemeClr val="bg1"/>
              </a:solidFill>
              <a:latin typeface="Calibri" panose="020F0502020204030204" charset="0"/>
              <a:ea typeface="GulimChe" panose="020B0609000101010101" charset="-127"/>
            </a:endParaRPr>
          </a:p>
        </p:txBody>
      </p:sp>
      <p:sp>
        <p:nvSpPr>
          <p:cNvPr id="9" name="文本框 8"/>
          <p:cNvSpPr txBox="1"/>
          <p:nvPr/>
        </p:nvSpPr>
        <p:spPr>
          <a:xfrm>
            <a:off x="2684145" y="2660015"/>
            <a:ext cx="8422005" cy="1630045"/>
          </a:xfrm>
          <a:prstGeom prst="rect">
            <a:avLst/>
          </a:prstGeom>
          <a:noFill/>
        </p:spPr>
        <p:txBody>
          <a:bodyPr wrap="square" rtlCol="0">
            <a:spAutoFit/>
          </a:bodyPr>
          <a:p>
            <a:pPr algn="l"/>
            <a:r>
              <a:rPr sz="2000">
                <a:solidFill>
                  <a:schemeClr val="bg1"/>
                </a:solidFill>
                <a:latin typeface="Calibri" panose="020F0502020204030204" charset="0"/>
                <a:ea typeface="GulimChe" panose="020B0609000101010101" charset="-127"/>
              </a:rPr>
              <a:t>Momo is an experimental new digital currency that enables anonymous, instant payments to anyone, anywhere in the world. Momo uses peer-to-peer technology to operate with no central authority: managing transactions and issuing money are carried out collectively by the network. MomoCash Core is the name of the open source software which enables the use of this currency. </a:t>
            </a:r>
            <a:endParaRPr sz="2000">
              <a:solidFill>
                <a:schemeClr val="bg1"/>
              </a:solidFill>
              <a:latin typeface="Calibri" panose="020F0502020204030204" charset="0"/>
              <a:ea typeface="GulimChe" panose="020B0609000101010101" charset="-127"/>
            </a:endParaRPr>
          </a:p>
        </p:txBody>
      </p:sp>
      <p:sp>
        <p:nvSpPr>
          <p:cNvPr id="10" name="文本框 9"/>
          <p:cNvSpPr txBox="1"/>
          <p:nvPr/>
        </p:nvSpPr>
        <p:spPr>
          <a:xfrm>
            <a:off x="2684145" y="4593590"/>
            <a:ext cx="8422005" cy="706755"/>
          </a:xfrm>
          <a:prstGeom prst="rect">
            <a:avLst/>
          </a:prstGeom>
          <a:noFill/>
        </p:spPr>
        <p:txBody>
          <a:bodyPr wrap="square" rtlCol="0">
            <a:spAutoFit/>
          </a:bodyPr>
          <a:p>
            <a:pPr algn="l"/>
            <a:r>
              <a:rPr sz="2000">
                <a:solidFill>
                  <a:schemeClr val="bg1"/>
                </a:solidFill>
                <a:latin typeface="Calibri" panose="020F0502020204030204" charset="0"/>
                <a:ea typeface="GulimChe" panose="020B0609000101010101" charset="-127"/>
              </a:rPr>
              <a:t>We will Listings/Exchanges trading on 4 exchanges,If you want get masternode,you could contact us, get your 1000MOC</a:t>
            </a:r>
            <a:endParaRPr sz="2000">
              <a:solidFill>
                <a:schemeClr val="bg1"/>
              </a:solidFill>
              <a:latin typeface="Calibri" panose="020F0502020204030204" charset="0"/>
              <a:ea typeface="GulimChe" panose="020B0609000101010101" charset="-127"/>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timg"/>
          <p:cNvPicPr>
            <a:picLocks noChangeAspect="1"/>
          </p:cNvPicPr>
          <p:nvPr/>
        </p:nvPicPr>
        <p:blipFill>
          <a:blip r:embed="rId1"/>
          <a:stretch>
            <a:fillRect/>
          </a:stretch>
        </p:blipFill>
        <p:spPr>
          <a:xfrm>
            <a:off x="0" y="-13970"/>
            <a:ext cx="12201525" cy="6873875"/>
          </a:xfrm>
          <a:prstGeom prst="rect">
            <a:avLst/>
          </a:prstGeom>
        </p:spPr>
      </p:pic>
      <p:sp>
        <p:nvSpPr>
          <p:cNvPr id="4" name="椭圆 3"/>
          <p:cNvSpPr/>
          <p:nvPr/>
        </p:nvSpPr>
        <p:spPr>
          <a:xfrm>
            <a:off x="2736215" y="3940810"/>
            <a:ext cx="311150" cy="31115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968375" y="1692910"/>
            <a:ext cx="7639685" cy="1322070"/>
          </a:xfrm>
          <a:prstGeom prst="rect">
            <a:avLst/>
          </a:prstGeom>
          <a:noFill/>
        </p:spPr>
        <p:txBody>
          <a:bodyPr wrap="none" rtlCol="0">
            <a:spAutoFit/>
          </a:bodyPr>
          <a:p>
            <a:pPr algn="l"/>
            <a:r>
              <a:rPr lang="en-US" altLang="zh-CN" sz="4000">
                <a:solidFill>
                  <a:schemeClr val="bg1"/>
                </a:solidFill>
                <a:latin typeface="Calibri" panose="020F0502020204030204" charset="0"/>
                <a:ea typeface="GulimChe" panose="020B0609000101010101" charset="-127"/>
              </a:rPr>
              <a:t>It starts with </a:t>
            </a:r>
            <a:endParaRPr lang="en-US" altLang="zh-CN" sz="4000">
              <a:solidFill>
                <a:schemeClr val="bg1"/>
              </a:solidFill>
              <a:latin typeface="Calibri" panose="020F0502020204030204" charset="0"/>
              <a:ea typeface="GulimChe" panose="020B0609000101010101" charset="-127"/>
            </a:endParaRPr>
          </a:p>
          <a:p>
            <a:pPr algn="l"/>
            <a:r>
              <a:rPr lang="en-US" altLang="zh-CN" sz="4000">
                <a:solidFill>
                  <a:schemeClr val="bg1"/>
                </a:solidFill>
                <a:latin typeface="Calibri" panose="020F0502020204030204" charset="0"/>
                <a:ea typeface="GulimChe" panose="020B0609000101010101" charset="-127"/>
              </a:rPr>
              <a:t>t</a:t>
            </a:r>
            <a:r>
              <a:rPr lang="zh-CN" altLang="en-US" sz="4000">
                <a:solidFill>
                  <a:schemeClr val="bg1"/>
                </a:solidFill>
                <a:latin typeface="Calibri" panose="020F0502020204030204" charset="0"/>
                <a:ea typeface="GulimChe" panose="020B0609000101010101" charset="-127"/>
              </a:rPr>
              <a:t>he concept of</a:t>
            </a:r>
            <a:r>
              <a:rPr lang="zh-CN" altLang="en-US" sz="4000">
                <a:solidFill>
                  <a:srgbClr val="2EBAA0"/>
                </a:solidFill>
                <a:latin typeface="Calibri" panose="020F0502020204030204" charset="0"/>
                <a:ea typeface="GulimChe" panose="020B0609000101010101" charset="-127"/>
              </a:rPr>
              <a:t> a socially responsible</a:t>
            </a:r>
            <a:endParaRPr lang="zh-CN" altLang="en-US" sz="4000">
              <a:solidFill>
                <a:srgbClr val="2EBAA0"/>
              </a:solidFill>
              <a:latin typeface="Calibri" panose="020F0502020204030204" charset="0"/>
              <a:ea typeface="GulimChe" panose="020B0609000101010101" charset="-127"/>
            </a:endParaRPr>
          </a:p>
        </p:txBody>
      </p:sp>
      <p:sp>
        <p:nvSpPr>
          <p:cNvPr id="9" name="文本框 8"/>
          <p:cNvSpPr txBox="1"/>
          <p:nvPr/>
        </p:nvSpPr>
        <p:spPr>
          <a:xfrm>
            <a:off x="968375" y="3094990"/>
            <a:ext cx="6626225" cy="1938020"/>
          </a:xfrm>
          <a:prstGeom prst="rect">
            <a:avLst/>
          </a:prstGeom>
          <a:noFill/>
        </p:spPr>
        <p:txBody>
          <a:bodyPr wrap="square" rtlCol="0">
            <a:spAutoFit/>
          </a:bodyPr>
          <a:p>
            <a:pPr algn="l"/>
            <a:r>
              <a:rPr lang="en-US" sz="2000">
                <a:solidFill>
                  <a:schemeClr val="bg1"/>
                </a:solidFill>
                <a:latin typeface="Calibri" panose="020F0502020204030204" charset="0"/>
                <a:ea typeface="GulimChe" panose="020B0609000101010101" charset="-127"/>
              </a:rPr>
              <a:t>Momo</a:t>
            </a:r>
            <a:r>
              <a:rPr sz="2000">
                <a:solidFill>
                  <a:schemeClr val="bg1"/>
                </a:solidFill>
                <a:latin typeface="Calibri" panose="020F0502020204030204" charset="0"/>
                <a:ea typeface="GulimChe" panose="020B0609000101010101" charset="-127"/>
              </a:rPr>
              <a:t> is an innovative cryptocurrency. A form of digital currency secured by cryptography and issued through a decentralized and advanced mining market. Based on Dash, it's an enhanced version, featuring the masternode technology with 50% Reward, near-instant and secure payments as well as anonymous transactions.</a:t>
            </a:r>
            <a:endParaRPr sz="2000">
              <a:solidFill>
                <a:schemeClr val="bg1"/>
              </a:solidFill>
              <a:latin typeface="Calibri" panose="020F0502020204030204" charset="0"/>
              <a:ea typeface="GulimChe" panose="020B0609000101010101" charset="-127"/>
            </a:endParaRPr>
          </a:p>
        </p:txBody>
      </p:sp>
      <p:sp>
        <p:nvSpPr>
          <p:cNvPr id="3" name="矩形 2"/>
          <p:cNvSpPr/>
          <p:nvPr/>
        </p:nvSpPr>
        <p:spPr>
          <a:xfrm>
            <a:off x="7339330" y="3331845"/>
            <a:ext cx="3855085" cy="2576195"/>
          </a:xfrm>
          <a:prstGeom prst="rect">
            <a:avLst/>
          </a:prstGeom>
          <a:solidFill>
            <a:schemeClr val="tx1">
              <a:lumMod val="85000"/>
              <a:lumOff val="15000"/>
            </a:schemeClr>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2" name="文本框 1"/>
          <p:cNvSpPr txBox="1"/>
          <p:nvPr/>
        </p:nvSpPr>
        <p:spPr>
          <a:xfrm>
            <a:off x="7690485" y="3846195"/>
            <a:ext cx="3049270" cy="1753235"/>
          </a:xfrm>
          <a:prstGeom prst="rect">
            <a:avLst/>
          </a:prstGeom>
          <a:noFill/>
        </p:spPr>
        <p:txBody>
          <a:bodyPr wrap="square" rtlCol="0">
            <a:spAutoFit/>
          </a:bodyPr>
          <a:p>
            <a:pPr algn="l"/>
            <a:r>
              <a:rPr>
                <a:solidFill>
                  <a:schemeClr val="bg1"/>
                </a:solidFill>
                <a:latin typeface="Comic Sans MS" panose="030F0702030302020204" charset="0"/>
                <a:ea typeface="GulimChe" panose="020B0609000101010101" charset="-127"/>
              </a:rPr>
              <a:t>To enable our users to prosper financially by providing a reliable decentralised financial services solution that is easy for everybody to use.</a:t>
            </a:r>
            <a:endParaRPr>
              <a:solidFill>
                <a:schemeClr val="bg1"/>
              </a:solidFill>
              <a:latin typeface="Comic Sans MS" panose="030F0702030302020204" charset="0"/>
              <a:ea typeface="GulimChe" panose="020B0609000101010101" charset="-127"/>
            </a:endParaRPr>
          </a:p>
        </p:txBody>
      </p:sp>
      <p:sp>
        <p:nvSpPr>
          <p:cNvPr id="11" name="文本框 10"/>
          <p:cNvSpPr txBox="1"/>
          <p:nvPr/>
        </p:nvSpPr>
        <p:spPr>
          <a:xfrm>
            <a:off x="7339330" y="3331210"/>
            <a:ext cx="536575" cy="1014730"/>
          </a:xfrm>
          <a:prstGeom prst="rect">
            <a:avLst/>
          </a:prstGeom>
          <a:noFill/>
        </p:spPr>
        <p:txBody>
          <a:bodyPr wrap="square" rtlCol="0">
            <a:spAutoFit/>
          </a:bodyPr>
          <a:p>
            <a:pPr algn="l"/>
            <a:r>
              <a:rPr lang="en-US" altLang="zh-CN" sz="6000" b="1">
                <a:solidFill>
                  <a:schemeClr val="bg1"/>
                </a:solidFill>
                <a:latin typeface="Calibri" panose="020F0502020204030204" charset="0"/>
                <a:ea typeface="GulimChe" panose="020B0609000101010101" charset="-127"/>
              </a:rPr>
              <a:t>“</a:t>
            </a:r>
            <a:endParaRPr lang="en-US" altLang="zh-CN" sz="6000" b="1">
              <a:solidFill>
                <a:schemeClr val="bg1"/>
              </a:solidFill>
              <a:latin typeface="Calibri" panose="020F0502020204030204" charset="0"/>
              <a:ea typeface="GulimChe" panose="020B0609000101010101" charset="-127"/>
            </a:endParaRPr>
          </a:p>
        </p:txBody>
      </p:sp>
      <p:sp>
        <p:nvSpPr>
          <p:cNvPr id="12" name="文本框 11"/>
          <p:cNvSpPr txBox="1"/>
          <p:nvPr/>
        </p:nvSpPr>
        <p:spPr>
          <a:xfrm rot="10800000">
            <a:off x="10645140" y="4892675"/>
            <a:ext cx="536575" cy="1014730"/>
          </a:xfrm>
          <a:prstGeom prst="rect">
            <a:avLst/>
          </a:prstGeom>
          <a:noFill/>
        </p:spPr>
        <p:txBody>
          <a:bodyPr wrap="square" rtlCol="0">
            <a:spAutoFit/>
          </a:bodyPr>
          <a:p>
            <a:pPr algn="l"/>
            <a:r>
              <a:rPr lang="en-US" altLang="zh-CN" sz="6000" b="1">
                <a:solidFill>
                  <a:schemeClr val="bg1"/>
                </a:solidFill>
                <a:latin typeface="Calibri" panose="020F0502020204030204" charset="0"/>
                <a:ea typeface="GulimChe" panose="020B0609000101010101" charset="-127"/>
              </a:rPr>
              <a:t>“</a:t>
            </a:r>
            <a:endParaRPr lang="en-US" altLang="zh-CN" sz="6000" b="1">
              <a:solidFill>
                <a:schemeClr val="bg1"/>
              </a:solidFill>
              <a:latin typeface="Calibri" panose="020F0502020204030204" charset="0"/>
              <a:ea typeface="GulimChe" panose="020B0609000101010101" charset="-127"/>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timg"/>
          <p:cNvPicPr>
            <a:picLocks noChangeAspect="1"/>
          </p:cNvPicPr>
          <p:nvPr/>
        </p:nvPicPr>
        <p:blipFill>
          <a:blip r:embed="rId1"/>
          <a:stretch>
            <a:fillRect/>
          </a:stretch>
        </p:blipFill>
        <p:spPr>
          <a:xfrm>
            <a:off x="0" y="-13970"/>
            <a:ext cx="12201525" cy="6873875"/>
          </a:xfrm>
          <a:prstGeom prst="rect">
            <a:avLst/>
          </a:prstGeom>
        </p:spPr>
      </p:pic>
      <p:sp>
        <p:nvSpPr>
          <p:cNvPr id="6" name="文本框 5"/>
          <p:cNvSpPr txBox="1"/>
          <p:nvPr/>
        </p:nvSpPr>
        <p:spPr>
          <a:xfrm>
            <a:off x="906145" y="644525"/>
            <a:ext cx="3076575" cy="706755"/>
          </a:xfrm>
          <a:prstGeom prst="rect">
            <a:avLst/>
          </a:prstGeom>
          <a:noFill/>
        </p:spPr>
        <p:txBody>
          <a:bodyPr wrap="none" rtlCol="0">
            <a:spAutoFit/>
          </a:bodyPr>
          <a:p>
            <a:pPr algn="l"/>
            <a:r>
              <a:rPr lang="en-IN" sz="4000" dirty="0" smtClean="0">
                <a:solidFill>
                  <a:schemeClr val="bg1"/>
                </a:solidFill>
                <a:latin typeface="Calibri" panose="020F0502020204030204"/>
                <a:ea typeface="Calibri" panose="020F0502020204030204"/>
                <a:cs typeface="Calibri" panose="020F0502020204030204"/>
                <a:sym typeface="Calibri" panose="020F0502020204030204"/>
              </a:rPr>
              <a:t>Master </a:t>
            </a:r>
            <a:r>
              <a:rPr lang="en-IN" sz="4000" dirty="0" smtClean="0">
                <a:solidFill>
                  <a:srgbClr val="2EBAA0"/>
                </a:solidFill>
                <a:latin typeface="Calibri" panose="020F0502020204030204"/>
                <a:ea typeface="Calibri" panose="020F0502020204030204"/>
                <a:cs typeface="Calibri" panose="020F0502020204030204"/>
                <a:sym typeface="Calibri" panose="020F0502020204030204"/>
              </a:rPr>
              <a:t>Nodes</a:t>
            </a:r>
            <a:endParaRPr lang="en-IN" sz="4000" dirty="0" smtClean="0">
              <a:solidFill>
                <a:srgbClr val="2EBAA0"/>
              </a:solidFill>
              <a:latin typeface="Calibri" panose="020F0502020204030204"/>
              <a:ea typeface="Calibri" panose="020F0502020204030204"/>
              <a:cs typeface="Calibri" panose="020F0502020204030204"/>
              <a:sym typeface="Calibri" panose="020F0502020204030204"/>
            </a:endParaRPr>
          </a:p>
        </p:txBody>
      </p:sp>
      <p:sp>
        <p:nvSpPr>
          <p:cNvPr id="3" name="椭圆 2"/>
          <p:cNvSpPr/>
          <p:nvPr/>
        </p:nvSpPr>
        <p:spPr>
          <a:xfrm>
            <a:off x="2736215" y="3940810"/>
            <a:ext cx="311150" cy="31115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906145" y="1379220"/>
            <a:ext cx="10383520" cy="4939030"/>
          </a:xfrm>
          <a:prstGeom prst="rect">
            <a:avLst/>
          </a:prstGeom>
          <a:noFill/>
        </p:spPr>
        <p:txBody>
          <a:bodyPr wrap="square" rtlCol="0">
            <a:spAutoFit/>
          </a:bodyPr>
          <a:p>
            <a:pPr marL="0" marR="0" lvl="0" indent="0" algn="just" rtl="0">
              <a:spcBef>
                <a:spcPts val="0"/>
              </a:spcBef>
              <a:buSzPct val="25000"/>
              <a:buNone/>
            </a:pPr>
            <a:r>
              <a:rPr lang="en-IN" sz="1500">
                <a:solidFill>
                  <a:srgbClr val="F3F3F3"/>
                </a:solidFill>
                <a:latin typeface="Calibri" panose="020F0502020204030204"/>
                <a:ea typeface="Calibri" panose="020F0502020204030204"/>
                <a:cs typeface="Calibri" panose="020F0502020204030204"/>
                <a:sym typeface="Calibri" panose="020F0502020204030204"/>
              </a:rPr>
              <a:t>One of the struggles with the Bitcoin public ledger known as ‘The Blockchain’ is that coins aren't fungible. Once a coin hits the network it's entire history can be traced forward or backwards. For the sake of the discussion we describe Bitcoin as a single tier network (much like a wired network with no vlans) and we describe Momo as a multi-tier network. This is an important distinction. The base of this multi-tiered approach lies in the hands of network clients called Masternodes. In the crypto-currency world we consider a network client a computer with the wallet software running. In terms of Bitcoin all clients of the network are considered equal. The more nodes (or clients) up and available to communicate the stronger the mesh of peer to peer connections is for broadcasting transactions, mining blocks, and coming to a consensus on the ledger. The power of Momo comes from a rudimentary adjustment to this basic premise of all clients on the network that created equally. Inside the Momo network clients that have/had a single 1000 coin deposit can then in turn attach themselves to another node on the network forming a masternode bond between their local wallet (with the 1000 coins) and the node on the network with no coins but a full copy of the Momo software running and responding to clients on the Momo network. Just like the server hosting this webpage is running software that allows your browser client to talk to it and serve it webpages these Masternodes perform services to support and strengthen the Momo network. The reason for developing this Masternode connection between a local node and a remote node is done for security and reliability. This allows the 1000 coin deposit to remain locked in place and secure. It doesn't have to remain online and accessible it can be safely put away until needed. It also allows the computer responding to client requests on the Momo network to be at a high bandwidth facility. This makes Masternodes highly available and extremely accessible to Momo network clients. Once a wallet has been loaded with a 1000 M</a:t>
            </a:r>
            <a:r>
              <a:rPr lang="en-US" sz="1500">
                <a:solidFill>
                  <a:srgbClr val="F3F3F3"/>
                </a:solidFill>
                <a:latin typeface="Calibri" panose="020F0502020204030204"/>
                <a:ea typeface="Calibri" panose="020F0502020204030204"/>
                <a:cs typeface="Calibri" panose="020F0502020204030204"/>
                <a:sym typeface="Calibri" panose="020F0502020204030204"/>
              </a:rPr>
              <a:t>OC</a:t>
            </a:r>
            <a:r>
              <a:rPr lang="en-IN" sz="1500">
                <a:solidFill>
                  <a:srgbClr val="F3F3F3"/>
                </a:solidFill>
                <a:latin typeface="Calibri" panose="020F0502020204030204"/>
                <a:ea typeface="Calibri" panose="020F0502020204030204"/>
                <a:cs typeface="Calibri" panose="020F0502020204030204"/>
                <a:sym typeface="Calibri" panose="020F0502020204030204"/>
              </a:rPr>
              <a:t> and started as a Masternode, as long as it remains healthy and responsive to the network for a set period of monitoring it will eventually get entered into the main Masternode list. This is a list of nodes that have all passed this Proof of Service test and that are considered healthy for the network to rely on to sign blocks, relay messages and provide tier two services like fungibility protection. At this point there is two proof of concept offerings for Masternodes that have passed this Proof of Service test. These are InstantX and Darksend or what some like to simply call Mix.</a:t>
            </a:r>
            <a:endParaRPr lang="en-IN" sz="1500">
              <a:solidFill>
                <a:srgbClr val="F3F3F3"/>
              </a:solidFill>
              <a:latin typeface="Calibri" panose="020F0502020204030204"/>
              <a:ea typeface="Calibri" panose="020F0502020204030204"/>
              <a:cs typeface="Calibri" panose="020F0502020204030204"/>
              <a:sym typeface="Calibri" panose="020F0502020204030204"/>
            </a:endParaRPr>
          </a:p>
        </p:txBody>
      </p:sp>
      <p:sp>
        <p:nvSpPr>
          <p:cNvPr id="2" name="云形标注 1"/>
          <p:cNvSpPr/>
          <p:nvPr/>
        </p:nvSpPr>
        <p:spPr>
          <a:xfrm>
            <a:off x="6341110" y="509270"/>
            <a:ext cx="2946400" cy="842010"/>
          </a:xfrm>
          <a:prstGeom prst="cloudCallo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6844348" y="762000"/>
            <a:ext cx="2254250" cy="337185"/>
          </a:xfrm>
          <a:prstGeom prst="rect">
            <a:avLst/>
          </a:prstGeom>
          <a:noFill/>
        </p:spPr>
        <p:txBody>
          <a:bodyPr wrap="none" rtlCol="0" anchor="t">
            <a:spAutoFit/>
          </a:bodyPr>
          <a:p>
            <a:pPr algn="ctr"/>
            <a:r>
              <a:rPr lang="en-US" altLang="en-IN" sz="1600" dirty="0" smtClean="0">
                <a:solidFill>
                  <a:srgbClr val="2EBAA0"/>
                </a:solidFill>
                <a:latin typeface="Calibri" panose="020F0502020204030204"/>
                <a:ea typeface="Calibri" panose="020F0502020204030204"/>
                <a:cs typeface="Calibri" panose="020F0502020204030204"/>
                <a:sym typeface="Calibri" panose="020F0502020204030204"/>
              </a:rPr>
              <a:t>ROI  3500%! To make hay</a:t>
            </a:r>
            <a:endParaRPr lang="en-US" altLang="en-IN" sz="1600" dirty="0" smtClean="0">
              <a:solidFill>
                <a:srgbClr val="2EBAA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timg"/>
          <p:cNvPicPr>
            <a:picLocks noChangeAspect="1"/>
          </p:cNvPicPr>
          <p:nvPr/>
        </p:nvPicPr>
        <p:blipFill>
          <a:blip r:embed="rId1"/>
          <a:stretch>
            <a:fillRect/>
          </a:stretch>
        </p:blipFill>
        <p:spPr>
          <a:xfrm>
            <a:off x="0" y="-13970"/>
            <a:ext cx="12201525" cy="6873875"/>
          </a:xfrm>
          <a:prstGeom prst="rect">
            <a:avLst/>
          </a:prstGeom>
        </p:spPr>
      </p:pic>
      <p:sp>
        <p:nvSpPr>
          <p:cNvPr id="6" name="文本框 5"/>
          <p:cNvSpPr txBox="1"/>
          <p:nvPr/>
        </p:nvSpPr>
        <p:spPr>
          <a:xfrm>
            <a:off x="3755390" y="1403985"/>
            <a:ext cx="4681220" cy="706755"/>
          </a:xfrm>
          <a:prstGeom prst="rect">
            <a:avLst/>
          </a:prstGeom>
          <a:noFill/>
        </p:spPr>
        <p:txBody>
          <a:bodyPr wrap="none" rtlCol="0">
            <a:spAutoFit/>
          </a:bodyPr>
          <a:p>
            <a:pPr algn="l"/>
            <a:r>
              <a:rPr lang="en-US" altLang="en-IN" sz="4000" dirty="0" smtClean="0">
                <a:solidFill>
                  <a:srgbClr val="2EBAA0"/>
                </a:solidFill>
                <a:latin typeface="Calibri" panose="020F0502020204030204"/>
                <a:ea typeface="Calibri" panose="020F0502020204030204"/>
                <a:cs typeface="Calibri" panose="020F0502020204030204"/>
                <a:sym typeface="Calibri" panose="020F0502020204030204"/>
              </a:rPr>
              <a:t>E</a:t>
            </a:r>
            <a:r>
              <a:rPr lang="en-IN" sz="4000" dirty="0" smtClean="0">
                <a:solidFill>
                  <a:srgbClr val="2EBAA0"/>
                </a:solidFill>
                <a:latin typeface="Calibri" panose="020F0502020204030204"/>
                <a:ea typeface="Calibri" panose="020F0502020204030204"/>
                <a:cs typeface="Calibri" panose="020F0502020204030204"/>
                <a:sym typeface="Calibri" panose="020F0502020204030204"/>
              </a:rPr>
              <a:t>quitable </a:t>
            </a:r>
            <a:r>
              <a:rPr lang="en-US" altLang="en-IN" sz="4000" dirty="0" smtClean="0">
                <a:solidFill>
                  <a:srgbClr val="2EBAA0"/>
                </a:solidFill>
                <a:latin typeface="Calibri" panose="020F0502020204030204"/>
                <a:ea typeface="Calibri" panose="020F0502020204030204"/>
                <a:cs typeface="Calibri" panose="020F0502020204030204"/>
                <a:sym typeface="Calibri" panose="020F0502020204030204"/>
              </a:rPr>
              <a:t>D</a:t>
            </a:r>
            <a:r>
              <a:rPr lang="en-IN" sz="4000" dirty="0" smtClean="0">
                <a:solidFill>
                  <a:srgbClr val="2EBAA0"/>
                </a:solidFill>
                <a:latin typeface="Calibri" panose="020F0502020204030204"/>
                <a:ea typeface="Calibri" panose="020F0502020204030204"/>
                <a:cs typeface="Calibri" panose="020F0502020204030204"/>
                <a:sym typeface="Calibri" panose="020F0502020204030204"/>
              </a:rPr>
              <a:t>istribution</a:t>
            </a:r>
            <a:endParaRPr lang="en-IN" sz="4000" dirty="0" smtClean="0">
              <a:solidFill>
                <a:srgbClr val="2EBAA0"/>
              </a:solidFill>
              <a:latin typeface="Calibri" panose="020F0502020204030204"/>
              <a:ea typeface="Calibri" panose="020F0502020204030204"/>
              <a:cs typeface="Calibri" panose="020F0502020204030204"/>
              <a:sym typeface="Calibri" panose="020F0502020204030204"/>
            </a:endParaRPr>
          </a:p>
        </p:txBody>
      </p:sp>
      <p:sp>
        <p:nvSpPr>
          <p:cNvPr id="3" name="椭圆 2"/>
          <p:cNvSpPr/>
          <p:nvPr/>
        </p:nvSpPr>
        <p:spPr>
          <a:xfrm>
            <a:off x="2736215" y="3940810"/>
            <a:ext cx="311150" cy="31115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1116965" y="2208530"/>
            <a:ext cx="10069195" cy="2553335"/>
          </a:xfrm>
          <a:prstGeom prst="rect">
            <a:avLst/>
          </a:prstGeom>
          <a:noFill/>
        </p:spPr>
        <p:txBody>
          <a:bodyPr wrap="square" rtlCol="0">
            <a:spAutoFit/>
          </a:bodyPr>
          <a:p>
            <a:pPr algn="l"/>
            <a:r>
              <a:rPr sz="2000">
                <a:solidFill>
                  <a:schemeClr val="bg1"/>
                </a:solidFill>
                <a:latin typeface="Calibri" panose="020F0502020204030204" charset="0"/>
                <a:ea typeface="GulimChe" panose="020B0609000101010101" charset="-127"/>
              </a:rPr>
              <a:t>The emergence of blockchain-based decentralized digital currencies woke up hopes for the beginning of a better world. A world, where wealth is distributed fairly without control and influence of a powerful middleman. Although blockchain technology equipped us with a perfect tool to make this dream come true, it will not happen by itself. </a:t>
            </a:r>
            <a:endParaRPr sz="2000">
              <a:solidFill>
                <a:schemeClr val="bg1"/>
              </a:solidFill>
              <a:latin typeface="Calibri" panose="020F0502020204030204" charset="0"/>
              <a:ea typeface="GulimChe" panose="020B0609000101010101" charset="-127"/>
            </a:endParaRPr>
          </a:p>
          <a:p>
            <a:pPr algn="l"/>
            <a:r>
              <a:rPr sz="2000">
                <a:solidFill>
                  <a:schemeClr val="bg1"/>
                </a:solidFill>
                <a:latin typeface="Calibri" panose="020F0502020204030204" charset="0"/>
                <a:ea typeface="GulimChe" panose="020B0609000101010101" charset="-127"/>
              </a:rPr>
              <a:t>The platform designed to support endeavors of its community in various areas. The Ultima Multi-Module Platform (MMP) includes functionalities ranging from a digital marketplace to crowdfunding and charity components. By working together on noble causes we will regain the faith in cryptocurrencies.</a:t>
            </a:r>
            <a:endParaRPr sz="2000">
              <a:solidFill>
                <a:schemeClr val="bg1"/>
              </a:solidFill>
              <a:latin typeface="Calibri" panose="020F0502020204030204" charset="0"/>
              <a:ea typeface="GulimChe" panose="020B0609000101010101" charset="-127"/>
            </a:endParaRPr>
          </a:p>
        </p:txBody>
      </p:sp>
      <p:sp>
        <p:nvSpPr>
          <p:cNvPr id="12" name=" 2050"/>
          <p:cNvSpPr/>
          <p:nvPr/>
        </p:nvSpPr>
        <p:spPr bwMode="auto">
          <a:xfrm>
            <a:off x="8450580" y="5460365"/>
            <a:ext cx="886460" cy="607060"/>
          </a:xfrm>
          <a:custGeom>
            <a:avLst/>
            <a:gdLst/>
            <a:ahLst/>
            <a:cxnLst/>
            <a:rect l="0" t="0" r="r" b="b"/>
            <a:pathLst>
              <a:path w="2608263" h="1778000">
                <a:moveTo>
                  <a:pt x="1956693" y="381000"/>
                </a:moveTo>
                <a:lnTo>
                  <a:pt x="1966217" y="381397"/>
                </a:lnTo>
                <a:lnTo>
                  <a:pt x="1975740" y="382192"/>
                </a:lnTo>
                <a:lnTo>
                  <a:pt x="1986057" y="382986"/>
                </a:lnTo>
                <a:lnTo>
                  <a:pt x="1995581" y="384575"/>
                </a:lnTo>
                <a:lnTo>
                  <a:pt x="2005501" y="386562"/>
                </a:lnTo>
                <a:lnTo>
                  <a:pt x="2015819" y="388548"/>
                </a:lnTo>
                <a:lnTo>
                  <a:pt x="2025739" y="391726"/>
                </a:lnTo>
                <a:lnTo>
                  <a:pt x="2035263" y="394904"/>
                </a:lnTo>
                <a:lnTo>
                  <a:pt x="2045580" y="398876"/>
                </a:lnTo>
                <a:lnTo>
                  <a:pt x="2055500" y="403246"/>
                </a:lnTo>
                <a:lnTo>
                  <a:pt x="2065421" y="408807"/>
                </a:lnTo>
                <a:lnTo>
                  <a:pt x="2075738" y="414766"/>
                </a:lnTo>
                <a:lnTo>
                  <a:pt x="2101927" y="438998"/>
                </a:lnTo>
                <a:lnTo>
                  <a:pt x="2143990" y="446149"/>
                </a:lnTo>
                <a:lnTo>
                  <a:pt x="2147958" y="448929"/>
                </a:lnTo>
                <a:lnTo>
                  <a:pt x="2151926" y="452107"/>
                </a:lnTo>
                <a:lnTo>
                  <a:pt x="2155497" y="455683"/>
                </a:lnTo>
                <a:lnTo>
                  <a:pt x="2158672" y="459655"/>
                </a:lnTo>
                <a:lnTo>
                  <a:pt x="2161847" y="464025"/>
                </a:lnTo>
                <a:lnTo>
                  <a:pt x="2164624" y="468395"/>
                </a:lnTo>
                <a:lnTo>
                  <a:pt x="2169783" y="477531"/>
                </a:lnTo>
                <a:lnTo>
                  <a:pt x="2173751" y="485874"/>
                </a:lnTo>
                <a:lnTo>
                  <a:pt x="2176529" y="493024"/>
                </a:lnTo>
                <a:lnTo>
                  <a:pt x="2179306" y="499380"/>
                </a:lnTo>
                <a:lnTo>
                  <a:pt x="2182878" y="516064"/>
                </a:lnTo>
                <a:lnTo>
                  <a:pt x="2186052" y="532749"/>
                </a:lnTo>
                <a:lnTo>
                  <a:pt x="2188036" y="549433"/>
                </a:lnTo>
                <a:lnTo>
                  <a:pt x="2189623" y="565720"/>
                </a:lnTo>
                <a:lnTo>
                  <a:pt x="2190417" y="582008"/>
                </a:lnTo>
                <a:lnTo>
                  <a:pt x="2190814" y="598692"/>
                </a:lnTo>
                <a:lnTo>
                  <a:pt x="2190814" y="615376"/>
                </a:lnTo>
                <a:lnTo>
                  <a:pt x="2190417" y="632855"/>
                </a:lnTo>
                <a:lnTo>
                  <a:pt x="2190020" y="642389"/>
                </a:lnTo>
                <a:lnTo>
                  <a:pt x="2188830" y="656293"/>
                </a:lnTo>
                <a:lnTo>
                  <a:pt x="2185259" y="692840"/>
                </a:lnTo>
                <a:lnTo>
                  <a:pt x="2183671" y="711908"/>
                </a:lnTo>
                <a:lnTo>
                  <a:pt x="2182878" y="730578"/>
                </a:lnTo>
                <a:lnTo>
                  <a:pt x="2182084" y="746468"/>
                </a:lnTo>
                <a:lnTo>
                  <a:pt x="2182481" y="753221"/>
                </a:lnTo>
                <a:lnTo>
                  <a:pt x="2182878" y="758386"/>
                </a:lnTo>
                <a:lnTo>
                  <a:pt x="2183671" y="765139"/>
                </a:lnTo>
                <a:lnTo>
                  <a:pt x="2184862" y="771098"/>
                </a:lnTo>
                <a:lnTo>
                  <a:pt x="2186449" y="775865"/>
                </a:lnTo>
                <a:lnTo>
                  <a:pt x="2188433" y="779837"/>
                </a:lnTo>
                <a:lnTo>
                  <a:pt x="2192798" y="787782"/>
                </a:lnTo>
                <a:lnTo>
                  <a:pt x="2195179" y="792152"/>
                </a:lnTo>
                <a:lnTo>
                  <a:pt x="2198353" y="798508"/>
                </a:lnTo>
                <a:lnTo>
                  <a:pt x="2200734" y="804069"/>
                </a:lnTo>
                <a:lnTo>
                  <a:pt x="2202719" y="810028"/>
                </a:lnTo>
                <a:lnTo>
                  <a:pt x="2204306" y="815987"/>
                </a:lnTo>
                <a:lnTo>
                  <a:pt x="2205496" y="822343"/>
                </a:lnTo>
                <a:lnTo>
                  <a:pt x="2206687" y="829096"/>
                </a:lnTo>
                <a:lnTo>
                  <a:pt x="2207480" y="835452"/>
                </a:lnTo>
                <a:lnTo>
                  <a:pt x="2207877" y="842205"/>
                </a:lnTo>
                <a:lnTo>
                  <a:pt x="2207877" y="848561"/>
                </a:lnTo>
                <a:lnTo>
                  <a:pt x="2207480" y="862465"/>
                </a:lnTo>
                <a:lnTo>
                  <a:pt x="2206290" y="875177"/>
                </a:lnTo>
                <a:lnTo>
                  <a:pt x="2204306" y="887889"/>
                </a:lnTo>
                <a:lnTo>
                  <a:pt x="2202321" y="899806"/>
                </a:lnTo>
                <a:lnTo>
                  <a:pt x="2199544" y="913312"/>
                </a:lnTo>
                <a:lnTo>
                  <a:pt x="2197560" y="920463"/>
                </a:lnTo>
                <a:lnTo>
                  <a:pt x="2195179" y="927613"/>
                </a:lnTo>
                <a:lnTo>
                  <a:pt x="2192798" y="934367"/>
                </a:lnTo>
                <a:lnTo>
                  <a:pt x="2190020" y="941517"/>
                </a:lnTo>
                <a:lnTo>
                  <a:pt x="2186846" y="947873"/>
                </a:lnTo>
                <a:lnTo>
                  <a:pt x="2183275" y="953037"/>
                </a:lnTo>
                <a:lnTo>
                  <a:pt x="2181291" y="955818"/>
                </a:lnTo>
                <a:lnTo>
                  <a:pt x="2178909" y="958201"/>
                </a:lnTo>
                <a:lnTo>
                  <a:pt x="2176132" y="960188"/>
                </a:lnTo>
                <a:lnTo>
                  <a:pt x="2173354" y="961777"/>
                </a:lnTo>
                <a:lnTo>
                  <a:pt x="2167799" y="965749"/>
                </a:lnTo>
                <a:lnTo>
                  <a:pt x="2162243" y="968530"/>
                </a:lnTo>
                <a:lnTo>
                  <a:pt x="2156291" y="971708"/>
                </a:lnTo>
                <a:lnTo>
                  <a:pt x="2151133" y="975283"/>
                </a:lnTo>
                <a:lnTo>
                  <a:pt x="2147958" y="977269"/>
                </a:lnTo>
                <a:lnTo>
                  <a:pt x="2145974" y="979653"/>
                </a:lnTo>
                <a:lnTo>
                  <a:pt x="2143593" y="982434"/>
                </a:lnTo>
                <a:lnTo>
                  <a:pt x="2142006" y="985612"/>
                </a:lnTo>
                <a:lnTo>
                  <a:pt x="2139625" y="990379"/>
                </a:lnTo>
                <a:lnTo>
                  <a:pt x="2137641" y="995543"/>
                </a:lnTo>
                <a:lnTo>
                  <a:pt x="2136450" y="1000707"/>
                </a:lnTo>
                <a:lnTo>
                  <a:pt x="2135260" y="1005871"/>
                </a:lnTo>
                <a:lnTo>
                  <a:pt x="2134466" y="1011433"/>
                </a:lnTo>
                <a:lnTo>
                  <a:pt x="2133673" y="1016597"/>
                </a:lnTo>
                <a:lnTo>
                  <a:pt x="2132879" y="1028514"/>
                </a:lnTo>
                <a:lnTo>
                  <a:pt x="2132085" y="1039637"/>
                </a:lnTo>
                <a:lnTo>
                  <a:pt x="2131292" y="1051158"/>
                </a:lnTo>
                <a:lnTo>
                  <a:pt x="2130895" y="1056719"/>
                </a:lnTo>
                <a:lnTo>
                  <a:pt x="2130101" y="1061883"/>
                </a:lnTo>
                <a:lnTo>
                  <a:pt x="2128911" y="1067445"/>
                </a:lnTo>
                <a:lnTo>
                  <a:pt x="2127721" y="1072212"/>
                </a:lnTo>
                <a:lnTo>
                  <a:pt x="2125736" y="1078170"/>
                </a:lnTo>
                <a:lnTo>
                  <a:pt x="2123355" y="1082937"/>
                </a:lnTo>
                <a:lnTo>
                  <a:pt x="2120578" y="1087307"/>
                </a:lnTo>
                <a:lnTo>
                  <a:pt x="2117800" y="1091280"/>
                </a:lnTo>
                <a:lnTo>
                  <a:pt x="2112245" y="1098430"/>
                </a:lnTo>
                <a:lnTo>
                  <a:pt x="2106293" y="1105183"/>
                </a:lnTo>
                <a:lnTo>
                  <a:pt x="2103515" y="1109156"/>
                </a:lnTo>
                <a:lnTo>
                  <a:pt x="2101134" y="1112731"/>
                </a:lnTo>
                <a:lnTo>
                  <a:pt x="2098356" y="1116703"/>
                </a:lnTo>
                <a:lnTo>
                  <a:pt x="2096372" y="1121470"/>
                </a:lnTo>
                <a:lnTo>
                  <a:pt x="2093991" y="1126237"/>
                </a:lnTo>
                <a:lnTo>
                  <a:pt x="2092801" y="1131799"/>
                </a:lnTo>
                <a:lnTo>
                  <a:pt x="2091610" y="1138155"/>
                </a:lnTo>
                <a:lnTo>
                  <a:pt x="2090817" y="1145305"/>
                </a:lnTo>
                <a:lnTo>
                  <a:pt x="2127721" y="1150470"/>
                </a:lnTo>
                <a:lnTo>
                  <a:pt x="2138435" y="1173907"/>
                </a:lnTo>
                <a:lnTo>
                  <a:pt x="2144783" y="1187016"/>
                </a:lnTo>
                <a:lnTo>
                  <a:pt x="2152323" y="1201317"/>
                </a:lnTo>
                <a:lnTo>
                  <a:pt x="2159863" y="1214426"/>
                </a:lnTo>
                <a:lnTo>
                  <a:pt x="2163831" y="1220782"/>
                </a:lnTo>
                <a:lnTo>
                  <a:pt x="2167799" y="1226741"/>
                </a:lnTo>
                <a:lnTo>
                  <a:pt x="2171767" y="1231905"/>
                </a:lnTo>
                <a:lnTo>
                  <a:pt x="2175735" y="1236672"/>
                </a:lnTo>
                <a:lnTo>
                  <a:pt x="2180497" y="1240645"/>
                </a:lnTo>
                <a:lnTo>
                  <a:pt x="2184862" y="1243823"/>
                </a:lnTo>
                <a:lnTo>
                  <a:pt x="2241606" y="1259713"/>
                </a:lnTo>
                <a:lnTo>
                  <a:pt x="2293192" y="1281164"/>
                </a:lnTo>
                <a:lnTo>
                  <a:pt x="2345572" y="1303807"/>
                </a:lnTo>
                <a:lnTo>
                  <a:pt x="2397951" y="1326053"/>
                </a:lnTo>
                <a:lnTo>
                  <a:pt x="2449140" y="1347902"/>
                </a:lnTo>
                <a:lnTo>
                  <a:pt x="2461045" y="1352669"/>
                </a:lnTo>
                <a:lnTo>
                  <a:pt x="2472552" y="1356641"/>
                </a:lnTo>
                <a:lnTo>
                  <a:pt x="2496361" y="1365381"/>
                </a:lnTo>
                <a:lnTo>
                  <a:pt x="2519773" y="1373723"/>
                </a:lnTo>
                <a:lnTo>
                  <a:pt x="2530884" y="1378093"/>
                </a:lnTo>
                <a:lnTo>
                  <a:pt x="2541995" y="1382860"/>
                </a:lnTo>
                <a:lnTo>
                  <a:pt x="2552312" y="1388421"/>
                </a:lnTo>
                <a:lnTo>
                  <a:pt x="2562233" y="1394380"/>
                </a:lnTo>
                <a:lnTo>
                  <a:pt x="2566597" y="1397558"/>
                </a:lnTo>
                <a:lnTo>
                  <a:pt x="2571756" y="1400736"/>
                </a:lnTo>
                <a:lnTo>
                  <a:pt x="2576121" y="1404311"/>
                </a:lnTo>
                <a:lnTo>
                  <a:pt x="2580089" y="1407886"/>
                </a:lnTo>
                <a:lnTo>
                  <a:pt x="2584057" y="1411859"/>
                </a:lnTo>
                <a:lnTo>
                  <a:pt x="2587629" y="1416228"/>
                </a:lnTo>
                <a:lnTo>
                  <a:pt x="2591200" y="1420598"/>
                </a:lnTo>
                <a:lnTo>
                  <a:pt x="2594375" y="1425365"/>
                </a:lnTo>
                <a:lnTo>
                  <a:pt x="2597946" y="1430132"/>
                </a:lnTo>
                <a:lnTo>
                  <a:pt x="2600723" y="1435296"/>
                </a:lnTo>
                <a:lnTo>
                  <a:pt x="2603105" y="1440858"/>
                </a:lnTo>
                <a:lnTo>
                  <a:pt x="2605089" y="1446817"/>
                </a:lnTo>
                <a:lnTo>
                  <a:pt x="2605485" y="1465487"/>
                </a:lnTo>
                <a:lnTo>
                  <a:pt x="2605882" y="1488528"/>
                </a:lnTo>
                <a:lnTo>
                  <a:pt x="2607073" y="1542951"/>
                </a:lnTo>
                <a:lnTo>
                  <a:pt x="2608263" y="1599757"/>
                </a:lnTo>
                <a:lnTo>
                  <a:pt x="2608263" y="1625975"/>
                </a:lnTo>
                <a:lnTo>
                  <a:pt x="2608263" y="1649413"/>
                </a:lnTo>
                <a:lnTo>
                  <a:pt x="2308271" y="1649413"/>
                </a:lnTo>
                <a:lnTo>
                  <a:pt x="2307081" y="1594196"/>
                </a:lnTo>
                <a:lnTo>
                  <a:pt x="2305493" y="1538581"/>
                </a:lnTo>
                <a:lnTo>
                  <a:pt x="2305097" y="1494486"/>
                </a:lnTo>
                <a:lnTo>
                  <a:pt x="2305097" y="1482172"/>
                </a:lnTo>
                <a:lnTo>
                  <a:pt x="2301129" y="1470651"/>
                </a:lnTo>
                <a:lnTo>
                  <a:pt x="2297557" y="1461117"/>
                </a:lnTo>
                <a:lnTo>
                  <a:pt x="2293986" y="1451981"/>
                </a:lnTo>
                <a:lnTo>
                  <a:pt x="2289224" y="1443241"/>
                </a:lnTo>
                <a:lnTo>
                  <a:pt x="2284859" y="1434899"/>
                </a:lnTo>
                <a:lnTo>
                  <a:pt x="2280097" y="1426954"/>
                </a:lnTo>
                <a:lnTo>
                  <a:pt x="2275335" y="1419406"/>
                </a:lnTo>
                <a:lnTo>
                  <a:pt x="2270177" y="1411859"/>
                </a:lnTo>
                <a:lnTo>
                  <a:pt x="2264621" y="1405106"/>
                </a:lnTo>
                <a:lnTo>
                  <a:pt x="2258669" y="1398352"/>
                </a:lnTo>
                <a:lnTo>
                  <a:pt x="2252717" y="1391996"/>
                </a:lnTo>
                <a:lnTo>
                  <a:pt x="2246765" y="1386435"/>
                </a:lnTo>
                <a:lnTo>
                  <a:pt x="2240416" y="1380079"/>
                </a:lnTo>
                <a:lnTo>
                  <a:pt x="2234067" y="1374915"/>
                </a:lnTo>
                <a:lnTo>
                  <a:pt x="2226924" y="1369750"/>
                </a:lnTo>
                <a:lnTo>
                  <a:pt x="2220178" y="1364983"/>
                </a:lnTo>
                <a:lnTo>
                  <a:pt x="2213433" y="1360217"/>
                </a:lnTo>
                <a:lnTo>
                  <a:pt x="2206290" y="1355450"/>
                </a:lnTo>
                <a:lnTo>
                  <a:pt x="2198750" y="1351080"/>
                </a:lnTo>
                <a:lnTo>
                  <a:pt x="2184465" y="1343532"/>
                </a:lnTo>
                <a:lnTo>
                  <a:pt x="2169386" y="1336382"/>
                </a:lnTo>
                <a:lnTo>
                  <a:pt x="2154307" y="1330026"/>
                </a:lnTo>
                <a:lnTo>
                  <a:pt x="2139228" y="1323670"/>
                </a:lnTo>
                <a:lnTo>
                  <a:pt x="2124546" y="1318108"/>
                </a:lnTo>
                <a:lnTo>
                  <a:pt x="2095578" y="1307780"/>
                </a:lnTo>
                <a:lnTo>
                  <a:pt x="2067405" y="1297849"/>
                </a:lnTo>
                <a:lnTo>
                  <a:pt x="2053913" y="1293082"/>
                </a:lnTo>
                <a:lnTo>
                  <a:pt x="2041215" y="1287917"/>
                </a:lnTo>
                <a:lnTo>
                  <a:pt x="1985264" y="1263685"/>
                </a:lnTo>
                <a:lnTo>
                  <a:pt x="1926932" y="1239056"/>
                </a:lnTo>
                <a:lnTo>
                  <a:pt x="1840427" y="1202112"/>
                </a:lnTo>
                <a:lnTo>
                  <a:pt x="1797571" y="1183441"/>
                </a:lnTo>
                <a:lnTo>
                  <a:pt x="1755111" y="1166359"/>
                </a:lnTo>
                <a:lnTo>
                  <a:pt x="1762651" y="1150470"/>
                </a:lnTo>
                <a:lnTo>
                  <a:pt x="1790031" y="1143716"/>
                </a:lnTo>
                <a:lnTo>
                  <a:pt x="1788047" y="1138155"/>
                </a:lnTo>
                <a:lnTo>
                  <a:pt x="1786460" y="1132196"/>
                </a:lnTo>
                <a:lnTo>
                  <a:pt x="1784873" y="1127429"/>
                </a:lnTo>
                <a:lnTo>
                  <a:pt x="1782492" y="1123457"/>
                </a:lnTo>
                <a:lnTo>
                  <a:pt x="1780111" y="1119484"/>
                </a:lnTo>
                <a:lnTo>
                  <a:pt x="1777730" y="1115909"/>
                </a:lnTo>
                <a:lnTo>
                  <a:pt x="1772571" y="1109950"/>
                </a:lnTo>
                <a:lnTo>
                  <a:pt x="1767413" y="1103594"/>
                </a:lnTo>
                <a:lnTo>
                  <a:pt x="1762254" y="1097636"/>
                </a:lnTo>
                <a:lnTo>
                  <a:pt x="1759476" y="1094458"/>
                </a:lnTo>
                <a:lnTo>
                  <a:pt x="1757095" y="1091280"/>
                </a:lnTo>
                <a:lnTo>
                  <a:pt x="1755111" y="1087307"/>
                </a:lnTo>
                <a:lnTo>
                  <a:pt x="1753524" y="1082937"/>
                </a:lnTo>
                <a:lnTo>
                  <a:pt x="1743207" y="973694"/>
                </a:lnTo>
                <a:lnTo>
                  <a:pt x="1743207" y="974091"/>
                </a:lnTo>
                <a:lnTo>
                  <a:pt x="1742413" y="974091"/>
                </a:lnTo>
                <a:lnTo>
                  <a:pt x="1739636" y="973694"/>
                </a:lnTo>
                <a:lnTo>
                  <a:pt x="1730112" y="972105"/>
                </a:lnTo>
                <a:lnTo>
                  <a:pt x="1720985" y="969324"/>
                </a:lnTo>
                <a:lnTo>
                  <a:pt x="1717414" y="968133"/>
                </a:lnTo>
                <a:lnTo>
                  <a:pt x="1715033" y="967338"/>
                </a:lnTo>
                <a:lnTo>
                  <a:pt x="1711065" y="963763"/>
                </a:lnTo>
                <a:lnTo>
                  <a:pt x="1707097" y="960188"/>
                </a:lnTo>
                <a:lnTo>
                  <a:pt x="1703129" y="955818"/>
                </a:lnTo>
                <a:lnTo>
                  <a:pt x="1699954" y="950654"/>
                </a:lnTo>
                <a:lnTo>
                  <a:pt x="1697177" y="945490"/>
                </a:lnTo>
                <a:lnTo>
                  <a:pt x="1694399" y="939531"/>
                </a:lnTo>
                <a:lnTo>
                  <a:pt x="1692018" y="932778"/>
                </a:lnTo>
                <a:lnTo>
                  <a:pt x="1689637" y="926422"/>
                </a:lnTo>
                <a:lnTo>
                  <a:pt x="1688050" y="919668"/>
                </a:lnTo>
                <a:lnTo>
                  <a:pt x="1686066" y="912518"/>
                </a:lnTo>
                <a:lnTo>
                  <a:pt x="1683288" y="897423"/>
                </a:lnTo>
                <a:lnTo>
                  <a:pt x="1681304" y="882327"/>
                </a:lnTo>
                <a:lnTo>
                  <a:pt x="1679717" y="867232"/>
                </a:lnTo>
                <a:lnTo>
                  <a:pt x="1684875" y="862465"/>
                </a:lnTo>
                <a:lnTo>
                  <a:pt x="1689637" y="857698"/>
                </a:lnTo>
                <a:lnTo>
                  <a:pt x="1694796" y="851739"/>
                </a:lnTo>
                <a:lnTo>
                  <a:pt x="1699161" y="845780"/>
                </a:lnTo>
                <a:lnTo>
                  <a:pt x="1703525" y="839424"/>
                </a:lnTo>
                <a:lnTo>
                  <a:pt x="1707891" y="832671"/>
                </a:lnTo>
                <a:lnTo>
                  <a:pt x="1711462" y="825918"/>
                </a:lnTo>
                <a:lnTo>
                  <a:pt x="1715033" y="818767"/>
                </a:lnTo>
                <a:lnTo>
                  <a:pt x="1718208" y="811617"/>
                </a:lnTo>
                <a:lnTo>
                  <a:pt x="1720985" y="804466"/>
                </a:lnTo>
                <a:lnTo>
                  <a:pt x="1726144" y="790166"/>
                </a:lnTo>
                <a:lnTo>
                  <a:pt x="1730509" y="776262"/>
                </a:lnTo>
                <a:lnTo>
                  <a:pt x="1734080" y="762755"/>
                </a:lnTo>
                <a:lnTo>
                  <a:pt x="1736858" y="750838"/>
                </a:lnTo>
                <a:lnTo>
                  <a:pt x="1738842" y="740510"/>
                </a:lnTo>
                <a:lnTo>
                  <a:pt x="1742413" y="720647"/>
                </a:lnTo>
                <a:lnTo>
                  <a:pt x="1743604" y="709524"/>
                </a:lnTo>
                <a:lnTo>
                  <a:pt x="1745191" y="698798"/>
                </a:lnTo>
                <a:lnTo>
                  <a:pt x="1746381" y="687278"/>
                </a:lnTo>
                <a:lnTo>
                  <a:pt x="1747175" y="675361"/>
                </a:lnTo>
                <a:lnTo>
                  <a:pt x="1747572" y="663443"/>
                </a:lnTo>
                <a:lnTo>
                  <a:pt x="1747572" y="651129"/>
                </a:lnTo>
                <a:lnTo>
                  <a:pt x="1747175" y="638814"/>
                </a:lnTo>
                <a:lnTo>
                  <a:pt x="1746381" y="626102"/>
                </a:lnTo>
                <a:lnTo>
                  <a:pt x="1744794" y="613787"/>
                </a:lnTo>
                <a:lnTo>
                  <a:pt x="1742810" y="601473"/>
                </a:lnTo>
                <a:lnTo>
                  <a:pt x="1740033" y="589158"/>
                </a:lnTo>
                <a:lnTo>
                  <a:pt x="1736461" y="576843"/>
                </a:lnTo>
                <a:lnTo>
                  <a:pt x="1732096" y="564529"/>
                </a:lnTo>
                <a:lnTo>
                  <a:pt x="1726937" y="553008"/>
                </a:lnTo>
                <a:lnTo>
                  <a:pt x="1723366" y="546255"/>
                </a:lnTo>
                <a:lnTo>
                  <a:pt x="1720192" y="539899"/>
                </a:lnTo>
                <a:lnTo>
                  <a:pt x="1715033" y="530365"/>
                </a:lnTo>
                <a:lnTo>
                  <a:pt x="1712652" y="526393"/>
                </a:lnTo>
                <a:lnTo>
                  <a:pt x="1711859" y="521229"/>
                </a:lnTo>
                <a:lnTo>
                  <a:pt x="1711859" y="516064"/>
                </a:lnTo>
                <a:lnTo>
                  <a:pt x="1711462" y="509708"/>
                </a:lnTo>
                <a:lnTo>
                  <a:pt x="1712255" y="493421"/>
                </a:lnTo>
                <a:lnTo>
                  <a:pt x="1716223" y="486271"/>
                </a:lnTo>
                <a:lnTo>
                  <a:pt x="1720192" y="479915"/>
                </a:lnTo>
                <a:lnTo>
                  <a:pt x="1724557" y="473559"/>
                </a:lnTo>
                <a:lnTo>
                  <a:pt x="1728922" y="467600"/>
                </a:lnTo>
                <a:lnTo>
                  <a:pt x="1734080" y="462039"/>
                </a:lnTo>
                <a:lnTo>
                  <a:pt x="1738842" y="456477"/>
                </a:lnTo>
                <a:lnTo>
                  <a:pt x="1743604" y="451313"/>
                </a:lnTo>
                <a:lnTo>
                  <a:pt x="1748762" y="446546"/>
                </a:lnTo>
                <a:lnTo>
                  <a:pt x="1754318" y="442176"/>
                </a:lnTo>
                <a:lnTo>
                  <a:pt x="1759476" y="438204"/>
                </a:lnTo>
                <a:lnTo>
                  <a:pt x="1765429" y="434231"/>
                </a:lnTo>
                <a:lnTo>
                  <a:pt x="1771381" y="430259"/>
                </a:lnTo>
                <a:lnTo>
                  <a:pt x="1776936" y="427081"/>
                </a:lnTo>
                <a:lnTo>
                  <a:pt x="1782888" y="424300"/>
                </a:lnTo>
                <a:lnTo>
                  <a:pt x="1789634" y="421917"/>
                </a:lnTo>
                <a:lnTo>
                  <a:pt x="1795587" y="419533"/>
                </a:lnTo>
                <a:lnTo>
                  <a:pt x="1820983" y="409999"/>
                </a:lnTo>
                <a:lnTo>
                  <a:pt x="1834871" y="404438"/>
                </a:lnTo>
                <a:lnTo>
                  <a:pt x="1849950" y="399273"/>
                </a:lnTo>
                <a:lnTo>
                  <a:pt x="1865823" y="394506"/>
                </a:lnTo>
                <a:lnTo>
                  <a:pt x="1882886" y="390137"/>
                </a:lnTo>
                <a:lnTo>
                  <a:pt x="1900742" y="386562"/>
                </a:lnTo>
                <a:lnTo>
                  <a:pt x="1909472" y="384973"/>
                </a:lnTo>
                <a:lnTo>
                  <a:pt x="1918599" y="383384"/>
                </a:lnTo>
                <a:lnTo>
                  <a:pt x="1927726" y="382589"/>
                </a:lnTo>
                <a:lnTo>
                  <a:pt x="1937249" y="381795"/>
                </a:lnTo>
                <a:lnTo>
                  <a:pt x="1946773" y="381397"/>
                </a:lnTo>
                <a:lnTo>
                  <a:pt x="1956693" y="381000"/>
                </a:lnTo>
                <a:close/>
                <a:moveTo>
                  <a:pt x="674585" y="381000"/>
                </a:moveTo>
                <a:lnTo>
                  <a:pt x="684505" y="381397"/>
                </a:lnTo>
                <a:lnTo>
                  <a:pt x="694029" y="382192"/>
                </a:lnTo>
                <a:lnTo>
                  <a:pt x="703552" y="382986"/>
                </a:lnTo>
                <a:lnTo>
                  <a:pt x="713870" y="384575"/>
                </a:lnTo>
                <a:lnTo>
                  <a:pt x="723790" y="386562"/>
                </a:lnTo>
                <a:lnTo>
                  <a:pt x="733710" y="388548"/>
                </a:lnTo>
                <a:lnTo>
                  <a:pt x="743631" y="391726"/>
                </a:lnTo>
                <a:lnTo>
                  <a:pt x="753551" y="394904"/>
                </a:lnTo>
                <a:lnTo>
                  <a:pt x="763868" y="398876"/>
                </a:lnTo>
                <a:lnTo>
                  <a:pt x="773789" y="403246"/>
                </a:lnTo>
                <a:lnTo>
                  <a:pt x="783709" y="408807"/>
                </a:lnTo>
                <a:lnTo>
                  <a:pt x="793629" y="414766"/>
                </a:lnTo>
                <a:lnTo>
                  <a:pt x="820216" y="438998"/>
                </a:lnTo>
                <a:lnTo>
                  <a:pt x="861088" y="446149"/>
                </a:lnTo>
                <a:lnTo>
                  <a:pt x="863866" y="468792"/>
                </a:lnTo>
                <a:lnTo>
                  <a:pt x="867040" y="491832"/>
                </a:lnTo>
                <a:lnTo>
                  <a:pt x="871008" y="514873"/>
                </a:lnTo>
                <a:lnTo>
                  <a:pt x="876167" y="539105"/>
                </a:lnTo>
                <a:lnTo>
                  <a:pt x="871405" y="548241"/>
                </a:lnTo>
                <a:lnTo>
                  <a:pt x="868231" y="554200"/>
                </a:lnTo>
                <a:lnTo>
                  <a:pt x="864659" y="560556"/>
                </a:lnTo>
                <a:lnTo>
                  <a:pt x="861088" y="568501"/>
                </a:lnTo>
                <a:lnTo>
                  <a:pt x="858310" y="577241"/>
                </a:lnTo>
                <a:lnTo>
                  <a:pt x="855533" y="586377"/>
                </a:lnTo>
                <a:lnTo>
                  <a:pt x="854342" y="591144"/>
                </a:lnTo>
                <a:lnTo>
                  <a:pt x="853548" y="596309"/>
                </a:lnTo>
                <a:lnTo>
                  <a:pt x="853152" y="602267"/>
                </a:lnTo>
                <a:lnTo>
                  <a:pt x="852755" y="607431"/>
                </a:lnTo>
                <a:lnTo>
                  <a:pt x="852755" y="613390"/>
                </a:lnTo>
                <a:lnTo>
                  <a:pt x="853152" y="619349"/>
                </a:lnTo>
                <a:lnTo>
                  <a:pt x="854739" y="642786"/>
                </a:lnTo>
                <a:lnTo>
                  <a:pt x="856723" y="670991"/>
                </a:lnTo>
                <a:lnTo>
                  <a:pt x="857913" y="686087"/>
                </a:lnTo>
                <a:lnTo>
                  <a:pt x="859501" y="700785"/>
                </a:lnTo>
                <a:lnTo>
                  <a:pt x="861485" y="716675"/>
                </a:lnTo>
                <a:lnTo>
                  <a:pt x="863469" y="732167"/>
                </a:lnTo>
                <a:lnTo>
                  <a:pt x="866247" y="748057"/>
                </a:lnTo>
                <a:lnTo>
                  <a:pt x="869818" y="763153"/>
                </a:lnTo>
                <a:lnTo>
                  <a:pt x="873786" y="779043"/>
                </a:lnTo>
                <a:lnTo>
                  <a:pt x="878548" y="793741"/>
                </a:lnTo>
                <a:lnTo>
                  <a:pt x="883706" y="808439"/>
                </a:lnTo>
                <a:lnTo>
                  <a:pt x="886881" y="815589"/>
                </a:lnTo>
                <a:lnTo>
                  <a:pt x="890055" y="822343"/>
                </a:lnTo>
                <a:lnTo>
                  <a:pt x="893230" y="829493"/>
                </a:lnTo>
                <a:lnTo>
                  <a:pt x="896801" y="835849"/>
                </a:lnTo>
                <a:lnTo>
                  <a:pt x="901166" y="842205"/>
                </a:lnTo>
                <a:lnTo>
                  <a:pt x="905134" y="848561"/>
                </a:lnTo>
                <a:lnTo>
                  <a:pt x="909896" y="854520"/>
                </a:lnTo>
                <a:lnTo>
                  <a:pt x="914261" y="860081"/>
                </a:lnTo>
                <a:lnTo>
                  <a:pt x="919420" y="865643"/>
                </a:lnTo>
                <a:lnTo>
                  <a:pt x="924578" y="870807"/>
                </a:lnTo>
                <a:lnTo>
                  <a:pt x="922594" y="885902"/>
                </a:lnTo>
                <a:lnTo>
                  <a:pt x="920213" y="899806"/>
                </a:lnTo>
                <a:lnTo>
                  <a:pt x="917436" y="913312"/>
                </a:lnTo>
                <a:lnTo>
                  <a:pt x="915451" y="920463"/>
                </a:lnTo>
                <a:lnTo>
                  <a:pt x="913467" y="927613"/>
                </a:lnTo>
                <a:lnTo>
                  <a:pt x="911087" y="934367"/>
                </a:lnTo>
                <a:lnTo>
                  <a:pt x="908309" y="941517"/>
                </a:lnTo>
                <a:lnTo>
                  <a:pt x="905134" y="947873"/>
                </a:lnTo>
                <a:lnTo>
                  <a:pt x="901563" y="953037"/>
                </a:lnTo>
                <a:lnTo>
                  <a:pt x="899182" y="955818"/>
                </a:lnTo>
                <a:lnTo>
                  <a:pt x="896801" y="958201"/>
                </a:lnTo>
                <a:lnTo>
                  <a:pt x="894420" y="960188"/>
                </a:lnTo>
                <a:lnTo>
                  <a:pt x="891643" y="961777"/>
                </a:lnTo>
                <a:lnTo>
                  <a:pt x="886087" y="965749"/>
                </a:lnTo>
                <a:lnTo>
                  <a:pt x="880532" y="968530"/>
                </a:lnTo>
                <a:lnTo>
                  <a:pt x="874580" y="971708"/>
                </a:lnTo>
                <a:lnTo>
                  <a:pt x="869024" y="975283"/>
                </a:lnTo>
                <a:lnTo>
                  <a:pt x="866247" y="977269"/>
                </a:lnTo>
                <a:lnTo>
                  <a:pt x="863866" y="979653"/>
                </a:lnTo>
                <a:lnTo>
                  <a:pt x="861881" y="982434"/>
                </a:lnTo>
                <a:lnTo>
                  <a:pt x="859897" y="985612"/>
                </a:lnTo>
                <a:lnTo>
                  <a:pt x="857913" y="990379"/>
                </a:lnTo>
                <a:lnTo>
                  <a:pt x="855929" y="995543"/>
                </a:lnTo>
                <a:lnTo>
                  <a:pt x="854342" y="1000707"/>
                </a:lnTo>
                <a:lnTo>
                  <a:pt x="853152" y="1005871"/>
                </a:lnTo>
                <a:lnTo>
                  <a:pt x="852358" y="1011433"/>
                </a:lnTo>
                <a:lnTo>
                  <a:pt x="851961" y="1016597"/>
                </a:lnTo>
                <a:lnTo>
                  <a:pt x="851167" y="1028514"/>
                </a:lnTo>
                <a:lnTo>
                  <a:pt x="850374" y="1039637"/>
                </a:lnTo>
                <a:lnTo>
                  <a:pt x="849580" y="1051158"/>
                </a:lnTo>
                <a:lnTo>
                  <a:pt x="849183" y="1056719"/>
                </a:lnTo>
                <a:lnTo>
                  <a:pt x="848390" y="1061883"/>
                </a:lnTo>
                <a:lnTo>
                  <a:pt x="847199" y="1067445"/>
                </a:lnTo>
                <a:lnTo>
                  <a:pt x="845612" y="1072212"/>
                </a:lnTo>
                <a:lnTo>
                  <a:pt x="843231" y="1078170"/>
                </a:lnTo>
                <a:lnTo>
                  <a:pt x="841247" y="1082937"/>
                </a:lnTo>
                <a:lnTo>
                  <a:pt x="838469" y="1087307"/>
                </a:lnTo>
                <a:lnTo>
                  <a:pt x="836089" y="1091280"/>
                </a:lnTo>
                <a:lnTo>
                  <a:pt x="830136" y="1098430"/>
                </a:lnTo>
                <a:lnTo>
                  <a:pt x="824581" y="1105183"/>
                </a:lnTo>
                <a:lnTo>
                  <a:pt x="821803" y="1109156"/>
                </a:lnTo>
                <a:lnTo>
                  <a:pt x="819026" y="1112731"/>
                </a:lnTo>
                <a:lnTo>
                  <a:pt x="816248" y="1116703"/>
                </a:lnTo>
                <a:lnTo>
                  <a:pt x="814264" y="1121470"/>
                </a:lnTo>
                <a:lnTo>
                  <a:pt x="812280" y="1126237"/>
                </a:lnTo>
                <a:lnTo>
                  <a:pt x="810692" y="1131799"/>
                </a:lnTo>
                <a:lnTo>
                  <a:pt x="809899" y="1138155"/>
                </a:lnTo>
                <a:lnTo>
                  <a:pt x="809105" y="1145305"/>
                </a:lnTo>
                <a:lnTo>
                  <a:pt x="845612" y="1150470"/>
                </a:lnTo>
                <a:lnTo>
                  <a:pt x="853152" y="1166757"/>
                </a:lnTo>
                <a:lnTo>
                  <a:pt x="811089" y="1183838"/>
                </a:lnTo>
                <a:lnTo>
                  <a:pt x="768233" y="1202112"/>
                </a:lnTo>
                <a:lnTo>
                  <a:pt x="682521" y="1239056"/>
                </a:lnTo>
                <a:lnTo>
                  <a:pt x="624586" y="1263685"/>
                </a:lnTo>
                <a:lnTo>
                  <a:pt x="568635" y="1287917"/>
                </a:lnTo>
                <a:lnTo>
                  <a:pt x="555541" y="1293082"/>
                </a:lnTo>
                <a:lnTo>
                  <a:pt x="542446" y="1297849"/>
                </a:lnTo>
                <a:lnTo>
                  <a:pt x="514669" y="1307780"/>
                </a:lnTo>
                <a:lnTo>
                  <a:pt x="485304" y="1318108"/>
                </a:lnTo>
                <a:lnTo>
                  <a:pt x="470225" y="1323670"/>
                </a:lnTo>
                <a:lnTo>
                  <a:pt x="455146" y="1330026"/>
                </a:lnTo>
                <a:lnTo>
                  <a:pt x="440464" y="1336382"/>
                </a:lnTo>
                <a:lnTo>
                  <a:pt x="425385" y="1343532"/>
                </a:lnTo>
                <a:lnTo>
                  <a:pt x="410703" y="1351080"/>
                </a:lnTo>
                <a:lnTo>
                  <a:pt x="403561" y="1355450"/>
                </a:lnTo>
                <a:lnTo>
                  <a:pt x="396418" y="1360217"/>
                </a:lnTo>
                <a:lnTo>
                  <a:pt x="389275" y="1364983"/>
                </a:lnTo>
                <a:lnTo>
                  <a:pt x="382529" y="1369750"/>
                </a:lnTo>
                <a:lnTo>
                  <a:pt x="376180" y="1374915"/>
                </a:lnTo>
                <a:lnTo>
                  <a:pt x="369038" y="1380079"/>
                </a:lnTo>
                <a:lnTo>
                  <a:pt x="363085" y="1386435"/>
                </a:lnTo>
                <a:lnTo>
                  <a:pt x="356736" y="1391996"/>
                </a:lnTo>
                <a:lnTo>
                  <a:pt x="350784" y="1398352"/>
                </a:lnTo>
                <a:lnTo>
                  <a:pt x="345229" y="1405106"/>
                </a:lnTo>
                <a:lnTo>
                  <a:pt x="339277" y="1411859"/>
                </a:lnTo>
                <a:lnTo>
                  <a:pt x="334118" y="1419406"/>
                </a:lnTo>
                <a:lnTo>
                  <a:pt x="329356" y="1426954"/>
                </a:lnTo>
                <a:lnTo>
                  <a:pt x="324594" y="1434899"/>
                </a:lnTo>
                <a:lnTo>
                  <a:pt x="320229" y="1443241"/>
                </a:lnTo>
                <a:lnTo>
                  <a:pt x="315865" y="1451981"/>
                </a:lnTo>
                <a:lnTo>
                  <a:pt x="311896" y="1461117"/>
                </a:lnTo>
                <a:lnTo>
                  <a:pt x="308325" y="1470651"/>
                </a:lnTo>
                <a:lnTo>
                  <a:pt x="304357" y="1482172"/>
                </a:lnTo>
                <a:lnTo>
                  <a:pt x="304357" y="1494486"/>
                </a:lnTo>
                <a:lnTo>
                  <a:pt x="303960" y="1538581"/>
                </a:lnTo>
                <a:lnTo>
                  <a:pt x="302770" y="1594196"/>
                </a:lnTo>
                <a:lnTo>
                  <a:pt x="301182" y="1649413"/>
                </a:lnTo>
                <a:lnTo>
                  <a:pt x="0" y="1649413"/>
                </a:lnTo>
                <a:lnTo>
                  <a:pt x="0" y="1625975"/>
                </a:lnTo>
                <a:lnTo>
                  <a:pt x="0" y="1599757"/>
                </a:lnTo>
                <a:lnTo>
                  <a:pt x="1190" y="1542951"/>
                </a:lnTo>
                <a:lnTo>
                  <a:pt x="2381" y="1488528"/>
                </a:lnTo>
                <a:lnTo>
                  <a:pt x="2778" y="1465487"/>
                </a:lnTo>
                <a:lnTo>
                  <a:pt x="2778" y="1446817"/>
                </a:lnTo>
                <a:lnTo>
                  <a:pt x="5159" y="1440858"/>
                </a:lnTo>
                <a:lnTo>
                  <a:pt x="7539" y="1435296"/>
                </a:lnTo>
                <a:lnTo>
                  <a:pt x="10317" y="1430132"/>
                </a:lnTo>
                <a:lnTo>
                  <a:pt x="13889" y="1425365"/>
                </a:lnTo>
                <a:lnTo>
                  <a:pt x="17063" y="1420598"/>
                </a:lnTo>
                <a:lnTo>
                  <a:pt x="20634" y="1416228"/>
                </a:lnTo>
                <a:lnTo>
                  <a:pt x="24206" y="1411859"/>
                </a:lnTo>
                <a:lnTo>
                  <a:pt x="28174" y="1407886"/>
                </a:lnTo>
                <a:lnTo>
                  <a:pt x="32142" y="1404311"/>
                </a:lnTo>
                <a:lnTo>
                  <a:pt x="36507" y="1400736"/>
                </a:lnTo>
                <a:lnTo>
                  <a:pt x="41269" y="1397558"/>
                </a:lnTo>
                <a:lnTo>
                  <a:pt x="46031" y="1394380"/>
                </a:lnTo>
                <a:lnTo>
                  <a:pt x="55951" y="1388421"/>
                </a:lnTo>
                <a:lnTo>
                  <a:pt x="66665" y="1382860"/>
                </a:lnTo>
                <a:lnTo>
                  <a:pt x="77379" y="1378093"/>
                </a:lnTo>
                <a:lnTo>
                  <a:pt x="88490" y="1373723"/>
                </a:lnTo>
                <a:lnTo>
                  <a:pt x="111902" y="1365381"/>
                </a:lnTo>
                <a:lnTo>
                  <a:pt x="135711" y="1356641"/>
                </a:lnTo>
                <a:lnTo>
                  <a:pt x="147218" y="1352669"/>
                </a:lnTo>
                <a:lnTo>
                  <a:pt x="158726" y="1347902"/>
                </a:lnTo>
                <a:lnTo>
                  <a:pt x="210312" y="1326053"/>
                </a:lnTo>
                <a:lnTo>
                  <a:pt x="263088" y="1303807"/>
                </a:lnTo>
                <a:lnTo>
                  <a:pt x="315071" y="1281164"/>
                </a:lnTo>
                <a:lnTo>
                  <a:pt x="366260" y="1259713"/>
                </a:lnTo>
                <a:lnTo>
                  <a:pt x="423401" y="1243823"/>
                </a:lnTo>
                <a:lnTo>
                  <a:pt x="428163" y="1240645"/>
                </a:lnTo>
                <a:lnTo>
                  <a:pt x="432131" y="1236672"/>
                </a:lnTo>
                <a:lnTo>
                  <a:pt x="436496" y="1231905"/>
                </a:lnTo>
                <a:lnTo>
                  <a:pt x="440464" y="1226741"/>
                </a:lnTo>
                <a:lnTo>
                  <a:pt x="444432" y="1220782"/>
                </a:lnTo>
                <a:lnTo>
                  <a:pt x="448401" y="1214426"/>
                </a:lnTo>
                <a:lnTo>
                  <a:pt x="456337" y="1201317"/>
                </a:lnTo>
                <a:lnTo>
                  <a:pt x="463480" y="1187016"/>
                </a:lnTo>
                <a:lnTo>
                  <a:pt x="469829" y="1173907"/>
                </a:lnTo>
                <a:lnTo>
                  <a:pt x="480543" y="1150470"/>
                </a:lnTo>
                <a:lnTo>
                  <a:pt x="507526" y="1143716"/>
                </a:lnTo>
                <a:lnTo>
                  <a:pt x="506336" y="1138155"/>
                </a:lnTo>
                <a:lnTo>
                  <a:pt x="504748" y="1132196"/>
                </a:lnTo>
                <a:lnTo>
                  <a:pt x="502764" y="1127429"/>
                </a:lnTo>
                <a:lnTo>
                  <a:pt x="500780" y="1123457"/>
                </a:lnTo>
                <a:lnTo>
                  <a:pt x="498399" y="1119484"/>
                </a:lnTo>
                <a:lnTo>
                  <a:pt x="496018" y="1115909"/>
                </a:lnTo>
                <a:lnTo>
                  <a:pt x="490860" y="1109950"/>
                </a:lnTo>
                <a:lnTo>
                  <a:pt x="485701" y="1103594"/>
                </a:lnTo>
                <a:lnTo>
                  <a:pt x="480146" y="1097636"/>
                </a:lnTo>
                <a:lnTo>
                  <a:pt x="477765" y="1094458"/>
                </a:lnTo>
                <a:lnTo>
                  <a:pt x="475384" y="1091280"/>
                </a:lnTo>
                <a:lnTo>
                  <a:pt x="473400" y="1087307"/>
                </a:lnTo>
                <a:lnTo>
                  <a:pt x="471813" y="1082937"/>
                </a:lnTo>
                <a:lnTo>
                  <a:pt x="461495" y="973694"/>
                </a:lnTo>
                <a:lnTo>
                  <a:pt x="461099" y="974091"/>
                </a:lnTo>
                <a:lnTo>
                  <a:pt x="460305" y="974091"/>
                </a:lnTo>
                <a:lnTo>
                  <a:pt x="457527" y="973694"/>
                </a:lnTo>
                <a:lnTo>
                  <a:pt x="448401" y="972105"/>
                </a:lnTo>
                <a:lnTo>
                  <a:pt x="438877" y="969324"/>
                </a:lnTo>
                <a:lnTo>
                  <a:pt x="435306" y="968133"/>
                </a:lnTo>
                <a:lnTo>
                  <a:pt x="433322" y="967338"/>
                </a:lnTo>
                <a:lnTo>
                  <a:pt x="430147" y="964557"/>
                </a:lnTo>
                <a:lnTo>
                  <a:pt x="426973" y="962174"/>
                </a:lnTo>
                <a:lnTo>
                  <a:pt x="424195" y="958996"/>
                </a:lnTo>
                <a:lnTo>
                  <a:pt x="421417" y="955818"/>
                </a:lnTo>
                <a:lnTo>
                  <a:pt x="419036" y="952243"/>
                </a:lnTo>
                <a:lnTo>
                  <a:pt x="416655" y="948270"/>
                </a:lnTo>
                <a:lnTo>
                  <a:pt x="414671" y="944298"/>
                </a:lnTo>
                <a:lnTo>
                  <a:pt x="412687" y="939928"/>
                </a:lnTo>
                <a:lnTo>
                  <a:pt x="409116" y="929997"/>
                </a:lnTo>
                <a:lnTo>
                  <a:pt x="406338" y="920066"/>
                </a:lnTo>
                <a:lnTo>
                  <a:pt x="403957" y="908943"/>
                </a:lnTo>
                <a:lnTo>
                  <a:pt x="401576" y="898217"/>
                </a:lnTo>
                <a:lnTo>
                  <a:pt x="399989" y="887094"/>
                </a:lnTo>
                <a:lnTo>
                  <a:pt x="398402" y="875574"/>
                </a:lnTo>
                <a:lnTo>
                  <a:pt x="396418" y="854122"/>
                </a:lnTo>
                <a:lnTo>
                  <a:pt x="394831" y="834260"/>
                </a:lnTo>
                <a:lnTo>
                  <a:pt x="393640" y="817576"/>
                </a:lnTo>
                <a:lnTo>
                  <a:pt x="393640" y="814795"/>
                </a:lnTo>
                <a:lnTo>
                  <a:pt x="394037" y="811617"/>
                </a:lnTo>
                <a:lnTo>
                  <a:pt x="395227" y="808439"/>
                </a:lnTo>
                <a:lnTo>
                  <a:pt x="396418" y="805261"/>
                </a:lnTo>
                <a:lnTo>
                  <a:pt x="399989" y="798905"/>
                </a:lnTo>
                <a:lnTo>
                  <a:pt x="403561" y="791755"/>
                </a:lnTo>
                <a:lnTo>
                  <a:pt x="407132" y="784604"/>
                </a:lnTo>
                <a:lnTo>
                  <a:pt x="408322" y="780234"/>
                </a:lnTo>
                <a:lnTo>
                  <a:pt x="409513" y="776262"/>
                </a:lnTo>
                <a:lnTo>
                  <a:pt x="410306" y="771495"/>
                </a:lnTo>
                <a:lnTo>
                  <a:pt x="410703" y="766331"/>
                </a:lnTo>
                <a:lnTo>
                  <a:pt x="410306" y="761166"/>
                </a:lnTo>
                <a:lnTo>
                  <a:pt x="409513" y="755605"/>
                </a:lnTo>
                <a:lnTo>
                  <a:pt x="406338" y="738126"/>
                </a:lnTo>
                <a:lnTo>
                  <a:pt x="403561" y="721839"/>
                </a:lnTo>
                <a:lnTo>
                  <a:pt x="401180" y="705552"/>
                </a:lnTo>
                <a:lnTo>
                  <a:pt x="399196" y="689662"/>
                </a:lnTo>
                <a:lnTo>
                  <a:pt x="397608" y="673772"/>
                </a:lnTo>
                <a:lnTo>
                  <a:pt x="397211" y="659074"/>
                </a:lnTo>
                <a:lnTo>
                  <a:pt x="396815" y="643978"/>
                </a:lnTo>
                <a:lnTo>
                  <a:pt x="396815" y="629677"/>
                </a:lnTo>
                <a:lnTo>
                  <a:pt x="397608" y="615774"/>
                </a:lnTo>
                <a:lnTo>
                  <a:pt x="398799" y="602267"/>
                </a:lnTo>
                <a:lnTo>
                  <a:pt x="400386" y="588761"/>
                </a:lnTo>
                <a:lnTo>
                  <a:pt x="402370" y="576446"/>
                </a:lnTo>
                <a:lnTo>
                  <a:pt x="404751" y="563734"/>
                </a:lnTo>
                <a:lnTo>
                  <a:pt x="407529" y="552214"/>
                </a:lnTo>
                <a:lnTo>
                  <a:pt x="410703" y="540297"/>
                </a:lnTo>
                <a:lnTo>
                  <a:pt x="414275" y="529571"/>
                </a:lnTo>
                <a:lnTo>
                  <a:pt x="418243" y="519242"/>
                </a:lnTo>
                <a:lnTo>
                  <a:pt x="422211" y="508914"/>
                </a:lnTo>
                <a:lnTo>
                  <a:pt x="426973" y="499380"/>
                </a:lnTo>
                <a:lnTo>
                  <a:pt x="432131" y="490243"/>
                </a:lnTo>
                <a:lnTo>
                  <a:pt x="437290" y="481504"/>
                </a:lnTo>
                <a:lnTo>
                  <a:pt x="442845" y="473162"/>
                </a:lnTo>
                <a:lnTo>
                  <a:pt x="448797" y="465614"/>
                </a:lnTo>
                <a:lnTo>
                  <a:pt x="454750" y="458066"/>
                </a:lnTo>
                <a:lnTo>
                  <a:pt x="461495" y="451710"/>
                </a:lnTo>
                <a:lnTo>
                  <a:pt x="468241" y="445752"/>
                </a:lnTo>
                <a:lnTo>
                  <a:pt x="474987" y="440190"/>
                </a:lnTo>
                <a:lnTo>
                  <a:pt x="482130" y="435026"/>
                </a:lnTo>
                <a:lnTo>
                  <a:pt x="490066" y="429862"/>
                </a:lnTo>
                <a:lnTo>
                  <a:pt x="497606" y="425889"/>
                </a:lnTo>
                <a:lnTo>
                  <a:pt x="505542" y="422711"/>
                </a:lnTo>
                <a:lnTo>
                  <a:pt x="513875" y="419533"/>
                </a:lnTo>
                <a:lnTo>
                  <a:pt x="538478" y="409999"/>
                </a:lnTo>
                <a:lnTo>
                  <a:pt x="553160" y="404438"/>
                </a:lnTo>
                <a:lnTo>
                  <a:pt x="568239" y="399273"/>
                </a:lnTo>
                <a:lnTo>
                  <a:pt x="584111" y="394506"/>
                </a:lnTo>
                <a:lnTo>
                  <a:pt x="601174" y="390137"/>
                </a:lnTo>
                <a:lnTo>
                  <a:pt x="618634" y="386562"/>
                </a:lnTo>
                <a:lnTo>
                  <a:pt x="627761" y="384973"/>
                </a:lnTo>
                <a:lnTo>
                  <a:pt x="636888" y="383384"/>
                </a:lnTo>
                <a:lnTo>
                  <a:pt x="646014" y="382589"/>
                </a:lnTo>
                <a:lnTo>
                  <a:pt x="655538" y="381795"/>
                </a:lnTo>
                <a:lnTo>
                  <a:pt x="665061" y="381397"/>
                </a:lnTo>
                <a:lnTo>
                  <a:pt x="674585" y="381000"/>
                </a:lnTo>
                <a:close/>
                <a:moveTo>
                  <a:pt x="1307704" y="0"/>
                </a:moveTo>
                <a:lnTo>
                  <a:pt x="1321601" y="0"/>
                </a:lnTo>
                <a:lnTo>
                  <a:pt x="1335100" y="0"/>
                </a:lnTo>
                <a:lnTo>
                  <a:pt x="1348997" y="1191"/>
                </a:lnTo>
                <a:lnTo>
                  <a:pt x="1362496" y="2381"/>
                </a:lnTo>
                <a:lnTo>
                  <a:pt x="1376790" y="4366"/>
                </a:lnTo>
                <a:lnTo>
                  <a:pt x="1390289" y="7144"/>
                </a:lnTo>
                <a:lnTo>
                  <a:pt x="1404583" y="10319"/>
                </a:lnTo>
                <a:lnTo>
                  <a:pt x="1418480" y="14684"/>
                </a:lnTo>
                <a:lnTo>
                  <a:pt x="1432773" y="19447"/>
                </a:lnTo>
                <a:lnTo>
                  <a:pt x="1446670" y="25003"/>
                </a:lnTo>
                <a:lnTo>
                  <a:pt x="1460566" y="31353"/>
                </a:lnTo>
                <a:lnTo>
                  <a:pt x="1474463" y="38497"/>
                </a:lnTo>
                <a:lnTo>
                  <a:pt x="1488757" y="46831"/>
                </a:lnTo>
                <a:lnTo>
                  <a:pt x="1525285" y="80963"/>
                </a:lnTo>
                <a:lnTo>
                  <a:pt x="1584841" y="90884"/>
                </a:lnTo>
                <a:lnTo>
                  <a:pt x="1590400" y="94853"/>
                </a:lnTo>
                <a:lnTo>
                  <a:pt x="1595958" y="99616"/>
                </a:lnTo>
                <a:lnTo>
                  <a:pt x="1600723" y="104775"/>
                </a:lnTo>
                <a:lnTo>
                  <a:pt x="1605487" y="110331"/>
                </a:lnTo>
                <a:lnTo>
                  <a:pt x="1609855" y="115888"/>
                </a:lnTo>
                <a:lnTo>
                  <a:pt x="1613825" y="122238"/>
                </a:lnTo>
                <a:lnTo>
                  <a:pt x="1617399" y="128984"/>
                </a:lnTo>
                <a:lnTo>
                  <a:pt x="1620575" y="134938"/>
                </a:lnTo>
                <a:lnTo>
                  <a:pt x="1626531" y="146447"/>
                </a:lnTo>
                <a:lnTo>
                  <a:pt x="1630898" y="156766"/>
                </a:lnTo>
                <a:lnTo>
                  <a:pt x="1634075" y="165894"/>
                </a:lnTo>
                <a:lnTo>
                  <a:pt x="1636854" y="177403"/>
                </a:lnTo>
                <a:lnTo>
                  <a:pt x="1639236" y="189309"/>
                </a:lnTo>
                <a:lnTo>
                  <a:pt x="1641619" y="200819"/>
                </a:lnTo>
                <a:lnTo>
                  <a:pt x="1643207" y="212725"/>
                </a:lnTo>
                <a:lnTo>
                  <a:pt x="1644795" y="223838"/>
                </a:lnTo>
                <a:lnTo>
                  <a:pt x="1646383" y="235347"/>
                </a:lnTo>
                <a:lnTo>
                  <a:pt x="1648368" y="258366"/>
                </a:lnTo>
                <a:lnTo>
                  <a:pt x="1649559" y="281781"/>
                </a:lnTo>
                <a:lnTo>
                  <a:pt x="1649957" y="304800"/>
                </a:lnTo>
                <a:lnTo>
                  <a:pt x="1649957" y="328613"/>
                </a:lnTo>
                <a:lnTo>
                  <a:pt x="1649559" y="352822"/>
                </a:lnTo>
                <a:lnTo>
                  <a:pt x="1648765" y="365919"/>
                </a:lnTo>
                <a:lnTo>
                  <a:pt x="1647177" y="385763"/>
                </a:lnTo>
                <a:lnTo>
                  <a:pt x="1642413" y="436959"/>
                </a:lnTo>
                <a:lnTo>
                  <a:pt x="1640427" y="464344"/>
                </a:lnTo>
                <a:lnTo>
                  <a:pt x="1638839" y="490141"/>
                </a:lnTo>
                <a:lnTo>
                  <a:pt x="1638442" y="501650"/>
                </a:lnTo>
                <a:lnTo>
                  <a:pt x="1638045" y="511969"/>
                </a:lnTo>
                <a:lnTo>
                  <a:pt x="1638442" y="521494"/>
                </a:lnTo>
                <a:lnTo>
                  <a:pt x="1638839" y="529034"/>
                </a:lnTo>
                <a:lnTo>
                  <a:pt x="1640030" y="538559"/>
                </a:lnTo>
                <a:lnTo>
                  <a:pt x="1642016" y="546497"/>
                </a:lnTo>
                <a:lnTo>
                  <a:pt x="1644001" y="553244"/>
                </a:lnTo>
                <a:lnTo>
                  <a:pt x="1646780" y="558800"/>
                </a:lnTo>
                <a:lnTo>
                  <a:pt x="1649559" y="563959"/>
                </a:lnTo>
                <a:lnTo>
                  <a:pt x="1653133" y="569516"/>
                </a:lnTo>
                <a:lnTo>
                  <a:pt x="1656706" y="576659"/>
                </a:lnTo>
                <a:lnTo>
                  <a:pt x="1661074" y="584597"/>
                </a:lnTo>
                <a:lnTo>
                  <a:pt x="1664250" y="592534"/>
                </a:lnTo>
                <a:lnTo>
                  <a:pt x="1667029" y="600869"/>
                </a:lnTo>
                <a:lnTo>
                  <a:pt x="1669412" y="609600"/>
                </a:lnTo>
                <a:lnTo>
                  <a:pt x="1671397" y="618331"/>
                </a:lnTo>
                <a:lnTo>
                  <a:pt x="1672588" y="627459"/>
                </a:lnTo>
                <a:lnTo>
                  <a:pt x="1673382" y="636984"/>
                </a:lnTo>
                <a:lnTo>
                  <a:pt x="1673779" y="646113"/>
                </a:lnTo>
                <a:lnTo>
                  <a:pt x="1674176" y="655241"/>
                </a:lnTo>
                <a:lnTo>
                  <a:pt x="1673779" y="665163"/>
                </a:lnTo>
                <a:lnTo>
                  <a:pt x="1673382" y="674291"/>
                </a:lnTo>
                <a:lnTo>
                  <a:pt x="1671794" y="692547"/>
                </a:lnTo>
                <a:lnTo>
                  <a:pt x="1669412" y="710009"/>
                </a:lnTo>
                <a:lnTo>
                  <a:pt x="1666632" y="726678"/>
                </a:lnTo>
                <a:lnTo>
                  <a:pt x="1664647" y="735806"/>
                </a:lnTo>
                <a:lnTo>
                  <a:pt x="1662662" y="745728"/>
                </a:lnTo>
                <a:lnTo>
                  <a:pt x="1659883" y="755650"/>
                </a:lnTo>
                <a:lnTo>
                  <a:pt x="1656706" y="765572"/>
                </a:lnTo>
                <a:lnTo>
                  <a:pt x="1653133" y="775891"/>
                </a:lnTo>
                <a:lnTo>
                  <a:pt x="1649162" y="785416"/>
                </a:lnTo>
                <a:lnTo>
                  <a:pt x="1644795" y="793750"/>
                </a:lnTo>
                <a:lnTo>
                  <a:pt x="1642413" y="798116"/>
                </a:lnTo>
                <a:lnTo>
                  <a:pt x="1639633" y="802084"/>
                </a:lnTo>
                <a:lnTo>
                  <a:pt x="1636854" y="805656"/>
                </a:lnTo>
                <a:lnTo>
                  <a:pt x="1633678" y="808831"/>
                </a:lnTo>
                <a:lnTo>
                  <a:pt x="1630104" y="811609"/>
                </a:lnTo>
                <a:lnTo>
                  <a:pt x="1626531" y="814388"/>
                </a:lnTo>
                <a:lnTo>
                  <a:pt x="1618193" y="818753"/>
                </a:lnTo>
                <a:lnTo>
                  <a:pt x="1610252" y="823119"/>
                </a:lnTo>
                <a:lnTo>
                  <a:pt x="1602311" y="827881"/>
                </a:lnTo>
                <a:lnTo>
                  <a:pt x="1598341" y="830263"/>
                </a:lnTo>
                <a:lnTo>
                  <a:pt x="1593973" y="832644"/>
                </a:lnTo>
                <a:lnTo>
                  <a:pt x="1590797" y="835819"/>
                </a:lnTo>
                <a:lnTo>
                  <a:pt x="1587223" y="838994"/>
                </a:lnTo>
                <a:lnTo>
                  <a:pt x="1584444" y="842963"/>
                </a:lnTo>
                <a:lnTo>
                  <a:pt x="1581665" y="846931"/>
                </a:lnTo>
                <a:lnTo>
                  <a:pt x="1578489" y="854075"/>
                </a:lnTo>
                <a:lnTo>
                  <a:pt x="1576106" y="860822"/>
                </a:lnTo>
                <a:lnTo>
                  <a:pt x="1574121" y="867966"/>
                </a:lnTo>
                <a:lnTo>
                  <a:pt x="1572533" y="875506"/>
                </a:lnTo>
                <a:lnTo>
                  <a:pt x="1571342" y="883444"/>
                </a:lnTo>
                <a:lnTo>
                  <a:pt x="1570151" y="890984"/>
                </a:lnTo>
                <a:lnTo>
                  <a:pt x="1568959" y="906859"/>
                </a:lnTo>
                <a:lnTo>
                  <a:pt x="1568165" y="923131"/>
                </a:lnTo>
                <a:lnTo>
                  <a:pt x="1566974" y="939006"/>
                </a:lnTo>
                <a:lnTo>
                  <a:pt x="1565783" y="946944"/>
                </a:lnTo>
                <a:lnTo>
                  <a:pt x="1564989" y="954484"/>
                </a:lnTo>
                <a:lnTo>
                  <a:pt x="1563401" y="961628"/>
                </a:lnTo>
                <a:lnTo>
                  <a:pt x="1561415" y="969169"/>
                </a:lnTo>
                <a:lnTo>
                  <a:pt x="1558636" y="976709"/>
                </a:lnTo>
                <a:lnTo>
                  <a:pt x="1555460" y="983456"/>
                </a:lnTo>
                <a:lnTo>
                  <a:pt x="1551887" y="989409"/>
                </a:lnTo>
                <a:lnTo>
                  <a:pt x="1548313" y="995363"/>
                </a:lnTo>
                <a:lnTo>
                  <a:pt x="1544343" y="1000522"/>
                </a:lnTo>
                <a:lnTo>
                  <a:pt x="1539578" y="1005284"/>
                </a:lnTo>
                <a:lnTo>
                  <a:pt x="1531637" y="1014809"/>
                </a:lnTo>
                <a:lnTo>
                  <a:pt x="1527667" y="1019969"/>
                </a:lnTo>
                <a:lnTo>
                  <a:pt x="1524093" y="1025525"/>
                </a:lnTo>
                <a:lnTo>
                  <a:pt x="1520520" y="1031081"/>
                </a:lnTo>
                <a:lnTo>
                  <a:pt x="1517741" y="1037431"/>
                </a:lnTo>
                <a:lnTo>
                  <a:pt x="1514961" y="1044178"/>
                </a:lnTo>
                <a:lnTo>
                  <a:pt x="1512976" y="1052513"/>
                </a:lnTo>
                <a:lnTo>
                  <a:pt x="1510991" y="1061244"/>
                </a:lnTo>
                <a:lnTo>
                  <a:pt x="1510197" y="1070769"/>
                </a:lnTo>
                <a:lnTo>
                  <a:pt x="1561415" y="1078309"/>
                </a:lnTo>
                <a:lnTo>
                  <a:pt x="1576900" y="1111250"/>
                </a:lnTo>
                <a:lnTo>
                  <a:pt x="1585635" y="1129903"/>
                </a:lnTo>
                <a:lnTo>
                  <a:pt x="1596355" y="1149350"/>
                </a:lnTo>
                <a:lnTo>
                  <a:pt x="1601517" y="1158478"/>
                </a:lnTo>
                <a:lnTo>
                  <a:pt x="1606679" y="1168003"/>
                </a:lnTo>
                <a:lnTo>
                  <a:pt x="1612237" y="1176734"/>
                </a:lnTo>
                <a:lnTo>
                  <a:pt x="1617796" y="1184672"/>
                </a:lnTo>
                <a:lnTo>
                  <a:pt x="1624149" y="1192609"/>
                </a:lnTo>
                <a:lnTo>
                  <a:pt x="1629707" y="1198959"/>
                </a:lnTo>
                <a:lnTo>
                  <a:pt x="1635663" y="1204516"/>
                </a:lnTo>
                <a:lnTo>
                  <a:pt x="1641619" y="1209278"/>
                </a:lnTo>
                <a:lnTo>
                  <a:pt x="1721821" y="1231106"/>
                </a:lnTo>
                <a:lnTo>
                  <a:pt x="1793687" y="1261269"/>
                </a:lnTo>
                <a:lnTo>
                  <a:pt x="1867537" y="1292622"/>
                </a:lnTo>
                <a:lnTo>
                  <a:pt x="1941387" y="1324372"/>
                </a:lnTo>
                <a:lnTo>
                  <a:pt x="2013649" y="1354931"/>
                </a:lnTo>
                <a:lnTo>
                  <a:pt x="2029531" y="1361678"/>
                </a:lnTo>
                <a:lnTo>
                  <a:pt x="2046207" y="1367631"/>
                </a:lnTo>
                <a:lnTo>
                  <a:pt x="2079161" y="1379141"/>
                </a:lnTo>
                <a:lnTo>
                  <a:pt x="2095440" y="1385094"/>
                </a:lnTo>
                <a:lnTo>
                  <a:pt x="2112116" y="1391444"/>
                </a:lnTo>
                <a:lnTo>
                  <a:pt x="2127998" y="1397397"/>
                </a:lnTo>
                <a:lnTo>
                  <a:pt x="2143085" y="1404144"/>
                </a:lnTo>
                <a:lnTo>
                  <a:pt x="2150232" y="1407716"/>
                </a:lnTo>
                <a:lnTo>
                  <a:pt x="2157776" y="1411684"/>
                </a:lnTo>
                <a:lnTo>
                  <a:pt x="2164923" y="1416050"/>
                </a:lnTo>
                <a:lnTo>
                  <a:pt x="2171673" y="1420019"/>
                </a:lnTo>
                <a:lnTo>
                  <a:pt x="2178423" y="1424384"/>
                </a:lnTo>
                <a:lnTo>
                  <a:pt x="2184775" y="1429147"/>
                </a:lnTo>
                <a:lnTo>
                  <a:pt x="2191128" y="1433909"/>
                </a:lnTo>
                <a:lnTo>
                  <a:pt x="2196687" y="1439069"/>
                </a:lnTo>
                <a:lnTo>
                  <a:pt x="2202245" y="1445022"/>
                </a:lnTo>
                <a:lnTo>
                  <a:pt x="2207804" y="1450578"/>
                </a:lnTo>
                <a:lnTo>
                  <a:pt x="2212965" y="1456928"/>
                </a:lnTo>
                <a:lnTo>
                  <a:pt x="2217333" y="1463278"/>
                </a:lnTo>
                <a:lnTo>
                  <a:pt x="2221700" y="1470422"/>
                </a:lnTo>
                <a:lnTo>
                  <a:pt x="2225274" y="1477566"/>
                </a:lnTo>
                <a:lnTo>
                  <a:pt x="2228847" y="1485503"/>
                </a:lnTo>
                <a:lnTo>
                  <a:pt x="2232023" y="1493441"/>
                </a:lnTo>
                <a:lnTo>
                  <a:pt x="2232023" y="1519634"/>
                </a:lnTo>
                <a:lnTo>
                  <a:pt x="2232817" y="1552178"/>
                </a:lnTo>
                <a:lnTo>
                  <a:pt x="2234406" y="1628378"/>
                </a:lnTo>
                <a:lnTo>
                  <a:pt x="2235597" y="1668859"/>
                </a:lnTo>
                <a:lnTo>
                  <a:pt x="2236391" y="1708150"/>
                </a:lnTo>
                <a:lnTo>
                  <a:pt x="2236788" y="1745059"/>
                </a:lnTo>
                <a:lnTo>
                  <a:pt x="2236391" y="1778000"/>
                </a:lnTo>
                <a:lnTo>
                  <a:pt x="374650" y="1778000"/>
                </a:lnTo>
                <a:lnTo>
                  <a:pt x="374650" y="1745059"/>
                </a:lnTo>
                <a:lnTo>
                  <a:pt x="374650" y="1708150"/>
                </a:lnTo>
                <a:lnTo>
                  <a:pt x="375444" y="1668859"/>
                </a:lnTo>
                <a:lnTo>
                  <a:pt x="376238" y="1628378"/>
                </a:lnTo>
                <a:lnTo>
                  <a:pt x="377826" y="1552178"/>
                </a:lnTo>
                <a:lnTo>
                  <a:pt x="378620" y="1519634"/>
                </a:lnTo>
                <a:lnTo>
                  <a:pt x="379017" y="1493441"/>
                </a:lnTo>
                <a:lnTo>
                  <a:pt x="381797" y="1485503"/>
                </a:lnTo>
                <a:lnTo>
                  <a:pt x="385370" y="1477566"/>
                </a:lnTo>
                <a:lnTo>
                  <a:pt x="389341" y="1470422"/>
                </a:lnTo>
                <a:lnTo>
                  <a:pt x="393311" y="1463278"/>
                </a:lnTo>
                <a:lnTo>
                  <a:pt x="398076" y="1456928"/>
                </a:lnTo>
                <a:lnTo>
                  <a:pt x="403237" y="1450578"/>
                </a:lnTo>
                <a:lnTo>
                  <a:pt x="408399" y="1445022"/>
                </a:lnTo>
                <a:lnTo>
                  <a:pt x="413957" y="1439069"/>
                </a:lnTo>
                <a:lnTo>
                  <a:pt x="419516" y="1433909"/>
                </a:lnTo>
                <a:lnTo>
                  <a:pt x="425869" y="1429147"/>
                </a:lnTo>
                <a:lnTo>
                  <a:pt x="432618" y="1424384"/>
                </a:lnTo>
                <a:lnTo>
                  <a:pt x="438971" y="1420019"/>
                </a:lnTo>
                <a:lnTo>
                  <a:pt x="445721" y="1416050"/>
                </a:lnTo>
                <a:lnTo>
                  <a:pt x="452868" y="1411684"/>
                </a:lnTo>
                <a:lnTo>
                  <a:pt x="460412" y="1407716"/>
                </a:lnTo>
                <a:lnTo>
                  <a:pt x="467558" y="1404144"/>
                </a:lnTo>
                <a:lnTo>
                  <a:pt x="482646" y="1397397"/>
                </a:lnTo>
                <a:lnTo>
                  <a:pt x="498925" y="1391444"/>
                </a:lnTo>
                <a:lnTo>
                  <a:pt x="515204" y="1385094"/>
                </a:lnTo>
                <a:lnTo>
                  <a:pt x="531483" y="1379141"/>
                </a:lnTo>
                <a:lnTo>
                  <a:pt x="564437" y="1367631"/>
                </a:lnTo>
                <a:lnTo>
                  <a:pt x="581113" y="1361678"/>
                </a:lnTo>
                <a:lnTo>
                  <a:pt x="597392" y="1354931"/>
                </a:lnTo>
                <a:lnTo>
                  <a:pt x="669257" y="1324372"/>
                </a:lnTo>
                <a:lnTo>
                  <a:pt x="743504" y="1292622"/>
                </a:lnTo>
                <a:lnTo>
                  <a:pt x="817354" y="1261269"/>
                </a:lnTo>
                <a:lnTo>
                  <a:pt x="888822" y="1231106"/>
                </a:lnTo>
                <a:lnTo>
                  <a:pt x="969025" y="1209278"/>
                </a:lnTo>
                <a:lnTo>
                  <a:pt x="974981" y="1204516"/>
                </a:lnTo>
                <a:lnTo>
                  <a:pt x="980937" y="1198959"/>
                </a:lnTo>
                <a:lnTo>
                  <a:pt x="986892" y="1192609"/>
                </a:lnTo>
                <a:lnTo>
                  <a:pt x="992848" y="1184672"/>
                </a:lnTo>
                <a:lnTo>
                  <a:pt x="998407" y="1176734"/>
                </a:lnTo>
                <a:lnTo>
                  <a:pt x="1003965" y="1168003"/>
                </a:lnTo>
                <a:lnTo>
                  <a:pt x="1009524" y="1158478"/>
                </a:lnTo>
                <a:lnTo>
                  <a:pt x="1015083" y="1149350"/>
                </a:lnTo>
                <a:lnTo>
                  <a:pt x="1025009" y="1129903"/>
                </a:lnTo>
                <a:lnTo>
                  <a:pt x="1034141" y="1111250"/>
                </a:lnTo>
                <a:lnTo>
                  <a:pt x="1049228" y="1078309"/>
                </a:lnTo>
                <a:lnTo>
                  <a:pt x="1087345" y="1068784"/>
                </a:lnTo>
                <a:lnTo>
                  <a:pt x="1085359" y="1060450"/>
                </a:lnTo>
                <a:lnTo>
                  <a:pt x="1082977" y="1053306"/>
                </a:lnTo>
                <a:lnTo>
                  <a:pt x="1080595" y="1046163"/>
                </a:lnTo>
                <a:lnTo>
                  <a:pt x="1077419" y="1040209"/>
                </a:lnTo>
                <a:lnTo>
                  <a:pt x="1074242" y="1034653"/>
                </a:lnTo>
                <a:lnTo>
                  <a:pt x="1071066" y="1029891"/>
                </a:lnTo>
                <a:lnTo>
                  <a:pt x="1067492" y="1025525"/>
                </a:lnTo>
                <a:lnTo>
                  <a:pt x="1063125" y="1020763"/>
                </a:lnTo>
                <a:lnTo>
                  <a:pt x="1055978" y="1012825"/>
                </a:lnTo>
                <a:lnTo>
                  <a:pt x="1048434" y="1004491"/>
                </a:lnTo>
                <a:lnTo>
                  <a:pt x="1045258" y="1000125"/>
                </a:lnTo>
                <a:lnTo>
                  <a:pt x="1042082" y="995363"/>
                </a:lnTo>
                <a:lnTo>
                  <a:pt x="1038905" y="989409"/>
                </a:lnTo>
                <a:lnTo>
                  <a:pt x="1036523" y="983456"/>
                </a:lnTo>
                <a:lnTo>
                  <a:pt x="1022229" y="830659"/>
                </a:lnTo>
                <a:lnTo>
                  <a:pt x="1021832" y="831056"/>
                </a:lnTo>
                <a:lnTo>
                  <a:pt x="1020641" y="831056"/>
                </a:lnTo>
                <a:lnTo>
                  <a:pt x="1016671" y="830659"/>
                </a:lnTo>
                <a:lnTo>
                  <a:pt x="1010715" y="829469"/>
                </a:lnTo>
                <a:lnTo>
                  <a:pt x="1003965" y="828278"/>
                </a:lnTo>
                <a:lnTo>
                  <a:pt x="990863" y="824309"/>
                </a:lnTo>
                <a:lnTo>
                  <a:pt x="985701" y="822325"/>
                </a:lnTo>
                <a:lnTo>
                  <a:pt x="982525" y="821134"/>
                </a:lnTo>
                <a:lnTo>
                  <a:pt x="978157" y="817959"/>
                </a:lnTo>
                <a:lnTo>
                  <a:pt x="973790" y="814388"/>
                </a:lnTo>
                <a:lnTo>
                  <a:pt x="969819" y="810419"/>
                </a:lnTo>
                <a:lnTo>
                  <a:pt x="966246" y="805656"/>
                </a:lnTo>
                <a:lnTo>
                  <a:pt x="962673" y="800497"/>
                </a:lnTo>
                <a:lnTo>
                  <a:pt x="959496" y="794941"/>
                </a:lnTo>
                <a:lnTo>
                  <a:pt x="956717" y="788988"/>
                </a:lnTo>
                <a:lnTo>
                  <a:pt x="953541" y="783034"/>
                </a:lnTo>
                <a:lnTo>
                  <a:pt x="951158" y="776684"/>
                </a:lnTo>
                <a:lnTo>
                  <a:pt x="948776" y="769541"/>
                </a:lnTo>
                <a:lnTo>
                  <a:pt x="944409" y="755253"/>
                </a:lnTo>
                <a:lnTo>
                  <a:pt x="941232" y="740172"/>
                </a:lnTo>
                <a:lnTo>
                  <a:pt x="938056" y="724694"/>
                </a:lnTo>
                <a:lnTo>
                  <a:pt x="935674" y="708819"/>
                </a:lnTo>
                <a:lnTo>
                  <a:pt x="934085" y="693341"/>
                </a:lnTo>
                <a:lnTo>
                  <a:pt x="932497" y="677466"/>
                </a:lnTo>
                <a:lnTo>
                  <a:pt x="931306" y="662781"/>
                </a:lnTo>
                <a:lnTo>
                  <a:pt x="929321" y="635000"/>
                </a:lnTo>
                <a:lnTo>
                  <a:pt x="926939" y="611981"/>
                </a:lnTo>
                <a:lnTo>
                  <a:pt x="926939" y="607616"/>
                </a:lnTo>
                <a:lnTo>
                  <a:pt x="927733" y="603250"/>
                </a:lnTo>
                <a:lnTo>
                  <a:pt x="929321" y="598884"/>
                </a:lnTo>
                <a:lnTo>
                  <a:pt x="931306" y="594519"/>
                </a:lnTo>
                <a:lnTo>
                  <a:pt x="935674" y="585391"/>
                </a:lnTo>
                <a:lnTo>
                  <a:pt x="940835" y="575866"/>
                </a:lnTo>
                <a:lnTo>
                  <a:pt x="943217" y="570706"/>
                </a:lnTo>
                <a:lnTo>
                  <a:pt x="945600" y="565150"/>
                </a:lnTo>
                <a:lnTo>
                  <a:pt x="947585" y="559594"/>
                </a:lnTo>
                <a:lnTo>
                  <a:pt x="949173" y="553641"/>
                </a:lnTo>
                <a:lnTo>
                  <a:pt x="950364" y="547291"/>
                </a:lnTo>
                <a:lnTo>
                  <a:pt x="950761" y="539750"/>
                </a:lnTo>
                <a:lnTo>
                  <a:pt x="950364" y="532606"/>
                </a:lnTo>
                <a:lnTo>
                  <a:pt x="949173" y="524669"/>
                </a:lnTo>
                <a:lnTo>
                  <a:pt x="944409" y="500856"/>
                </a:lnTo>
                <a:lnTo>
                  <a:pt x="940438" y="477441"/>
                </a:lnTo>
                <a:lnTo>
                  <a:pt x="937262" y="454422"/>
                </a:lnTo>
                <a:lnTo>
                  <a:pt x="934880" y="432197"/>
                </a:lnTo>
                <a:lnTo>
                  <a:pt x="933291" y="410766"/>
                </a:lnTo>
                <a:lnTo>
                  <a:pt x="932100" y="389334"/>
                </a:lnTo>
                <a:lnTo>
                  <a:pt x="931703" y="368300"/>
                </a:lnTo>
                <a:lnTo>
                  <a:pt x="932100" y="348059"/>
                </a:lnTo>
                <a:lnTo>
                  <a:pt x="932894" y="328613"/>
                </a:lnTo>
                <a:lnTo>
                  <a:pt x="934483" y="309563"/>
                </a:lnTo>
                <a:lnTo>
                  <a:pt x="936468" y="290909"/>
                </a:lnTo>
                <a:lnTo>
                  <a:pt x="939247" y="273447"/>
                </a:lnTo>
                <a:lnTo>
                  <a:pt x="942423" y="255984"/>
                </a:lnTo>
                <a:lnTo>
                  <a:pt x="946394" y="239713"/>
                </a:lnTo>
                <a:lnTo>
                  <a:pt x="950761" y="223441"/>
                </a:lnTo>
                <a:lnTo>
                  <a:pt x="956320" y="207566"/>
                </a:lnTo>
                <a:lnTo>
                  <a:pt x="961482" y="193278"/>
                </a:lnTo>
                <a:lnTo>
                  <a:pt x="967437" y="178991"/>
                </a:lnTo>
                <a:lnTo>
                  <a:pt x="973790" y="165497"/>
                </a:lnTo>
                <a:lnTo>
                  <a:pt x="980937" y="152400"/>
                </a:lnTo>
                <a:lnTo>
                  <a:pt x="988481" y="140494"/>
                </a:lnTo>
                <a:lnTo>
                  <a:pt x="996421" y="129381"/>
                </a:lnTo>
                <a:lnTo>
                  <a:pt x="1004362" y="118269"/>
                </a:lnTo>
                <a:lnTo>
                  <a:pt x="1013494" y="108347"/>
                </a:lnTo>
                <a:lnTo>
                  <a:pt x="1022229" y="99219"/>
                </a:lnTo>
                <a:lnTo>
                  <a:pt x="1031758" y="90091"/>
                </a:lnTo>
                <a:lnTo>
                  <a:pt x="1041685" y="82550"/>
                </a:lnTo>
                <a:lnTo>
                  <a:pt x="1051611" y="75406"/>
                </a:lnTo>
                <a:lnTo>
                  <a:pt x="1061934" y="68659"/>
                </a:lnTo>
                <a:lnTo>
                  <a:pt x="1073051" y="63103"/>
                </a:lnTo>
                <a:lnTo>
                  <a:pt x="1084168" y="58341"/>
                </a:lnTo>
                <a:lnTo>
                  <a:pt x="1095683" y="53975"/>
                </a:lnTo>
                <a:lnTo>
                  <a:pt x="1112358" y="47228"/>
                </a:lnTo>
                <a:lnTo>
                  <a:pt x="1131019" y="40084"/>
                </a:lnTo>
                <a:lnTo>
                  <a:pt x="1150872" y="32544"/>
                </a:lnTo>
                <a:lnTo>
                  <a:pt x="1171915" y="25400"/>
                </a:lnTo>
                <a:lnTo>
                  <a:pt x="1194547" y="18653"/>
                </a:lnTo>
                <a:lnTo>
                  <a:pt x="1206458" y="15875"/>
                </a:lnTo>
                <a:lnTo>
                  <a:pt x="1218369" y="12303"/>
                </a:lnTo>
                <a:lnTo>
                  <a:pt x="1230281" y="9525"/>
                </a:lnTo>
                <a:lnTo>
                  <a:pt x="1242986" y="7144"/>
                </a:lnTo>
                <a:lnTo>
                  <a:pt x="1255294" y="5159"/>
                </a:lnTo>
                <a:lnTo>
                  <a:pt x="1268397" y="3175"/>
                </a:lnTo>
                <a:lnTo>
                  <a:pt x="1281102" y="1588"/>
                </a:lnTo>
                <a:lnTo>
                  <a:pt x="1294602" y="794"/>
                </a:lnTo>
                <a:lnTo>
                  <a:pt x="1307704"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
        <p:nvSpPr>
          <p:cNvPr id="2" name="云形标注 1"/>
          <p:cNvSpPr/>
          <p:nvPr/>
        </p:nvSpPr>
        <p:spPr>
          <a:xfrm>
            <a:off x="8253730" y="4556125"/>
            <a:ext cx="2946400" cy="842010"/>
          </a:xfrm>
          <a:prstGeom prst="cloudCallo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8410893" y="4808220"/>
            <a:ext cx="2631440" cy="337185"/>
          </a:xfrm>
          <a:prstGeom prst="rect">
            <a:avLst/>
          </a:prstGeom>
          <a:noFill/>
        </p:spPr>
        <p:txBody>
          <a:bodyPr wrap="none" rtlCol="0" anchor="t">
            <a:spAutoFit/>
          </a:bodyPr>
          <a:p>
            <a:pPr algn="ctr"/>
            <a:r>
              <a:rPr lang="en-IN" sz="1600" dirty="0" smtClean="0">
                <a:solidFill>
                  <a:srgbClr val="2EBAA0"/>
                </a:solidFill>
                <a:latin typeface="Calibri" panose="020F0502020204030204"/>
                <a:ea typeface="Calibri" panose="020F0502020204030204"/>
                <a:cs typeface="Calibri" panose="020F0502020204030204"/>
                <a:sym typeface="Calibri" panose="020F0502020204030204"/>
              </a:rPr>
              <a:t>START EARNING </a:t>
            </a:r>
            <a:r>
              <a:rPr lang="en-IN" sz="1600" b="1" dirty="0" smtClean="0">
                <a:solidFill>
                  <a:srgbClr val="2EBAA0"/>
                </a:solidFill>
                <a:latin typeface="Calibri" panose="020F0502020204030204"/>
                <a:ea typeface="Calibri" panose="020F0502020204030204"/>
                <a:cs typeface="Calibri" panose="020F0502020204030204"/>
                <a:sym typeface="Calibri" panose="020F0502020204030204"/>
              </a:rPr>
              <a:t>RIGHT NOW!</a:t>
            </a:r>
            <a:endParaRPr lang="en-IN" altLang="en-US" sz="1600" b="1" dirty="0" smtClean="0">
              <a:solidFill>
                <a:srgbClr val="2EBAA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timg"/>
          <p:cNvPicPr>
            <a:picLocks noChangeAspect="1"/>
          </p:cNvPicPr>
          <p:nvPr/>
        </p:nvPicPr>
        <p:blipFill>
          <a:blip r:embed="rId1"/>
          <a:stretch>
            <a:fillRect/>
          </a:stretch>
        </p:blipFill>
        <p:spPr>
          <a:xfrm>
            <a:off x="0" y="-13970"/>
            <a:ext cx="12201525" cy="6873875"/>
          </a:xfrm>
          <a:prstGeom prst="rect">
            <a:avLst/>
          </a:prstGeom>
        </p:spPr>
      </p:pic>
      <p:sp>
        <p:nvSpPr>
          <p:cNvPr id="6" name="文本框 5"/>
          <p:cNvSpPr txBox="1"/>
          <p:nvPr/>
        </p:nvSpPr>
        <p:spPr>
          <a:xfrm>
            <a:off x="968375" y="1477010"/>
            <a:ext cx="4407535" cy="706755"/>
          </a:xfrm>
          <a:prstGeom prst="rect">
            <a:avLst/>
          </a:prstGeom>
          <a:noFill/>
        </p:spPr>
        <p:txBody>
          <a:bodyPr wrap="none" rtlCol="0">
            <a:spAutoFit/>
          </a:bodyPr>
          <a:p>
            <a:pPr algn="l"/>
            <a:r>
              <a:rPr sz="4000" dirty="0" smtClean="0">
                <a:solidFill>
                  <a:schemeClr val="bg1"/>
                </a:solidFill>
                <a:latin typeface="Calibri" panose="020F0502020204030204"/>
                <a:ea typeface="Calibri" panose="020F0502020204030204"/>
                <a:cs typeface="Calibri" panose="020F0502020204030204"/>
                <a:sym typeface="Calibri" panose="020F0502020204030204"/>
              </a:rPr>
              <a:t>Join Our </a:t>
            </a:r>
            <a:r>
              <a:rPr sz="4000" dirty="0" smtClean="0">
                <a:solidFill>
                  <a:srgbClr val="2EBAA0"/>
                </a:solidFill>
                <a:latin typeface="Calibri" panose="020F0502020204030204"/>
                <a:ea typeface="Calibri" panose="020F0502020204030204"/>
                <a:cs typeface="Calibri" panose="020F0502020204030204"/>
                <a:sym typeface="Calibri" panose="020F0502020204030204"/>
              </a:rPr>
              <a:t>Community</a:t>
            </a:r>
            <a:endParaRPr sz="4000" dirty="0" smtClean="0">
              <a:solidFill>
                <a:srgbClr val="2EBAA0"/>
              </a:solidFill>
              <a:latin typeface="Calibri" panose="020F0502020204030204"/>
              <a:ea typeface="Calibri" panose="020F0502020204030204"/>
              <a:cs typeface="Calibri" panose="020F0502020204030204"/>
              <a:sym typeface="Calibri" panose="020F0502020204030204"/>
            </a:endParaRPr>
          </a:p>
        </p:txBody>
      </p:sp>
      <p:sp>
        <p:nvSpPr>
          <p:cNvPr id="7" name="文本框 6"/>
          <p:cNvSpPr txBox="1"/>
          <p:nvPr/>
        </p:nvSpPr>
        <p:spPr>
          <a:xfrm>
            <a:off x="2280285" y="2393950"/>
            <a:ext cx="3726815" cy="398780"/>
          </a:xfrm>
          <a:prstGeom prst="rect">
            <a:avLst/>
          </a:prstGeom>
          <a:noFill/>
        </p:spPr>
        <p:txBody>
          <a:bodyPr wrap="none" rtlCol="0">
            <a:spAutoFit/>
          </a:bodyPr>
          <a:p>
            <a:pPr algn="l"/>
            <a:r>
              <a:rPr sz="2000" dirty="0" smtClean="0">
                <a:solidFill>
                  <a:schemeClr val="bg1"/>
                </a:solidFill>
                <a:latin typeface="Calibri" panose="020F0502020204030204"/>
                <a:ea typeface="Calibri" panose="020F0502020204030204"/>
                <a:cs typeface="Calibri" panose="020F0502020204030204"/>
                <a:sym typeface="Calibri" panose="020F0502020204030204"/>
              </a:rPr>
              <a:t>https://twitter.com/momocashorg</a:t>
            </a:r>
            <a:endParaRPr sz="2000" dirty="0" smtClean="0">
              <a:solidFill>
                <a:schemeClr val="bg1"/>
              </a:solidFill>
              <a:latin typeface="Calibri" panose="020F0502020204030204"/>
              <a:ea typeface="Calibri" panose="020F0502020204030204"/>
              <a:cs typeface="Calibri" panose="020F0502020204030204"/>
              <a:sym typeface="Calibri" panose="020F0502020204030204"/>
            </a:endParaRPr>
          </a:p>
        </p:txBody>
      </p:sp>
      <p:sp>
        <p:nvSpPr>
          <p:cNvPr id="14" name="文本框 13"/>
          <p:cNvSpPr txBox="1"/>
          <p:nvPr/>
        </p:nvSpPr>
        <p:spPr>
          <a:xfrm>
            <a:off x="2280285" y="2962275"/>
            <a:ext cx="3056890" cy="398780"/>
          </a:xfrm>
          <a:prstGeom prst="rect">
            <a:avLst/>
          </a:prstGeom>
          <a:noFill/>
        </p:spPr>
        <p:txBody>
          <a:bodyPr wrap="none" rtlCol="0">
            <a:spAutoFit/>
          </a:bodyPr>
          <a:p>
            <a:pPr algn="l"/>
            <a:r>
              <a:rPr sz="2000" dirty="0" smtClean="0">
                <a:solidFill>
                  <a:schemeClr val="bg1"/>
                </a:solidFill>
                <a:latin typeface="Calibri" panose="020F0502020204030204"/>
                <a:ea typeface="Calibri" panose="020F0502020204030204"/>
                <a:cs typeface="Calibri" panose="020F0502020204030204"/>
                <a:sym typeface="Calibri" panose="020F0502020204030204"/>
              </a:rPr>
              <a:t>https://discord.gg/veEPZdT </a:t>
            </a:r>
            <a:endParaRPr sz="2000" dirty="0" smtClean="0">
              <a:solidFill>
                <a:schemeClr val="bg1"/>
              </a:solidFill>
              <a:latin typeface="Calibri" panose="020F0502020204030204"/>
              <a:ea typeface="Calibri" panose="020F0502020204030204"/>
              <a:cs typeface="Calibri" panose="020F0502020204030204"/>
              <a:sym typeface="Calibri" panose="020F0502020204030204"/>
            </a:endParaRPr>
          </a:p>
        </p:txBody>
      </p:sp>
      <p:sp>
        <p:nvSpPr>
          <p:cNvPr id="15" name="文本框 14"/>
          <p:cNvSpPr txBox="1"/>
          <p:nvPr/>
        </p:nvSpPr>
        <p:spPr>
          <a:xfrm>
            <a:off x="2280285" y="4667250"/>
            <a:ext cx="3267710" cy="398780"/>
          </a:xfrm>
          <a:prstGeom prst="rect">
            <a:avLst/>
          </a:prstGeom>
          <a:noFill/>
        </p:spPr>
        <p:txBody>
          <a:bodyPr wrap="none" rtlCol="0">
            <a:spAutoFit/>
          </a:bodyPr>
          <a:p>
            <a:pPr algn="l"/>
            <a:r>
              <a:rPr sz="2000" dirty="0" smtClean="0">
                <a:solidFill>
                  <a:schemeClr val="bg1"/>
                </a:solidFill>
                <a:latin typeface="Calibri" panose="020F0502020204030204"/>
                <a:ea typeface="Calibri" panose="020F0502020204030204"/>
                <a:cs typeface="Calibri" panose="020F0502020204030204"/>
                <a:sym typeface="Calibri" panose="020F0502020204030204"/>
              </a:rPr>
              <a:t>https://www.momocash.org/ </a:t>
            </a:r>
            <a:endParaRPr sz="2000" dirty="0" smtClean="0">
              <a:solidFill>
                <a:schemeClr val="bg1"/>
              </a:solidFill>
              <a:latin typeface="Calibri" panose="020F0502020204030204"/>
              <a:ea typeface="Calibri" panose="020F0502020204030204"/>
              <a:cs typeface="Calibri" panose="020F0502020204030204"/>
              <a:sym typeface="Calibri" panose="020F0502020204030204"/>
            </a:endParaRPr>
          </a:p>
        </p:txBody>
      </p:sp>
      <p:sp>
        <p:nvSpPr>
          <p:cNvPr id="16" name="文本框 15"/>
          <p:cNvSpPr txBox="1"/>
          <p:nvPr/>
        </p:nvSpPr>
        <p:spPr>
          <a:xfrm>
            <a:off x="2280285" y="4098925"/>
            <a:ext cx="2621280" cy="398780"/>
          </a:xfrm>
          <a:prstGeom prst="rect">
            <a:avLst/>
          </a:prstGeom>
          <a:noFill/>
        </p:spPr>
        <p:txBody>
          <a:bodyPr wrap="none" rtlCol="0">
            <a:spAutoFit/>
          </a:bodyPr>
          <a:p>
            <a:pPr algn="l"/>
            <a:r>
              <a:rPr sz="2000" dirty="0" smtClean="0">
                <a:solidFill>
                  <a:schemeClr val="bg1"/>
                </a:solidFill>
                <a:latin typeface="Calibri" panose="020F0502020204030204"/>
                <a:ea typeface="Calibri" panose="020F0502020204030204"/>
                <a:cs typeface="Calibri" panose="020F0502020204030204"/>
                <a:sym typeface="Calibri" panose="020F0502020204030204"/>
              </a:rPr>
              <a:t>alemic@momocash.org</a:t>
            </a:r>
            <a:endParaRPr sz="2000" dirty="0" smtClean="0">
              <a:solidFill>
                <a:schemeClr val="bg1"/>
              </a:solidFill>
              <a:latin typeface="Calibri" panose="020F0502020204030204"/>
              <a:ea typeface="Calibri" panose="020F0502020204030204"/>
              <a:cs typeface="Calibri" panose="020F0502020204030204"/>
              <a:sym typeface="Calibri" panose="020F0502020204030204"/>
            </a:endParaRPr>
          </a:p>
        </p:txBody>
      </p:sp>
      <p:sp>
        <p:nvSpPr>
          <p:cNvPr id="17" name="文本框 16"/>
          <p:cNvSpPr txBox="1"/>
          <p:nvPr/>
        </p:nvSpPr>
        <p:spPr>
          <a:xfrm>
            <a:off x="2280285" y="3530600"/>
            <a:ext cx="5438775" cy="398780"/>
          </a:xfrm>
          <a:prstGeom prst="rect">
            <a:avLst/>
          </a:prstGeom>
          <a:noFill/>
        </p:spPr>
        <p:txBody>
          <a:bodyPr wrap="none" rtlCol="0">
            <a:spAutoFit/>
          </a:bodyPr>
          <a:p>
            <a:pPr algn="l"/>
            <a:r>
              <a:rPr sz="2000" dirty="0" smtClean="0">
                <a:solidFill>
                  <a:schemeClr val="bg1"/>
                </a:solidFill>
                <a:latin typeface="Calibri" panose="020F0502020204030204"/>
                <a:ea typeface="Calibri" panose="020F0502020204030204"/>
                <a:cs typeface="Calibri" panose="020F0502020204030204"/>
                <a:sym typeface="Calibri" panose="020F0502020204030204"/>
              </a:rPr>
              <a:t>https://bitcointalk.org/index.php?topic=3348638.0</a:t>
            </a:r>
            <a:endParaRPr sz="2000" dirty="0" smtClean="0">
              <a:solidFill>
                <a:schemeClr val="bg1"/>
              </a:solidFill>
              <a:latin typeface="Calibri" panose="020F0502020204030204"/>
              <a:ea typeface="Calibri" panose="020F0502020204030204"/>
              <a:cs typeface="Calibri" panose="020F0502020204030204"/>
              <a:sym typeface="Calibri" panose="020F0502020204030204"/>
            </a:endParaRPr>
          </a:p>
        </p:txBody>
      </p:sp>
      <p:sp>
        <p:nvSpPr>
          <p:cNvPr id="4" name="文本框 3"/>
          <p:cNvSpPr txBox="1"/>
          <p:nvPr/>
        </p:nvSpPr>
        <p:spPr>
          <a:xfrm>
            <a:off x="968375" y="2962275"/>
            <a:ext cx="1078230" cy="398780"/>
          </a:xfrm>
          <a:prstGeom prst="rect">
            <a:avLst/>
          </a:prstGeom>
          <a:noFill/>
        </p:spPr>
        <p:txBody>
          <a:bodyPr wrap="none" rtlCol="0">
            <a:spAutoFit/>
          </a:bodyPr>
          <a:p>
            <a:pPr algn="l"/>
            <a:r>
              <a:rPr lang="en-US" sz="2000" dirty="0" smtClean="0">
                <a:solidFill>
                  <a:schemeClr val="bg1"/>
                </a:solidFill>
                <a:latin typeface="Calibri" panose="020F0502020204030204"/>
                <a:ea typeface="Calibri" panose="020F0502020204030204"/>
                <a:cs typeface="Calibri" panose="020F0502020204030204"/>
                <a:sym typeface="Calibri" panose="020F0502020204030204"/>
              </a:rPr>
              <a:t>Discord :</a:t>
            </a:r>
            <a:endParaRPr lang="en-US" sz="2000" dirty="0" smtClean="0">
              <a:solidFill>
                <a:schemeClr val="bg1"/>
              </a:solidFill>
              <a:latin typeface="Calibri" panose="020F0502020204030204"/>
              <a:ea typeface="Calibri" panose="020F0502020204030204"/>
              <a:cs typeface="Calibri" panose="020F0502020204030204"/>
              <a:sym typeface="Calibri" panose="020F0502020204030204"/>
            </a:endParaRPr>
          </a:p>
        </p:txBody>
      </p:sp>
      <p:sp>
        <p:nvSpPr>
          <p:cNvPr id="9" name="文本框 8"/>
          <p:cNvSpPr txBox="1"/>
          <p:nvPr/>
        </p:nvSpPr>
        <p:spPr>
          <a:xfrm>
            <a:off x="968375" y="4667250"/>
            <a:ext cx="1158240" cy="398780"/>
          </a:xfrm>
          <a:prstGeom prst="rect">
            <a:avLst/>
          </a:prstGeom>
          <a:noFill/>
        </p:spPr>
        <p:txBody>
          <a:bodyPr wrap="none" rtlCol="0">
            <a:spAutoFit/>
          </a:bodyPr>
          <a:p>
            <a:pPr algn="l"/>
            <a:r>
              <a:rPr lang="en-US" sz="2000" dirty="0" smtClean="0">
                <a:solidFill>
                  <a:schemeClr val="bg1"/>
                </a:solidFill>
                <a:latin typeface="Calibri" panose="020F0502020204030204"/>
                <a:ea typeface="Calibri" panose="020F0502020204030204"/>
                <a:cs typeface="Calibri" panose="020F0502020204030204"/>
                <a:sym typeface="Calibri" panose="020F0502020204030204"/>
              </a:rPr>
              <a:t>W</a:t>
            </a:r>
            <a:r>
              <a:rPr sz="2000" dirty="0" smtClean="0">
                <a:solidFill>
                  <a:schemeClr val="bg1"/>
                </a:solidFill>
                <a:latin typeface="Calibri" panose="020F0502020204030204"/>
                <a:ea typeface="Calibri" panose="020F0502020204030204"/>
                <a:cs typeface="Calibri" panose="020F0502020204030204"/>
                <a:sym typeface="Calibri" panose="020F0502020204030204"/>
              </a:rPr>
              <a:t>ebsite :</a:t>
            </a:r>
            <a:endParaRPr sz="2000" dirty="0" smtClean="0">
              <a:solidFill>
                <a:schemeClr val="bg1"/>
              </a:solidFill>
              <a:latin typeface="Calibri" panose="020F0502020204030204"/>
              <a:ea typeface="Calibri" panose="020F0502020204030204"/>
              <a:cs typeface="Calibri" panose="020F0502020204030204"/>
              <a:sym typeface="Calibri" panose="020F0502020204030204"/>
            </a:endParaRPr>
          </a:p>
        </p:txBody>
      </p:sp>
      <p:sp>
        <p:nvSpPr>
          <p:cNvPr id="10" name="文本框 9"/>
          <p:cNvSpPr txBox="1"/>
          <p:nvPr/>
        </p:nvSpPr>
        <p:spPr>
          <a:xfrm>
            <a:off x="968375" y="4098925"/>
            <a:ext cx="873760" cy="398780"/>
          </a:xfrm>
          <a:prstGeom prst="rect">
            <a:avLst/>
          </a:prstGeom>
          <a:noFill/>
        </p:spPr>
        <p:txBody>
          <a:bodyPr wrap="none" rtlCol="0">
            <a:spAutoFit/>
          </a:bodyPr>
          <a:p>
            <a:pPr algn="l"/>
            <a:r>
              <a:rPr lang="en-US" sz="2000" dirty="0" smtClean="0">
                <a:solidFill>
                  <a:schemeClr val="bg1"/>
                </a:solidFill>
                <a:latin typeface="Calibri" panose="020F0502020204030204"/>
                <a:ea typeface="Calibri" panose="020F0502020204030204"/>
                <a:cs typeface="Calibri" panose="020F0502020204030204"/>
                <a:sym typeface="Calibri" panose="020F0502020204030204"/>
              </a:rPr>
              <a:t>Email :</a:t>
            </a:r>
            <a:endParaRPr lang="en-US" altLang="en-US" sz="2000" dirty="0" smtClean="0">
              <a:solidFill>
                <a:schemeClr val="bg1"/>
              </a:solidFill>
              <a:latin typeface="Calibri" panose="020F0502020204030204"/>
              <a:ea typeface="Calibri" panose="020F0502020204030204"/>
              <a:cs typeface="Calibri" panose="020F0502020204030204"/>
              <a:sym typeface="Calibri" panose="020F0502020204030204"/>
            </a:endParaRPr>
          </a:p>
        </p:txBody>
      </p:sp>
      <p:sp>
        <p:nvSpPr>
          <p:cNvPr id="13" name="文本框 12"/>
          <p:cNvSpPr txBox="1"/>
          <p:nvPr/>
        </p:nvSpPr>
        <p:spPr>
          <a:xfrm>
            <a:off x="968375" y="3530600"/>
            <a:ext cx="979805" cy="398780"/>
          </a:xfrm>
          <a:prstGeom prst="rect">
            <a:avLst/>
          </a:prstGeom>
          <a:noFill/>
        </p:spPr>
        <p:txBody>
          <a:bodyPr wrap="none" rtlCol="0">
            <a:spAutoFit/>
          </a:bodyPr>
          <a:p>
            <a:pPr algn="l"/>
            <a:r>
              <a:rPr sz="2000" dirty="0" smtClean="0">
                <a:solidFill>
                  <a:schemeClr val="bg1"/>
                </a:solidFill>
                <a:latin typeface="Calibri" panose="020F0502020204030204"/>
                <a:ea typeface="Calibri" panose="020F0502020204030204"/>
                <a:cs typeface="Calibri" panose="020F0502020204030204"/>
                <a:sym typeface="Calibri" panose="020F0502020204030204"/>
              </a:rPr>
              <a:t>Forum </a:t>
            </a:r>
            <a:r>
              <a:rPr lang="en-US" sz="2000" dirty="0" smtClean="0">
                <a:solidFill>
                  <a:schemeClr val="bg1"/>
                </a:solidFill>
                <a:latin typeface="Calibri" panose="020F0502020204030204"/>
                <a:ea typeface="Calibri" panose="020F0502020204030204"/>
                <a:cs typeface="Calibri" panose="020F0502020204030204"/>
                <a:sym typeface="Calibri" panose="020F0502020204030204"/>
              </a:rPr>
              <a:t>:</a:t>
            </a:r>
            <a:endParaRPr lang="en-US" altLang="en-US" sz="2000" dirty="0" smtClean="0">
              <a:solidFill>
                <a:schemeClr val="bg1"/>
              </a:solidFill>
              <a:latin typeface="Calibri" panose="020F0502020204030204"/>
              <a:ea typeface="Calibri" panose="020F0502020204030204"/>
              <a:cs typeface="Calibri" panose="020F0502020204030204"/>
              <a:sym typeface="Calibri" panose="020F0502020204030204"/>
            </a:endParaRPr>
          </a:p>
        </p:txBody>
      </p:sp>
      <p:sp>
        <p:nvSpPr>
          <p:cNvPr id="18" name="文本框 17"/>
          <p:cNvSpPr txBox="1"/>
          <p:nvPr/>
        </p:nvSpPr>
        <p:spPr>
          <a:xfrm>
            <a:off x="968375" y="2393950"/>
            <a:ext cx="1038860" cy="398780"/>
          </a:xfrm>
          <a:prstGeom prst="rect">
            <a:avLst/>
          </a:prstGeom>
          <a:noFill/>
        </p:spPr>
        <p:txBody>
          <a:bodyPr wrap="none" rtlCol="0">
            <a:spAutoFit/>
          </a:bodyPr>
          <a:p>
            <a:pPr algn="l"/>
            <a:r>
              <a:rPr lang="en-US" sz="2000" dirty="0" smtClean="0">
                <a:solidFill>
                  <a:schemeClr val="bg1"/>
                </a:solidFill>
                <a:latin typeface="Calibri" panose="020F0502020204030204"/>
                <a:ea typeface="Calibri" panose="020F0502020204030204"/>
                <a:cs typeface="Calibri" panose="020F0502020204030204"/>
                <a:sym typeface="Calibri" panose="020F0502020204030204"/>
              </a:rPr>
              <a:t>Twitter :</a:t>
            </a:r>
            <a:endParaRPr lang="en-US" altLang="en-US" sz="2000" dirty="0" smtClean="0">
              <a:solidFill>
                <a:schemeClr val="bg1"/>
              </a:solidFill>
              <a:latin typeface="Calibri" panose="020F0502020204030204"/>
              <a:ea typeface="Calibri" panose="020F0502020204030204"/>
              <a:cs typeface="Calibri" panose="020F0502020204030204"/>
              <a:sym typeface="Calibri" panose="020F0502020204030204"/>
            </a:endParaRPr>
          </a:p>
        </p:txBody>
      </p:sp>
      <p:sp>
        <p:nvSpPr>
          <p:cNvPr id="23" name="椭圆 22"/>
          <p:cNvSpPr/>
          <p:nvPr/>
        </p:nvSpPr>
        <p:spPr>
          <a:xfrm>
            <a:off x="2736215" y="3940810"/>
            <a:ext cx="311150" cy="31115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文本框 23"/>
          <p:cNvSpPr txBox="1"/>
          <p:nvPr/>
        </p:nvSpPr>
        <p:spPr>
          <a:xfrm>
            <a:off x="8749030" y="4761230"/>
            <a:ext cx="1551940" cy="337185"/>
          </a:xfrm>
          <a:prstGeom prst="rect">
            <a:avLst/>
          </a:prstGeom>
          <a:noFill/>
        </p:spPr>
        <p:txBody>
          <a:bodyPr wrap="none" rtlCol="0">
            <a:spAutoFit/>
          </a:bodyPr>
          <a:p>
            <a:pPr algn="l"/>
            <a:r>
              <a:rPr lang="en-US" sz="1600" dirty="0" smtClean="0">
                <a:solidFill>
                  <a:srgbClr val="2EBAA0"/>
                </a:solidFill>
                <a:latin typeface="Comic Sans MS" panose="030F0702030302020204" charset="0"/>
                <a:ea typeface="Calibri" panose="020F0502020204030204"/>
                <a:cs typeface="Calibri" panose="020F0502020204030204"/>
                <a:sym typeface="Calibri" panose="020F0502020204030204"/>
              </a:rPr>
              <a:t>It</a:t>
            </a:r>
            <a:r>
              <a:rPr sz="1600" dirty="0" smtClean="0">
                <a:solidFill>
                  <a:srgbClr val="2EBAA0"/>
                </a:solidFill>
                <a:latin typeface="Comic Sans MS" panose="030F0702030302020204" charset="0"/>
                <a:ea typeface="Calibri" panose="020F0502020204030204"/>
                <a:cs typeface="Calibri" panose="020F0502020204030204"/>
                <a:sym typeface="Calibri" panose="020F0502020204030204"/>
              </a:rPr>
              <a:t> </a:t>
            </a:r>
            <a:r>
              <a:rPr lang="en-US" sz="1600" dirty="0" smtClean="0">
                <a:solidFill>
                  <a:srgbClr val="2EBAA0"/>
                </a:solidFill>
                <a:latin typeface="Comic Sans MS" panose="030F0702030302020204" charset="0"/>
                <a:ea typeface="Calibri" panose="020F0502020204030204"/>
                <a:cs typeface="Calibri" panose="020F0502020204030204"/>
                <a:sym typeface="Calibri" panose="020F0502020204030204"/>
              </a:rPr>
              <a:t>is time now!</a:t>
            </a:r>
            <a:endParaRPr lang="en-US" sz="1600" dirty="0" smtClean="0">
              <a:solidFill>
                <a:srgbClr val="2EBAA0"/>
              </a:solidFill>
              <a:latin typeface="Comic Sans MS" panose="030F0702030302020204" charset="0"/>
              <a:ea typeface="Calibri" panose="020F0502020204030204"/>
              <a:cs typeface="Calibri" panose="020F0502020204030204"/>
              <a:sym typeface="Calibri" panose="020F0502020204030204"/>
            </a:endParaRPr>
          </a:p>
        </p:txBody>
      </p:sp>
      <p:grpSp>
        <p:nvGrpSpPr>
          <p:cNvPr id="54" name="组合 53"/>
          <p:cNvGrpSpPr/>
          <p:nvPr/>
        </p:nvGrpSpPr>
        <p:grpSpPr>
          <a:xfrm rot="21000000">
            <a:off x="7559675" y="3789045"/>
            <a:ext cx="1410970" cy="1404620"/>
            <a:chOff x="12274" y="2788"/>
            <a:chExt cx="2222" cy="2212"/>
          </a:xfrm>
        </p:grpSpPr>
        <p:sp>
          <p:nvSpPr>
            <p:cNvPr id="26" name="椭圆 25"/>
            <p:cNvSpPr/>
            <p:nvPr/>
          </p:nvSpPr>
          <p:spPr>
            <a:xfrm>
              <a:off x="12513" y="3022"/>
              <a:ext cx="1745" cy="1745"/>
            </a:xfrm>
            <a:prstGeom prst="ellipse">
              <a:avLst/>
            </a:prstGeom>
            <a:solidFill>
              <a:srgbClr val="00B0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nvGrpSpPr>
            <p:cNvPr id="175" name="组合 174"/>
            <p:cNvGrpSpPr/>
            <p:nvPr/>
          </p:nvGrpSpPr>
          <p:grpSpPr>
            <a:xfrm rot="0">
              <a:off x="12274" y="2788"/>
              <a:ext cx="2222" cy="2213"/>
              <a:chOff x="-190500" y="3833813"/>
              <a:chExt cx="742950" cy="739775"/>
            </a:xfrm>
            <a:effectLst>
              <a:outerShdw blurRad="63500" sx="102000" sy="102000" algn="ctr" rotWithShape="0">
                <a:prstClr val="black">
                  <a:alpha val="40000"/>
                </a:prstClr>
              </a:outerShdw>
            </a:effectLst>
          </p:grpSpPr>
          <p:sp>
            <p:nvSpPr>
              <p:cNvPr id="176" name="Freeform 161"/>
              <p:cNvSpPr/>
              <p:nvPr/>
            </p:nvSpPr>
            <p:spPr bwMode="auto">
              <a:xfrm>
                <a:off x="-111125" y="4276725"/>
                <a:ext cx="220663" cy="222250"/>
              </a:xfrm>
              <a:custGeom>
                <a:avLst/>
                <a:gdLst>
                  <a:gd name="T0" fmla="*/ 48 w 59"/>
                  <a:gd name="T1" fmla="*/ 10 h 59"/>
                  <a:gd name="T2" fmla="*/ 51 w 59"/>
                  <a:gd name="T3" fmla="*/ 41 h 59"/>
                  <a:gd name="T4" fmla="*/ 9 w 59"/>
                  <a:gd name="T5" fmla="*/ 50 h 59"/>
                  <a:gd name="T6" fmla="*/ 18 w 59"/>
                  <a:gd name="T7" fmla="*/ 8 h 59"/>
                  <a:gd name="T8" fmla="*/ 48 w 59"/>
                  <a:gd name="T9" fmla="*/ 10 h 59"/>
                </a:gdLst>
                <a:ahLst/>
                <a:cxnLst>
                  <a:cxn ang="0">
                    <a:pos x="T0" y="T1"/>
                  </a:cxn>
                  <a:cxn ang="0">
                    <a:pos x="T2" y="T3"/>
                  </a:cxn>
                  <a:cxn ang="0">
                    <a:pos x="T4" y="T5"/>
                  </a:cxn>
                  <a:cxn ang="0">
                    <a:pos x="T6" y="T7"/>
                  </a:cxn>
                  <a:cxn ang="0">
                    <a:pos x="T8" y="T9"/>
                  </a:cxn>
                </a:cxnLst>
                <a:rect l="0" t="0" r="r" b="b"/>
                <a:pathLst>
                  <a:path w="59" h="59">
                    <a:moveTo>
                      <a:pt x="48" y="10"/>
                    </a:moveTo>
                    <a:cubicBezTo>
                      <a:pt x="57" y="19"/>
                      <a:pt x="59" y="33"/>
                      <a:pt x="51" y="41"/>
                    </a:cubicBezTo>
                    <a:cubicBezTo>
                      <a:pt x="42" y="49"/>
                      <a:pt x="17" y="59"/>
                      <a:pt x="9" y="50"/>
                    </a:cubicBezTo>
                    <a:cubicBezTo>
                      <a:pt x="0" y="42"/>
                      <a:pt x="10" y="17"/>
                      <a:pt x="18" y="8"/>
                    </a:cubicBezTo>
                    <a:cubicBezTo>
                      <a:pt x="26" y="0"/>
                      <a:pt x="40" y="2"/>
                      <a:pt x="48" y="10"/>
                    </a:cubicBezTo>
                    <a:close/>
                  </a:path>
                </a:pathLst>
              </a:custGeom>
              <a:solidFill>
                <a:srgbClr val="EFC75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cs typeface="+mn-ea"/>
                  <a:sym typeface="+mn-lt"/>
                </a:endParaRPr>
              </a:p>
            </p:txBody>
          </p:sp>
          <p:sp>
            <p:nvSpPr>
              <p:cNvPr id="177" name="Freeform 162"/>
              <p:cNvSpPr/>
              <p:nvPr/>
            </p:nvSpPr>
            <p:spPr bwMode="auto">
              <a:xfrm>
                <a:off x="161925" y="4246563"/>
                <a:ext cx="244475" cy="327025"/>
              </a:xfrm>
              <a:custGeom>
                <a:avLst/>
                <a:gdLst>
                  <a:gd name="T0" fmla="*/ 53 w 65"/>
                  <a:gd name="T1" fmla="*/ 0 h 87"/>
                  <a:gd name="T2" fmla="*/ 20 w 65"/>
                  <a:gd name="T3" fmla="*/ 70 h 87"/>
                  <a:gd name="T4" fmla="*/ 0 w 65"/>
                  <a:gd name="T5" fmla="*/ 37 h 87"/>
                  <a:gd name="T6" fmla="*/ 12 w 65"/>
                  <a:gd name="T7" fmla="*/ 32 h 87"/>
                  <a:gd name="T8" fmla="*/ 53 w 65"/>
                  <a:gd name="T9" fmla="*/ 0 h 87"/>
                </a:gdLst>
                <a:ahLst/>
                <a:cxnLst>
                  <a:cxn ang="0">
                    <a:pos x="T0" y="T1"/>
                  </a:cxn>
                  <a:cxn ang="0">
                    <a:pos x="T2" y="T3"/>
                  </a:cxn>
                  <a:cxn ang="0">
                    <a:pos x="T4" y="T5"/>
                  </a:cxn>
                  <a:cxn ang="0">
                    <a:pos x="T6" y="T7"/>
                  </a:cxn>
                  <a:cxn ang="0">
                    <a:pos x="T8" y="T9"/>
                  </a:cxn>
                </a:cxnLst>
                <a:rect l="0" t="0" r="r" b="b"/>
                <a:pathLst>
                  <a:path w="65" h="87">
                    <a:moveTo>
                      <a:pt x="53" y="0"/>
                    </a:moveTo>
                    <a:cubicBezTo>
                      <a:pt x="65" y="26"/>
                      <a:pt x="35" y="87"/>
                      <a:pt x="20" y="70"/>
                    </a:cubicBezTo>
                    <a:cubicBezTo>
                      <a:pt x="15" y="63"/>
                      <a:pt x="15" y="52"/>
                      <a:pt x="0" y="37"/>
                    </a:cubicBezTo>
                    <a:cubicBezTo>
                      <a:pt x="0" y="37"/>
                      <a:pt x="5" y="38"/>
                      <a:pt x="12" y="32"/>
                    </a:cubicBezTo>
                    <a:cubicBezTo>
                      <a:pt x="27" y="21"/>
                      <a:pt x="53" y="0"/>
                      <a:pt x="53" y="0"/>
                    </a:cubicBezTo>
                    <a:close/>
                  </a:path>
                </a:pathLst>
              </a:custGeom>
              <a:solidFill>
                <a:srgbClr val="E257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cs typeface="+mn-ea"/>
                  <a:sym typeface="+mn-lt"/>
                </a:endParaRPr>
              </a:p>
            </p:txBody>
          </p:sp>
          <p:sp>
            <p:nvSpPr>
              <p:cNvPr id="178" name="Freeform 163"/>
              <p:cNvSpPr/>
              <p:nvPr/>
            </p:nvSpPr>
            <p:spPr bwMode="auto">
              <a:xfrm>
                <a:off x="-190500" y="3976688"/>
                <a:ext cx="352425" cy="247650"/>
              </a:xfrm>
              <a:custGeom>
                <a:avLst/>
                <a:gdLst>
                  <a:gd name="T0" fmla="*/ 94 w 94"/>
                  <a:gd name="T1" fmla="*/ 13 h 66"/>
                  <a:gd name="T2" fmla="*/ 18 w 94"/>
                  <a:gd name="T3" fmla="*/ 45 h 66"/>
                  <a:gd name="T4" fmla="*/ 54 w 94"/>
                  <a:gd name="T5" fmla="*/ 66 h 66"/>
                  <a:gd name="T6" fmla="*/ 59 w 94"/>
                  <a:gd name="T7" fmla="*/ 54 h 66"/>
                  <a:gd name="T8" fmla="*/ 94 w 94"/>
                  <a:gd name="T9" fmla="*/ 13 h 66"/>
                </a:gdLst>
                <a:ahLst/>
                <a:cxnLst>
                  <a:cxn ang="0">
                    <a:pos x="T0" y="T1"/>
                  </a:cxn>
                  <a:cxn ang="0">
                    <a:pos x="T2" y="T3"/>
                  </a:cxn>
                  <a:cxn ang="0">
                    <a:pos x="T4" y="T5"/>
                  </a:cxn>
                  <a:cxn ang="0">
                    <a:pos x="T6" y="T7"/>
                  </a:cxn>
                  <a:cxn ang="0">
                    <a:pos x="T8" y="T9"/>
                  </a:cxn>
                </a:cxnLst>
                <a:rect l="0" t="0" r="r" b="b"/>
                <a:pathLst>
                  <a:path w="94" h="66">
                    <a:moveTo>
                      <a:pt x="94" y="13"/>
                    </a:moveTo>
                    <a:cubicBezTo>
                      <a:pt x="65" y="0"/>
                      <a:pt x="0" y="31"/>
                      <a:pt x="18" y="45"/>
                    </a:cubicBezTo>
                    <a:cubicBezTo>
                      <a:pt x="26" y="51"/>
                      <a:pt x="38" y="51"/>
                      <a:pt x="54" y="66"/>
                    </a:cubicBezTo>
                    <a:cubicBezTo>
                      <a:pt x="54" y="66"/>
                      <a:pt x="53" y="61"/>
                      <a:pt x="59" y="54"/>
                    </a:cubicBezTo>
                    <a:cubicBezTo>
                      <a:pt x="71" y="39"/>
                      <a:pt x="94" y="13"/>
                      <a:pt x="94" y="13"/>
                    </a:cubicBezTo>
                    <a:close/>
                  </a:path>
                </a:pathLst>
              </a:custGeom>
              <a:solidFill>
                <a:srgbClr val="E257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cs typeface="+mn-ea"/>
                  <a:sym typeface="+mn-lt"/>
                </a:endParaRPr>
              </a:p>
            </p:txBody>
          </p:sp>
          <p:sp>
            <p:nvSpPr>
              <p:cNvPr id="179" name="Freeform 164"/>
              <p:cNvSpPr/>
              <p:nvPr/>
            </p:nvSpPr>
            <p:spPr bwMode="auto">
              <a:xfrm>
                <a:off x="-25400" y="4013200"/>
                <a:ext cx="165100" cy="200025"/>
              </a:xfrm>
              <a:custGeom>
                <a:avLst/>
                <a:gdLst>
                  <a:gd name="T0" fmla="*/ 37 w 44"/>
                  <a:gd name="T1" fmla="*/ 0 h 53"/>
                  <a:gd name="T2" fmla="*/ 36 w 44"/>
                  <a:gd name="T3" fmla="*/ 0 h 53"/>
                  <a:gd name="T4" fmla="*/ 5 w 44"/>
                  <a:gd name="T5" fmla="*/ 38 h 53"/>
                  <a:gd name="T6" fmla="*/ 0 w 44"/>
                  <a:gd name="T7" fmla="*/ 48 h 53"/>
                  <a:gd name="T8" fmla="*/ 6 w 44"/>
                  <a:gd name="T9" fmla="*/ 53 h 53"/>
                  <a:gd name="T10" fmla="*/ 11 w 44"/>
                  <a:gd name="T11" fmla="*/ 44 h 53"/>
                  <a:gd name="T12" fmla="*/ 44 w 44"/>
                  <a:gd name="T13" fmla="*/ 2 h 53"/>
                  <a:gd name="T14" fmla="*/ 37 w 44"/>
                  <a:gd name="T15" fmla="*/ 0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53">
                    <a:moveTo>
                      <a:pt x="37" y="0"/>
                    </a:moveTo>
                    <a:cubicBezTo>
                      <a:pt x="36" y="0"/>
                      <a:pt x="36" y="0"/>
                      <a:pt x="36" y="0"/>
                    </a:cubicBezTo>
                    <a:cubicBezTo>
                      <a:pt x="30" y="8"/>
                      <a:pt x="15" y="26"/>
                      <a:pt x="5" y="38"/>
                    </a:cubicBezTo>
                    <a:cubicBezTo>
                      <a:pt x="2" y="42"/>
                      <a:pt x="0" y="46"/>
                      <a:pt x="0" y="48"/>
                    </a:cubicBezTo>
                    <a:cubicBezTo>
                      <a:pt x="2" y="50"/>
                      <a:pt x="4" y="51"/>
                      <a:pt x="6" y="53"/>
                    </a:cubicBezTo>
                    <a:cubicBezTo>
                      <a:pt x="6" y="50"/>
                      <a:pt x="8" y="47"/>
                      <a:pt x="11" y="44"/>
                    </a:cubicBezTo>
                    <a:cubicBezTo>
                      <a:pt x="23" y="29"/>
                      <a:pt x="44" y="2"/>
                      <a:pt x="44" y="2"/>
                    </a:cubicBezTo>
                    <a:cubicBezTo>
                      <a:pt x="42" y="1"/>
                      <a:pt x="40" y="1"/>
                      <a:pt x="37" y="0"/>
                    </a:cubicBezTo>
                    <a:close/>
                  </a:path>
                </a:pathLst>
              </a:custGeom>
              <a:solidFill>
                <a:srgbClr val="CF53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cs typeface="+mn-ea"/>
                  <a:sym typeface="+mn-lt"/>
                </a:endParaRPr>
              </a:p>
            </p:txBody>
          </p:sp>
          <p:sp>
            <p:nvSpPr>
              <p:cNvPr id="180" name="Freeform 165"/>
              <p:cNvSpPr/>
              <p:nvPr/>
            </p:nvSpPr>
            <p:spPr bwMode="auto">
              <a:xfrm>
                <a:off x="166688" y="4246563"/>
                <a:ext cx="201613" cy="168275"/>
              </a:xfrm>
              <a:custGeom>
                <a:avLst/>
                <a:gdLst>
                  <a:gd name="T0" fmla="*/ 52 w 54"/>
                  <a:gd name="T1" fmla="*/ 0 h 45"/>
                  <a:gd name="T2" fmla="*/ 11 w 54"/>
                  <a:gd name="T3" fmla="*/ 34 h 45"/>
                  <a:gd name="T4" fmla="*/ 0 w 54"/>
                  <a:gd name="T5" fmla="*/ 39 h 45"/>
                  <a:gd name="T6" fmla="*/ 5 w 54"/>
                  <a:gd name="T7" fmla="*/ 44 h 45"/>
                  <a:gd name="T8" fmla="*/ 17 w 54"/>
                  <a:gd name="T9" fmla="*/ 39 h 45"/>
                  <a:gd name="T10" fmla="*/ 54 w 54"/>
                  <a:gd name="T11" fmla="*/ 9 h 45"/>
                  <a:gd name="T12" fmla="*/ 52 w 54"/>
                  <a:gd name="T13" fmla="*/ 0 h 45"/>
                </a:gdLst>
                <a:ahLst/>
                <a:cxnLst>
                  <a:cxn ang="0">
                    <a:pos x="T0" y="T1"/>
                  </a:cxn>
                  <a:cxn ang="0">
                    <a:pos x="T2" y="T3"/>
                  </a:cxn>
                  <a:cxn ang="0">
                    <a:pos x="T4" y="T5"/>
                  </a:cxn>
                  <a:cxn ang="0">
                    <a:pos x="T6" y="T7"/>
                  </a:cxn>
                  <a:cxn ang="0">
                    <a:pos x="T8" y="T9"/>
                  </a:cxn>
                  <a:cxn ang="0">
                    <a:pos x="T10" y="T11"/>
                  </a:cxn>
                  <a:cxn ang="0">
                    <a:pos x="T12" y="T13"/>
                  </a:cxn>
                </a:cxnLst>
                <a:rect l="0" t="0" r="r" b="b"/>
                <a:pathLst>
                  <a:path w="54" h="45">
                    <a:moveTo>
                      <a:pt x="52" y="0"/>
                    </a:moveTo>
                    <a:cubicBezTo>
                      <a:pt x="48" y="3"/>
                      <a:pt x="25" y="23"/>
                      <a:pt x="11" y="34"/>
                    </a:cubicBezTo>
                    <a:cubicBezTo>
                      <a:pt x="6" y="38"/>
                      <a:pt x="2" y="39"/>
                      <a:pt x="0" y="39"/>
                    </a:cubicBezTo>
                    <a:cubicBezTo>
                      <a:pt x="2" y="41"/>
                      <a:pt x="4" y="43"/>
                      <a:pt x="5" y="44"/>
                    </a:cubicBezTo>
                    <a:cubicBezTo>
                      <a:pt x="7" y="45"/>
                      <a:pt x="12" y="44"/>
                      <a:pt x="17" y="39"/>
                    </a:cubicBezTo>
                    <a:cubicBezTo>
                      <a:pt x="28" y="30"/>
                      <a:pt x="47" y="15"/>
                      <a:pt x="54" y="9"/>
                    </a:cubicBezTo>
                    <a:cubicBezTo>
                      <a:pt x="54" y="6"/>
                      <a:pt x="53" y="3"/>
                      <a:pt x="52" y="0"/>
                    </a:cubicBezTo>
                    <a:close/>
                  </a:path>
                </a:pathLst>
              </a:custGeom>
              <a:solidFill>
                <a:srgbClr val="CF53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cs typeface="+mn-ea"/>
                  <a:sym typeface="+mn-lt"/>
                </a:endParaRPr>
              </a:p>
            </p:txBody>
          </p:sp>
          <p:sp>
            <p:nvSpPr>
              <p:cNvPr id="181" name="Freeform 166"/>
              <p:cNvSpPr/>
              <p:nvPr/>
            </p:nvSpPr>
            <p:spPr bwMode="auto">
              <a:xfrm>
                <a:off x="-141287" y="4175125"/>
                <a:ext cx="349250" cy="349250"/>
              </a:xfrm>
              <a:custGeom>
                <a:avLst/>
                <a:gdLst>
                  <a:gd name="T0" fmla="*/ 90 w 93"/>
                  <a:gd name="T1" fmla="*/ 3 h 93"/>
                  <a:gd name="T2" fmla="*/ 90 w 93"/>
                  <a:gd name="T3" fmla="*/ 3 h 93"/>
                  <a:gd name="T4" fmla="*/ 63 w 93"/>
                  <a:gd name="T5" fmla="*/ 41 h 93"/>
                  <a:gd name="T6" fmla="*/ 40 w 93"/>
                  <a:gd name="T7" fmla="*/ 63 h 93"/>
                  <a:gd name="T8" fmla="*/ 3 w 93"/>
                  <a:gd name="T9" fmla="*/ 90 h 93"/>
                  <a:gd name="T10" fmla="*/ 30 w 93"/>
                  <a:gd name="T11" fmla="*/ 53 h 93"/>
                  <a:gd name="T12" fmla="*/ 52 w 93"/>
                  <a:gd name="T13" fmla="*/ 30 h 93"/>
                  <a:gd name="T14" fmla="*/ 90 w 93"/>
                  <a:gd name="T15" fmla="*/ 3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93">
                    <a:moveTo>
                      <a:pt x="90" y="3"/>
                    </a:moveTo>
                    <a:cubicBezTo>
                      <a:pt x="90" y="3"/>
                      <a:pt x="90" y="3"/>
                      <a:pt x="90" y="3"/>
                    </a:cubicBezTo>
                    <a:cubicBezTo>
                      <a:pt x="93" y="6"/>
                      <a:pt x="81" y="23"/>
                      <a:pt x="63" y="41"/>
                    </a:cubicBezTo>
                    <a:cubicBezTo>
                      <a:pt x="40" y="63"/>
                      <a:pt x="40" y="63"/>
                      <a:pt x="40" y="63"/>
                    </a:cubicBezTo>
                    <a:cubicBezTo>
                      <a:pt x="22" y="81"/>
                      <a:pt x="6" y="93"/>
                      <a:pt x="3" y="90"/>
                    </a:cubicBezTo>
                    <a:cubicBezTo>
                      <a:pt x="0" y="87"/>
                      <a:pt x="12" y="70"/>
                      <a:pt x="30" y="53"/>
                    </a:cubicBezTo>
                    <a:cubicBezTo>
                      <a:pt x="52" y="30"/>
                      <a:pt x="52" y="30"/>
                      <a:pt x="52" y="30"/>
                    </a:cubicBezTo>
                    <a:cubicBezTo>
                      <a:pt x="70" y="12"/>
                      <a:pt x="87" y="0"/>
                      <a:pt x="90" y="3"/>
                    </a:cubicBezTo>
                    <a:close/>
                  </a:path>
                </a:pathLst>
              </a:custGeom>
              <a:solidFill>
                <a:srgbClr val="FFF3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cs typeface="+mn-ea"/>
                  <a:sym typeface="+mn-lt"/>
                </a:endParaRPr>
              </a:p>
            </p:txBody>
          </p:sp>
          <p:sp>
            <p:nvSpPr>
              <p:cNvPr id="182" name="Freeform 167"/>
              <p:cNvSpPr/>
              <p:nvPr/>
            </p:nvSpPr>
            <p:spPr bwMode="auto">
              <a:xfrm>
                <a:off x="-6350" y="4284663"/>
                <a:ext cx="107950" cy="107950"/>
              </a:xfrm>
              <a:custGeom>
                <a:avLst/>
                <a:gdLst>
                  <a:gd name="T0" fmla="*/ 0 w 29"/>
                  <a:gd name="T1" fmla="*/ 1 h 29"/>
                  <a:gd name="T2" fmla="*/ 11 w 29"/>
                  <a:gd name="T3" fmla="*/ 18 h 29"/>
                  <a:gd name="T4" fmla="*/ 28 w 29"/>
                  <a:gd name="T5" fmla="*/ 29 h 29"/>
                  <a:gd name="T6" fmla="*/ 20 w 29"/>
                  <a:gd name="T7" fmla="*/ 8 h 29"/>
                  <a:gd name="T8" fmla="*/ 0 w 29"/>
                  <a:gd name="T9" fmla="*/ 1 h 29"/>
                </a:gdLst>
                <a:ahLst/>
                <a:cxnLst>
                  <a:cxn ang="0">
                    <a:pos x="T0" y="T1"/>
                  </a:cxn>
                  <a:cxn ang="0">
                    <a:pos x="T2" y="T3"/>
                  </a:cxn>
                  <a:cxn ang="0">
                    <a:pos x="T4" y="T5"/>
                  </a:cxn>
                  <a:cxn ang="0">
                    <a:pos x="T6" y="T7"/>
                  </a:cxn>
                  <a:cxn ang="0">
                    <a:pos x="T8" y="T9"/>
                  </a:cxn>
                </a:cxnLst>
                <a:rect l="0" t="0" r="r" b="b"/>
                <a:pathLst>
                  <a:path w="29" h="29">
                    <a:moveTo>
                      <a:pt x="0" y="1"/>
                    </a:moveTo>
                    <a:cubicBezTo>
                      <a:pt x="2" y="6"/>
                      <a:pt x="5" y="13"/>
                      <a:pt x="11" y="18"/>
                    </a:cubicBezTo>
                    <a:cubicBezTo>
                      <a:pt x="16" y="24"/>
                      <a:pt x="23" y="27"/>
                      <a:pt x="28" y="29"/>
                    </a:cubicBezTo>
                    <a:cubicBezTo>
                      <a:pt x="29" y="22"/>
                      <a:pt x="26" y="14"/>
                      <a:pt x="20" y="8"/>
                    </a:cubicBezTo>
                    <a:cubicBezTo>
                      <a:pt x="15" y="3"/>
                      <a:pt x="7" y="0"/>
                      <a:pt x="0" y="1"/>
                    </a:cubicBezTo>
                    <a:close/>
                  </a:path>
                </a:pathLst>
              </a:custGeom>
              <a:solidFill>
                <a:srgbClr val="D7B3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cs typeface="+mn-ea"/>
                  <a:sym typeface="+mn-lt"/>
                </a:endParaRPr>
              </a:p>
            </p:txBody>
          </p:sp>
          <p:sp>
            <p:nvSpPr>
              <p:cNvPr id="183" name="Freeform 168"/>
              <p:cNvSpPr/>
              <p:nvPr/>
            </p:nvSpPr>
            <p:spPr bwMode="auto">
              <a:xfrm>
                <a:off x="-25400" y="3833813"/>
                <a:ext cx="577850" cy="574675"/>
              </a:xfrm>
              <a:custGeom>
                <a:avLst/>
                <a:gdLst>
                  <a:gd name="T0" fmla="*/ 150 w 154"/>
                  <a:gd name="T1" fmla="*/ 4 h 153"/>
                  <a:gd name="T2" fmla="*/ 107 w 154"/>
                  <a:gd name="T3" fmla="*/ 108 h 153"/>
                  <a:gd name="T4" fmla="*/ 62 w 154"/>
                  <a:gd name="T5" fmla="*/ 146 h 153"/>
                  <a:gd name="T6" fmla="*/ 22 w 154"/>
                  <a:gd name="T7" fmla="*/ 132 h 153"/>
                  <a:gd name="T8" fmla="*/ 9 w 154"/>
                  <a:gd name="T9" fmla="*/ 94 h 153"/>
                  <a:gd name="T10" fmla="*/ 47 w 154"/>
                  <a:gd name="T11" fmla="*/ 48 h 153"/>
                  <a:gd name="T12" fmla="*/ 150 w 154"/>
                  <a:gd name="T13" fmla="*/ 4 h 153"/>
                </a:gdLst>
                <a:ahLst/>
                <a:cxnLst>
                  <a:cxn ang="0">
                    <a:pos x="T0" y="T1"/>
                  </a:cxn>
                  <a:cxn ang="0">
                    <a:pos x="T2" y="T3"/>
                  </a:cxn>
                  <a:cxn ang="0">
                    <a:pos x="T4" y="T5"/>
                  </a:cxn>
                  <a:cxn ang="0">
                    <a:pos x="T6" y="T7"/>
                  </a:cxn>
                  <a:cxn ang="0">
                    <a:pos x="T8" y="T9"/>
                  </a:cxn>
                  <a:cxn ang="0">
                    <a:pos x="T10" y="T11"/>
                  </a:cxn>
                  <a:cxn ang="0">
                    <a:pos x="T12" y="T13"/>
                  </a:cxn>
                </a:cxnLst>
                <a:rect l="0" t="0" r="r" b="b"/>
                <a:pathLst>
                  <a:path w="154" h="153">
                    <a:moveTo>
                      <a:pt x="150" y="4"/>
                    </a:moveTo>
                    <a:cubicBezTo>
                      <a:pt x="154" y="8"/>
                      <a:pt x="148" y="67"/>
                      <a:pt x="107" y="108"/>
                    </a:cubicBezTo>
                    <a:cubicBezTo>
                      <a:pt x="82" y="132"/>
                      <a:pt x="66" y="142"/>
                      <a:pt x="62" y="146"/>
                    </a:cubicBezTo>
                    <a:cubicBezTo>
                      <a:pt x="51" y="151"/>
                      <a:pt x="43" y="153"/>
                      <a:pt x="22" y="132"/>
                    </a:cubicBezTo>
                    <a:cubicBezTo>
                      <a:pt x="0" y="110"/>
                      <a:pt x="4" y="104"/>
                      <a:pt x="9" y="94"/>
                    </a:cubicBezTo>
                    <a:cubicBezTo>
                      <a:pt x="12" y="90"/>
                      <a:pt x="22" y="73"/>
                      <a:pt x="47" y="48"/>
                    </a:cubicBezTo>
                    <a:cubicBezTo>
                      <a:pt x="88" y="8"/>
                      <a:pt x="145" y="0"/>
                      <a:pt x="150" y="4"/>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cs typeface="+mn-ea"/>
                  <a:sym typeface="+mn-lt"/>
                </a:endParaRPr>
              </a:p>
            </p:txBody>
          </p:sp>
          <p:sp>
            <p:nvSpPr>
              <p:cNvPr id="184" name="Freeform 169"/>
              <p:cNvSpPr/>
              <p:nvPr/>
            </p:nvSpPr>
            <p:spPr bwMode="auto">
              <a:xfrm>
                <a:off x="-25400" y="3833813"/>
                <a:ext cx="563563" cy="495300"/>
              </a:xfrm>
              <a:custGeom>
                <a:avLst/>
                <a:gdLst>
                  <a:gd name="T0" fmla="*/ 150 w 150"/>
                  <a:gd name="T1" fmla="*/ 4 h 132"/>
                  <a:gd name="T2" fmla="*/ 22 w 150"/>
                  <a:gd name="T3" fmla="*/ 132 h 132"/>
                  <a:gd name="T4" fmla="*/ 9 w 150"/>
                  <a:gd name="T5" fmla="*/ 94 h 132"/>
                  <a:gd name="T6" fmla="*/ 47 w 150"/>
                  <a:gd name="T7" fmla="*/ 48 h 132"/>
                  <a:gd name="T8" fmla="*/ 150 w 150"/>
                  <a:gd name="T9" fmla="*/ 4 h 132"/>
                </a:gdLst>
                <a:ahLst/>
                <a:cxnLst>
                  <a:cxn ang="0">
                    <a:pos x="T0" y="T1"/>
                  </a:cxn>
                  <a:cxn ang="0">
                    <a:pos x="T2" y="T3"/>
                  </a:cxn>
                  <a:cxn ang="0">
                    <a:pos x="T4" y="T5"/>
                  </a:cxn>
                  <a:cxn ang="0">
                    <a:pos x="T6" y="T7"/>
                  </a:cxn>
                  <a:cxn ang="0">
                    <a:pos x="T8" y="T9"/>
                  </a:cxn>
                </a:cxnLst>
                <a:rect l="0" t="0" r="r" b="b"/>
                <a:pathLst>
                  <a:path w="150" h="132">
                    <a:moveTo>
                      <a:pt x="150" y="4"/>
                    </a:moveTo>
                    <a:cubicBezTo>
                      <a:pt x="22" y="132"/>
                      <a:pt x="22" y="132"/>
                      <a:pt x="22" y="132"/>
                    </a:cubicBezTo>
                    <a:cubicBezTo>
                      <a:pt x="0" y="110"/>
                      <a:pt x="4" y="104"/>
                      <a:pt x="9" y="94"/>
                    </a:cubicBezTo>
                    <a:cubicBezTo>
                      <a:pt x="12" y="90"/>
                      <a:pt x="22" y="73"/>
                      <a:pt x="47" y="48"/>
                    </a:cubicBezTo>
                    <a:cubicBezTo>
                      <a:pt x="88" y="8"/>
                      <a:pt x="145" y="0"/>
                      <a:pt x="150" y="4"/>
                    </a:cubicBezTo>
                    <a:close/>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cs typeface="+mn-ea"/>
                  <a:sym typeface="+mn-lt"/>
                </a:endParaRPr>
              </a:p>
            </p:txBody>
          </p:sp>
          <p:sp>
            <p:nvSpPr>
              <p:cNvPr id="185" name="Freeform 170"/>
              <p:cNvSpPr/>
              <p:nvPr/>
            </p:nvSpPr>
            <p:spPr bwMode="auto">
              <a:xfrm>
                <a:off x="196850" y="4005263"/>
                <a:ext cx="184150" cy="184150"/>
              </a:xfrm>
              <a:custGeom>
                <a:avLst/>
                <a:gdLst>
                  <a:gd name="T0" fmla="*/ 40 w 49"/>
                  <a:gd name="T1" fmla="*/ 9 h 49"/>
                  <a:gd name="T2" fmla="*/ 40 w 49"/>
                  <a:gd name="T3" fmla="*/ 40 h 49"/>
                  <a:gd name="T4" fmla="*/ 9 w 49"/>
                  <a:gd name="T5" fmla="*/ 40 h 49"/>
                  <a:gd name="T6" fmla="*/ 9 w 49"/>
                  <a:gd name="T7" fmla="*/ 9 h 49"/>
                  <a:gd name="T8" fmla="*/ 40 w 49"/>
                  <a:gd name="T9" fmla="*/ 9 h 49"/>
                </a:gdLst>
                <a:ahLst/>
                <a:cxnLst>
                  <a:cxn ang="0">
                    <a:pos x="T0" y="T1"/>
                  </a:cxn>
                  <a:cxn ang="0">
                    <a:pos x="T2" y="T3"/>
                  </a:cxn>
                  <a:cxn ang="0">
                    <a:pos x="T4" y="T5"/>
                  </a:cxn>
                  <a:cxn ang="0">
                    <a:pos x="T6" y="T7"/>
                  </a:cxn>
                  <a:cxn ang="0">
                    <a:pos x="T8" y="T9"/>
                  </a:cxn>
                </a:cxnLst>
                <a:rect l="0" t="0" r="r" b="b"/>
                <a:pathLst>
                  <a:path w="49" h="49">
                    <a:moveTo>
                      <a:pt x="40" y="9"/>
                    </a:moveTo>
                    <a:cubicBezTo>
                      <a:pt x="49" y="17"/>
                      <a:pt x="49" y="31"/>
                      <a:pt x="40" y="40"/>
                    </a:cubicBezTo>
                    <a:cubicBezTo>
                      <a:pt x="31" y="49"/>
                      <a:pt x="17" y="49"/>
                      <a:pt x="9" y="40"/>
                    </a:cubicBezTo>
                    <a:cubicBezTo>
                      <a:pt x="0" y="31"/>
                      <a:pt x="0" y="17"/>
                      <a:pt x="9" y="9"/>
                    </a:cubicBezTo>
                    <a:cubicBezTo>
                      <a:pt x="17" y="0"/>
                      <a:pt x="31" y="0"/>
                      <a:pt x="40" y="9"/>
                    </a:cubicBezTo>
                    <a:close/>
                  </a:path>
                </a:pathLst>
              </a:custGeom>
              <a:solidFill>
                <a:srgbClr val="324D5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cs typeface="+mn-ea"/>
                  <a:sym typeface="+mn-lt"/>
                </a:endParaRPr>
              </a:p>
            </p:txBody>
          </p:sp>
          <p:sp>
            <p:nvSpPr>
              <p:cNvPr id="186" name="Freeform 171"/>
              <p:cNvSpPr/>
              <p:nvPr/>
            </p:nvSpPr>
            <p:spPr bwMode="auto">
              <a:xfrm>
                <a:off x="241300" y="4051300"/>
                <a:ext cx="93663" cy="93663"/>
              </a:xfrm>
              <a:custGeom>
                <a:avLst/>
                <a:gdLst>
                  <a:gd name="T0" fmla="*/ 20 w 25"/>
                  <a:gd name="T1" fmla="*/ 4 h 25"/>
                  <a:gd name="T2" fmla="*/ 20 w 25"/>
                  <a:gd name="T3" fmla="*/ 20 h 25"/>
                  <a:gd name="T4" fmla="*/ 4 w 25"/>
                  <a:gd name="T5" fmla="*/ 20 h 25"/>
                  <a:gd name="T6" fmla="*/ 4 w 25"/>
                  <a:gd name="T7" fmla="*/ 4 h 25"/>
                  <a:gd name="T8" fmla="*/ 20 w 25"/>
                  <a:gd name="T9" fmla="*/ 4 h 25"/>
                </a:gdLst>
                <a:ahLst/>
                <a:cxnLst>
                  <a:cxn ang="0">
                    <a:pos x="T0" y="T1"/>
                  </a:cxn>
                  <a:cxn ang="0">
                    <a:pos x="T2" y="T3"/>
                  </a:cxn>
                  <a:cxn ang="0">
                    <a:pos x="T4" y="T5"/>
                  </a:cxn>
                  <a:cxn ang="0">
                    <a:pos x="T6" y="T7"/>
                  </a:cxn>
                  <a:cxn ang="0">
                    <a:pos x="T8" y="T9"/>
                  </a:cxn>
                </a:cxnLst>
                <a:rect l="0" t="0" r="r" b="b"/>
                <a:pathLst>
                  <a:path w="25" h="25">
                    <a:moveTo>
                      <a:pt x="20" y="4"/>
                    </a:moveTo>
                    <a:cubicBezTo>
                      <a:pt x="25" y="9"/>
                      <a:pt x="25" y="16"/>
                      <a:pt x="20" y="20"/>
                    </a:cubicBezTo>
                    <a:cubicBezTo>
                      <a:pt x="16" y="25"/>
                      <a:pt x="9" y="25"/>
                      <a:pt x="4" y="20"/>
                    </a:cubicBezTo>
                    <a:cubicBezTo>
                      <a:pt x="0" y="16"/>
                      <a:pt x="0" y="9"/>
                      <a:pt x="4" y="4"/>
                    </a:cubicBezTo>
                    <a:cubicBezTo>
                      <a:pt x="9" y="0"/>
                      <a:pt x="16" y="0"/>
                      <a:pt x="20" y="4"/>
                    </a:cubicBezTo>
                    <a:close/>
                  </a:path>
                </a:pathLst>
              </a:custGeom>
              <a:solidFill>
                <a:srgbClr val="82CBE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cs typeface="+mn-ea"/>
                  <a:sym typeface="+mn-lt"/>
                </a:endParaRPr>
              </a:p>
            </p:txBody>
          </p:sp>
        </p:grpSp>
      </p:grpSp>
      <p:sp>
        <p:nvSpPr>
          <p:cNvPr id="2" name="文本框 1"/>
          <p:cNvSpPr txBox="1"/>
          <p:nvPr/>
        </p:nvSpPr>
        <p:spPr>
          <a:xfrm>
            <a:off x="5276215" y="6378575"/>
            <a:ext cx="2540000" cy="368300"/>
          </a:xfrm>
          <a:prstGeom prst="rect">
            <a:avLst/>
          </a:prstGeom>
          <a:noFill/>
        </p:spPr>
        <p:txBody>
          <a:bodyPr wrap="square" rtlCol="0" anchor="t">
            <a:spAutoFit/>
          </a:bodyPr>
          <a:p>
            <a:r>
              <a:rPr lang="en-US" altLang="zh-CN"/>
              <a:t>MomoCash Team</a:t>
            </a:r>
            <a:endParaRPr lang="en-US" altLang="zh-CN"/>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4743</Words>
  <Application>WPS 演示</Application>
  <PresentationFormat>宽屏</PresentationFormat>
  <Paragraphs>66</Paragraphs>
  <Slides>6</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6</vt:i4>
      </vt:variant>
    </vt:vector>
  </HeadingPairs>
  <TitlesOfParts>
    <vt:vector size="18" baseType="lpstr">
      <vt:lpstr>Arial</vt:lpstr>
      <vt:lpstr>宋体</vt:lpstr>
      <vt:lpstr>Wingdings</vt:lpstr>
      <vt:lpstr>Calibri</vt:lpstr>
      <vt:lpstr>GulimChe</vt:lpstr>
      <vt:lpstr>Comic Sans MS</vt:lpstr>
      <vt:lpstr>Calibri</vt:lpstr>
      <vt:lpstr>微软雅黑</vt:lpstr>
      <vt:lpstr>Arial Unicode MS</vt:lpstr>
      <vt:lpstr>Calibri Light</vt:lpstr>
      <vt:lpstr>Malgun Gothic</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Alemic</cp:lastModifiedBy>
  <cp:revision>25</cp:revision>
  <dcterms:created xsi:type="dcterms:W3CDTF">2018-04-25T07:21:00Z</dcterms:created>
  <dcterms:modified xsi:type="dcterms:W3CDTF">2018-04-27T09:15:20Z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2052-10.1.0.7245</vt:lpwstr>
  </property>
</Properties>
</file>